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15" r:id="rId10"/>
    <p:sldId id="316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317" r:id="rId26"/>
    <p:sldId id="318" r:id="rId27"/>
    <p:sldId id="278" r:id="rId28"/>
    <p:sldId id="279" r:id="rId29"/>
    <p:sldId id="319" r:id="rId30"/>
    <p:sldId id="320" r:id="rId31"/>
    <p:sldId id="280" r:id="rId32"/>
    <p:sldId id="281" r:id="rId33"/>
    <p:sldId id="321" r:id="rId34"/>
    <p:sldId id="322" r:id="rId35"/>
    <p:sldId id="282" r:id="rId36"/>
    <p:sldId id="283" r:id="rId37"/>
    <p:sldId id="284" r:id="rId38"/>
    <p:sldId id="285" r:id="rId39"/>
    <p:sldId id="286" r:id="rId40"/>
    <p:sldId id="287" r:id="rId41"/>
    <p:sldId id="323" r:id="rId42"/>
    <p:sldId id="324" r:id="rId43"/>
    <p:sldId id="288" r:id="rId44"/>
    <p:sldId id="289" r:id="rId45"/>
    <p:sldId id="290" r:id="rId46"/>
    <p:sldId id="291" r:id="rId47"/>
    <p:sldId id="292" r:id="rId48"/>
    <p:sldId id="293" r:id="rId49"/>
    <p:sldId id="325" r:id="rId50"/>
    <p:sldId id="326" r:id="rId51"/>
    <p:sldId id="294" r:id="rId52"/>
    <p:sldId id="295" r:id="rId53"/>
    <p:sldId id="327" r:id="rId54"/>
    <p:sldId id="296" r:id="rId55"/>
    <p:sldId id="297" r:id="rId56"/>
    <p:sldId id="328" r:id="rId57"/>
    <p:sldId id="329" r:id="rId58"/>
    <p:sldId id="298" r:id="rId59"/>
    <p:sldId id="299" r:id="rId60"/>
    <p:sldId id="330" r:id="rId61"/>
    <p:sldId id="331" r:id="rId62"/>
    <p:sldId id="300" r:id="rId63"/>
    <p:sldId id="301" r:id="rId64"/>
    <p:sldId id="332" r:id="rId65"/>
    <p:sldId id="333" r:id="rId66"/>
    <p:sldId id="334" r:id="rId67"/>
    <p:sldId id="302" r:id="rId6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091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38812a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EAC6E4E-BC9A-48B9-8129-E10960B5271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完形填空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38812a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7067C2D-8750-4DB9-9A4F-EF720B3E3A2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022049d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41b7321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6a2bf56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022049d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d41b73213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e6a2bf567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第42讲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完形填空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38812a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21DAC76-C16E-4B27-9F10-27F8A2BE29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022049d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41b7321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6a2bf56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022049d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d41b73213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e6a2bf567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第42讲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完形填空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bf38e380009f4dc2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0227A1F-0EC3-A7FC-368C-663BAA4AAF1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7C9375-87AD-4E76-AAB3-48725372E34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A196A6E-0569-4729-9253-F4AD0A5E11E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022049d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41b7321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6a2bf56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022049d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d41b73213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e6a2bf567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7CDA047-9B81-47BE-8639-E94DCB6D1A6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022049d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41b7321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6a2bf56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022049d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d41b73213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?linknodeid=e6a2bf567&amp;color=RGB(64,64,64)">
            <a:hlinkClick r:id="rId6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aa3fec020?vaa=1&amp;vcp=1&amp;pid=d41b73213&amp;color=0,0,0&amp;vtp=1&amp;vaab=1&amp;bt=1&amp;bbb=1&amp;hb=1">
            <a:extLst>
              <a:ext uri="{FF2B5EF4-FFF2-40B4-BE49-F238E27FC236}">
                <a16:creationId xmlns:a16="http://schemas.microsoft.com/office/drawing/2014/main" id="{4FCD3C19-70A4-85C4-97D5-7790471194BA}"/>
              </a:ext>
            </a:extLst>
          </p:cNvPr>
          <p:cNvSpPr/>
          <p:nvPr/>
        </p:nvSpPr>
        <p:spPr>
          <a:xfrm>
            <a:off x="539496" y="18577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（目标）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1,000,000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100%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97282190"/>
      </p:ext>
    </p:extLst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_1#10dc3cf26.choices?vaa=1&amp;vcp=1&amp;pid=aa3fec020&amp;color=0,0,0&amp;vtp=1&amp;vaab=1&amp;bt=1&amp;bbb=1"/>
          <p:cNvSpPr/>
          <p:nvPr/>
        </p:nvSpPr>
        <p:spPr>
          <a:xfrm>
            <a:off x="539496" y="25026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.good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B.helpful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.harmful</a:t>
            </a:r>
            <a:endParaRPr lang="en-US" altLang="zh-CN" sz="2800" dirty="0"/>
          </a:p>
        </p:txBody>
      </p:sp>
      <p:sp>
        <p:nvSpPr>
          <p:cNvPr id="3" name="QC_6_AN.4_1#10dc3cf26.bracket?vaa=1&amp;vcp=1&amp;pid=aa3fec020&amp;color=0,0,0&amp;vpa=1&amp;vtp=1&amp;vaab=1"/>
          <p:cNvSpPr/>
          <p:nvPr/>
        </p:nvSpPr>
        <p:spPr>
          <a:xfrm>
            <a:off x="1083215" y="24893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AS.1_1#10dc3cf26?vaa=1&amp;vcp=1&amp;pid=aa3fec020&amp;color=0,0,0&amp;vtp=1&amp;vaab=1&amp;bbb=1&amp;hb=1"/>
          <p:cNvSpPr/>
          <p:nvPr/>
        </p:nvSpPr>
        <p:spPr>
          <a:xfrm>
            <a:off x="539496" y="31349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本题考查形容词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。根据常识我们知道塑料对河里的动物是有害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_1#c46e642bc.choices?vaa=1&amp;vcp=1&amp;pid=aa3fec020&amp;color=0,0,0&amp;vtp=1&amp;vaab=1&amp;bt=1&amp;bbb=1"/>
          <p:cNvSpPr/>
          <p:nvPr/>
        </p:nvSpPr>
        <p:spPr>
          <a:xfrm>
            <a:off x="539496" y="1862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.badly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B.hardly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.carefully</a:t>
            </a:r>
            <a:endParaRPr lang="en-US" altLang="zh-CN" sz="2800" dirty="0"/>
          </a:p>
        </p:txBody>
      </p:sp>
      <p:sp>
        <p:nvSpPr>
          <p:cNvPr id="3" name="QC_6_AN.8_1#c46e642bc.bracket?vaa=1&amp;vcp=1&amp;pid=aa3fec020&amp;color=0,0,0&amp;vpa=2&amp;vtp=1&amp;vaab=1"/>
          <p:cNvSpPr/>
          <p:nvPr/>
        </p:nvSpPr>
        <p:spPr>
          <a:xfrm>
            <a:off x="1083215" y="18492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AS.1_1#c46e642bc?vaa=1&amp;vcp=1&amp;pid=aa3fec020&amp;color=0,0,0&amp;vtp=1&amp;vaab=1&amp;bbb=1&amp;hb=1"/>
          <p:cNvSpPr/>
          <p:nvPr/>
        </p:nvSpPr>
        <p:spPr>
          <a:xfrm>
            <a:off x="539496" y="24948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本题考查副词。badly意为“严重地，不好地”；hardly意为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“几乎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”；carefully意为“小心地，仔细地”。结合词义及空格后polluted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rubbish可以判断，badly符合语境。句意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：田纳西河被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塑料和其他垃圾严重污染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_1#c6bf85f3b.choices?vaa=1&amp;vcp=1&amp;pid=aa3fec020&amp;color=0,0,0&amp;vtp=1&amp;vaab=1&amp;bt=1&amp;bbb=1"/>
          <p:cNvSpPr/>
          <p:nvPr/>
        </p:nvSpPr>
        <p:spPr>
          <a:xfrm>
            <a:off x="539496" y="21826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.invention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B.pollution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.attention</a:t>
            </a:r>
            <a:endParaRPr lang="en-US" altLang="zh-CN" sz="2800" dirty="0"/>
          </a:p>
        </p:txBody>
      </p:sp>
      <p:sp>
        <p:nvSpPr>
          <p:cNvPr id="3" name="QC_6_AN.12_1#c6bf85f3b.bracket?vaa=1&amp;vcp=1&amp;pid=aa3fec020&amp;color=0,0,0&amp;vpa=3&amp;vtp=1&amp;vaab=1"/>
          <p:cNvSpPr/>
          <p:nvPr/>
        </p:nvSpPr>
        <p:spPr>
          <a:xfrm>
            <a:off x="1083215" y="21692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AS.1_1#c6bf85f3b?vaa=1&amp;vcp=1&amp;pid=aa3fec020&amp;color=0,0,0&amp;vtp=1&amp;vaab=1&amp;bbb=1&amp;hb=1"/>
          <p:cNvSpPr/>
          <p:nvPr/>
        </p:nvSpPr>
        <p:spPr>
          <a:xfrm>
            <a:off x="539496" y="28148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本题考查名词。上文讲田纳西河被严重污染了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，所以作者想要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制止更多的污染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。invention意为“发明”；pollution意为“污染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”；attention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“注意”，故答案为B。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_1#269fafcb4.choices?vaa=1&amp;vcp=1&amp;pid=aa3fec020&amp;color=0,0,0&amp;vtp=1&amp;vaab=1&amp;bt=1&amp;bbb=1"/>
          <p:cNvSpPr/>
          <p:nvPr/>
        </p:nvSpPr>
        <p:spPr>
          <a:xfrm>
            <a:off x="539496" y="25026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.river</a:t>
            </a:r>
            <a:endParaRPr lang="en-US" altLang="zh-CN" sz="2800" dirty="0"/>
          </a:p>
        </p:txBody>
      </p:sp>
      <p:sp>
        <p:nvSpPr>
          <p:cNvPr id="3" name="QC_6_AN.16_1#269fafcb4.bracket?vaa=1&amp;vcp=1&amp;pid=aa3fec020&amp;color=0,0,0&amp;vpa=4&amp;vtp=1&amp;vaab=1"/>
          <p:cNvSpPr/>
          <p:nvPr/>
        </p:nvSpPr>
        <p:spPr>
          <a:xfrm>
            <a:off x="1083215" y="24893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AS.1_1#269fafcb4?vaa=1&amp;vcp=1&amp;pid=aa3fec020&amp;color=0,0,0&amp;vtp=1&amp;vaab=1&amp;bbb=1&amp;hb=1"/>
          <p:cNvSpPr/>
          <p:nvPr/>
        </p:nvSpPr>
        <p:spPr>
          <a:xfrm>
            <a:off x="539496" y="31349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本题考查名词。上文提到作者想要制止田纳西河的污染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的应该是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“河流”清理工作，故答案为C。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35c1c1898.choices?vaa=1&amp;vcp=1&amp;pid=aa3fec020&amp;color=0,0,0&amp;vtp=1&amp;vaab=1&amp;bt=1&amp;bbb=1"/>
          <p:cNvSpPr/>
          <p:nvPr/>
        </p:nvSpPr>
        <p:spPr>
          <a:xfrm>
            <a:off x="539496" y="25026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.rubbish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B.fruit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.fish</a:t>
            </a:r>
            <a:endParaRPr lang="en-US" altLang="zh-CN" sz="2800" dirty="0"/>
          </a:p>
        </p:txBody>
      </p:sp>
      <p:sp>
        <p:nvSpPr>
          <p:cNvPr id="3" name="QC_6_AN.20_1#35c1c1898.bracket?vaa=1&amp;vcp=1&amp;pid=aa3fec020&amp;color=0,0,0&amp;vpa=5&amp;vtp=1&amp;vaab=1"/>
          <p:cNvSpPr/>
          <p:nvPr/>
        </p:nvSpPr>
        <p:spPr>
          <a:xfrm>
            <a:off x="1083215" y="248932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AS.1_1#35c1c1898?vaa=1&amp;vcp=1&amp;pid=aa3fec020&amp;color=0,0,0&amp;vtp=1&amp;vaab=1&amp;bbb=1&amp;hb=1"/>
          <p:cNvSpPr/>
          <p:nvPr/>
        </p:nvSpPr>
        <p:spPr>
          <a:xfrm>
            <a:off x="539496" y="31349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本题考查名词。解答此题的关键在后面的例子such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toys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bags，破玩具和塑料袋都是垃圾，故答案为A。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2_1#d906f67d7.choices?vaa=1&amp;vcp=1&amp;pid=aa3fec020&amp;color=0,0,0&amp;vtp=1&amp;vaab=1&amp;bt=1&amp;bbb=1"/>
          <p:cNvSpPr/>
          <p:nvPr/>
        </p:nvSpPr>
        <p:spPr>
          <a:xfrm>
            <a:off x="539496" y="1862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.nervous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B.bored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.happy</a:t>
            </a:r>
            <a:endParaRPr lang="en-US" altLang="zh-CN" sz="2800" dirty="0"/>
          </a:p>
        </p:txBody>
      </p:sp>
      <p:sp>
        <p:nvSpPr>
          <p:cNvPr id="3" name="QC_6_AN.24_1#d906f67d7.bracket?vaa=1&amp;vcp=1&amp;pid=aa3fec020&amp;color=0,0,0&amp;vpa=6&amp;vtp=1&amp;vaab=1"/>
          <p:cNvSpPr/>
          <p:nvPr/>
        </p:nvSpPr>
        <p:spPr>
          <a:xfrm>
            <a:off x="1083215" y="18492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AS.1_1#d906f67d7?vaa=1&amp;vcp=1&amp;pid=aa3fec020&amp;color=0,0,0&amp;vtp=1&amp;vaab=1&amp;bbb=1&amp;hb=1"/>
          <p:cNvSpPr/>
          <p:nvPr/>
        </p:nvSpPr>
        <p:spPr>
          <a:xfrm>
            <a:off x="539496" y="24948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本题考查形容词。该题是推理判断题。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作者发现河流被污染了，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希望做一些清理工作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，做这项工作的时候一定很开心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。作者在下面讲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”，做一件能产生一定影响的事情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，心情很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6_1#f55a438fb.choices?vaa=1&amp;vcp=1&amp;pid=aa3fec020&amp;color=0,0,0&amp;vtp=1&amp;vaab=1&amp;bt=1&amp;bbb=1"/>
          <p:cNvSpPr/>
          <p:nvPr/>
        </p:nvSpPr>
        <p:spPr>
          <a:xfrm>
            <a:off x="539496" y="21826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.studying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B.saving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.creating</a:t>
            </a:r>
            <a:endParaRPr lang="en-US" altLang="zh-CN" sz="2800" dirty="0"/>
          </a:p>
        </p:txBody>
      </p:sp>
      <p:sp>
        <p:nvSpPr>
          <p:cNvPr id="3" name="QC_6_AN.28_1#f55a438fb.bracket?vaa=1&amp;vcp=1&amp;pid=aa3fec020&amp;color=0,0,0&amp;vpa=7&amp;vtp=1&amp;vaab=1"/>
          <p:cNvSpPr/>
          <p:nvPr/>
        </p:nvSpPr>
        <p:spPr>
          <a:xfrm>
            <a:off x="1083215" y="21692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AS.1_1#f55a438fb?vaa=1&amp;vcp=1&amp;pid=aa3fec020&amp;color=0,0,0&amp;vtp=1&amp;vaab=1&amp;bbb=1&amp;hb=1"/>
          <p:cNvSpPr/>
          <p:nvPr/>
        </p:nvSpPr>
        <p:spPr>
          <a:xfrm>
            <a:off x="539496" y="28148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本题考查动词。studying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意为“学习，研究”；saving意为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“挽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”；creating意为“创造”。结合短文内容可知，清理河里的垃圾可以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“挽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”水里的生命，故答案B。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0_1#afa813274.choices?vaa=1&amp;vcp=1&amp;pid=aa3fec020&amp;color=0,0,0&amp;vtp=1&amp;vaab=1&amp;bt=1&amp;bbb=1"/>
          <p:cNvSpPr/>
          <p:nvPr/>
        </p:nvSpPr>
        <p:spPr>
          <a:xfrm>
            <a:off x="539496" y="1862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3" name="QC_6_AN.32_1#afa813274.bracket?vaa=1&amp;vcp=1&amp;pid=aa3fec020&amp;color=0,0,0&amp;vpa=8&amp;vtp=1&amp;vaab=1"/>
          <p:cNvSpPr/>
          <p:nvPr/>
        </p:nvSpPr>
        <p:spPr>
          <a:xfrm>
            <a:off x="1083215" y="18492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AS.1_1#afa813274?vaa=1&amp;vcp=1&amp;pid=aa3fec020&amp;color=0,0,0&amp;vtp=1&amp;vaab=1&amp;bbb=1&amp;hb=1"/>
          <p:cNvSpPr/>
          <p:nvPr/>
        </p:nvSpPr>
        <p:spPr>
          <a:xfrm>
            <a:off x="539496" y="24948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本题考查动词短语。pick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up意为“拿起，捡”；look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after意为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照看”；throw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away意为“扔掉”。根据上文，作者致力于保护环境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，清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理河流垃圾，所以他成立的组织应该是号召世界上其他地方的孩子捡起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身边的垃圾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4_1#2939e7f03.choices?vaa=1&amp;vcp=1&amp;pid=aa3fec020&amp;color=0,0,0&amp;vtp=1&amp;vaab=1&amp;bt=1&amp;bbb=1"/>
          <p:cNvSpPr/>
          <p:nvPr/>
        </p:nvSpPr>
        <p:spPr>
          <a:xfrm>
            <a:off x="539496" y="21826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</a:t>
            </a:r>
            <a:endParaRPr lang="en-US" altLang="zh-CN" sz="2800" dirty="0"/>
          </a:p>
        </p:txBody>
      </p:sp>
      <p:sp>
        <p:nvSpPr>
          <p:cNvPr id="3" name="QC_6_AN.36_1#2939e7f03.bracket?vaa=1&amp;vcp=1&amp;pid=aa3fec020&amp;color=0,0,0&amp;vpa=9&amp;vtp=1&amp;vaab=1"/>
          <p:cNvSpPr/>
          <p:nvPr/>
        </p:nvSpPr>
        <p:spPr>
          <a:xfrm>
            <a:off x="1083215" y="21692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AS.1_1#2939e7f03?vaa=1&amp;vcp=1&amp;pid=aa3fec020&amp;color=0,0,0&amp;vtp=1&amp;vaab=1&amp;bbb=1&amp;hb=1"/>
          <p:cNvSpPr/>
          <p:nvPr/>
        </p:nvSpPr>
        <p:spPr>
          <a:xfrm>
            <a:off x="539496" y="28148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本题考查连词。or表示选择，and表示顺承，but表示转折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。结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合上下文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，“人们给垃圾拍照”和“把它们（照片）发给我们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”是并列的动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，应用and连接，故答案为B。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4f6e1525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24f6e1525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24f6e1525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专题复习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3fd885472.choices?vaa=1&amp;vcp=1&amp;pid=aa3fec020&amp;color=0,0,0&amp;vtp=1&amp;vaab=1&amp;bt=1&amp;bbb=1"/>
          <p:cNvSpPr/>
          <p:nvPr/>
        </p:nvSpPr>
        <p:spPr>
          <a:xfrm>
            <a:off x="539496" y="15425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.hit</a:t>
            </a:r>
            <a:endParaRPr lang="en-US" altLang="zh-CN" sz="2800" dirty="0"/>
          </a:p>
        </p:txBody>
      </p:sp>
      <p:sp>
        <p:nvSpPr>
          <p:cNvPr id="3" name="QC_6_AN.40_1#3fd885472.bracket?vaa=1&amp;vcp=1&amp;pid=aa3fec020&amp;color=0,0,0&amp;vpa=10&amp;vtp=1&amp;vaab=1"/>
          <p:cNvSpPr/>
          <p:nvPr/>
        </p:nvSpPr>
        <p:spPr>
          <a:xfrm>
            <a:off x="1261015" y="15292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AS.1_1#3fd885472?vaa=1&amp;vcp=1&amp;pid=aa3fec020&amp;color=0,0,0&amp;vtp=1&amp;vaab=1&amp;bbb=1&amp;hb=1"/>
          <p:cNvSpPr/>
          <p:nvPr/>
        </p:nvSpPr>
        <p:spPr>
          <a:xfrm>
            <a:off x="539496" y="217481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本题考查动词。此题易误选B，set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goal意为“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确定一个目标”。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如果选填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set，则句子时态不对，因为目标是1,000,000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（月底一百万件）。这是已经定好的目标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，应该用现在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。hit此处意为“达到”。句意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：我们将完成本月底捡垃圾一百万件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的目标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aa3fec020?vaa=1&amp;vcp=1&amp;pid=d41b73213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本文是一篇以环境保护为主题的文章。作者生活在美国的田纳西州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。田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纳西河的污染很严重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，作者就和朋友们一起清理河道里的垃圾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，后来又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和朋友们一起成立了环保组织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。他们通过这个组织发动更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多的人参与保护环境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f74b4d538?vcp=1&amp;pid=d41b73213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学习至此，请完成第42讲备考练习（第310页）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6a2bf567.fixed?vcp=1&amp;pid=e38812ab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完形填空</a:t>
            </a:r>
            <a:endParaRPr lang="en-US" altLang="zh-CN" sz="4000" dirty="0"/>
          </a:p>
        </p:txBody>
      </p:sp>
      <p:sp>
        <p:nvSpPr>
          <p:cNvPr id="3" name="C_4_BD#e6a2bf567.fixed?vcp=1&amp;pid=e38812ab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第42讲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完形填空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M_6_BD.43_1#ffe2b5596?vaa=1&amp;vcp=1&amp;pid=46c3a05ce&amp;color=0,0,0&amp;vtp=1&amp;vaab=1&amp;bbb=1&amp;hb=1"/>
          <p:cNvSpPr/>
          <p:nvPr/>
        </p:nvSpPr>
        <p:spPr>
          <a:xfrm>
            <a:off x="539496" y="1263495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人与自我——生活与学习——丰富、充实、积极向上的生活）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Zeng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Xiaomeng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illness.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Braille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盲文）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3_1#ffe2b5596?vaa=1&amp;vcp=1&amp;pid=46c3a05ce&amp;color=0,0,0&amp;vtp=1&amp;vaab=1&amp;bbb=1&amp;hb=1">
            <a:extLst>
              <a:ext uri="{FF2B5EF4-FFF2-40B4-BE49-F238E27FC236}">
                <a16:creationId xmlns:a16="http://schemas.microsoft.com/office/drawing/2014/main" id="{7A27B434-2120-E4E2-D26B-2EBD22CFEA49}"/>
              </a:ext>
            </a:extLst>
          </p:cNvPr>
          <p:cNvSpPr/>
          <p:nvPr/>
        </p:nvSpPr>
        <p:spPr>
          <a:xfrm>
            <a:off x="539496" y="84582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repeatedly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Zeng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Zeng’s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Zeng’s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praising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“Thanks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openness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encouragement.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replied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messages.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39506372"/>
      </p:ext>
    </p:extLst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3_1#ffe2b5596?vaa=1&amp;vcp=1&amp;pid=46c3a05ce&amp;color=0,0,0&amp;vtp=1&amp;vaab=1&amp;bbb=1&amp;hb=1">
            <a:extLst>
              <a:ext uri="{FF2B5EF4-FFF2-40B4-BE49-F238E27FC236}">
                <a16:creationId xmlns:a16="http://schemas.microsoft.com/office/drawing/2014/main" id="{7144372D-B452-00B7-1CA6-FB8DD409312F}"/>
              </a:ext>
            </a:extLst>
          </p:cNvPr>
          <p:cNvSpPr/>
          <p:nvPr/>
        </p:nvSpPr>
        <p:spPr>
          <a:xfrm>
            <a:off x="539496" y="15376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Zeng’s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personality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field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81866516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4_1#17002ed16.choices?vaa=1&amp;vcp=1&amp;pid=ffe2b5596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B.read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.dance</a:t>
            </a:r>
            <a:endParaRPr lang="en-US" altLang="zh-CN" sz="2800" dirty="0"/>
          </a:p>
        </p:txBody>
      </p:sp>
      <p:sp>
        <p:nvSpPr>
          <p:cNvPr id="3" name="QC_7_AN.1_1#17002ed16.bracket?vaa=1&amp;vcp=1&amp;pid=ffe2b5596&amp;color=0,0,0&amp;vpa=11&amp;vtp=1&amp;vaab=1"/>
          <p:cNvSpPr/>
          <p:nvPr/>
        </p:nvSpPr>
        <p:spPr>
          <a:xfrm>
            <a:off x="1083215" y="54131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45_1#30eda0e51.choices?vaa=1&amp;vcp=1&amp;pid=ffe2b5596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B.wise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.easy</a:t>
            </a:r>
            <a:endParaRPr lang="en-US" altLang="zh-CN" sz="2800" dirty="0"/>
          </a:p>
        </p:txBody>
      </p:sp>
      <p:sp>
        <p:nvSpPr>
          <p:cNvPr id="5" name="QC_7_AN.2_1#30eda0e51.bracket?vaa=1&amp;vcp=1&amp;pid=ffe2b5596&amp;color=0,0,0&amp;vpa=12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47_1#9bc3e13b3.choices?vaa=1&amp;vcp=1&amp;pid=ffe2b5596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.Although</a:t>
            </a:r>
            <a:endParaRPr lang="en-US" altLang="zh-CN" sz="2800" dirty="0"/>
          </a:p>
        </p:txBody>
      </p:sp>
      <p:sp>
        <p:nvSpPr>
          <p:cNvPr id="7" name="QC_7_AN.3_1#9bc3e13b3.bracket?vaa=1&amp;vcp=1&amp;pid=ffe2b5596&amp;color=0,0,0&amp;vpa=13&amp;vtp=1&amp;vaab=1"/>
          <p:cNvSpPr/>
          <p:nvPr/>
        </p:nvSpPr>
        <p:spPr>
          <a:xfrm>
            <a:off x="1083215" y="171175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49_1#8ff55f88a.choices?vaa=1&amp;vcp=1&amp;pid=ffe2b5596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9" name="QC_7_AN.4_1#8ff55f88a.bracket?vaa=1&amp;vcp=1&amp;pid=ffe2b5596&amp;color=0,0,0&amp;vpa=14&amp;vtp=1&amp;vaab=1"/>
          <p:cNvSpPr/>
          <p:nvPr/>
        </p:nvSpPr>
        <p:spPr>
          <a:xfrm>
            <a:off x="1083215" y="229557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51_1#01603a18d.choices?vaa=1&amp;vcp=1&amp;pid=ffe2b5596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B.picture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.voice</a:t>
            </a:r>
            <a:endParaRPr lang="en-US" altLang="zh-CN" sz="2800" dirty="0"/>
          </a:p>
        </p:txBody>
      </p:sp>
      <p:sp>
        <p:nvSpPr>
          <p:cNvPr id="11" name="QC_7_AN.5_1#01603a18d.bracket?vaa=1&amp;vcp=1&amp;pid=ffe2b5596&amp;color=0,0,0&amp;vpa=15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53_1#2a37bd004.choices?vaa=1&amp;vcp=1&amp;pid=ffe2b5596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.our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.their</a:t>
            </a:r>
            <a:endParaRPr lang="en-US" altLang="zh-CN" sz="2800" dirty="0"/>
          </a:p>
        </p:txBody>
      </p:sp>
      <p:sp>
        <p:nvSpPr>
          <p:cNvPr id="13" name="QC_7_AN.6_1#2a37bd004.bracket?vaa=1&amp;vcp=1&amp;pid=ffe2b5596&amp;color=0,0,0&amp;vpa=16&amp;vtp=1&amp;vaab=1"/>
          <p:cNvSpPr/>
          <p:nvPr/>
        </p:nvSpPr>
        <p:spPr>
          <a:xfrm>
            <a:off x="1083215" y="346320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4" name="QC_7_BD.55_1#ded4ae82d.choices?vaa=1&amp;vcp=1&amp;pid=ffe2b5596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B.examples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.troubles</a:t>
            </a:r>
            <a:endParaRPr lang="en-US" altLang="zh-CN" sz="2800" dirty="0"/>
          </a:p>
        </p:txBody>
      </p:sp>
      <p:sp>
        <p:nvSpPr>
          <p:cNvPr id="15" name="QC_7_AN.7_1#ded4ae82d.bracket?vaa=1&amp;vcp=1&amp;pid=ffe2b5596&amp;color=0,0,0&amp;vpa=17&amp;vtp=1&amp;vaab=1"/>
          <p:cNvSpPr/>
          <p:nvPr/>
        </p:nvSpPr>
        <p:spPr>
          <a:xfrm>
            <a:off x="1083215" y="4047027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6" name="QC_7_BD.57_1#1e1f49c52.choices?vaa=1&amp;vcp=1&amp;pid=ffe2b5596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.duty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B.courage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.luck</a:t>
            </a:r>
            <a:endParaRPr lang="en-US" altLang="zh-CN" sz="2800" dirty="0"/>
          </a:p>
        </p:txBody>
      </p:sp>
      <p:sp>
        <p:nvSpPr>
          <p:cNvPr id="17" name="QC_7_AN.8_1#1e1f49c52.bracket?vaa=1&amp;vcp=1&amp;pid=ffe2b5596&amp;color=0,0,0&amp;vpa=18&amp;vtp=1&amp;vaab=1"/>
          <p:cNvSpPr/>
          <p:nvPr/>
        </p:nvSpPr>
        <p:spPr>
          <a:xfrm>
            <a:off x="1083215" y="463084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8" name="QC_7_BD.59_1#00a813b1c.choices?vaa=1&amp;vcp=1&amp;pid=ffe2b5596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.copy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B.watch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.share</a:t>
            </a:r>
            <a:endParaRPr lang="en-US" altLang="zh-CN" sz="2800" dirty="0"/>
          </a:p>
        </p:txBody>
      </p:sp>
      <p:sp>
        <p:nvSpPr>
          <p:cNvPr id="19" name="QC_7_AN.9_1#00a813b1c.bracket?vaa=1&amp;vcp=1&amp;pid=ffe2b5596&amp;color=0,0,0&amp;vpa=19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0" name="QC_7_BD.61_1#d6ee97f48.choices?vaa=1&amp;vcp=1&amp;pid=ffe2b5596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.active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B.upset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.silent</a:t>
            </a:r>
            <a:endParaRPr lang="en-US" altLang="zh-CN" sz="2800" dirty="0"/>
          </a:p>
        </p:txBody>
      </p:sp>
      <p:sp>
        <p:nvSpPr>
          <p:cNvPr id="21" name="QC_7_AN.63_1#d6ee97f48.bracket?vaa=1&amp;vcp=1&amp;pid=ffe2b5596&amp;color=0,0,0&amp;vpa=20&amp;vtp=1&amp;vaab=1"/>
          <p:cNvSpPr/>
          <p:nvPr/>
        </p:nvSpPr>
        <p:spPr>
          <a:xfrm>
            <a:off x="1261015" y="579848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4_1#26aa682de?vaa=1&amp;vcp=1&amp;pid=46c3a05ce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（2024·宁夏·中考改编）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人与自我——做人与做事——职业启蒙，职业精神）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tailor（裁缝）.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4_1#26aa682de?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BEEF75B5-B656-CF46-8CBF-34BCE3483C8F}"/>
              </a:ext>
            </a:extLst>
          </p:cNvPr>
          <p:cNvSpPr/>
          <p:nvPr/>
        </p:nvSpPr>
        <p:spPr>
          <a:xfrm>
            <a:off x="539496" y="554400"/>
            <a:ext cx="11109960" cy="5969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tailor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sewing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machine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（缝纫机）,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pay.’”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69499038"/>
      </p:ext>
    </p:extLst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022049da.fixed?vcp=1&amp;pid=e38812ab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完形填空</a:t>
            </a:r>
            <a:endParaRPr lang="en-US" altLang="zh-CN" sz="4000" dirty="0"/>
          </a:p>
        </p:txBody>
      </p:sp>
      <p:sp>
        <p:nvSpPr>
          <p:cNvPr id="3" name="C_4_BD#e022049da.fixed?vcp=1&amp;pid=e38812ab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64_1#26aa682de?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9738225B-EC1F-2418-7F83-753FD1D13F64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0854127"/>
      </p:ext>
    </p:extLst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5_1#75e36bce7.choices?vaa=1&amp;vcp=1&amp;pid=26aa682de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B.cakes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.clothes</a:t>
            </a:r>
            <a:endParaRPr lang="en-US" altLang="zh-CN" sz="2800" dirty="0"/>
          </a:p>
        </p:txBody>
      </p:sp>
      <p:sp>
        <p:nvSpPr>
          <p:cNvPr id="3" name="QC_7_AN.1_1#75e36bce7.bracket?vaa=1&amp;vcp=1&amp;pid=26aa682de&amp;color=0,0,0&amp;vpa=21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66_1#803546b80.choices?vaa=1&amp;vcp=1&amp;pid=26aa682de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.beautiful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B.strange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.special</a:t>
            </a:r>
            <a:endParaRPr lang="en-US" altLang="zh-CN" sz="2800" dirty="0"/>
          </a:p>
        </p:txBody>
      </p:sp>
      <p:sp>
        <p:nvSpPr>
          <p:cNvPr id="5" name="QC_7_AN.2_1#803546b80.bracket?vaa=1&amp;vcp=1&amp;pid=26aa682de&amp;color=0,0,0&amp;vpa=22&amp;vtp=1&amp;vaab=1"/>
          <p:cNvSpPr/>
          <p:nvPr/>
        </p:nvSpPr>
        <p:spPr>
          <a:xfrm>
            <a:off x="1083215" y="112793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68_1#1e2e9d068.choices?vaa=1&amp;vcp=1&amp;pid=26aa682de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endParaRPr lang="en-US" altLang="zh-CN" sz="2800" dirty="0"/>
          </a:p>
        </p:txBody>
      </p:sp>
      <p:sp>
        <p:nvSpPr>
          <p:cNvPr id="7" name="QC_7_AN.3_1#1e2e9d068.bracket?vaa=1&amp;vcp=1&amp;pid=26aa682de&amp;color=0,0,0&amp;vpa=23&amp;vtp=1&amp;vaab=1"/>
          <p:cNvSpPr/>
          <p:nvPr/>
        </p:nvSpPr>
        <p:spPr>
          <a:xfrm>
            <a:off x="1083215" y="171175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70_1#8d18961e4.choices?vaa=1&amp;vcp=1&amp;pid=26aa682de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.depend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9" name="QC_7_AN.4_1#8d18961e4.bracket?vaa=1&amp;vcp=1&amp;pid=26aa682de&amp;color=0,0,0&amp;vpa=24&amp;vtp=1&amp;vaab=1"/>
          <p:cNvSpPr/>
          <p:nvPr/>
        </p:nvSpPr>
        <p:spPr>
          <a:xfrm>
            <a:off x="1083215" y="229557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72_1#b2a8f4221.choices?vaa=1&amp;vcp=1&amp;pid=26aa682de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.busier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B.thinner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.better</a:t>
            </a:r>
            <a:endParaRPr lang="en-US" altLang="zh-CN" sz="2800" dirty="0"/>
          </a:p>
        </p:txBody>
      </p:sp>
      <p:sp>
        <p:nvSpPr>
          <p:cNvPr id="11" name="QC_7_AN.5_1#b2a8f4221.bracket?vaa=1&amp;vcp=1&amp;pid=26aa682de&amp;color=0,0,0&amp;vpa=25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74_1#8e435d227.choices?vaa=1&amp;vcp=1&amp;pid=26aa682de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.him</a:t>
            </a:r>
            <a:endParaRPr lang="en-US" altLang="zh-CN" sz="2800" dirty="0"/>
          </a:p>
        </p:txBody>
      </p:sp>
      <p:sp>
        <p:nvSpPr>
          <p:cNvPr id="13" name="QC_7_AN.6_1#8e435d227.bracket?vaa=1&amp;vcp=1&amp;pid=26aa682de&amp;color=0,0,0&amp;vpa=26&amp;vtp=1&amp;vaab=1"/>
          <p:cNvSpPr/>
          <p:nvPr/>
        </p:nvSpPr>
        <p:spPr>
          <a:xfrm>
            <a:off x="1083215" y="346320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7_BD.76_1#3dd8a7cfd.choices?vaa=1&amp;vcp=1&amp;pid=26aa682de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.hoped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B.agreed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.refused</a:t>
            </a:r>
            <a:endParaRPr lang="en-US" altLang="zh-CN" sz="2800" dirty="0"/>
          </a:p>
        </p:txBody>
      </p:sp>
      <p:sp>
        <p:nvSpPr>
          <p:cNvPr id="15" name="QC_7_AN.7_1#3dd8a7cfd.bracket?vaa=1&amp;vcp=1&amp;pid=26aa682de&amp;color=0,0,0&amp;vpa=27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6" name="QC_7_BD.78_1#4c2075591.choices?vaa=1&amp;vcp=1&amp;pid=26aa682de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.slowly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B.angrily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.fairly</a:t>
            </a:r>
            <a:endParaRPr lang="en-US" altLang="zh-CN" sz="2800" dirty="0"/>
          </a:p>
        </p:txBody>
      </p:sp>
      <p:sp>
        <p:nvSpPr>
          <p:cNvPr id="17" name="QC_7_AN.8_1#4c2075591.bracket?vaa=1&amp;vcp=1&amp;pid=26aa682de&amp;color=0,0,0&amp;vpa=28&amp;vtp=1&amp;vaab=1"/>
          <p:cNvSpPr/>
          <p:nvPr/>
        </p:nvSpPr>
        <p:spPr>
          <a:xfrm>
            <a:off x="1083215" y="463084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8" name="QC_7_BD.80_1#592cf39d7.choices?vaa=1&amp;vcp=1&amp;pid=26aa682de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.though</a:t>
            </a:r>
            <a:endParaRPr lang="en-US" altLang="zh-CN" sz="2800" dirty="0"/>
          </a:p>
        </p:txBody>
      </p:sp>
      <p:sp>
        <p:nvSpPr>
          <p:cNvPr id="19" name="QC_7_AN.9_1#592cf39d7.bracket?vaa=1&amp;vcp=1&amp;pid=26aa682de&amp;color=0,0,0&amp;vpa=29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20" name="QC_7_BD.82_1#6e51346d7.choices?vaa=1&amp;vcp=1&amp;pid=26aa682de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.of</a:t>
            </a:r>
            <a:endParaRPr lang="en-US" altLang="zh-CN" sz="2800" dirty="0"/>
          </a:p>
        </p:txBody>
      </p:sp>
      <p:sp>
        <p:nvSpPr>
          <p:cNvPr id="21" name="QC_7_AN.84_1#6e51346d7.bracket?vaa=1&amp;vcp=1&amp;pid=26aa682de&amp;color=0,0,0&amp;vpa=30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5_1#2c4342f17?vaa=1&amp;vcp=1&amp;pid=46c3a05ce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人与自我——生活与学习——积极的学习体验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，恰当的学习方法与策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，勤学善思）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5_1#2c4342f17?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FA743291-E11A-1E9D-6807-02C03C89F677}"/>
              </a:ext>
            </a:extLst>
          </p:cNvPr>
          <p:cNvSpPr/>
          <p:nvPr/>
        </p:nvSpPr>
        <p:spPr>
          <a:xfrm>
            <a:off x="539496" y="554400"/>
            <a:ext cx="11109960" cy="5969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pages.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Emperor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rolling（打滚）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stupid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emperor!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91064085"/>
      </p:ext>
    </p:extLst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5_1#2c4342f17?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C7B58C2D-60EA-5F91-00D5-19BD67AF69C2}"/>
              </a:ext>
            </a:extLst>
          </p:cNvPr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enjoyment,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66672309"/>
      </p:ext>
    </p:extLst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6_1#22fb692ef.choices?vaa=1&amp;vcp=1&amp;pid=2c4342f17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B.surprised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.worried</a:t>
            </a:r>
            <a:endParaRPr lang="en-US" altLang="zh-CN" sz="2800" dirty="0"/>
          </a:p>
        </p:txBody>
      </p:sp>
      <p:sp>
        <p:nvSpPr>
          <p:cNvPr id="3" name="QC_7_AN.1_1#22fb692ef.bracket?vaa=1&amp;vcp=1&amp;pid=2c4342f17&amp;color=0,0,0&amp;vpa=31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7_1#d61f5ebbd.choices?vaa=1&amp;vcp=1&amp;pid=2c4342f17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.idea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B.rule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.truth</a:t>
            </a:r>
            <a:endParaRPr lang="en-US" altLang="zh-CN" sz="2800" dirty="0"/>
          </a:p>
        </p:txBody>
      </p:sp>
      <p:sp>
        <p:nvSpPr>
          <p:cNvPr id="5" name="QC_7_AN.2_1#d61f5ebbd.bracket?vaa=1&amp;vcp=1&amp;pid=2c4342f17&amp;color=0,0,0&amp;vpa=32&amp;vtp=1&amp;vaab=1"/>
          <p:cNvSpPr/>
          <p:nvPr/>
        </p:nvSpPr>
        <p:spPr>
          <a:xfrm>
            <a:off x="1083215" y="112793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89_1#3afb779e7.choices?vaa=1&amp;vcp=1&amp;pid=2c4342f17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.helpful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B.dangerous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.necessary</a:t>
            </a:r>
            <a:endParaRPr lang="en-US" altLang="zh-CN" sz="2800" dirty="0"/>
          </a:p>
        </p:txBody>
      </p:sp>
      <p:sp>
        <p:nvSpPr>
          <p:cNvPr id="7" name="QC_7_AN.3_1#3afb779e7.bracket?vaa=1&amp;vcp=1&amp;pid=2c4342f17&amp;color=0,0,0&amp;vpa=33&amp;vtp=1&amp;vaab=1"/>
          <p:cNvSpPr/>
          <p:nvPr/>
        </p:nvSpPr>
        <p:spPr>
          <a:xfrm>
            <a:off x="1083215" y="171175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91_1#328c744fc.choices?vaa=1&amp;vcp=1&amp;pid=2c4342f17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.draw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B.write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.read</a:t>
            </a:r>
            <a:endParaRPr lang="en-US" altLang="zh-CN" sz="2800" dirty="0"/>
          </a:p>
        </p:txBody>
      </p:sp>
      <p:sp>
        <p:nvSpPr>
          <p:cNvPr id="9" name="QC_7_AN.4_1#328c744fc.bracket?vaa=1&amp;vcp=1&amp;pid=2c4342f17&amp;color=0,0,0&amp;vpa=34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93_1#427dcba20.choices?vaa=1&amp;vcp=1&amp;pid=2c4342f17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.uncle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B.father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.neighbor</a:t>
            </a:r>
            <a:endParaRPr lang="en-US" altLang="zh-CN" sz="2800" dirty="0"/>
          </a:p>
        </p:txBody>
      </p:sp>
      <p:sp>
        <p:nvSpPr>
          <p:cNvPr id="11" name="QC_7_AN.5_1#427dcba20.bracket?vaa=1&amp;vcp=1&amp;pid=2c4342f17&amp;color=0,0,0&amp;vpa=35&amp;vtp=1&amp;vaab=1"/>
          <p:cNvSpPr/>
          <p:nvPr/>
        </p:nvSpPr>
        <p:spPr>
          <a:xfrm>
            <a:off x="1083215" y="287938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7_BD.95_1#147f007c9.choices?vaa=1&amp;vcp=1&amp;pid=2c4342f17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.describe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B.pick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.borrow</a:t>
            </a:r>
            <a:endParaRPr lang="en-US" altLang="zh-CN" sz="2800" dirty="0"/>
          </a:p>
        </p:txBody>
      </p:sp>
      <p:sp>
        <p:nvSpPr>
          <p:cNvPr id="13" name="QC_7_AN.6_1#147f007c9.bracket?vaa=1&amp;vcp=1&amp;pid=2c4342f17&amp;color=0,0,0&amp;vpa=36&amp;vtp=1&amp;vaab=1"/>
          <p:cNvSpPr/>
          <p:nvPr/>
        </p:nvSpPr>
        <p:spPr>
          <a:xfrm>
            <a:off x="1083215" y="346320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4" name="QC_7_BD.97_1#3e31a3141.choices?vaa=1&amp;vcp=1&amp;pid=2c4342f17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B.lines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.pages</a:t>
            </a:r>
            <a:endParaRPr lang="en-US" altLang="zh-CN" sz="2800" dirty="0"/>
          </a:p>
        </p:txBody>
      </p:sp>
      <p:sp>
        <p:nvSpPr>
          <p:cNvPr id="15" name="QC_7_AN.7_1#3e31a3141.bracket?vaa=1&amp;vcp=1&amp;pid=2c4342f17&amp;color=0,0,0&amp;vpa=37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6" name="QC_7_BD.99_1#59d41f852.choices?vaa=1&amp;vcp=1&amp;pid=2c4342f17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B.easily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.wrongly</a:t>
            </a:r>
            <a:endParaRPr lang="en-US" altLang="zh-CN" sz="2800" dirty="0"/>
          </a:p>
        </p:txBody>
      </p:sp>
      <p:sp>
        <p:nvSpPr>
          <p:cNvPr id="17" name="QC_7_AN.8_1#59d41f852.bracket?vaa=1&amp;vcp=1&amp;pid=2c4342f17&amp;color=0,0,0&amp;vpa=38&amp;vtp=1&amp;vaab=1"/>
          <p:cNvSpPr/>
          <p:nvPr/>
        </p:nvSpPr>
        <p:spPr>
          <a:xfrm>
            <a:off x="1083215" y="463084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8" name="QC_7_BD.101_1#6f89aa66c.choices?vaa=1&amp;vcp=1&amp;pid=2c4342f17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endParaRPr lang="en-US" altLang="zh-CN" sz="2800" dirty="0"/>
          </a:p>
        </p:txBody>
      </p:sp>
      <p:sp>
        <p:nvSpPr>
          <p:cNvPr id="19" name="QC_7_AN.9_1#6f89aa66c.bracket?vaa=1&amp;vcp=1&amp;pid=2c4342f17&amp;color=0,0,0&amp;vpa=39&amp;vtp=1&amp;vaab=1"/>
          <p:cNvSpPr/>
          <p:nvPr/>
        </p:nvSpPr>
        <p:spPr>
          <a:xfrm>
            <a:off x="1083215" y="521466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20" name="QC_7_BD.103_1#66adc4155.choices?vaa=1&amp;vcp=1&amp;pid=2c4342f17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B.serious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.right</a:t>
            </a:r>
            <a:endParaRPr lang="en-US" altLang="zh-CN" sz="2800" dirty="0"/>
          </a:p>
        </p:txBody>
      </p:sp>
      <p:sp>
        <p:nvSpPr>
          <p:cNvPr id="21" name="QC_7_AN.105_1#66adc4155.bracket?vaa=1&amp;vcp=1&amp;pid=2c4342f17&amp;color=0,0,0&amp;vpa=40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06_1#2bd73f9d8?vaa=1&amp;vcp=1&amp;pid=46c3a05ce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人与自我——做人与做事——勤于动手，乐于实践，敢于创新）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biologist.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diseases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especially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06_2#2bd73f9d8?vaa=1&amp;vcp=1&amp;pid=46c3a05ce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gift（天赋）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degree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curious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quality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problem-solving,”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06_3#2bd73f9d8?vaa=1&amp;vcp=1&amp;pid=46c3a05ce&amp;color=0,0,0&amp;mp=1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disappointment.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curiosity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creativity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7_1#b6094427f.choices?vaa=1&amp;vcp=1&amp;pid=2bd73f9d8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.job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B.book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.excuse</a:t>
            </a:r>
            <a:endParaRPr lang="en-US" altLang="zh-CN" sz="2800" dirty="0"/>
          </a:p>
        </p:txBody>
      </p:sp>
      <p:sp>
        <p:nvSpPr>
          <p:cNvPr id="3" name="QC_7_AN.1_1#b6094427f.bracket?vaa=1&amp;vcp=1&amp;pid=2bd73f9d8&amp;color=0,0,0&amp;vpa=41&amp;vtp=1&amp;vaab=1"/>
          <p:cNvSpPr/>
          <p:nvPr/>
        </p:nvSpPr>
        <p:spPr>
          <a:xfrm>
            <a:off x="1083215" y="54131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08_1#1a31d28e2.choices?vaa=1&amp;vcp=1&amp;pid=2bd73f9d8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.slower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B.longer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.quieter</a:t>
            </a:r>
            <a:endParaRPr lang="en-US" altLang="zh-CN" sz="2800" dirty="0"/>
          </a:p>
        </p:txBody>
      </p:sp>
      <p:sp>
        <p:nvSpPr>
          <p:cNvPr id="5" name="QC_7_AN.2_1#1a31d28e2.bracket?vaa=1&amp;vcp=1&amp;pid=2bd73f9d8&amp;color=0,0,0&amp;vpa=42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10_1#d515e3ea1.choices?vaa=1&amp;vcp=1&amp;pid=2bd73f9d8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.argued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B.reported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.thought</a:t>
            </a:r>
            <a:endParaRPr lang="en-US" altLang="zh-CN" sz="2800" dirty="0"/>
          </a:p>
        </p:txBody>
      </p:sp>
      <p:sp>
        <p:nvSpPr>
          <p:cNvPr id="7" name="QC_7_AN.3_1#d515e3ea1.bracket?vaa=1&amp;vcp=1&amp;pid=2bd73f9d8&amp;color=0,0,0&amp;vpa=43&amp;vtp=1&amp;vaab=1"/>
          <p:cNvSpPr/>
          <p:nvPr/>
        </p:nvSpPr>
        <p:spPr>
          <a:xfrm>
            <a:off x="1083215" y="171175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12_1#42d7ab419.choices?vaa=1&amp;vcp=1&amp;pid=2bd73f9d8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.social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B.medical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.educational</a:t>
            </a:r>
            <a:endParaRPr lang="en-US" altLang="zh-CN" sz="2800" dirty="0"/>
          </a:p>
        </p:txBody>
      </p:sp>
      <p:sp>
        <p:nvSpPr>
          <p:cNvPr id="9" name="QC_7_AN.4_1#42d7ab419.bracket?vaa=1&amp;vcp=1&amp;pid=2bd73f9d8&amp;color=0,0,0&amp;vpa=44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114_1#5a4515393.choices?vaa=1&amp;vcp=1&amp;pid=2bd73f9d8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.poor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B.strange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.important</a:t>
            </a:r>
            <a:endParaRPr lang="en-US" altLang="zh-CN" sz="2800" dirty="0"/>
          </a:p>
        </p:txBody>
      </p:sp>
      <p:sp>
        <p:nvSpPr>
          <p:cNvPr id="11" name="QC_7_AN.5_1#5a4515393.bracket?vaa=1&amp;vcp=1&amp;pid=2bd73f9d8&amp;color=0,0,0&amp;vpa=45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116_1#37a8bef47.choices?vaa=1&amp;vcp=1&amp;pid=2bd73f9d8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.reason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B.example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.purpose</a:t>
            </a:r>
            <a:endParaRPr lang="en-US" altLang="zh-CN" sz="2800" dirty="0"/>
          </a:p>
        </p:txBody>
      </p:sp>
      <p:sp>
        <p:nvSpPr>
          <p:cNvPr id="13" name="QC_7_AN.6_1#37a8bef47.bracket?vaa=1&amp;vcp=1&amp;pid=2bd73f9d8&amp;color=0,0,0&amp;vpa=46&amp;vtp=1&amp;vaab=1"/>
          <p:cNvSpPr/>
          <p:nvPr/>
        </p:nvSpPr>
        <p:spPr>
          <a:xfrm>
            <a:off x="1083215" y="346320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7_BD.118_1#7a1feae88.choices?vaa=1&amp;vcp=1&amp;pid=2bd73f9d8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B.accepted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.described</a:t>
            </a:r>
            <a:endParaRPr lang="en-US" altLang="zh-CN" sz="2800" dirty="0"/>
          </a:p>
        </p:txBody>
      </p:sp>
      <p:sp>
        <p:nvSpPr>
          <p:cNvPr id="15" name="QC_7_AN.7_1#7a1feae88.bracket?vaa=1&amp;vcp=1&amp;pid=2bd73f9d8&amp;color=0,0,0&amp;vpa=47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6" name="QC_7_BD.120_1#f482c5347.choices?vaa=1&amp;vcp=1&amp;pid=2bd73f9d8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.smoothly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B.crazily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.blindly</a:t>
            </a:r>
            <a:endParaRPr lang="en-US" altLang="zh-CN" sz="2800" dirty="0"/>
          </a:p>
        </p:txBody>
      </p:sp>
      <p:sp>
        <p:nvSpPr>
          <p:cNvPr id="17" name="QC_7_AN.8_1#f482c5347.bracket?vaa=1&amp;vcp=1&amp;pid=2bd73f9d8&amp;color=0,0,0&amp;vpa=48&amp;vtp=1&amp;vaab=1"/>
          <p:cNvSpPr/>
          <p:nvPr/>
        </p:nvSpPr>
        <p:spPr>
          <a:xfrm>
            <a:off x="1083215" y="463084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8" name="QC_7_BD.122_1#be35ab2a9.choices?vaa=1&amp;vcp=1&amp;pid=2bd73f9d8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mix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9" name="QC_7_AN.9_1#be35ab2a9.bracket?vaa=1&amp;vcp=1&amp;pid=2bd73f9d8&amp;color=0,0,0&amp;vpa=49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0" name="QC_7_BD.124_1#c404d5efe.choices?vaa=1&amp;vcp=1&amp;pid=2bd73f9d8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.dentist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B.scientist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.coach</a:t>
            </a:r>
            <a:endParaRPr lang="en-US" altLang="zh-CN" sz="2800" dirty="0"/>
          </a:p>
        </p:txBody>
      </p:sp>
      <p:sp>
        <p:nvSpPr>
          <p:cNvPr id="21" name="QC_7_AN.126_1#c404d5efe.bracket?vaa=1&amp;vcp=1&amp;pid=2bd73f9d8&amp;color=0,0,0&amp;vpa=50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7ab8f6ab?vcp=1&amp;pid=e022049da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完形填空考查考生在阅读理解的基础上对词汇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、语法等知识的掌握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。这类题要求考生通读全文，掌握文章大意，运用词汇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、语法等知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，选择最佳答案，使文章意思通顺，结构完整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。记叙型完形填空是考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查的重点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近年来记叙型完形填空的趋势主要有以下几种情况：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首句完整，线索清楚。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文章一般在第一句话就交代了人物的姓名、身份或事件发生的时间、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地点，然后再介绍事件的发生、发展，最后得出结果。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27_1#2ff55f165?vaa=1&amp;vcp=1&amp;pid=46c3a05ce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（2024·贵州·中考改编）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人与自我——生活与学习——身心健康，抗挫能力，珍爱生命的意识）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Phoebe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Snetsinger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Alaska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cancer.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Phoebe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most—watching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immediately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Phoebe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travelling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27_1#2ff55f165?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620F0F9E-18BC-058F-82C5-DC054787DE7F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Phoebe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Snetsinger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61,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7,530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species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物种）,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spotter（观察者）”.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Missouri,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Phoebe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Mississippi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64531606"/>
      </p:ext>
    </p:extLst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27_1#2ff55f165?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E97EF98B-4002-2D1B-8520-A86D7925ADAA}"/>
              </a:ext>
            </a:extLst>
          </p:cNvPr>
          <p:cNvSpPr/>
          <p:nvPr/>
        </p:nvSpPr>
        <p:spPr>
          <a:xfrm>
            <a:off x="539496" y="89760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Phoebe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68,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Association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memoirs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回忆录）,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Borrowed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spotter’s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94582495"/>
      </p:ext>
    </p:extLst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8_1#3668f4021.choices?vaa=1&amp;vcp=1&amp;pid=2ff55f165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.story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B.news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.play</a:t>
            </a:r>
            <a:endParaRPr lang="en-US" altLang="zh-CN" sz="2800" dirty="0"/>
          </a:p>
        </p:txBody>
      </p:sp>
      <p:sp>
        <p:nvSpPr>
          <p:cNvPr id="3" name="QC_7_AN.1_1#3668f4021.bracket?vaa=1&amp;vcp=1&amp;pid=2ff55f165&amp;color=0,0,0&amp;vpa=51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29_1#9830600e2.choices?vaa=1&amp;vcp=1&amp;pid=2ff55f165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.trips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B.tasks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.exams</a:t>
            </a:r>
            <a:endParaRPr lang="en-US" altLang="zh-CN" sz="2800" dirty="0"/>
          </a:p>
        </p:txBody>
      </p:sp>
      <p:sp>
        <p:nvSpPr>
          <p:cNvPr id="5" name="QC_7_AN.2_1#9830600e2.bracket?vaa=1&amp;vcp=1&amp;pid=2ff55f165&amp;color=0,0,0&amp;vpa=52&amp;vtp=1&amp;vaab=1"/>
          <p:cNvSpPr/>
          <p:nvPr/>
        </p:nvSpPr>
        <p:spPr>
          <a:xfrm>
            <a:off x="1083215" y="112793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31_1#156bf86ca.choices?vaa=1&amp;vcp=1&amp;pid=2ff55f165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B.confident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.famous</a:t>
            </a:r>
            <a:endParaRPr lang="en-US" altLang="zh-CN" sz="2800" dirty="0"/>
          </a:p>
        </p:txBody>
      </p:sp>
      <p:sp>
        <p:nvSpPr>
          <p:cNvPr id="7" name="QC_7_AN.3_1#156bf86ca.bracket?vaa=1&amp;vcp=1&amp;pid=2ff55f165&amp;color=0,0,0&amp;vpa=53&amp;vtp=1&amp;vaab=1"/>
          <p:cNvSpPr/>
          <p:nvPr/>
        </p:nvSpPr>
        <p:spPr>
          <a:xfrm>
            <a:off x="1083215" y="171175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33_1#5c4425e7b.choices?vaa=1&amp;vcp=1&amp;pid=2ff55f165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.days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B.months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.years</a:t>
            </a:r>
            <a:endParaRPr lang="en-US" altLang="zh-CN" sz="2800" dirty="0"/>
          </a:p>
        </p:txBody>
      </p:sp>
      <p:sp>
        <p:nvSpPr>
          <p:cNvPr id="9" name="QC_7_AN.4_1#5c4425e7b.bracket?vaa=1&amp;vcp=1&amp;pid=2ff55f165&amp;color=0,0,0&amp;vpa=54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35_1#f7d350e18.choices?vaa=1&amp;vcp=1&amp;pid=2ff55f165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.stop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B.share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.prepare</a:t>
            </a:r>
            <a:endParaRPr lang="en-US" altLang="zh-CN" sz="2800" dirty="0"/>
          </a:p>
        </p:txBody>
      </p:sp>
      <p:sp>
        <p:nvSpPr>
          <p:cNvPr id="11" name="QC_7_AN.5_1#f7d350e18.bracket?vaa=1&amp;vcp=1&amp;pid=2ff55f165&amp;color=0,0,0&amp;vpa=55&amp;vtp=1&amp;vaab=1"/>
          <p:cNvSpPr/>
          <p:nvPr/>
        </p:nvSpPr>
        <p:spPr>
          <a:xfrm>
            <a:off x="1083215" y="287938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7_BD.137_1#4f3aa2655.choices?vaa=1&amp;vcp=1&amp;pid=2ff55f165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B.joined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.described</a:t>
            </a:r>
            <a:endParaRPr lang="en-US" altLang="zh-CN" sz="2800" dirty="0"/>
          </a:p>
        </p:txBody>
      </p:sp>
      <p:sp>
        <p:nvSpPr>
          <p:cNvPr id="13" name="QC_7_AN.6_1#4f3aa2655.bracket?vaa=1&amp;vcp=1&amp;pid=2ff55f165&amp;color=0,0,0&amp;vpa=56&amp;vtp=1&amp;vaab=1"/>
          <p:cNvSpPr/>
          <p:nvPr/>
        </p:nvSpPr>
        <p:spPr>
          <a:xfrm>
            <a:off x="1083215" y="346320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4" name="QC_7_BD.139_1#736b3a0ec.choices?vaa=1&amp;vcp=1&amp;pid=2ff55f165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.safety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B.pollution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.health</a:t>
            </a:r>
            <a:endParaRPr lang="en-US" altLang="zh-CN" sz="2800" dirty="0"/>
          </a:p>
        </p:txBody>
      </p:sp>
      <p:sp>
        <p:nvSpPr>
          <p:cNvPr id="15" name="QC_7_AN.7_1#736b3a0ec.bracket?vaa=1&amp;vcp=1&amp;pid=2ff55f165&amp;color=0,0,0&amp;vpa=57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6" name="QC_7_BD.141_1#bc4c61685.choices?vaa=1&amp;vcp=1&amp;pid=2ff55f165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.watching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B.drawing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.helping</a:t>
            </a:r>
            <a:endParaRPr lang="en-US" altLang="zh-CN" sz="2800" dirty="0"/>
          </a:p>
        </p:txBody>
      </p:sp>
      <p:sp>
        <p:nvSpPr>
          <p:cNvPr id="17" name="QC_7_AN.8_1#bc4c61685.bracket?vaa=1&amp;vcp=1&amp;pid=2ff55f165&amp;color=0,0,0&amp;vpa=58&amp;vtp=1&amp;vaab=1"/>
          <p:cNvSpPr/>
          <p:nvPr/>
        </p:nvSpPr>
        <p:spPr>
          <a:xfrm>
            <a:off x="1083215" y="463084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8" name="QC_7_BD.143_1#942fe0981.choices?vaa=1&amp;vcp=1&amp;pid=2ff55f165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.copied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B.discussed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.published</a:t>
            </a:r>
            <a:endParaRPr lang="en-US" altLang="zh-CN" sz="2800" dirty="0"/>
          </a:p>
        </p:txBody>
      </p:sp>
      <p:sp>
        <p:nvSpPr>
          <p:cNvPr id="19" name="QC_7_AN.9_1#942fe0981.bracket?vaa=1&amp;vcp=1&amp;pid=2ff55f165&amp;color=0,0,0&amp;vpa=59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0" name="QC_7_BD.145_1#87c1cd8f6.choices?vaa=1&amp;vcp=1&amp;pid=2ff55f165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.thick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B.expensive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.moving</a:t>
            </a:r>
            <a:endParaRPr lang="en-US" altLang="zh-CN" sz="2800" dirty="0"/>
          </a:p>
        </p:txBody>
      </p:sp>
      <p:sp>
        <p:nvSpPr>
          <p:cNvPr id="21" name="QC_7_AN.147_1#87c1cd8f6.bracket?vaa=1&amp;vcp=1&amp;pid=2ff55f165&amp;color=0,0,0&amp;vpa=60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8_1#ef12176f1?vaa=1&amp;vcp=1&amp;pid=46c3a05ce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（2024·四川广安·中考改编）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人与社会——科学与技术——科学技术与工程，人类发明与创新）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bathroom.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toothbrush.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8_2#ef12176f1?vaa=1&amp;vcp=1&amp;pid=46c3a05ce&amp;color=0,0,0&amp;mp=1&amp;vtp=1&amp;vaab=1&amp;bt=1&amp;bbb=1&amp;hb=1"/>
          <p:cNvSpPr/>
          <p:nvPr/>
        </p:nvSpPr>
        <p:spPr>
          <a:xfrm>
            <a:off x="539496" y="5851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toothbrushes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appeared,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branches（树枝）.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toothbrushes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bamboo.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toothbrushes.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toothbrushes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toothbrushes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hard（硬的）.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horse-tail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brush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fantastic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8_3#ef12176f1?vaa=1&amp;vcp=1&amp;pid=46c3a05ce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century,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toothbrush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Europe.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toothbrushes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paper-making,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brushing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49_1#26b4fcefd.choices?vaa=1&amp;vcp=1&amp;pid=ef12176f1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endParaRPr lang="en-US" altLang="zh-CN" sz="2800" dirty="0"/>
          </a:p>
        </p:txBody>
      </p:sp>
      <p:sp>
        <p:nvSpPr>
          <p:cNvPr id="3" name="QC_7_AN.1_1#26b4fcefd.bracket?vaa=1&amp;vcp=1&amp;pid=ef12176f1&amp;color=0,0,0&amp;vpa=61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50_1#5c00ce22b.choices?vaa=1&amp;vcp=1&amp;pid=ef12176f1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.somewhere</a:t>
            </a:r>
            <a:endParaRPr lang="en-US" altLang="zh-CN" sz="2800" dirty="0"/>
          </a:p>
        </p:txBody>
      </p:sp>
      <p:sp>
        <p:nvSpPr>
          <p:cNvPr id="5" name="QC_7_AN.2_1#5c00ce22b.bracket?vaa=1&amp;vcp=1&amp;pid=ef12176f1&amp;color=0,0,0&amp;vpa=62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52_1#7cfa826c1.choices?vaa=1&amp;vcp=1&amp;pid=ef12176f1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.cleaned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B.broke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.took</a:t>
            </a:r>
            <a:endParaRPr lang="en-US" altLang="zh-CN" sz="2800" dirty="0"/>
          </a:p>
        </p:txBody>
      </p:sp>
      <p:sp>
        <p:nvSpPr>
          <p:cNvPr id="7" name="QC_7_AN.3_1#7cfa826c1.bracket?vaa=1&amp;vcp=1&amp;pid=ef12176f1&amp;color=0,0,0&amp;vpa=63&amp;vtp=1&amp;vaab=1"/>
          <p:cNvSpPr/>
          <p:nvPr/>
        </p:nvSpPr>
        <p:spPr>
          <a:xfrm>
            <a:off x="1083215" y="171175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54_1#396b3fffc.choices?vaa=1&amp;vcp=1&amp;pid=ef12176f1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B.repaired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.made</a:t>
            </a:r>
            <a:endParaRPr lang="en-US" altLang="zh-CN" sz="2800" dirty="0"/>
          </a:p>
        </p:txBody>
      </p:sp>
      <p:sp>
        <p:nvSpPr>
          <p:cNvPr id="9" name="QC_7_AN.4_1#396b3fffc.bracket?vaa=1&amp;vcp=1&amp;pid=ef12176f1&amp;color=0,0,0&amp;vpa=64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56_1#15a32e3e8.choices?vaa=1&amp;vcp=1&amp;pid=ef12176f1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.appeared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B.changed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.discovered</a:t>
            </a:r>
            <a:endParaRPr lang="en-US" altLang="zh-CN" sz="2800" dirty="0"/>
          </a:p>
        </p:txBody>
      </p:sp>
      <p:sp>
        <p:nvSpPr>
          <p:cNvPr id="11" name="QC_7_AN.5_1#15a32e3e8.bracket?vaa=1&amp;vcp=1&amp;pid=ef12176f1&amp;color=0,0,0&amp;vpa=65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7_BD.158_1#9c83c47d0.choices?vaa=1&amp;vcp=1&amp;pid=ef12176f1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.or</a:t>
            </a:r>
            <a:endParaRPr lang="en-US" altLang="zh-CN" sz="2800" dirty="0"/>
          </a:p>
        </p:txBody>
      </p:sp>
      <p:sp>
        <p:nvSpPr>
          <p:cNvPr id="13" name="QC_7_AN.6_1#9c83c47d0.bracket?vaa=1&amp;vcp=1&amp;pid=ef12176f1&amp;color=0,0,0&amp;vpa=66&amp;vtp=1&amp;vaab=1"/>
          <p:cNvSpPr/>
          <p:nvPr/>
        </p:nvSpPr>
        <p:spPr>
          <a:xfrm>
            <a:off x="1083215" y="346320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7_BD.160_1#b5078e4fa.choices?vaa=1&amp;vcp=1&amp;pid=ef12176f1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.angrily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B.hardly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.comfortably</a:t>
            </a:r>
            <a:endParaRPr lang="en-US" altLang="zh-CN" sz="2800" dirty="0"/>
          </a:p>
        </p:txBody>
      </p:sp>
      <p:sp>
        <p:nvSpPr>
          <p:cNvPr id="15" name="QC_7_AN.7_1#b5078e4fa.bracket?vaa=1&amp;vcp=1&amp;pid=ef12176f1&amp;color=0,0,0&amp;vpa=67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6" name="QC_7_BD.162_1#2807d1043.choices?vaa=1&amp;vcp=1&amp;pid=ef12176f1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.popular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B.different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.strange</a:t>
            </a:r>
            <a:endParaRPr lang="en-US" altLang="zh-CN" sz="2800" dirty="0"/>
          </a:p>
        </p:txBody>
      </p:sp>
      <p:sp>
        <p:nvSpPr>
          <p:cNvPr id="17" name="QC_7_AN.8_1#2807d1043.bracket?vaa=1&amp;vcp=1&amp;pid=ef12176f1&amp;color=0,0,0&amp;vpa=68&amp;vtp=1&amp;vaab=1"/>
          <p:cNvSpPr/>
          <p:nvPr/>
        </p:nvSpPr>
        <p:spPr>
          <a:xfrm>
            <a:off x="1083215" y="463084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8" name="QC_7_BD.164_1#807e57ac1.choices?vaa=1&amp;vcp=1&amp;pid=ef12176f1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.action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B.pollution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.invention</a:t>
            </a:r>
            <a:endParaRPr lang="en-US" altLang="zh-CN" sz="2800" dirty="0"/>
          </a:p>
        </p:txBody>
      </p:sp>
      <p:sp>
        <p:nvSpPr>
          <p:cNvPr id="19" name="QC_7_AN.9_1#807e57ac1.bracket?vaa=1&amp;vcp=1&amp;pid=ef12176f1&amp;color=0,0,0&amp;vpa=69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0" name="QC_7_BD.166_1#797a71d4c.choices?vaa=1&amp;vcp=1&amp;pid=ef12176f1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.task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B.habit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.result</a:t>
            </a:r>
            <a:endParaRPr lang="en-US" altLang="zh-CN" sz="2800" dirty="0"/>
          </a:p>
        </p:txBody>
      </p:sp>
      <p:sp>
        <p:nvSpPr>
          <p:cNvPr id="21" name="QC_7_AN.168_1#797a71d4c.bracket?vaa=1&amp;vcp=1&amp;pid=ef12176f1&amp;color=0,0,0&amp;vpa=70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9_1#7204b2505?vaa=1&amp;vcp=1&amp;pid=46c3a05ce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人与社会——文学、艺术与体育——中外影视、戏剧、音乐、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舞蹈、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、建筑等艺术形式中的文化价值和作品赏析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，优秀的艺术家及其艺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lifetime.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Vincent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Gogh（梵高）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eat!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9_1#7204b2505?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4759C376-19B2-16D6-0BCD-987516CC138A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pencils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charcoal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sticks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炭条）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colour.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Vincent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Vincent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colours.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oil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paints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油画颜料）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self-portraits（自画像）.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portraits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himself!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9164051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7ab8f6ab?sp=1&amp;vcp=1&amp;pid=e022049da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叙述灵活，侧重语境。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文章以叙述为主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，有时会插入人物间的对话。因此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，常会出现态度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与观点的跳跃变换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，或语气上的差异。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这增加了情景的迷惑性和干扰性，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从而突出了答题对语境的依赖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，要求考生在理解上下文的基础上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，辨析词语，做出选择。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9_1#7204b2505?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0D19F022-B77D-3679-13C1-81FEF236312F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Vincent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masterpieces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杰作）.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Sunflowers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18649440"/>
      </p:ext>
    </p:extLst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0_1#f26f90f90.choices?vaa=1&amp;vcp=1&amp;pid=7204b2505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.trips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B.paintings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.villages</a:t>
            </a:r>
            <a:endParaRPr lang="en-US" altLang="zh-CN" sz="2800" dirty="0"/>
          </a:p>
        </p:txBody>
      </p:sp>
      <p:sp>
        <p:nvSpPr>
          <p:cNvPr id="3" name="QC_7_AN.1_1#f26f90f90.bracket?vaa=1&amp;vcp=1&amp;pid=7204b2505&amp;color=0,0,0&amp;vpa=71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71_1#89c9aedad.choices?vaa=1&amp;vcp=1&amp;pid=7204b2505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.wrong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B.lucky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.interested</a:t>
            </a:r>
            <a:endParaRPr lang="en-US" altLang="zh-CN" sz="2800" dirty="0"/>
          </a:p>
        </p:txBody>
      </p:sp>
      <p:sp>
        <p:nvSpPr>
          <p:cNvPr id="5" name="QC_7_AN.2_1#89c9aedad.bracket?vaa=1&amp;vcp=1&amp;pid=7204b2505&amp;color=0,0,0&amp;vpa=72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73_1#b0ca3ac6d.choices?vaa=1&amp;vcp=1&amp;pid=7204b2505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.forget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B.start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.hope</a:t>
            </a:r>
            <a:endParaRPr lang="en-US" altLang="zh-CN" sz="2800" dirty="0"/>
          </a:p>
        </p:txBody>
      </p:sp>
      <p:sp>
        <p:nvSpPr>
          <p:cNvPr id="7" name="QC_7_AN.3_1#b0ca3ac6d.bracket?vaa=1&amp;vcp=1&amp;pid=7204b2505&amp;color=0,0,0&amp;vpa=73&amp;vtp=1&amp;vaab=1"/>
          <p:cNvSpPr/>
          <p:nvPr/>
        </p:nvSpPr>
        <p:spPr>
          <a:xfrm>
            <a:off x="1083215" y="171175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75_1#b5dc2cc20.choices?vaa=1&amp;vcp=1&amp;pid=7204b2505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9" name="QC_7_AN.4_1#b5dc2cc20.bracket?vaa=1&amp;vcp=1&amp;pid=7204b2505&amp;color=0,0,0&amp;vpa=74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77_1#e569e4fd5.choices?vaa=1&amp;vcp=1&amp;pid=7204b2505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.helped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B.added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.missed</a:t>
            </a:r>
            <a:endParaRPr lang="en-US" altLang="zh-CN" sz="2800" dirty="0"/>
          </a:p>
        </p:txBody>
      </p:sp>
      <p:sp>
        <p:nvSpPr>
          <p:cNvPr id="11" name="QC_7_AN.5_1#e569e4fd5.bracket?vaa=1&amp;vcp=1&amp;pid=7204b2505&amp;color=0,0,0&amp;vpa=75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7_BD.179_1#d9f3ccfd2.choices?vaa=1&amp;vcp=1&amp;pid=7204b2505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.worked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.danced</a:t>
            </a:r>
            <a:endParaRPr lang="en-US" altLang="zh-CN" sz="2800" dirty="0"/>
          </a:p>
        </p:txBody>
      </p:sp>
      <p:sp>
        <p:nvSpPr>
          <p:cNvPr id="13" name="QC_7_AN.6_1#d9f3ccfd2.bracket?vaa=1&amp;vcp=1&amp;pid=7204b2505&amp;color=0,0,0&amp;vpa=76&amp;vtp=1&amp;vaab=1"/>
          <p:cNvSpPr/>
          <p:nvPr/>
        </p:nvSpPr>
        <p:spPr>
          <a:xfrm>
            <a:off x="1083215" y="346320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7_BD.181_1#9f4dfe785.choices?vaa=1&amp;vcp=1&amp;pid=7204b2505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.facts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B.stories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.ways</a:t>
            </a:r>
            <a:endParaRPr lang="en-US" altLang="zh-CN" sz="2800" dirty="0"/>
          </a:p>
        </p:txBody>
      </p:sp>
      <p:sp>
        <p:nvSpPr>
          <p:cNvPr id="15" name="QC_7_AN.7_1#9f4dfe785.bracket?vaa=1&amp;vcp=1&amp;pid=7204b2505&amp;color=0,0,0&amp;vpa=77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6" name="QC_7_BD.183_1#1c430d931.choices?vaa=1&amp;vcp=1&amp;pid=7204b2505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B.hardly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.perhaps</a:t>
            </a:r>
            <a:endParaRPr lang="en-US" altLang="zh-CN" sz="2800" dirty="0"/>
          </a:p>
        </p:txBody>
      </p:sp>
      <p:sp>
        <p:nvSpPr>
          <p:cNvPr id="17" name="QC_7_AN.8_1#1c430d931.bracket?vaa=1&amp;vcp=1&amp;pid=7204b2505&amp;color=0,0,0&amp;vpa=78&amp;vtp=1&amp;vaab=1"/>
          <p:cNvSpPr/>
          <p:nvPr/>
        </p:nvSpPr>
        <p:spPr>
          <a:xfrm>
            <a:off x="1083215" y="463084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8" name="QC_7_BD.185_1#c28069505.choices?vaa=1&amp;vcp=1&amp;pid=7204b2505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.Before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endParaRPr lang="en-US" altLang="zh-CN" sz="2800" dirty="0"/>
          </a:p>
        </p:txBody>
      </p:sp>
      <p:sp>
        <p:nvSpPr>
          <p:cNvPr id="19" name="QC_7_AN.9_1#c28069505.bracket?vaa=1&amp;vcp=1&amp;pid=7204b2505&amp;color=0,0,0&amp;vpa=79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20" name="QC_7_BD.187_1#0a969ad56.choices?vaa=1&amp;vcp=1&amp;pid=7204b2505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.humorous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B.polite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.famous</a:t>
            </a:r>
            <a:endParaRPr lang="en-US" altLang="zh-CN" sz="2800" dirty="0"/>
          </a:p>
        </p:txBody>
      </p:sp>
      <p:sp>
        <p:nvSpPr>
          <p:cNvPr id="21" name="QC_7_AN.189_1#0a969ad56.bracket?vaa=1&amp;vcp=1&amp;pid=7204b2505&amp;color=0,0,0&amp;vpa=80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90_1#54f515ba9?vaa=1&amp;vcp=1&amp;pid=46c3a05ce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人与社会——社会服务与人际沟通——志愿服务与公共服务）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Ravi.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wounded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wing（翅膀）.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Ravi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bandaged（包扎）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provided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90_1#54f515ba9?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EA345168-5D50-8497-99FF-581EE69FFD9F}"/>
              </a:ext>
            </a:extLst>
          </p:cNvPr>
          <p:cNvSpPr/>
          <p:nvPr/>
        </p:nvSpPr>
        <p:spPr>
          <a:xfrm>
            <a:off x="539496" y="554399"/>
            <a:ext cx="11109960" cy="5952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Ravi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including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Ravi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beloved（深受喜爱的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deeds（行为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kindness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09656669"/>
      </p:ext>
    </p:extLst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1_1#f1bbc8875.choices?vaa=1&amp;vcp=1&amp;pid=54f515ba9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.bird</a:t>
            </a:r>
            <a:endParaRPr lang="en-US" altLang="zh-CN" sz="2800" dirty="0"/>
          </a:p>
        </p:txBody>
      </p:sp>
      <p:sp>
        <p:nvSpPr>
          <p:cNvPr id="3" name="QC_7_AN.1_1#f1bbc8875.bracket?vaa=1&amp;vcp=1&amp;pid=54f515ba9&amp;color=0,0,0&amp;vpa=81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92_1#1d785faef.choices?vaa=1&amp;vcp=1&amp;pid=54f515ba9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.eat</a:t>
            </a:r>
            <a:endParaRPr lang="en-US" altLang="zh-CN" sz="2800" dirty="0"/>
          </a:p>
        </p:txBody>
      </p:sp>
      <p:sp>
        <p:nvSpPr>
          <p:cNvPr id="5" name="QC_7_AN.2_1#1d785faef.bracket?vaa=1&amp;vcp=1&amp;pid=54f515ba9&amp;color=0,0,0&amp;vpa=82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94_1#2d4cef703.choices?vaa=1&amp;vcp=1&amp;pid=54f515ba9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.from</a:t>
            </a:r>
            <a:endParaRPr lang="en-US" altLang="zh-CN" sz="2800" dirty="0"/>
          </a:p>
        </p:txBody>
      </p:sp>
      <p:sp>
        <p:nvSpPr>
          <p:cNvPr id="7" name="QC_7_AN.3_1#2d4cef703.bracket?vaa=1&amp;vcp=1&amp;pid=54f515ba9&amp;color=0,0,0&amp;vpa=83&amp;vtp=1&amp;vaab=1"/>
          <p:cNvSpPr/>
          <p:nvPr/>
        </p:nvSpPr>
        <p:spPr>
          <a:xfrm>
            <a:off x="1083215" y="171175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96_1#a33bf6f49.choices?vaa=1&amp;vcp=1&amp;pid=54f515ba9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.widely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B.hardly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.happily</a:t>
            </a:r>
            <a:endParaRPr lang="en-US" altLang="zh-CN" sz="2800" dirty="0"/>
          </a:p>
        </p:txBody>
      </p:sp>
      <p:sp>
        <p:nvSpPr>
          <p:cNvPr id="9" name="QC_7_AN.4_1#a33bf6f49.bracket?vaa=1&amp;vcp=1&amp;pid=54f515ba9&amp;color=0,0,0&amp;vpa=84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98_1#7be0f7551.choices?vaa=1&amp;vcp=1&amp;pid=54f515ba9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.sky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.box</a:t>
            </a:r>
            <a:endParaRPr lang="en-US" altLang="zh-CN" sz="2800" dirty="0"/>
          </a:p>
        </p:txBody>
      </p:sp>
      <p:sp>
        <p:nvSpPr>
          <p:cNvPr id="11" name="QC_7_AN.5_1#7be0f7551.bracket?vaa=1&amp;vcp=1&amp;pid=54f515ba9&amp;color=0,0,0&amp;vpa=85&amp;vtp=1&amp;vaab=1"/>
          <p:cNvSpPr/>
          <p:nvPr/>
        </p:nvSpPr>
        <p:spPr>
          <a:xfrm>
            <a:off x="1083215" y="287938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7_BD.200_1#124b0cb6d.choices?vaa=1&amp;vcp=1&amp;pid=54f515ba9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B.sick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.strict</a:t>
            </a:r>
            <a:endParaRPr lang="en-US" altLang="zh-CN" sz="2800" dirty="0"/>
          </a:p>
        </p:txBody>
      </p:sp>
      <p:sp>
        <p:nvSpPr>
          <p:cNvPr id="13" name="QC_7_AN.6_1#124b0cb6d.bracket?vaa=1&amp;vcp=1&amp;pid=54f515ba9&amp;color=0,0,0&amp;vpa=86&amp;vtp=1&amp;vaab=1"/>
          <p:cNvSpPr/>
          <p:nvPr/>
        </p:nvSpPr>
        <p:spPr>
          <a:xfrm>
            <a:off x="1083215" y="346320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4" name="QC_7_BD.202_1#ecec601dd.choices?vaa=1&amp;vcp=1&amp;pid=54f515ba9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.grew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5" name="QC_7_AN.7_1#ecec601dd.bracket?vaa=1&amp;vcp=1&amp;pid=54f515ba9&amp;color=0,0,0&amp;vpa=87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6" name="QC_7_BD.204_1#eb85f0854.choices?vaa=1&amp;vcp=1&amp;pid=54f515ba9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B.divided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.poured</a:t>
            </a:r>
            <a:endParaRPr lang="en-US" altLang="zh-CN" sz="2800" dirty="0"/>
          </a:p>
        </p:txBody>
      </p:sp>
      <p:sp>
        <p:nvSpPr>
          <p:cNvPr id="17" name="QC_7_AN.8_1#eb85f0854.bracket?vaa=1&amp;vcp=1&amp;pid=54f515ba9&amp;color=0,0,0&amp;vpa=88&amp;vtp=1&amp;vaab=1"/>
          <p:cNvSpPr/>
          <p:nvPr/>
        </p:nvSpPr>
        <p:spPr>
          <a:xfrm>
            <a:off x="1083215" y="463084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8" name="QC_7_BD.206_1#ea501a146.choices?vaa=1&amp;vcp=1&amp;pid=54f515ba9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.brave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B.small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.terrible</a:t>
            </a:r>
            <a:endParaRPr lang="en-US" altLang="zh-CN" sz="2800" dirty="0"/>
          </a:p>
        </p:txBody>
      </p:sp>
      <p:sp>
        <p:nvSpPr>
          <p:cNvPr id="19" name="QC_7_AN.9_1#ea501a146.bracket?vaa=1&amp;vcp=1&amp;pid=54f515ba9&amp;color=0,0,0&amp;vpa=89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20" name="QC_7_BD.208_1#fce7ec3db.choices?vaa=1&amp;vcp=1&amp;pid=54f515ba9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B.Before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endParaRPr lang="en-US" altLang="zh-CN" sz="2800" dirty="0"/>
          </a:p>
        </p:txBody>
      </p:sp>
      <p:sp>
        <p:nvSpPr>
          <p:cNvPr id="21" name="QC_7_AN.210_1#fce7ec3db.bracket?vaa=1&amp;vcp=1&amp;pid=54f515ba9&amp;color=0,0,0&amp;vpa=90&amp;vtp=1&amp;vaab=1"/>
          <p:cNvSpPr/>
          <p:nvPr/>
        </p:nvSpPr>
        <p:spPr>
          <a:xfrm>
            <a:off x="1261015" y="579848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11_1#ef112321f?sp=1&amp;vaa=1&amp;vcp=1&amp;pid=46c3a05ce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（2024·重庆·中考B卷改编）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人与社会——历史社会与文化——跨文化沟通与交流，语言与文化）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ability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connections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positively（积极地）.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British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Bernard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field.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Suddenly,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11_1#ef112321f?sp=1&amp;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155DB27B-F7D4-0CA3-F22D-4C32145734D8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sorry!”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“Oh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Jicai,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jumping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084115747"/>
      </p:ext>
    </p:extLst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11_1#ef112321f?sp=1&amp;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E78D710F-6C28-9EDD-85FA-ACCEAEE407E2}"/>
              </a:ext>
            </a:extLst>
          </p:cNvPr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jokingly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“Let’s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unnecessary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conflicts（冲突）,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embarrassing（尴尬的）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situation,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36449896"/>
      </p:ext>
    </p:extLst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12_1#ef84f0e77.choices?vaa=1&amp;vcp=1&amp;pid=ef112321f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.movies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B.books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.jokes</a:t>
            </a:r>
            <a:endParaRPr lang="en-US" altLang="zh-CN" sz="2800" dirty="0"/>
          </a:p>
        </p:txBody>
      </p:sp>
      <p:sp>
        <p:nvSpPr>
          <p:cNvPr id="3" name="QC_7_AN.1_1#ef84f0e77.bracket?vaa=1&amp;vcp=1&amp;pid=ef112321f&amp;color=0,0,0&amp;vpa=91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13_1#2bfe8b400.choices?vaa=1&amp;vcp=1&amp;pid=ef112321f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.serious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B.wrong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.bright</a:t>
            </a:r>
            <a:endParaRPr lang="en-US" altLang="zh-CN" sz="2800" dirty="0"/>
          </a:p>
        </p:txBody>
      </p:sp>
      <p:sp>
        <p:nvSpPr>
          <p:cNvPr id="5" name="QC_7_AN.2_1#2bfe8b400.bracket?vaa=1&amp;vcp=1&amp;pid=ef112321f&amp;color=0,0,0&amp;vpa=92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215_1#bfb6d0867.choices?vaa=1&amp;vcp=1&amp;pid=ef112321f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.Luckily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B.Quickly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.Terribly</a:t>
            </a:r>
            <a:endParaRPr lang="en-US" altLang="zh-CN" sz="2800" dirty="0"/>
          </a:p>
        </p:txBody>
      </p:sp>
      <p:sp>
        <p:nvSpPr>
          <p:cNvPr id="7" name="QC_7_AN.3_1#bfb6d0867.bracket?vaa=1&amp;vcp=1&amp;pid=ef112321f&amp;color=0,0,0&amp;vpa=93&amp;vtp=1&amp;vaab=1"/>
          <p:cNvSpPr/>
          <p:nvPr/>
        </p:nvSpPr>
        <p:spPr>
          <a:xfrm>
            <a:off x="1083215" y="171175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217_1#3a5f6c975.choices?vaa=1&amp;vcp=1&amp;pid=ef112321f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.thanks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B.sorry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.goodbye</a:t>
            </a:r>
            <a:endParaRPr lang="en-US" altLang="zh-CN" sz="2800" dirty="0"/>
          </a:p>
        </p:txBody>
      </p:sp>
      <p:sp>
        <p:nvSpPr>
          <p:cNvPr id="9" name="QC_7_AN.4_1#3a5f6c975.bracket?vaa=1&amp;vcp=1&amp;pid=ef112321f&amp;color=0,0,0&amp;vpa=94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219_1#4e2f6dec8.choices?vaa=1&amp;vcp=1&amp;pid=ef112321f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endParaRPr lang="en-US" altLang="zh-CN" sz="2800" dirty="0"/>
          </a:p>
        </p:txBody>
      </p:sp>
      <p:sp>
        <p:nvSpPr>
          <p:cNvPr id="11" name="QC_7_AN.5_1#4e2f6dec8.bracket?vaa=1&amp;vcp=1&amp;pid=ef112321f&amp;color=0,0,0&amp;vpa=95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7_BD.221_1#a1b3611a2.choices?vaa=1&amp;vcp=1&amp;pid=ef112321f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.under</a:t>
            </a:r>
            <a:endParaRPr lang="en-US" altLang="zh-CN" sz="2800" dirty="0"/>
          </a:p>
        </p:txBody>
      </p:sp>
      <p:sp>
        <p:nvSpPr>
          <p:cNvPr id="13" name="QC_7_AN.6_1#a1b3611a2.bracket?vaa=1&amp;vcp=1&amp;pid=ef112321f&amp;color=0,0,0&amp;vpa=96&amp;vtp=1&amp;vaab=1"/>
          <p:cNvSpPr/>
          <p:nvPr/>
        </p:nvSpPr>
        <p:spPr>
          <a:xfrm>
            <a:off x="1083215" y="346320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7_BD.223_1#b0026f7a0.choices?vaa=1&amp;vcp=1&amp;pid=ef112321f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.glad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.worried</a:t>
            </a:r>
            <a:endParaRPr lang="en-US" altLang="zh-CN" sz="2800" dirty="0"/>
          </a:p>
        </p:txBody>
      </p:sp>
      <p:sp>
        <p:nvSpPr>
          <p:cNvPr id="15" name="QC_7_AN.7_1#b0026f7a0.bracket?vaa=1&amp;vcp=1&amp;pid=ef112321f&amp;color=0,0,0&amp;vpa=97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6" name="QC_7_BD.225_1#ce19f3d1b.choices?vaa=1&amp;vcp=1&amp;pid=ef112321f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7" name="QC_7_AN.8_1#ce19f3d1b.bracket?vaa=1&amp;vcp=1&amp;pid=ef112321f&amp;color=0,0,0&amp;vpa=98&amp;vtp=1&amp;vaab=1"/>
          <p:cNvSpPr/>
          <p:nvPr/>
        </p:nvSpPr>
        <p:spPr>
          <a:xfrm>
            <a:off x="1083215" y="463084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8" name="QC_7_BD.227_1#222dc2a8b.choices?vaa=1&amp;vcp=1&amp;pid=ef112321f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</a:t>
            </a:r>
            <a:endParaRPr lang="en-US" altLang="zh-CN" sz="2800" dirty="0"/>
          </a:p>
        </p:txBody>
      </p:sp>
      <p:sp>
        <p:nvSpPr>
          <p:cNvPr id="19" name="QC_7_AN.9_1#222dc2a8b.bracket?vaa=1&amp;vcp=1&amp;pid=ef112321f&amp;color=0,0,0&amp;vpa=99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20" name="QC_7_BD.229_1#39aaeaa3b.choices?vaa=1&amp;vcp=1&amp;pid=ef112321f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B.laugh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.shout</a:t>
            </a:r>
            <a:endParaRPr lang="en-US" altLang="zh-CN" sz="2800" dirty="0"/>
          </a:p>
        </p:txBody>
      </p:sp>
      <p:sp>
        <p:nvSpPr>
          <p:cNvPr id="21" name="QC_7_AN.231_1#39aaeaa3b.bracket?vaa=1&amp;vcp=1&amp;pid=ef112321f&amp;color=0,0,0&amp;vpa=100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32_1#1191e526d?sp=1&amp;vaa=1&amp;vcp=1&amp;pid=46c3a05ce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（2024·湖南长沙·中考改编）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人与自然——灾害防范——自然灾害与防范措施，人身安全与自我保护）</a:t>
            </a:r>
            <a:endParaRPr lang="en-US" altLang="zh-CN" sz="2800" spc="-1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Rescue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Team（CISAR）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2001.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earthquake,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disaster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灾难）.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international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rescue（救援）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2003.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earthquakes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Algeria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Iran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7ab8f6ab?sp=1&amp;vcp=1&amp;pid=e022049da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实词为主，虚词为辅。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记叙型完形填空所选文章的篇幅不长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，一般在200～260词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，始终紧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扣话题中心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，形成一个主题连续体。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选项一般为同一词类或同一范畴，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重点集中于动词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、名词、形容词或副词等实词上，介词、连词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、冠词等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虚词的考查相对少一些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。实词为主，虚词为辅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，更能体现在语境中考查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英语运用能力这一思路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32_1#1191e526d?sp=1&amp;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884F77D2-3E69-6E97-B447-495D0550A1ED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CISAR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praise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CISAR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rescue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conditions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rescue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Indonesia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Haiti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Pakistan.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Rescue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injuries（伤痛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electricity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disaster,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illnesses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Rescue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31253808"/>
      </p:ext>
    </p:extLst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32_1#1191e526d?sp=1&amp;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0E85D84C-6859-85EA-3199-E22798853840}"/>
              </a:ext>
            </a:extLst>
          </p:cNvPr>
          <p:cNvSpPr/>
          <p:nvPr/>
        </p:nvSpPr>
        <p:spPr>
          <a:xfrm>
            <a:off x="539496" y="57756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Rescue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risk（冒险）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else’s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CISAR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Rescue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sacrificed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（牺牲）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selflessly.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heroes!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39596075"/>
      </p:ext>
    </p:extLst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33_1#41f7e2c35.choices?vaa=1&amp;vcp=1&amp;pid=1191e526d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.closes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B.sells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.brings</a:t>
            </a:r>
            <a:endParaRPr lang="en-US" altLang="zh-CN" sz="2800" dirty="0"/>
          </a:p>
        </p:txBody>
      </p:sp>
      <p:sp>
        <p:nvSpPr>
          <p:cNvPr id="3" name="QC_7_AN.1_1#41f7e2c35.bracket?vaa=1&amp;vcp=1&amp;pid=1191e526d&amp;color=0,0,0&amp;vpa=101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34_1#765ef7047.choices?vaa=1&amp;vcp=1&amp;pid=1191e526d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.careful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B.poor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.useless</a:t>
            </a:r>
            <a:endParaRPr lang="en-US" altLang="zh-CN" sz="2800" dirty="0"/>
          </a:p>
        </p:txBody>
      </p:sp>
      <p:sp>
        <p:nvSpPr>
          <p:cNvPr id="5" name="QC_7_AN.2_1#765ef7047.bracket?vaa=1&amp;vcp=1&amp;pid=1191e526d&amp;color=0,0,0&amp;vpa=102&amp;vtp=1&amp;vaab=1"/>
          <p:cNvSpPr/>
          <p:nvPr/>
        </p:nvSpPr>
        <p:spPr>
          <a:xfrm>
            <a:off x="1083215" y="112793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236_1#6239422c8.choices?vaa=1&amp;vcp=1&amp;pid=1191e526d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.missed</a:t>
            </a:r>
            <a:endParaRPr lang="en-US" altLang="zh-CN" sz="2800" dirty="0"/>
          </a:p>
        </p:txBody>
      </p:sp>
      <p:sp>
        <p:nvSpPr>
          <p:cNvPr id="7" name="QC_7_AN.3_1#6239422c8.bracket?vaa=1&amp;vcp=1&amp;pid=1191e526d&amp;color=0,0,0&amp;vpa=103&amp;vtp=1&amp;vaab=1"/>
          <p:cNvSpPr/>
          <p:nvPr/>
        </p:nvSpPr>
        <p:spPr>
          <a:xfrm>
            <a:off x="1083215" y="171175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238_1#46dacc23f.choices?vaa=1&amp;vcp=1&amp;pid=1191e526d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.tasks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B.mistakes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.excuses</a:t>
            </a:r>
            <a:endParaRPr lang="en-US" altLang="zh-CN" sz="2800" dirty="0"/>
          </a:p>
        </p:txBody>
      </p:sp>
      <p:sp>
        <p:nvSpPr>
          <p:cNvPr id="9" name="QC_7_AN.4_1#46dacc23f.bracket?vaa=1&amp;vcp=1&amp;pid=1191e526d&amp;color=0,0,0&amp;vpa=104&amp;vtp=1&amp;vaab=1"/>
          <p:cNvSpPr/>
          <p:nvPr/>
        </p:nvSpPr>
        <p:spPr>
          <a:xfrm>
            <a:off x="1083215" y="229557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240_1#96b51d716.choices?vaa=1&amp;vcp=1&amp;pid=1191e526d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1" name="QC_7_AN.5_1#96b51d716.bracket?vaa=1&amp;vcp=1&amp;pid=1191e526d&amp;color=0,0,0&amp;vpa=105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7_BD.242_1#20cb73784.choices?vaa=1&amp;vcp=1&amp;pid=1191e526d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.comfortable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B.safe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.dangerous</a:t>
            </a:r>
            <a:endParaRPr lang="en-US" altLang="zh-CN" sz="2800" dirty="0"/>
          </a:p>
        </p:txBody>
      </p:sp>
      <p:sp>
        <p:nvSpPr>
          <p:cNvPr id="13" name="QC_7_AN.6_1#20cb73784.bracket?vaa=1&amp;vcp=1&amp;pid=1191e526d&amp;color=0,0,0&amp;vpa=106&amp;vtp=1&amp;vaab=1"/>
          <p:cNvSpPr/>
          <p:nvPr/>
        </p:nvSpPr>
        <p:spPr>
          <a:xfrm>
            <a:off x="1083215" y="346320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4" name="QC_7_BD.244_1#d6cce4999.choices?vaa=1&amp;vcp=1&amp;pid=1191e526d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.weak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B.strong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.slow</a:t>
            </a:r>
            <a:endParaRPr lang="en-US" altLang="zh-CN" sz="2800" dirty="0"/>
          </a:p>
        </p:txBody>
      </p:sp>
      <p:sp>
        <p:nvSpPr>
          <p:cNvPr id="15" name="QC_7_AN.7_1#d6cce4999.bracket?vaa=1&amp;vcp=1&amp;pid=1191e526d&amp;color=0,0,0&amp;vpa=107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6" name="QC_7_BD.246_1#d7c7d0297.choices?vaa=1&amp;vcp=1&amp;pid=1191e526d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.hearts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B.mouths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.eyes</a:t>
            </a:r>
            <a:endParaRPr lang="en-US" altLang="zh-CN" sz="2800" dirty="0"/>
          </a:p>
        </p:txBody>
      </p:sp>
      <p:sp>
        <p:nvSpPr>
          <p:cNvPr id="17" name="QC_7_AN.8_1#d7c7d0297.bracket?vaa=1&amp;vcp=1&amp;pid=1191e526d&amp;color=0,0,0&amp;vpa=108&amp;vtp=1&amp;vaab=1"/>
          <p:cNvSpPr/>
          <p:nvPr/>
        </p:nvSpPr>
        <p:spPr>
          <a:xfrm>
            <a:off x="1083215" y="463084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8" name="QC_7_BD.248_1#512eafb3d.choices?vaa=1&amp;vcp=1&amp;pid=1191e526d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B.enjoy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.save</a:t>
            </a:r>
            <a:endParaRPr lang="en-US" altLang="zh-CN" sz="2800" dirty="0"/>
          </a:p>
        </p:txBody>
      </p:sp>
      <p:sp>
        <p:nvSpPr>
          <p:cNvPr id="19" name="QC_7_AN.9_1#512eafb3d.bracket?vaa=1&amp;vcp=1&amp;pid=1191e526d&amp;color=0,0,0&amp;vpa=109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0" name="QC_7_BD.250_1#3edcc091b.choices?vaa=1&amp;vcp=1&amp;pid=1191e526d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.unskilled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B.unsung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.untrained</a:t>
            </a:r>
            <a:endParaRPr lang="en-US" altLang="zh-CN" sz="2800" dirty="0"/>
          </a:p>
        </p:txBody>
      </p:sp>
      <p:sp>
        <p:nvSpPr>
          <p:cNvPr id="21" name="QC_7_AN.252_1#3edcc091b.bracket?vaa=1&amp;vcp=1&amp;pid=1191e526d&amp;color=0,0,0&amp;vpa=110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3_1#6353cc500?sp=1&amp;vaa=1&amp;vcp=1&amp;pid=46c3a05ce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（K）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（2024·辽宁·中考改编）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人与自然——环境保护——热爱与敬畏自然，与自然和谐共生）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hedgehog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刺猬）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well（井）.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hedgehog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Jakey’s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hedgehog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out!”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3_1#6353cc500?sp=1&amp;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E3D04060-7AEC-CAC7-3D5C-A4E27CA03362}"/>
              </a:ext>
            </a:extLst>
          </p:cNvPr>
          <p:cNvSpPr/>
          <p:nvPr/>
        </p:nvSpPr>
        <p:spPr>
          <a:xfrm>
            <a:off x="539496" y="554400"/>
            <a:ext cx="11109960" cy="5969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hedgehog.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bite（咬）,”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“We’ll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platform（平台）,”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explained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Jakey.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hedgehog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platform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Jakey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sandwich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hedgehog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hedgehog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58240228"/>
      </p:ext>
    </p:extLst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3_1#6353cc500?sp=1&amp;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C73895CD-774F-136C-577A-45405369C036}"/>
              </a:ext>
            </a:extLst>
          </p:cNvPr>
          <p:cNvSpPr/>
          <p:nvPr/>
        </p:nvSpPr>
        <p:spPr>
          <a:xfrm>
            <a:off x="539496" y="117348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Jakey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searched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hedgehog.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hedgehog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a（n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quietly.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88572195"/>
      </p:ext>
    </p:extLst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53_1#6353cc500?sp=1&amp;vaa=1&amp;vcp=1&amp;pid=46c3a05ce&amp;color=0,0,0&amp;vtp=1&amp;vaab=1&amp;bt=1&amp;bbb=1&amp;hb=1">
            <a:extLst>
              <a:ext uri="{FF2B5EF4-FFF2-40B4-BE49-F238E27FC236}">
                <a16:creationId xmlns:a16="http://schemas.microsoft.com/office/drawing/2014/main" id="{2762D618-DB84-08B8-31C4-F33B42AC5B92}"/>
              </a:ext>
            </a:extLst>
          </p:cNvPr>
          <p:cNvSpPr/>
          <p:nvPr/>
        </p:nvSpPr>
        <p:spPr>
          <a:xfrm>
            <a:off x="539496" y="18577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hedgehog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board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board.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disappeared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it!”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92883351"/>
      </p:ext>
    </p:extLst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54_1#1d7b60529.choices?vaa=1&amp;vcp=1&amp;pid=6353cc500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.held</a:t>
            </a:r>
            <a:endParaRPr lang="en-US" altLang="zh-CN" sz="2800" dirty="0"/>
          </a:p>
        </p:txBody>
      </p:sp>
      <p:sp>
        <p:nvSpPr>
          <p:cNvPr id="3" name="QC_7_AN.1_1#1d7b60529.bracket?vaa=1&amp;vcp=1&amp;pid=6353cc500&amp;color=0,0,0&amp;vpa=111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55_1#cfae1b655.choices?vaa=1&amp;vcp=1&amp;pid=6353cc500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B.wishes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.plans</a:t>
            </a:r>
            <a:endParaRPr lang="en-US" altLang="zh-CN" sz="2800" dirty="0"/>
          </a:p>
        </p:txBody>
      </p:sp>
      <p:sp>
        <p:nvSpPr>
          <p:cNvPr id="5" name="QC_7_AN.2_1#cfae1b655.bracket?vaa=1&amp;vcp=1&amp;pid=6353cc500&amp;color=0,0,0&amp;vpa=112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257_1#e38a4bcc0.choices?vaa=1&amp;vcp=1&amp;pid=6353cc500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.helpful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B.popular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.complete</a:t>
            </a:r>
            <a:endParaRPr lang="en-US" altLang="zh-CN" sz="2800" dirty="0"/>
          </a:p>
        </p:txBody>
      </p:sp>
      <p:sp>
        <p:nvSpPr>
          <p:cNvPr id="7" name="QC_7_AN.3_1#e38a4bcc0.bracket?vaa=1&amp;vcp=1&amp;pid=6353cc500&amp;color=0,0,0&amp;vpa=113&amp;vtp=1&amp;vaab=1"/>
          <p:cNvSpPr/>
          <p:nvPr/>
        </p:nvSpPr>
        <p:spPr>
          <a:xfrm>
            <a:off x="1083215" y="171175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259_1#3b598fb76.choices?vaa=1&amp;vcp=1&amp;pid=6353cc500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.jokes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B.stories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.ideas</a:t>
            </a:r>
            <a:endParaRPr lang="en-US" altLang="zh-CN" sz="2800" dirty="0"/>
          </a:p>
        </p:txBody>
      </p:sp>
      <p:sp>
        <p:nvSpPr>
          <p:cNvPr id="9" name="QC_7_AN.4_1#3b598fb76.bracket?vaa=1&amp;vcp=1&amp;pid=6353cc500&amp;color=0,0,0&amp;vpa=114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261_1#defd84e11.choices?vaa=1&amp;vcp=1&amp;pid=6353cc500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1" name="QC_7_AN.5_1#defd84e11.bracket?vaa=1&amp;vcp=1&amp;pid=6353cc500&amp;color=0,0,0&amp;vpa=115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7_BD.263_1#805538f45.choices?vaa=1&amp;vcp=1&amp;pid=6353cc500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.board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B.rope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.stick</a:t>
            </a:r>
            <a:endParaRPr lang="en-US" altLang="zh-CN" sz="2800" dirty="0"/>
          </a:p>
        </p:txBody>
      </p:sp>
      <p:sp>
        <p:nvSpPr>
          <p:cNvPr id="13" name="QC_7_AN.6_1#805538f45.bracket?vaa=1&amp;vcp=1&amp;pid=6353cc500&amp;color=0,0,0&amp;vpa=116&amp;vtp=1&amp;vaab=1"/>
          <p:cNvSpPr/>
          <p:nvPr/>
        </p:nvSpPr>
        <p:spPr>
          <a:xfrm>
            <a:off x="1083215" y="346320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7_BD.265_1#e2b850c18.choices?vaa=1&amp;vcp=1&amp;pid=6353cc500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.report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B.dream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.notice</a:t>
            </a:r>
            <a:endParaRPr lang="en-US" altLang="zh-CN" sz="2800" dirty="0"/>
          </a:p>
        </p:txBody>
      </p:sp>
      <p:sp>
        <p:nvSpPr>
          <p:cNvPr id="15" name="QC_7_AN.7_1#e2b850c18.bracket?vaa=1&amp;vcp=1&amp;pid=6353cc500&amp;color=0,0,0&amp;vpa=117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6" name="QC_7_BD.267_1#d2c4be453.choices?vaa=1&amp;vcp=1&amp;pid=6353cc500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.soft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B.angry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.sweet</a:t>
            </a:r>
            <a:endParaRPr lang="en-US" altLang="zh-CN" sz="2800" dirty="0"/>
          </a:p>
        </p:txBody>
      </p:sp>
      <p:sp>
        <p:nvSpPr>
          <p:cNvPr id="17" name="QC_7_AN.8_1#d2c4be453.bracket?vaa=1&amp;vcp=1&amp;pid=6353cc500&amp;color=0,0,0&amp;vpa=118&amp;vtp=1&amp;vaab=1"/>
          <p:cNvSpPr/>
          <p:nvPr/>
        </p:nvSpPr>
        <p:spPr>
          <a:xfrm>
            <a:off x="1083215" y="463084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8" name="QC_7_BD.269_1#3de0e7b2a.choices?vaa=1&amp;vcp=1&amp;pid=6353cc500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B.jumped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.phoned</a:t>
            </a:r>
            <a:endParaRPr lang="en-US" altLang="zh-CN" sz="2800" dirty="0"/>
          </a:p>
        </p:txBody>
      </p:sp>
      <p:sp>
        <p:nvSpPr>
          <p:cNvPr id="19" name="QC_7_AN.9_1#3de0e7b2a.bracket?vaa=1&amp;vcp=1&amp;pid=6353cc500&amp;color=0,0,0&amp;vpa=119&amp;vtp=1&amp;vaab=1"/>
          <p:cNvSpPr/>
          <p:nvPr/>
        </p:nvSpPr>
        <p:spPr>
          <a:xfrm>
            <a:off x="1083215" y="521466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20" name="QC_7_BD.271_1#f4f3d5561.choices?vaa=1&amp;vcp=1&amp;pid=6353cc500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.hopelessly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B.painfully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.gladly</a:t>
            </a:r>
            <a:endParaRPr lang="en-US" altLang="zh-CN" sz="2800" dirty="0"/>
          </a:p>
        </p:txBody>
      </p:sp>
      <p:sp>
        <p:nvSpPr>
          <p:cNvPr id="21" name="QC_7_AN.273_1#f4f3d5561.bracket?vaa=1&amp;vcp=1&amp;pid=6353cc500&amp;color=0,0,0&amp;vpa=120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41b73213.fixed?vcp=1&amp;pid=e38812ab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完形填空</a:t>
            </a:r>
            <a:endParaRPr lang="en-US" altLang="zh-CN" sz="4000" dirty="0"/>
          </a:p>
        </p:txBody>
      </p:sp>
      <p:sp>
        <p:nvSpPr>
          <p:cNvPr id="3" name="C_4_BD#d41b73213.fixed?vcp=1&amp;pid=e38812ab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aa3fec020?vaa=1&amp;vcp=1&amp;pid=d41b73213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（人与自然——环境保护——环境污染及原因，环保意识和行为）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2024·广西·中考）阅读下面语篇，从各小题所给的A、B、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C三个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，选出最佳选项。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Daniel.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Tennessee.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plastic（塑料的）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bottles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riverbank.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bottles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Tennessee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aa3fec020?vaa=1&amp;vcp=1&amp;pid=d41b73213&amp;color=0,0,0&amp;vtp=1&amp;vaab=1&amp;bt=1&amp;bbb=1&amp;hb=1">
            <a:extLst>
              <a:ext uri="{FF2B5EF4-FFF2-40B4-BE49-F238E27FC236}">
                <a16:creationId xmlns:a16="http://schemas.microsoft.com/office/drawing/2014/main" id="{3AFA98B4-0830-F779-557F-0010F8FE4853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cleanups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riverbanks.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plenty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cleanups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continues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chain（链条）.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77095181"/>
      </p:ext>
    </p:extLst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6398</Words>
  <Application>Microsoft Office PowerPoint</Application>
  <PresentationFormat>宽屏</PresentationFormat>
  <Paragraphs>637</Paragraphs>
  <Slides>67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5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5</cp:revision>
  <dcterms:created xsi:type="dcterms:W3CDTF">2024-11-19T14:31:23Z</dcterms:created>
  <dcterms:modified xsi:type="dcterms:W3CDTF">2025-07-25T08:42:02Z</dcterms:modified>
  <cp:category/>
  <cp:contentStatus/>
</cp:coreProperties>
</file>