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2" r:id="rId2"/>
  </p:sldMasterIdLst>
  <p:notesMasterIdLst>
    <p:notesMasterId r:id="rId67"/>
  </p:notesMasterIdLst>
  <p:sldIdLst>
    <p:sldId id="256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1" r:id="rId45"/>
    <p:sldId id="302" r:id="rId46"/>
    <p:sldId id="303" r:id="rId47"/>
    <p:sldId id="304" r:id="rId48"/>
    <p:sldId id="306" r:id="rId49"/>
    <p:sldId id="307" r:id="rId50"/>
    <p:sldId id="308" r:id="rId51"/>
    <p:sldId id="309" r:id="rId52"/>
    <p:sldId id="310" r:id="rId53"/>
    <p:sldId id="311" r:id="rId54"/>
    <p:sldId id="373" r:id="rId55"/>
    <p:sldId id="313" r:id="rId56"/>
    <p:sldId id="318" r:id="rId57"/>
    <p:sldId id="319" r:id="rId58"/>
    <p:sldId id="320" r:id="rId59"/>
    <p:sldId id="321" r:id="rId60"/>
    <p:sldId id="322" r:id="rId61"/>
    <p:sldId id="323" r:id="rId62"/>
    <p:sldId id="324" r:id="rId63"/>
    <p:sldId id="325" r:id="rId64"/>
    <p:sldId id="326" r:id="rId65"/>
    <p:sldId id="330" r:id="rId6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presProps" Target="presProps.xml"/><Relationship Id="rId7" Type="http://schemas.openxmlformats.org/officeDocument/2006/relationships/slide" Target="slides/slide5.xml"/><Relationship Id="rId71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4.xml"/><Relationship Id="rId3" Type="http://schemas.openxmlformats.org/officeDocument/2006/relationships/slide" Target="../slides/slide3.xml"/><Relationship Id="rId7" Type="http://schemas.openxmlformats.org/officeDocument/2006/relationships/slide" Target="../slides/slide44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4.xml"/><Relationship Id="rId3" Type="http://schemas.openxmlformats.org/officeDocument/2006/relationships/slide" Target="../slides/slide3.xml"/><Relationship Id="rId7" Type="http://schemas.openxmlformats.org/officeDocument/2006/relationships/slide" Target="../slides/slide44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4.xml"/><Relationship Id="rId3" Type="http://schemas.openxmlformats.org/officeDocument/2006/relationships/slide" Target="../slides/slide3.xml"/><Relationship Id="rId7" Type="http://schemas.openxmlformats.org/officeDocument/2006/relationships/slide" Target="../slides/slide44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4.xml"/><Relationship Id="rId3" Type="http://schemas.openxmlformats.org/officeDocument/2006/relationships/slide" Target="../slides/slide3.xml"/><Relationship Id="rId7" Type="http://schemas.openxmlformats.org/officeDocument/2006/relationships/slide" Target="../slides/slide44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6a1c3111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AF8951E-93B4-45AD-AEB6-8F5C9331D93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第10讲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5~6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a1c3111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0544DF6-B8D8-4715-9909-1D0AA176C70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052f302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2cbb4ae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279d575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2b3ed54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8baf047d0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d052f302e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c2cbb4aec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4279d5754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82b3ed54c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8baf047d0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第10讲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5~6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6a1c3111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1F96916-20C5-41AA-A976-333ED838CDD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052f302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2cbb4ae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279d575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2b3ed54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8baf047d0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d052f302e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c2cbb4aec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4279d5754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82b3ed54c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8baf047d0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第10讲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5~6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562550100098fdc76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CF02967E-C014-4303-A471-E1F5889858F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562550100098fdc76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A83F28E0-EBE5-4821-BCDB-474EE71D7AC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052f302e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2cbb4aec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279d5754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2b3ed54c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8baf047d0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d052f302e&amp;color=RGB(64,64,64)">
            <a:hlinkClick r:id="" action="ppaction://noaction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c2cbb4aec&amp;color=RGB(64,64,64)">
            <a:hlinkClick r:id="" action="ppaction://noaction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4279d5754&amp;color=RGB(64,64,64)">
            <a:hlinkClick r:id="" action="ppaction://noaction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82b3ed54c&amp;color=RGB(64,64,64)">
            <a:hlinkClick r:id="" action="ppaction://noaction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8baf047d0&amp;color=RGB(64,64,64)">
            <a:hlinkClick r:id="" action="ppaction://noaction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82A021DA-0BA9-40C0-9DF7-13F60A865A9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052f302e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2cbb4aec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279d5754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2b3ed54c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8baf047d0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d052f302e&amp;color=RGB(64,64,64)">
            <a:hlinkClick r:id="" action="ppaction://noaction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c2cbb4aec&amp;color=RGB(64,64,64)">
            <a:hlinkClick r:id="" action="ppaction://noaction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4279d5754&amp;color=RGB(64,64,64)">
            <a:hlinkClick r:id="" action="ppaction://noaction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82b3ed54c&amp;color=RGB(64,64,64)">
            <a:hlinkClick r:id="" action="ppaction://noaction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8baf047d0&amp;color=RGB(64,64,64)">
            <a:hlinkClick r:id="" action="ppaction://noaction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6a1c3111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AF8951E-93B4-45AD-AEB6-8F5C9331D93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第10讲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5~6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a1c3111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0544DF6-B8D8-4715-9909-1D0AA176C70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052f302e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2cbb4aec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279d5754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2b3ed54c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8baf047d0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d052f302e&amp;color=RGB(64,64,64)">
            <a:hlinkClick r:id="" action="ppaction://noaction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c2cbb4aec&amp;color=RGB(64,64,64)">
            <a:hlinkClick r:id="" action="ppaction://noaction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4279d5754&amp;color=RGB(64,64,64)">
            <a:hlinkClick r:id="" action="ppaction://noaction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82b3ed54c&amp;color=RGB(64,64,64)">
            <a:hlinkClick r:id="" action="ppaction://noaction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8baf047d0&amp;color=RGB(64,64,64)">
            <a:hlinkClick r:id="" action="ppaction://noaction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第10讲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5~6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6a1c3111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1F96916-20C5-41AA-A976-333ED838CDD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052f302e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2cbb4aec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279d5754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2b3ed54c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8baf047d0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d052f302e&amp;color=RGB(64,64,64)">
            <a:hlinkClick r:id="" action="ppaction://noaction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c2cbb4aec&amp;color=RGB(64,64,64)">
            <a:hlinkClick r:id="" action="ppaction://noaction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4279d5754&amp;color=RGB(64,64,64)">
            <a:hlinkClick r:id="" action="ppaction://noaction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82b3ed54c&amp;color=RGB(64,64,64)">
            <a:hlinkClick r:id="" action="ppaction://noaction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8baf047d0&amp;color=RGB(64,64,64)">
            <a:hlinkClick r:id="" action="ppaction://noaction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第10讲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5~6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EC26E16-450A-4A9E-9807-821F35F44BBD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CF02967E-C014-4303-A471-E1F5889858F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A83F28E0-EBE5-4821-BCDB-474EE71D7AC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052f302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2cbb4ae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279d575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2b3ed54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8baf047d0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d052f302e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c2cbb4aec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4279d5754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82b3ed54c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8baf047d0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82A021DA-0BA9-40C0-9DF7-13F60A865A9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052f302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2cbb4ae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279d575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2b3ed54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8baf047d0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d052f302e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c2cbb4aec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4279d5754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82b3ed54c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8baf047d0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6b6d35aa?vcp=1&amp;pid=d63024473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数词</a:t>
            </a:r>
            <a:endParaRPr lang="en-US" altLang="zh-CN" sz="3200" dirty="0"/>
          </a:p>
        </p:txBody>
      </p:sp>
      <p:sp>
        <p:nvSpPr>
          <p:cNvPr id="3" name="QB_7_BD.32_1#5680e4ba4?vaa=1&amp;vcp=1&amp;pid=46b6d35aa&amp;color=0,0,0&amp;vtp=1&amp;vaab=1&amp;bbb=1"/>
          <p:cNvSpPr/>
          <p:nvPr/>
        </p:nvSpPr>
        <p:spPr>
          <a:xfrm>
            <a:off x="539496" y="1272015"/>
            <a:ext cx="116062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twentieth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.）第二十（序数词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）→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.）二十（基数词）</a:t>
            </a:r>
            <a:endParaRPr lang="en-US" altLang="zh-CN" sz="2800" dirty="0"/>
          </a:p>
        </p:txBody>
      </p:sp>
      <p:sp>
        <p:nvSpPr>
          <p:cNvPr id="4" name="QB_7_AN.33_1#5680e4ba4.blank?vaa=1&amp;vcp=1&amp;pid=46b6d35aa&amp;color=0,0,0&amp;vpa=20&amp;vtp=1&amp;vaab=1&amp;bbb=1"/>
          <p:cNvSpPr/>
          <p:nvPr/>
        </p:nvSpPr>
        <p:spPr>
          <a:xfrm>
            <a:off x="6623589" y="1207880"/>
            <a:ext cx="12255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twenty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79be71d8?vcp=1&amp;pid=c2cbb4aec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重点短语</a:t>
            </a:r>
            <a:endParaRPr lang="en-US" altLang="zh-CN" sz="3200" dirty="0"/>
          </a:p>
        </p:txBody>
      </p:sp>
      <p:sp>
        <p:nvSpPr>
          <p:cNvPr id="3" name="C_6_BD#550c8d8ed?vcp=1&amp;pid=479be71d8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endParaRPr lang="en-US" altLang="zh-CN" sz="3200" dirty="0"/>
          </a:p>
        </p:txBody>
      </p:sp>
      <p:sp>
        <p:nvSpPr>
          <p:cNvPr id="4" name="QB_7_BD.34_1#f2bb4921b?vaa=1&amp;vcp=1&amp;pid=550c8d8ed&amp;color=0,0,0&amp;vtp=1&amp;vaab=1&amp;bbb=1"/>
          <p:cNvSpPr/>
          <p:nvPr/>
        </p:nvSpPr>
        <p:spPr>
          <a:xfrm>
            <a:off x="539496" y="1981680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提出做某事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把某人送到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回到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被命名为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热烈欢迎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使某人做某事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endParaRPr lang="en-US" altLang="zh-CN" sz="2800" dirty="0"/>
          </a:p>
        </p:txBody>
      </p:sp>
      <p:sp>
        <p:nvSpPr>
          <p:cNvPr id="5" name="QB_7_AN.1_1#f2bb4921b.blank?vaa=1&amp;vcp=1&amp;pid=550c8d8ed&amp;color=0,0,0&amp;vpa=21&amp;vtp=1&amp;vaab=1&amp;bbb=1"/>
          <p:cNvSpPr/>
          <p:nvPr/>
        </p:nvSpPr>
        <p:spPr>
          <a:xfrm>
            <a:off x="2531014" y="1951200"/>
            <a:ext cx="287966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sth．</a:t>
            </a:r>
            <a:endParaRPr lang="en-US" altLang="zh-CN" sz="2800" dirty="0"/>
          </a:p>
        </p:txBody>
      </p:sp>
      <p:sp>
        <p:nvSpPr>
          <p:cNvPr id="7" name="QB_7_AN.2_1#f2bb4921b.blank?vaa=1&amp;vcp=1&amp;pid=550c8d8ed&amp;color=0,0,0&amp;vpa=22&amp;vtp=1&amp;vaab=1&amp;bbb=1"/>
          <p:cNvSpPr/>
          <p:nvPr/>
        </p:nvSpPr>
        <p:spPr>
          <a:xfrm>
            <a:off x="3305715" y="2598900"/>
            <a:ext cx="20351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sb．to</a:t>
            </a:r>
            <a:endParaRPr lang="en-US" altLang="zh-CN" sz="2800" dirty="0"/>
          </a:p>
        </p:txBody>
      </p:sp>
      <p:sp>
        <p:nvSpPr>
          <p:cNvPr id="9" name="QB_7_AN.3_1#f2bb4921b.blank?vaa=1&amp;vcp=1&amp;pid=550c8d8ed&amp;color=0,0,0&amp;vpa=23&amp;vtp=1&amp;vaab=1&amp;bbb=1"/>
          <p:cNvSpPr/>
          <p:nvPr/>
        </p:nvSpPr>
        <p:spPr>
          <a:xfrm>
            <a:off x="2209546" y="3246600"/>
            <a:ext cx="1925638" cy="555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return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to…</a:t>
            </a:r>
            <a:endParaRPr lang="en-US" altLang="zh-CN" sz="2800" dirty="0">
              <a:latin typeface="Times New Roman" panose="02020603050405020304" pitchFamily="34" charset="0"/>
            </a:endParaRPr>
          </a:p>
        </p:txBody>
      </p:sp>
      <p:sp>
        <p:nvSpPr>
          <p:cNvPr id="11" name="QB_7_AN.4_1#f2bb4921b.blank?vaa=1&amp;vcp=1&amp;pid=550c8d8ed&amp;color=0,0,0&amp;vpa=24&amp;vtp=1&amp;vaab=1&amp;bbb=1"/>
          <p:cNvSpPr/>
          <p:nvPr/>
        </p:nvSpPr>
        <p:spPr>
          <a:xfrm>
            <a:off x="2937414" y="3894300"/>
            <a:ext cx="17176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named</a:t>
            </a:r>
            <a:endParaRPr lang="en-US" altLang="zh-CN" sz="2800" dirty="0"/>
          </a:p>
        </p:txBody>
      </p:sp>
      <p:sp>
        <p:nvSpPr>
          <p:cNvPr id="13" name="QB_7_AN.5_1#f2bb4921b.blank?vaa=1&amp;vcp=1&amp;pid=550c8d8ed&amp;color=0,0,0&amp;vpa=25&amp;vtp=1&amp;vaab=1&amp;bbb=1"/>
          <p:cNvSpPr/>
          <p:nvPr/>
        </p:nvSpPr>
        <p:spPr>
          <a:xfrm>
            <a:off x="2188114" y="4529300"/>
            <a:ext cx="41052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warm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welcome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5" name="QB_7_AN.45_1#f2bb4921b.blank?vaa=1&amp;vcp=1&amp;pid=550c8d8ed&amp;color=0,0,0&amp;vpa=26&amp;vtp=1&amp;vaab=1&amp;bbb=1"/>
          <p:cNvSpPr/>
          <p:nvPr/>
        </p:nvSpPr>
        <p:spPr>
          <a:xfrm>
            <a:off x="2912014" y="5168745"/>
            <a:ext cx="2824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sb.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94d04250?vcp=1&amp;pid=479be71d8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endParaRPr lang="en-US" altLang="zh-CN" sz="3200" dirty="0"/>
          </a:p>
        </p:txBody>
      </p:sp>
      <p:sp>
        <p:nvSpPr>
          <p:cNvPr id="3" name="QB_7_BD.46_1#1a00c5cd8?vaa=1&amp;vcp=1&amp;pid=694d04250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允许某人做某事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感兴趣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想到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处于危险中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需要做某事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拿走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endParaRPr lang="en-US" altLang="zh-CN" sz="2800" dirty="0"/>
          </a:p>
        </p:txBody>
      </p:sp>
      <p:sp>
        <p:nvSpPr>
          <p:cNvPr id="4" name="QB_7_AN.1_1#1a00c5cd8.blank?vaa=1&amp;vcp=1&amp;pid=694d04250&amp;color=0,0,0&amp;vpa=27&amp;vtp=1&amp;vaab=1&amp;bbb=1"/>
          <p:cNvSpPr/>
          <p:nvPr/>
        </p:nvSpPr>
        <p:spPr>
          <a:xfrm>
            <a:off x="3305715" y="1233015"/>
            <a:ext cx="32988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sb.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6" name="QB_7_AN.2_1#1a00c5cd8.blank?vaa=1&amp;vcp=1&amp;pid=694d04250&amp;color=0,0,0&amp;vpa=28&amp;vtp=1&amp;vaab=1&amp;bbb=1"/>
          <p:cNvSpPr/>
          <p:nvPr/>
        </p:nvSpPr>
        <p:spPr>
          <a:xfrm>
            <a:off x="2937414" y="1880715"/>
            <a:ext cx="26050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8" name="QB_7_AN.3_1#1a00c5cd8.blank?vaa=1&amp;vcp=1&amp;pid=694d04250&amp;color=0,0,0&amp;vpa=29&amp;vtp=1&amp;vaab=1&amp;bbb=1"/>
          <p:cNvSpPr/>
          <p:nvPr/>
        </p:nvSpPr>
        <p:spPr>
          <a:xfrm>
            <a:off x="1553114" y="2528415"/>
            <a:ext cx="14636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0" name="QB_7_AN.4_1#1a00c5cd8.blank?vaa=1&amp;vcp=1&amp;pid=694d04250&amp;color=0,0,0&amp;vpa=30&amp;vtp=1&amp;vaab=1&amp;bbb=1"/>
          <p:cNvSpPr/>
          <p:nvPr/>
        </p:nvSpPr>
        <p:spPr>
          <a:xfrm>
            <a:off x="2594514" y="3163415"/>
            <a:ext cx="16795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danger</a:t>
            </a:r>
            <a:endParaRPr lang="en-US" altLang="zh-CN" sz="2800" dirty="0"/>
          </a:p>
        </p:txBody>
      </p:sp>
      <p:sp>
        <p:nvSpPr>
          <p:cNvPr id="12" name="QB_7_AN.5_1#1a00c5cd8.blank?vaa=1&amp;vcp=1&amp;pid=694d04250&amp;color=0,0,0&amp;vpa=31&amp;vtp=1&amp;vaab=1&amp;bbb=1"/>
          <p:cNvSpPr/>
          <p:nvPr/>
        </p:nvSpPr>
        <p:spPr>
          <a:xfrm>
            <a:off x="2543714" y="3823815"/>
            <a:ext cx="28638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sth．</a:t>
            </a:r>
            <a:endParaRPr lang="en-US" altLang="zh-CN" sz="2800" dirty="0"/>
          </a:p>
        </p:txBody>
      </p:sp>
      <p:sp>
        <p:nvSpPr>
          <p:cNvPr id="14" name="QB_7_AN.57_1#1a00c5cd8.blank?vaa=1&amp;vcp=1&amp;pid=694d04250&amp;color=0,0,0&amp;vpa=32&amp;vtp=1&amp;vaab=1&amp;bbb=1"/>
          <p:cNvSpPr/>
          <p:nvPr/>
        </p:nvSpPr>
        <p:spPr>
          <a:xfrm>
            <a:off x="1489615" y="4437860"/>
            <a:ext cx="17764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58_1#824ab555a?vaa=1&amp;vcp=1&amp;pid=694d04250&amp;color=0,0,0&amp;vtp=1&amp;vaab=1&amp;bt=1&amp;bbb=1"/>
          <p:cNvSpPr/>
          <p:nvPr/>
        </p:nvSpPr>
        <p:spPr>
          <a:xfrm>
            <a:off x="539496" y="125066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帮助某人做某事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平静地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照顾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在野外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开办；建立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自然公园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endParaRPr lang="en-US" altLang="zh-CN" sz="2800" dirty="0"/>
          </a:p>
        </p:txBody>
      </p:sp>
      <p:sp>
        <p:nvSpPr>
          <p:cNvPr id="3" name="QB_7_AN.1_1#824ab555a.blank?vaa=1&amp;vcp=1&amp;pid=694d04250&amp;color=0,0,0&amp;vpa=33&amp;vtp=1&amp;vaab=1&amp;bbb=1"/>
          <p:cNvSpPr/>
          <p:nvPr/>
        </p:nvSpPr>
        <p:spPr>
          <a:xfrm>
            <a:off x="3267615" y="1207484"/>
            <a:ext cx="26670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sb.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5" name="QB_7_AN.2_1#824ab555a.blank?vaa=1&amp;vcp=1&amp;pid=694d04250&amp;color=0,0,0&amp;vpa=34&amp;vtp=1&amp;vaab=1&amp;bbb=1"/>
          <p:cNvSpPr/>
          <p:nvPr/>
        </p:nvSpPr>
        <p:spPr>
          <a:xfrm>
            <a:off x="1883314" y="1855184"/>
            <a:ext cx="15192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peace</a:t>
            </a:r>
            <a:endParaRPr lang="en-US" altLang="zh-CN" sz="2800" dirty="0"/>
          </a:p>
        </p:txBody>
      </p:sp>
      <p:sp>
        <p:nvSpPr>
          <p:cNvPr id="7" name="QB_7_AN.3_1#824ab555a.blank?vaa=1&amp;vcp=1&amp;pid=694d04250&amp;color=0,0,0&amp;vpa=35&amp;vtp=1&amp;vaab=1&amp;bbb=1"/>
          <p:cNvSpPr/>
          <p:nvPr/>
        </p:nvSpPr>
        <p:spPr>
          <a:xfrm>
            <a:off x="1692814" y="2515584"/>
            <a:ext cx="17192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endParaRPr lang="en-US" altLang="zh-CN" sz="2800" dirty="0"/>
          </a:p>
        </p:txBody>
      </p:sp>
      <p:sp>
        <p:nvSpPr>
          <p:cNvPr id="9" name="QB_7_AN.4_1#824ab555a.blank?vaa=1&amp;vcp=1&amp;pid=694d04250&amp;color=0,0,0&amp;vpa=36&amp;vtp=1&amp;vaab=1&amp;bbb=1"/>
          <p:cNvSpPr/>
          <p:nvPr/>
        </p:nvSpPr>
        <p:spPr>
          <a:xfrm>
            <a:off x="2023014" y="3163284"/>
            <a:ext cx="19558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wild</a:t>
            </a:r>
            <a:endParaRPr lang="en-US" altLang="zh-CN" sz="2800" dirty="0"/>
          </a:p>
        </p:txBody>
      </p:sp>
      <p:sp>
        <p:nvSpPr>
          <p:cNvPr id="11" name="QB_7_AN.5_1#824ab555a.blank?vaa=1&amp;vcp=1&amp;pid=694d04250&amp;color=0,0,0&amp;vpa=37&amp;vtp=1&amp;vaab=1&amp;bbb=1"/>
          <p:cNvSpPr/>
          <p:nvPr/>
        </p:nvSpPr>
        <p:spPr>
          <a:xfrm>
            <a:off x="1660494" y="3810984"/>
            <a:ext cx="19177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order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3" name="QB_7_AN.6_1#824ab555a.blank?vaa=1&amp;vcp=1&amp;pid=694d04250&amp;color=0,0,0&amp;vpa=38&amp;vtp=1&amp;vaab=1&amp;bbb=1"/>
          <p:cNvSpPr/>
          <p:nvPr/>
        </p:nvSpPr>
        <p:spPr>
          <a:xfrm>
            <a:off x="2759614" y="4445984"/>
            <a:ext cx="11858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15" name="QB_7_AN.71_1#824ab555a.blank?vaa=1&amp;vcp=1&amp;pid=694d04250&amp;color=0,0,0&amp;vpa=39&amp;vtp=1&amp;vaab=1&amp;bbb=1"/>
          <p:cNvSpPr/>
          <p:nvPr/>
        </p:nvSpPr>
        <p:spPr>
          <a:xfrm>
            <a:off x="2378614" y="5072729"/>
            <a:ext cx="19558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park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989e9a4e?vcp=1&amp;pid=c2cbb4aec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重点句型</a:t>
            </a:r>
            <a:endParaRPr lang="en-US" altLang="zh-CN" sz="3200" dirty="0"/>
          </a:p>
        </p:txBody>
      </p:sp>
      <p:sp>
        <p:nvSpPr>
          <p:cNvPr id="3" name="C_6_BD#0525706b7?vcp=1&amp;pid=7989e9a4e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endParaRPr lang="en-US" altLang="zh-CN" sz="3200" dirty="0"/>
          </a:p>
        </p:txBody>
      </p:sp>
      <p:sp>
        <p:nvSpPr>
          <p:cNvPr id="4" name="QB_7_BD.72_1#7de8924ac?vaa=1&amp;vcp=1&amp;pid=0525706b7&amp;color=0,0,0&amp;vtp=1&amp;vaab=1&amp;bbb=1&amp;hb=1"/>
          <p:cNvSpPr/>
          <p:nvPr/>
        </p:nvSpPr>
        <p:spPr>
          <a:xfrm>
            <a:off x="539496" y="198168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Opera,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Lingling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（P34）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你知道，我想看京剧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，因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此玲玲提出带我去那儿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73_1#7de8924ac.blank?vaa=1&amp;vcp=1&amp;pid=0525706b7&amp;color=0,0,0&amp;vpa=40&amp;vtp=1&amp;vaab=1&amp;bbb=1"/>
          <p:cNvSpPr/>
          <p:nvPr/>
        </p:nvSpPr>
        <p:spPr>
          <a:xfrm>
            <a:off x="2838989" y="1951200"/>
            <a:ext cx="12842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wanted</a:t>
            </a:r>
            <a:endParaRPr lang="en-US" altLang="zh-CN" sz="2800" dirty="0"/>
          </a:p>
        </p:txBody>
      </p:sp>
      <p:sp>
        <p:nvSpPr>
          <p:cNvPr id="6" name="QB_7_AN.74_1#7de8924ac.blank?vaa=1&amp;vcp=1&amp;pid=0525706b7&amp;color=0,0,0&amp;vpa=41&amp;vtp=1&amp;vaab=1&amp;bbb=1"/>
          <p:cNvSpPr/>
          <p:nvPr/>
        </p:nvSpPr>
        <p:spPr>
          <a:xfrm>
            <a:off x="4274090" y="1951200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7" name="QB_7_AN.75_1#7de8924ac.blank?vaa=1&amp;vcp=1&amp;pid=0525706b7&amp;color=0,0,0&amp;vpa=42&amp;vtp=1&amp;vaab=1&amp;bbb=1"/>
          <p:cNvSpPr/>
          <p:nvPr/>
        </p:nvSpPr>
        <p:spPr>
          <a:xfrm>
            <a:off x="4997990" y="1951200"/>
            <a:ext cx="7112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endParaRPr lang="en-US" altLang="zh-CN" sz="2800" dirty="0"/>
          </a:p>
        </p:txBody>
      </p:sp>
      <p:sp>
        <p:nvSpPr>
          <p:cNvPr id="8" name="QB_7_AN.76_1#7de8924ac.blank?vaa=1&amp;vcp=1&amp;pid=0525706b7&amp;color=0,0,0&amp;vpa=43&amp;vtp=1&amp;vaab=1&amp;bbb=1"/>
          <p:cNvSpPr/>
          <p:nvPr/>
        </p:nvSpPr>
        <p:spPr>
          <a:xfrm>
            <a:off x="486315" y="2598900"/>
            <a:ext cx="1279462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offered</a:t>
            </a:r>
            <a:endParaRPr lang="en-US" altLang="zh-CN" sz="2800" dirty="0"/>
          </a:p>
        </p:txBody>
      </p:sp>
      <p:sp>
        <p:nvSpPr>
          <p:cNvPr id="9" name="QB_7_AN.77_1#7de8924ac.blank?vaa=1&amp;vcp=1&amp;pid=0525706b7&amp;color=0,0,0&amp;vpa=44&amp;vtp=1&amp;vaab=1&amp;bbb=1"/>
          <p:cNvSpPr/>
          <p:nvPr/>
        </p:nvSpPr>
        <p:spPr>
          <a:xfrm>
            <a:off x="1921414" y="2598900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0" name="QB_7_AN.78_1#7de8924ac.blank?vaa=1&amp;vcp=1&amp;pid=0525706b7&amp;color=0,0,0&amp;vpa=45&amp;vtp=1&amp;vaab=1&amp;bbb=1"/>
          <p:cNvSpPr/>
          <p:nvPr/>
        </p:nvSpPr>
        <p:spPr>
          <a:xfrm>
            <a:off x="2658014" y="2598900"/>
            <a:ext cx="8493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endParaRPr lang="en-US" altLang="zh-CN" sz="2800" dirty="0"/>
          </a:p>
        </p:txBody>
      </p:sp>
      <p:sp>
        <p:nvSpPr>
          <p:cNvPr id="11" name="QB_7_AN.79_1#7de8924ac.blank?vaa=1&amp;vcp=1&amp;pid=0525706b7&amp;color=0,0,0&amp;vpa=46&amp;vtp=1&amp;vaab=1&amp;bbb=1"/>
          <p:cNvSpPr/>
          <p:nvPr/>
        </p:nvSpPr>
        <p:spPr>
          <a:xfrm>
            <a:off x="3712115" y="2598900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endParaRPr lang="en-US" altLang="zh-CN" sz="2800" dirty="0"/>
          </a:p>
        </p:txBody>
      </p:sp>
      <p:sp>
        <p:nvSpPr>
          <p:cNvPr id="12" name="QB_7_AN.80_1#7de8924ac.blank?vaa=1&amp;vcp=1&amp;pid=0525706b7&amp;color=0,0,0&amp;vpa=47&amp;vtp=1&amp;vaab=1&amp;bbb=1"/>
          <p:cNvSpPr/>
          <p:nvPr/>
        </p:nvSpPr>
        <p:spPr>
          <a:xfrm>
            <a:off x="4639215" y="2598900"/>
            <a:ext cx="9683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81_1#b89868918?vaa=1&amp;vcp=1&amp;pid=0525706b7&amp;color=0,0,0&amp;mp=1&amp;vtp=1&amp;vaab=1&amp;bt=1&amp;bbb=1&amp;hb=1"/>
          <p:cNvSpPr/>
          <p:nvPr/>
        </p:nvSpPr>
        <p:spPr>
          <a:xfrm>
            <a:off x="539496" y="156435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（P34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）要听懂唱词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是困难的。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 __________ ________ 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Teahouse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（P34）他写的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话剧《茶馆》让他极负盛名。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 _________ ____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society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 _____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（P36）它描述了中国社会50多年的变迁。</a:t>
            </a:r>
            <a:endParaRPr lang="en-US" altLang="zh-CN" sz="2800" dirty="0"/>
          </a:p>
        </p:txBody>
      </p:sp>
      <p:sp>
        <p:nvSpPr>
          <p:cNvPr id="3" name="QB_7_AN.1_1#b89868918.blank?vaa=1&amp;vcp=1&amp;pid=0525706b7&amp;color=0,0,0&amp;mp=1&amp;vpa=48&amp;vtp=1&amp;vaab=1&amp;bbb=1"/>
          <p:cNvSpPr/>
          <p:nvPr/>
        </p:nvSpPr>
        <p:spPr>
          <a:xfrm>
            <a:off x="803815" y="1533874"/>
            <a:ext cx="4762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endParaRPr lang="en-US" altLang="zh-CN" sz="2800" dirty="0"/>
          </a:p>
        </p:txBody>
      </p:sp>
      <p:sp>
        <p:nvSpPr>
          <p:cNvPr id="4" name="QB_7_AN.2_1#b89868918.blank?vaa=1&amp;vcp=1&amp;pid=0525706b7&amp;color=0,0,0&amp;mp=1&amp;vpa=49&amp;vtp=1&amp;vaab=1&amp;bbb=1"/>
          <p:cNvSpPr/>
          <p:nvPr/>
        </p:nvSpPr>
        <p:spPr>
          <a:xfrm>
            <a:off x="1527714" y="1533874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endParaRPr lang="en-US" altLang="zh-CN" sz="2800" dirty="0"/>
          </a:p>
        </p:txBody>
      </p:sp>
      <p:sp>
        <p:nvSpPr>
          <p:cNvPr id="5" name="QB_7_AN.3_1#b89868918.blank?vaa=1&amp;vcp=1&amp;pid=0525706b7&amp;color=0,0,0&amp;mp=1&amp;vpa=50&amp;vtp=1&amp;vaab=1&amp;bbb=1"/>
          <p:cNvSpPr/>
          <p:nvPr/>
        </p:nvSpPr>
        <p:spPr>
          <a:xfrm>
            <a:off x="2569114" y="1533874"/>
            <a:ext cx="1396937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difficult</a:t>
            </a:r>
            <a:endParaRPr lang="en-US" altLang="zh-CN" sz="2800" dirty="0"/>
          </a:p>
        </p:txBody>
      </p:sp>
      <p:sp>
        <p:nvSpPr>
          <p:cNvPr id="6" name="QB_7_AN.4_1#b89868918.blank?vaa=1&amp;vcp=1&amp;pid=0525706b7&amp;color=0,0,0&amp;mp=1&amp;vpa=51&amp;vtp=1&amp;vaab=1&amp;bbb=1"/>
          <p:cNvSpPr/>
          <p:nvPr/>
        </p:nvSpPr>
        <p:spPr>
          <a:xfrm>
            <a:off x="4143915" y="1533874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7" name="QB_7_AN.5_1#b89868918.blank?vaa=1&amp;vcp=1&amp;pid=0525706b7&amp;color=0,0,0&amp;mp=1&amp;vpa=52&amp;vtp=1&amp;vaab=1&amp;bbb=1"/>
          <p:cNvSpPr/>
          <p:nvPr/>
        </p:nvSpPr>
        <p:spPr>
          <a:xfrm>
            <a:off x="4842415" y="1533874"/>
            <a:ext cx="1817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understand</a:t>
            </a:r>
            <a:endParaRPr lang="en-US" altLang="zh-CN" sz="2800" dirty="0"/>
          </a:p>
        </p:txBody>
      </p:sp>
      <p:sp>
        <p:nvSpPr>
          <p:cNvPr id="9" name="QB_7_AN.6_1#b89868918.blank?vaa=1&amp;vcp=1&amp;pid=0525706b7&amp;color=0,0,0&amp;vpa=53&amp;vtp=1&amp;vaab=1&amp;bbb=1"/>
          <p:cNvSpPr/>
          <p:nvPr/>
        </p:nvSpPr>
        <p:spPr>
          <a:xfrm>
            <a:off x="765715" y="2829274"/>
            <a:ext cx="910654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He’s</a:t>
            </a:r>
            <a:endParaRPr lang="en-US" altLang="zh-CN" sz="2800" dirty="0"/>
          </a:p>
        </p:txBody>
      </p:sp>
      <p:sp>
        <p:nvSpPr>
          <p:cNvPr id="10" name="QB_7_AN.7_1#b89868918.blank?vaa=1&amp;vcp=1&amp;pid=0525706b7&amp;color=0,0,0&amp;vpa=54&amp;vtp=1&amp;vaab=1&amp;bbb=1"/>
          <p:cNvSpPr/>
          <p:nvPr/>
        </p:nvSpPr>
        <p:spPr>
          <a:xfrm>
            <a:off x="1896014" y="2816574"/>
            <a:ext cx="16764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especially</a:t>
            </a:r>
            <a:endParaRPr lang="en-US" altLang="zh-CN" sz="2800" dirty="0"/>
          </a:p>
        </p:txBody>
      </p:sp>
      <p:sp>
        <p:nvSpPr>
          <p:cNvPr id="11" name="QB_7_AN.8_1#b89868918.blank?vaa=1&amp;vcp=1&amp;pid=0525706b7&amp;color=0,0,0&amp;vpa=55&amp;vtp=1&amp;vaab=1&amp;bbb=1"/>
          <p:cNvSpPr/>
          <p:nvPr/>
        </p:nvSpPr>
        <p:spPr>
          <a:xfrm>
            <a:off x="3851815" y="2829274"/>
            <a:ext cx="13049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endParaRPr lang="en-US" altLang="zh-CN" sz="2800" dirty="0"/>
          </a:p>
        </p:txBody>
      </p:sp>
      <p:sp>
        <p:nvSpPr>
          <p:cNvPr id="12" name="QB_7_AN.9_1#b89868918.blank?vaa=1&amp;vcp=1&amp;pid=0525706b7&amp;color=0,0,0&amp;vpa=56&amp;vtp=1&amp;vaab=1&amp;bbb=1"/>
          <p:cNvSpPr/>
          <p:nvPr/>
        </p:nvSpPr>
        <p:spPr>
          <a:xfrm>
            <a:off x="5413915" y="2829274"/>
            <a:ext cx="674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14" name="QB_7_AN.93_1#b89868918.blank?vaa=1&amp;vcp=1&amp;pid=0525706b7&amp;color=0,0,0&amp;vpa=57&amp;vtp=1&amp;vaab=1&amp;bbb=1"/>
          <p:cNvSpPr/>
          <p:nvPr/>
        </p:nvSpPr>
        <p:spPr>
          <a:xfrm>
            <a:off x="803815" y="4124674"/>
            <a:ext cx="4762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endParaRPr lang="en-US" altLang="zh-CN" sz="2800" dirty="0"/>
          </a:p>
        </p:txBody>
      </p:sp>
      <p:sp>
        <p:nvSpPr>
          <p:cNvPr id="15" name="QB_7_AN.94_1#b89868918.blank?vaa=1&amp;vcp=1&amp;pid=0525706b7&amp;color=0,0,0&amp;vpa=58&amp;vtp=1&amp;vaab=1&amp;bbb=1"/>
          <p:cNvSpPr/>
          <p:nvPr/>
        </p:nvSpPr>
        <p:spPr>
          <a:xfrm>
            <a:off x="1489615" y="4124674"/>
            <a:ext cx="1579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describes</a:t>
            </a:r>
            <a:endParaRPr lang="en-US" altLang="zh-CN" sz="2800" dirty="0"/>
          </a:p>
        </p:txBody>
      </p:sp>
      <p:sp>
        <p:nvSpPr>
          <p:cNvPr id="16" name="QB_7_AN.95_1#b89868918.blank?vaa=1&amp;vcp=1&amp;pid=0525706b7&amp;color=0,0,0&amp;vpa=59&amp;vtp=1&amp;vaab=1&amp;bbb=1"/>
          <p:cNvSpPr/>
          <p:nvPr/>
        </p:nvSpPr>
        <p:spPr>
          <a:xfrm>
            <a:off x="3267615" y="4124674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17" name="QB_7_AN.96_1#b89868918.blank?vaa=1&amp;vcp=1&amp;pid=0525706b7&amp;color=0,0,0&amp;vpa=60&amp;vtp=1&amp;vaab=1&amp;bbb=1"/>
          <p:cNvSpPr/>
          <p:nvPr/>
        </p:nvSpPr>
        <p:spPr>
          <a:xfrm>
            <a:off x="4156615" y="4111974"/>
            <a:ext cx="14017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changes</a:t>
            </a:r>
            <a:endParaRPr lang="en-US" altLang="zh-CN" sz="2800" dirty="0"/>
          </a:p>
        </p:txBody>
      </p:sp>
      <p:sp>
        <p:nvSpPr>
          <p:cNvPr id="18" name="QB_7_AN.97_1#b89868918.blank?vaa=1&amp;vcp=1&amp;pid=0525706b7&amp;color=0,0,0&amp;vpa=61&amp;vtp=1&amp;vaab=1&amp;bbb=1"/>
          <p:cNvSpPr/>
          <p:nvPr/>
        </p:nvSpPr>
        <p:spPr>
          <a:xfrm>
            <a:off x="8701628" y="4124674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endParaRPr lang="en-US" altLang="zh-CN" sz="2800" dirty="0"/>
          </a:p>
        </p:txBody>
      </p:sp>
      <p:sp>
        <p:nvSpPr>
          <p:cNvPr id="19" name="QB_7_AN.98_1#b89868918.blank?vaa=1&amp;vcp=1&amp;pid=0525706b7&amp;color=0,0,0&amp;vpa=62&amp;vtp=1&amp;vaab=1&amp;bbb=1"/>
          <p:cNvSpPr/>
          <p:nvPr/>
        </p:nvSpPr>
        <p:spPr>
          <a:xfrm>
            <a:off x="9781128" y="4111974"/>
            <a:ext cx="8715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fifty</a:t>
            </a:r>
            <a:endParaRPr lang="en-US" altLang="zh-CN" sz="2800" dirty="0"/>
          </a:p>
        </p:txBody>
      </p:sp>
      <p:sp>
        <p:nvSpPr>
          <p:cNvPr id="20" name="QB_7_AN.99_1#b89868918.blank?vaa=1&amp;vcp=1&amp;pid=0525706b7&amp;color=0,0,0&amp;vpa=63&amp;vtp=1&amp;vaab=1&amp;bbb=1"/>
          <p:cNvSpPr/>
          <p:nvPr/>
        </p:nvSpPr>
        <p:spPr>
          <a:xfrm>
            <a:off x="537115" y="4738719"/>
            <a:ext cx="1008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4" grpId="0" build="p" animBg="1"/>
      <p:bldP spid="15" grpId="0" build="p" animBg="1"/>
      <p:bldP spid="16" grpId="0" build="p" animBg="1"/>
      <p:bldP spid="17" grpId="0" build="p" animBg="1"/>
      <p:bldP spid="18" grpId="0" build="p" animBg="1"/>
      <p:bldP spid="19" grpId="0" build="p" animBg="1"/>
      <p:bldP spid="20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00_1#e95c7374a?vaa=1&amp;vcp=1&amp;pid=0525706b7&amp;color=0,0,0&amp;mp=1&amp;vtp=1&amp;vaab=1&amp;bt=1&amp;bbb=1&amp;hb=1"/>
          <p:cNvSpPr/>
          <p:nvPr/>
        </p:nvSpPr>
        <p:spPr>
          <a:xfrm>
            <a:off x="539496" y="607822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wrote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Artist”.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（P36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）他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老舍）写了许多关于群众生活的戏剧、小说和短篇故事，被誉为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“人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民艺术家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endParaRPr lang="en-US" altLang="zh-CN" sz="2800" dirty="0"/>
          </a:p>
        </p:txBody>
      </p:sp>
      <p:sp>
        <p:nvSpPr>
          <p:cNvPr id="3" name="QB_7_AN.1_1#e95c7374a.blank?vaa=1&amp;vcp=1&amp;pid=0525706b7&amp;color=0,0,0&amp;mp=1&amp;vpa=64&amp;vtp=1&amp;vaab=1&amp;bbb=1"/>
          <p:cNvSpPr/>
          <p:nvPr/>
        </p:nvSpPr>
        <p:spPr>
          <a:xfrm>
            <a:off x="3350165" y="564642"/>
            <a:ext cx="1008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plays</a:t>
            </a:r>
            <a:endParaRPr lang="en-US" altLang="zh-CN" sz="2800" dirty="0"/>
          </a:p>
        </p:txBody>
      </p:sp>
      <p:sp>
        <p:nvSpPr>
          <p:cNvPr id="4" name="QB_7_AN.2_1#e95c7374a.blank?vaa=1&amp;vcp=1&amp;pid=0525706b7&amp;color=0,0,0&amp;mp=1&amp;vpa=65&amp;vtp=1&amp;vaab=1&amp;bbb=1"/>
          <p:cNvSpPr/>
          <p:nvPr/>
        </p:nvSpPr>
        <p:spPr>
          <a:xfrm>
            <a:off x="4772565" y="577342"/>
            <a:ext cx="11858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novels</a:t>
            </a:r>
            <a:endParaRPr lang="en-US" altLang="zh-CN" sz="2800" dirty="0"/>
          </a:p>
        </p:txBody>
      </p:sp>
      <p:sp>
        <p:nvSpPr>
          <p:cNvPr id="5" name="QB_7_AN.3_1#e95c7374a.blank?vaa=1&amp;vcp=1&amp;pid=0525706b7&amp;color=0,0,0&amp;mp=1&amp;vpa=66&amp;vtp=1&amp;vaab=1&amp;bbb=1"/>
          <p:cNvSpPr/>
          <p:nvPr/>
        </p:nvSpPr>
        <p:spPr>
          <a:xfrm>
            <a:off x="6898228" y="577342"/>
            <a:ext cx="9699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short</a:t>
            </a:r>
            <a:endParaRPr lang="en-US" altLang="zh-CN" sz="2800" dirty="0"/>
          </a:p>
        </p:txBody>
      </p:sp>
      <p:sp>
        <p:nvSpPr>
          <p:cNvPr id="6" name="QB_7_AN.4_1#e95c7374a.blank?vaa=1&amp;vcp=1&amp;pid=0525706b7&amp;color=0,0,0&amp;mp=1&amp;vpa=67&amp;vtp=1&amp;vaab=1&amp;bbb=1"/>
          <p:cNvSpPr/>
          <p:nvPr/>
        </p:nvSpPr>
        <p:spPr>
          <a:xfrm>
            <a:off x="8130128" y="577342"/>
            <a:ext cx="11858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stories</a:t>
            </a:r>
            <a:endParaRPr lang="en-US" altLang="zh-CN" sz="2800" dirty="0"/>
          </a:p>
        </p:txBody>
      </p:sp>
      <p:sp>
        <p:nvSpPr>
          <p:cNvPr id="7" name="QB_7_AN.5_1#e95c7374a.blank?vaa=1&amp;vcp=1&amp;pid=0525706b7&amp;color=0,0,0&amp;mp=1&amp;vpa=68&amp;vtp=1&amp;vaab=1&amp;bbb=1"/>
          <p:cNvSpPr/>
          <p:nvPr/>
        </p:nvSpPr>
        <p:spPr>
          <a:xfrm>
            <a:off x="3538505" y="1225042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endParaRPr lang="en-US" altLang="zh-CN" sz="2800" dirty="0"/>
          </a:p>
        </p:txBody>
      </p:sp>
      <p:sp>
        <p:nvSpPr>
          <p:cNvPr id="8" name="QB_7_AN.6_1#e95c7374a.blank?vaa=1&amp;vcp=1&amp;pid=0525706b7&amp;color=0,0,0&amp;mp=1&amp;vpa=69&amp;vtp=1&amp;vaab=1&amp;bbb=1"/>
          <p:cNvSpPr/>
          <p:nvPr/>
        </p:nvSpPr>
        <p:spPr>
          <a:xfrm>
            <a:off x="4579905" y="1225042"/>
            <a:ext cx="12049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named</a:t>
            </a:r>
            <a:endParaRPr lang="en-US" altLang="zh-CN" sz="2800" dirty="0"/>
          </a:p>
        </p:txBody>
      </p:sp>
      <p:sp>
        <p:nvSpPr>
          <p:cNvPr id="9" name="QB_7_BD.107_1#0590dba76?vaa=1&amp;vcp=1&amp;pid=0525706b7&amp;color=0,0,0&amp;vtp=1&amp;vaab=1&amp;bbb=1&amp;hb=1"/>
          <p:cNvSpPr/>
          <p:nvPr/>
        </p:nvSpPr>
        <p:spPr>
          <a:xfrm>
            <a:off x="539496" y="317112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century.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（P36）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老舍是20世纪中国最伟大的作家之一。</a:t>
            </a:r>
            <a:endParaRPr lang="en-US" altLang="zh-CN" sz="2800" dirty="0"/>
          </a:p>
        </p:txBody>
      </p:sp>
      <p:sp>
        <p:nvSpPr>
          <p:cNvPr id="10" name="QB_7_AN.8_1#0590dba76.blank?vaa=1&amp;vcp=1&amp;pid=0525706b7&amp;color=0,0,0&amp;vpa=70&amp;vtp=1&amp;vaab=1&amp;bbb=1"/>
          <p:cNvSpPr/>
          <p:nvPr/>
        </p:nvSpPr>
        <p:spPr>
          <a:xfrm>
            <a:off x="2685003" y="3140646"/>
            <a:ext cx="7715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endParaRPr lang="en-US" altLang="zh-CN" sz="2800" dirty="0"/>
          </a:p>
        </p:txBody>
      </p:sp>
      <p:sp>
        <p:nvSpPr>
          <p:cNvPr id="11" name="QB_7_AN.9_1#0590dba76.blank?vaa=1&amp;vcp=1&amp;pid=0525706b7&amp;color=0,0,0&amp;vpa=71&amp;vtp=1&amp;vaab=1&amp;bbb=1"/>
          <p:cNvSpPr/>
          <p:nvPr/>
        </p:nvSpPr>
        <p:spPr>
          <a:xfrm>
            <a:off x="3688302" y="3140646"/>
            <a:ext cx="555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2" name="QB_7_AN.7_1#0590dba76.blank?vaa=1&amp;vcp=1&amp;pid=0525706b7&amp;color=0,0,0&amp;vpa=72&amp;vtp=1&amp;vaab=1&amp;bbb=1"/>
          <p:cNvSpPr/>
          <p:nvPr/>
        </p:nvSpPr>
        <p:spPr>
          <a:xfrm>
            <a:off x="4412202" y="3140646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13" name="QB_7_AN.10_1#0590dba76.blank?vaa=1&amp;vcp=1&amp;pid=0525706b7&amp;color=0,0,0&amp;vpa=73&amp;vtp=1&amp;vaab=1&amp;bbb=1"/>
          <p:cNvSpPr/>
          <p:nvPr/>
        </p:nvSpPr>
        <p:spPr>
          <a:xfrm>
            <a:off x="5326602" y="3127946"/>
            <a:ext cx="13620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greatest</a:t>
            </a:r>
            <a:endParaRPr lang="en-US" altLang="zh-CN" sz="2800" dirty="0"/>
          </a:p>
        </p:txBody>
      </p:sp>
      <p:sp>
        <p:nvSpPr>
          <p:cNvPr id="14" name="QB_7_AN.11_1#0590dba76.blank?vaa=1&amp;vcp=1&amp;pid=0525706b7&amp;color=0,0,0&amp;vpa=74&amp;vtp=1&amp;vaab=1&amp;bbb=1"/>
          <p:cNvSpPr/>
          <p:nvPr/>
        </p:nvSpPr>
        <p:spPr>
          <a:xfrm>
            <a:off x="6901403" y="3140646"/>
            <a:ext cx="14017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endParaRPr lang="en-US" altLang="zh-CN" sz="2800" dirty="0"/>
          </a:p>
        </p:txBody>
      </p:sp>
      <p:sp>
        <p:nvSpPr>
          <p:cNvPr id="15" name="QB_7_AN.12_1#0590dba76.blank?vaa=1&amp;vcp=1&amp;pid=0525706b7&amp;color=0,0,0&amp;vpa=75&amp;vtp=1&amp;vaab=1&amp;bbb=1"/>
          <p:cNvSpPr/>
          <p:nvPr/>
        </p:nvSpPr>
        <p:spPr>
          <a:xfrm>
            <a:off x="8488903" y="3140646"/>
            <a:ext cx="12461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writers</a:t>
            </a:r>
            <a:endParaRPr lang="en-US" altLang="zh-CN" sz="2800" dirty="0"/>
          </a:p>
        </p:txBody>
      </p:sp>
      <p:sp>
        <p:nvSpPr>
          <p:cNvPr id="16" name="QB_7_AN.13_1#0590dba76.blank?vaa=1&amp;vcp=1&amp;pid=0525706b7&amp;color=0,0,0&amp;vpa=76&amp;vtp=1&amp;vaab=1&amp;bbb=1"/>
          <p:cNvSpPr/>
          <p:nvPr/>
        </p:nvSpPr>
        <p:spPr>
          <a:xfrm>
            <a:off x="511715" y="3767391"/>
            <a:ext cx="1579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twentieth</a:t>
            </a:r>
            <a:endParaRPr lang="en-US" altLang="zh-CN" sz="2800" dirty="0"/>
          </a:p>
        </p:txBody>
      </p:sp>
      <p:sp>
        <p:nvSpPr>
          <p:cNvPr id="17" name="QB_7_BD.115_1#3f236ec16?vaa=1&amp;vcp=1&amp;pid=0525706b7&amp;color=0,0,0&amp;vtp=1&amp;vaab=1&amp;bbb=1&amp;hb=1"/>
          <p:cNvSpPr/>
          <p:nvPr/>
        </p:nvSpPr>
        <p:spPr>
          <a:xfrm>
            <a:off x="539496" y="444811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Teahouse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（P36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）老舍茶馆热情欢迎来自世界各地的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每一个人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8" name="QB_7_AN.116_1#3f236ec16.blank?vaa=1&amp;vcp=1&amp;pid=0525706b7&amp;color=0,0,0&amp;vpa=77&amp;vtp=1&amp;vaab=1&amp;bbb=1"/>
          <p:cNvSpPr/>
          <p:nvPr/>
        </p:nvSpPr>
        <p:spPr>
          <a:xfrm>
            <a:off x="3758723" y="4404931"/>
            <a:ext cx="1008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gives</a:t>
            </a:r>
            <a:endParaRPr lang="en-US" altLang="zh-CN" sz="2800" dirty="0"/>
          </a:p>
        </p:txBody>
      </p:sp>
      <p:sp>
        <p:nvSpPr>
          <p:cNvPr id="19" name="QB_7_AN.117_1#3f236ec16.blank?vaa=1&amp;vcp=1&amp;pid=0525706b7&amp;color=0,0,0&amp;vpa=78&amp;vtp=1&amp;vaab=1"/>
          <p:cNvSpPr/>
          <p:nvPr/>
        </p:nvSpPr>
        <p:spPr>
          <a:xfrm>
            <a:off x="5028723" y="4417631"/>
            <a:ext cx="4159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20" name="QB_7_AN.118_1#3f236ec16.blank?vaa=1&amp;vcp=1&amp;pid=0525706b7&amp;color=0,0,0&amp;vpa=79&amp;vtp=1&amp;vaab=1&amp;bbb=1"/>
          <p:cNvSpPr/>
          <p:nvPr/>
        </p:nvSpPr>
        <p:spPr>
          <a:xfrm>
            <a:off x="5676423" y="4417631"/>
            <a:ext cx="10683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warm</a:t>
            </a:r>
            <a:endParaRPr lang="en-US" altLang="zh-CN" sz="2800" dirty="0"/>
          </a:p>
        </p:txBody>
      </p:sp>
      <p:sp>
        <p:nvSpPr>
          <p:cNvPr id="21" name="QB_7_AN.119_1#3f236ec16.blank?vaa=1&amp;vcp=1&amp;pid=0525706b7&amp;color=0,0,0&amp;vpa=80&amp;vtp=1&amp;vaab=1&amp;bbb=1"/>
          <p:cNvSpPr/>
          <p:nvPr/>
        </p:nvSpPr>
        <p:spPr>
          <a:xfrm>
            <a:off x="6959124" y="4417631"/>
            <a:ext cx="15398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welcome</a:t>
            </a:r>
            <a:endParaRPr lang="en-US" altLang="zh-CN" sz="2800" dirty="0"/>
          </a:p>
        </p:txBody>
      </p:sp>
      <p:sp>
        <p:nvSpPr>
          <p:cNvPr id="22" name="QB_7_AN.120_1#3f236ec16.blank?vaa=1&amp;vcp=1&amp;pid=0525706b7&amp;color=0,0,0&amp;vpa=81&amp;vtp=1&amp;vaab=1&amp;bbb=1"/>
          <p:cNvSpPr/>
          <p:nvPr/>
        </p:nvSpPr>
        <p:spPr>
          <a:xfrm>
            <a:off x="8699024" y="4417631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23" name="QB_7_AN.121_1#3f236ec16.blank?vaa=1&amp;vcp=1&amp;pid=0525706b7&amp;color=0,0,0&amp;vpa=82&amp;vtp=1&amp;vaab=1&amp;bbb=1"/>
          <p:cNvSpPr/>
          <p:nvPr/>
        </p:nvSpPr>
        <p:spPr>
          <a:xfrm>
            <a:off x="549815" y="5065331"/>
            <a:ext cx="6127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endParaRPr lang="en-US" altLang="zh-CN" sz="2800" dirty="0"/>
          </a:p>
        </p:txBody>
      </p:sp>
      <p:sp>
        <p:nvSpPr>
          <p:cNvPr id="24" name="QB_7_AN.122_1#3f236ec16.blank?vaa=1&amp;vcp=1&amp;pid=0525706b7&amp;color=0,0,0&amp;vpa=83&amp;vtp=1&amp;vaab=1&amp;bbb=1"/>
          <p:cNvSpPr/>
          <p:nvPr/>
        </p:nvSpPr>
        <p:spPr>
          <a:xfrm>
            <a:off x="1388015" y="5065331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endParaRPr lang="en-US" altLang="zh-CN" sz="2800" dirty="0"/>
          </a:p>
        </p:txBody>
      </p:sp>
      <p:sp>
        <p:nvSpPr>
          <p:cNvPr id="25" name="QB_7_AN.123_1#3f236ec16.blank?vaa=1&amp;vcp=1&amp;pid=0525706b7&amp;color=0,0,0&amp;vpa=84&amp;vtp=1&amp;vaab=1&amp;bbb=1"/>
          <p:cNvSpPr/>
          <p:nvPr/>
        </p:nvSpPr>
        <p:spPr>
          <a:xfrm>
            <a:off x="2467514" y="5065331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26" name="QB_7_AN.124_1#3f236ec16.blank?vaa=1&amp;vcp=1&amp;pid=0525706b7&amp;color=0,0,0&amp;vpa=85&amp;vtp=1&amp;vaab=1&amp;bbb=1"/>
          <p:cNvSpPr/>
          <p:nvPr/>
        </p:nvSpPr>
        <p:spPr>
          <a:xfrm>
            <a:off x="3343815" y="5065331"/>
            <a:ext cx="10890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  <p:bldP spid="16" grpId="0" build="p" animBg="1"/>
      <p:bldP spid="18" grpId="0" build="p" animBg="1"/>
      <p:bldP spid="19" grpId="0" build="p" animBg="1"/>
      <p:bldP spid="20" grpId="0" build="p" animBg="1"/>
      <p:bldP spid="21" grpId="0" build="p" animBg="1"/>
      <p:bldP spid="22" grpId="0" build="p" animBg="1"/>
      <p:bldP spid="23" grpId="0" build="p" animBg="1"/>
      <p:bldP spid="24" grpId="0" build="p" animBg="1"/>
      <p:bldP spid="25" grpId="0" build="p" animBg="1"/>
      <p:bldP spid="26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fe9f9106?vcp=1&amp;pid=7989e9a4e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endParaRPr lang="en-US" altLang="zh-CN" sz="3200" dirty="0"/>
          </a:p>
        </p:txBody>
      </p:sp>
      <p:sp>
        <p:nvSpPr>
          <p:cNvPr id="3" name="QB_7_BD.125_1#af73f24e3?vaa=1&amp;vcp=1&amp;pid=4fe9f9106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pandas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Wolong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Panda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Reserve,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．（P42）但我更想去看看卧龙自然保护区里的大熊猫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，因为在那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儿人们可以离它们更近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af73f24e3.blank?vaa=1&amp;vcp=1&amp;pid=4fe9f9106&amp;color=0,0,0&amp;vpa=86&amp;vtp=1&amp;vaab=1"/>
          <p:cNvSpPr/>
          <p:nvPr/>
        </p:nvSpPr>
        <p:spPr>
          <a:xfrm>
            <a:off x="1456278" y="1233015"/>
            <a:ext cx="3778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endParaRPr lang="en-US" altLang="zh-CN" sz="2800" dirty="0"/>
          </a:p>
        </p:txBody>
      </p:sp>
      <p:sp>
        <p:nvSpPr>
          <p:cNvPr id="5" name="QB_7_AN.2_1#af73f24e3.blank?vaa=1&amp;vcp=1&amp;pid=4fe9f9106&amp;color=0,0,0&amp;vpa=87&amp;vtp=1&amp;vaab=1&amp;bbb=1"/>
          <p:cNvSpPr/>
          <p:nvPr/>
        </p:nvSpPr>
        <p:spPr>
          <a:xfrm>
            <a:off x="2002378" y="1233015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endParaRPr lang="en-US" altLang="zh-CN" sz="2800" dirty="0"/>
          </a:p>
        </p:txBody>
      </p:sp>
      <p:sp>
        <p:nvSpPr>
          <p:cNvPr id="6" name="QB_7_AN.3_1#af73f24e3.blank?vaa=1&amp;vcp=1&amp;pid=4fe9f9106&amp;color=0,0,0&amp;vpa=88&amp;vtp=1&amp;vaab=1&amp;bbb=1"/>
          <p:cNvSpPr/>
          <p:nvPr/>
        </p:nvSpPr>
        <p:spPr>
          <a:xfrm>
            <a:off x="2929478" y="1233015"/>
            <a:ext cx="9890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endParaRPr lang="en-US" altLang="zh-CN" sz="2800" dirty="0"/>
          </a:p>
        </p:txBody>
      </p:sp>
      <p:sp>
        <p:nvSpPr>
          <p:cNvPr id="7" name="QB_7_AN.4_1#af73f24e3.blank?vaa=1&amp;vcp=1&amp;pid=4fe9f9106&amp;color=0,0,0&amp;vpa=89&amp;vtp=1&amp;vaab=1&amp;bbb=1"/>
          <p:cNvSpPr/>
          <p:nvPr/>
        </p:nvSpPr>
        <p:spPr>
          <a:xfrm>
            <a:off x="4110577" y="1233015"/>
            <a:ext cx="1638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interested</a:t>
            </a:r>
            <a:endParaRPr lang="en-US" altLang="zh-CN" sz="2800" dirty="0"/>
          </a:p>
        </p:txBody>
      </p:sp>
      <p:sp>
        <p:nvSpPr>
          <p:cNvPr id="8" name="QB_7_AN.5_1#af73f24e3.blank?vaa=1&amp;vcp=1&amp;pid=4fe9f9106&amp;color=0,0,0&amp;vpa=90&amp;vtp=1&amp;vaab=1&amp;bbb=1"/>
          <p:cNvSpPr/>
          <p:nvPr/>
        </p:nvSpPr>
        <p:spPr>
          <a:xfrm>
            <a:off x="5901277" y="1233015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9" name="QB_7_AN.6_1#af73f24e3.blank?vaa=1&amp;vcp=1&amp;pid=4fe9f9106&amp;color=0,0,0&amp;vpa=91&amp;vtp=1&amp;vaab=1&amp;bbb=1"/>
          <p:cNvSpPr/>
          <p:nvPr/>
        </p:nvSpPr>
        <p:spPr>
          <a:xfrm>
            <a:off x="6625178" y="1233015"/>
            <a:ext cx="7112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endParaRPr lang="en-US" altLang="zh-CN" sz="2800" dirty="0"/>
          </a:p>
        </p:txBody>
      </p:sp>
      <p:sp>
        <p:nvSpPr>
          <p:cNvPr id="10" name="QB_7_AN.8_1#af73f24e3.blank?vaa=1&amp;vcp=1&amp;pid=4fe9f9106&amp;color=0,0,0&amp;vpa=92&amp;vtp=1&amp;vaab=1&amp;bbb=1"/>
          <p:cNvSpPr/>
          <p:nvPr/>
        </p:nvSpPr>
        <p:spPr>
          <a:xfrm>
            <a:off x="4667790" y="1880715"/>
            <a:ext cx="11858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allows</a:t>
            </a:r>
            <a:endParaRPr lang="en-US" altLang="zh-CN" sz="2800" dirty="0"/>
          </a:p>
        </p:txBody>
      </p:sp>
      <p:sp>
        <p:nvSpPr>
          <p:cNvPr id="11" name="QB_7_AN.7_1#af73f24e3.blank?vaa=1&amp;vcp=1&amp;pid=4fe9f9106&amp;color=0,0,0&amp;vpa=93&amp;vtp=1&amp;vaab=1&amp;bbb=1"/>
          <p:cNvSpPr/>
          <p:nvPr/>
        </p:nvSpPr>
        <p:spPr>
          <a:xfrm>
            <a:off x="7176039" y="1880715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2" name="QB_7_AN.9_1#af73f24e3.blank?vaa=1&amp;vcp=1&amp;pid=4fe9f9106&amp;color=0,0,0&amp;vpa=94&amp;vtp=1&amp;vaab=1&amp;bbb=1"/>
          <p:cNvSpPr/>
          <p:nvPr/>
        </p:nvSpPr>
        <p:spPr>
          <a:xfrm>
            <a:off x="7899939" y="1868015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endParaRPr lang="en-US" altLang="zh-CN" sz="2800" dirty="0"/>
          </a:p>
        </p:txBody>
      </p:sp>
      <p:sp>
        <p:nvSpPr>
          <p:cNvPr id="13" name="QB_7_AN.10_1#af73f24e3.blank?vaa=1&amp;vcp=1&amp;pid=4fe9f9106&amp;color=0,0,0&amp;vpa=95&amp;vtp=1&amp;vaab=1&amp;bbb=1"/>
          <p:cNvSpPr/>
          <p:nvPr/>
        </p:nvSpPr>
        <p:spPr>
          <a:xfrm>
            <a:off x="8763539" y="1880715"/>
            <a:ext cx="11064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closer</a:t>
            </a:r>
            <a:endParaRPr lang="en-US" altLang="zh-CN" sz="2800" dirty="0"/>
          </a:p>
        </p:txBody>
      </p:sp>
      <p:sp>
        <p:nvSpPr>
          <p:cNvPr id="14" name="QB_7_AN.11_1#af73f24e3.blank?vaa=1&amp;vcp=1&amp;pid=4fe9f9106&amp;color=0,0,0&amp;vpa=96&amp;vtp=1&amp;vaab=1&amp;bbb=1"/>
          <p:cNvSpPr/>
          <p:nvPr/>
        </p:nvSpPr>
        <p:spPr>
          <a:xfrm>
            <a:off x="10020839" y="1880715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5" name="QB_7_BD.137_1#c1da71091?vaa=1&amp;vcp=1&amp;pid=4fe9f9106&amp;color=0,0,0&amp;vtp=1&amp;vaab=1&amp;bbb=1&amp;hb=1"/>
          <p:cNvSpPr/>
          <p:nvPr/>
        </p:nvSpPr>
        <p:spPr>
          <a:xfrm>
            <a:off x="539496" y="383588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pandas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P42）一想到大熊猫和其他濒危动物就让人难过。</a:t>
            </a:r>
            <a:endParaRPr lang="en-US" altLang="zh-CN" sz="2800" dirty="0"/>
          </a:p>
        </p:txBody>
      </p:sp>
      <p:sp>
        <p:nvSpPr>
          <p:cNvPr id="16" name="QB_7_AN.138_1#c1da71091.blank?vaa=1&amp;vcp=1&amp;pid=4fe9f9106&amp;color=0,0,0&amp;vpa=97&amp;vtp=1&amp;vaab=1&amp;bbb=1"/>
          <p:cNvSpPr/>
          <p:nvPr/>
        </p:nvSpPr>
        <p:spPr>
          <a:xfrm>
            <a:off x="765715" y="3805409"/>
            <a:ext cx="713804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endParaRPr lang="en-US" altLang="zh-CN" sz="2800" dirty="0"/>
          </a:p>
        </p:txBody>
      </p:sp>
      <p:sp>
        <p:nvSpPr>
          <p:cNvPr id="17" name="QB_7_AN.139_1#c1da71091.blank?vaa=1&amp;vcp=1&amp;pid=4fe9f9106&amp;color=0,0,0&amp;vpa=98&amp;vtp=1&amp;vaab=1&amp;bbb=1"/>
          <p:cNvSpPr/>
          <p:nvPr/>
        </p:nvSpPr>
        <p:spPr>
          <a:xfrm>
            <a:off x="1654714" y="3805409"/>
            <a:ext cx="7318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sad</a:t>
            </a:r>
            <a:endParaRPr lang="en-US" altLang="zh-CN" sz="2800" dirty="0"/>
          </a:p>
        </p:txBody>
      </p:sp>
      <p:sp>
        <p:nvSpPr>
          <p:cNvPr id="18" name="QB_7_AN.140_1#c1da71091.blank?vaa=1&amp;vcp=1&amp;pid=4fe9f9106&amp;color=0,0,0&amp;vpa=99&amp;vtp=1&amp;vaab=1&amp;bbb=1"/>
          <p:cNvSpPr/>
          <p:nvPr/>
        </p:nvSpPr>
        <p:spPr>
          <a:xfrm>
            <a:off x="2543714" y="3805409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9" name="QB_7_AN.141_1#c1da71091.blank?vaa=1&amp;vcp=1&amp;pid=4fe9f9106&amp;color=0,0,0&amp;vpa=100&amp;vtp=1&amp;vaab=1&amp;bbb=1"/>
          <p:cNvSpPr/>
          <p:nvPr/>
        </p:nvSpPr>
        <p:spPr>
          <a:xfrm>
            <a:off x="3305715" y="3805409"/>
            <a:ext cx="9890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endParaRPr lang="en-US" altLang="zh-CN" sz="2800" dirty="0"/>
          </a:p>
        </p:txBody>
      </p:sp>
      <p:sp>
        <p:nvSpPr>
          <p:cNvPr id="20" name="QB_7_AN.142_1#c1da71091.blank?vaa=1&amp;vcp=1&amp;pid=4fe9f9106&amp;color=0,0,0&amp;vpa=101&amp;vtp=1&amp;vaab=1&amp;bbb=1"/>
          <p:cNvSpPr/>
          <p:nvPr/>
        </p:nvSpPr>
        <p:spPr>
          <a:xfrm>
            <a:off x="4499515" y="3805409"/>
            <a:ext cx="555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21" name="QB_7_AN.143_1#c1da71091.blank?vaa=1&amp;vcp=1&amp;pid=4fe9f9106&amp;color=0,0,0&amp;vpa=102&amp;vtp=1&amp;vaab=1&amp;bbb=1"/>
          <p:cNvSpPr/>
          <p:nvPr/>
        </p:nvSpPr>
        <p:spPr>
          <a:xfrm>
            <a:off x="9254078" y="3805409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22" name="QB_7_AN.144_1#c1da71091.blank?vaa=1&amp;vcp=1&amp;pid=4fe9f9106&amp;color=0,0,0&amp;vpa=103&amp;vtp=1&amp;vaab=1&amp;bbb=1"/>
          <p:cNvSpPr/>
          <p:nvPr/>
        </p:nvSpPr>
        <p:spPr>
          <a:xfrm>
            <a:off x="9977978" y="3792709"/>
            <a:ext cx="12255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danger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6" grpId="0" build="p" animBg="1"/>
      <p:bldP spid="17" grpId="0" build="p" animBg="1"/>
      <p:bldP spid="18" grpId="0" build="p" animBg="1"/>
      <p:bldP spid="19" grpId="0" build="p" animBg="1"/>
      <p:bldP spid="20" grpId="0" build="p" animBg="1"/>
      <p:bldP spid="21" grpId="0" build="p" animBg="1"/>
      <p:bldP spid="22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45_1#e08604efe?vaa=1&amp;vcp=1&amp;pid=4fe9f9106&amp;color=0,0,0&amp;vtp=1&amp;vaab=1&amp;bt=1&amp;bbb=1&amp;hb=1"/>
          <p:cNvSpPr/>
          <p:nvPr/>
        </p:nvSpPr>
        <p:spPr>
          <a:xfrm>
            <a:off x="539496" y="1569212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villages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bigger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forests.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（P42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）很多野生动物没有安全的地方居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，因为村庄和农场不断扩张，占据了动物们（所居住）的土地和森林。</a:t>
            </a:r>
            <a:endParaRPr lang="en-US" altLang="zh-CN" sz="2800" dirty="0"/>
          </a:p>
        </p:txBody>
      </p:sp>
      <p:sp>
        <p:nvSpPr>
          <p:cNvPr id="3" name="QB_7_AN.2_1#e08604efe.blank?vaa=1&amp;vcp=1&amp;pid=4fe9f9106&amp;color=0,0,0&amp;vpa=104&amp;vtp=1&amp;vaab=1&amp;bbb=1"/>
          <p:cNvSpPr/>
          <p:nvPr/>
        </p:nvSpPr>
        <p:spPr>
          <a:xfrm>
            <a:off x="4772501" y="1538732"/>
            <a:ext cx="928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endParaRPr lang="en-US" altLang="zh-CN" sz="2800" dirty="0"/>
          </a:p>
        </p:txBody>
      </p:sp>
      <p:sp>
        <p:nvSpPr>
          <p:cNvPr id="4" name="QB_7_AN.3_1#e08604efe.blank?vaa=1&amp;vcp=1&amp;pid=4fe9f9106&amp;color=0,0,0&amp;vpa=105&amp;vtp=1&amp;vaab=1"/>
          <p:cNvSpPr/>
          <p:nvPr/>
        </p:nvSpPr>
        <p:spPr>
          <a:xfrm>
            <a:off x="5915501" y="1538732"/>
            <a:ext cx="4159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B_7_AN.1_1#e08604efe.blank?vaa=1&amp;vcp=1&amp;pid=4fe9f9106&amp;color=0,0,0&amp;vpa=106&amp;vtp=1&amp;vaab=1&amp;bbb=1"/>
          <p:cNvSpPr/>
          <p:nvPr/>
        </p:nvSpPr>
        <p:spPr>
          <a:xfrm>
            <a:off x="6601302" y="1538732"/>
            <a:ext cx="830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safe</a:t>
            </a:r>
            <a:endParaRPr lang="en-US" altLang="zh-CN" sz="2800" dirty="0"/>
          </a:p>
        </p:txBody>
      </p:sp>
      <p:sp>
        <p:nvSpPr>
          <p:cNvPr id="6" name="QB_7_AN.4_1#e08604efe.blank?vaa=1&amp;vcp=1&amp;pid=4fe9f9106&amp;color=0,0,0&amp;vpa=107&amp;vtp=1&amp;vaab=1&amp;bbb=1"/>
          <p:cNvSpPr/>
          <p:nvPr/>
        </p:nvSpPr>
        <p:spPr>
          <a:xfrm>
            <a:off x="7668102" y="1526032"/>
            <a:ext cx="10064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</a:t>
            </a:r>
            <a:endParaRPr lang="en-US" altLang="zh-CN" sz="2800" dirty="0"/>
          </a:p>
        </p:txBody>
      </p:sp>
      <p:sp>
        <p:nvSpPr>
          <p:cNvPr id="7" name="QB_7_AN.5_1#e08604efe.blank?vaa=1&amp;vcp=1&amp;pid=4fe9f9106&amp;color=0,0,0&amp;vpa=108&amp;vtp=1&amp;vaab=1&amp;bbb=1"/>
          <p:cNvSpPr/>
          <p:nvPr/>
        </p:nvSpPr>
        <p:spPr>
          <a:xfrm>
            <a:off x="8874602" y="1538732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8" name="QB_7_AN.6_1#e08604efe.blank?vaa=1&amp;vcp=1&amp;pid=4fe9f9106&amp;color=0,0,0&amp;vpa=109&amp;vtp=1&amp;vaab=1&amp;bbb=1"/>
          <p:cNvSpPr/>
          <p:nvPr/>
        </p:nvSpPr>
        <p:spPr>
          <a:xfrm>
            <a:off x="9636602" y="1538732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endParaRPr lang="en-US" altLang="zh-CN" sz="2800" dirty="0"/>
          </a:p>
        </p:txBody>
      </p:sp>
      <p:sp>
        <p:nvSpPr>
          <p:cNvPr id="9" name="QB_7_AN.7_1#e08604efe.blank?vaa=1&amp;vcp=1&amp;pid=4fe9f9106&amp;color=0,0,0&amp;vpa=110&amp;vtp=1&amp;vaab=1&amp;bbb=1"/>
          <p:cNvSpPr/>
          <p:nvPr/>
        </p:nvSpPr>
        <p:spPr>
          <a:xfrm>
            <a:off x="9171528" y="2173732"/>
            <a:ext cx="11461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taking</a:t>
            </a:r>
            <a:endParaRPr lang="en-US" altLang="zh-CN" sz="2800" dirty="0"/>
          </a:p>
        </p:txBody>
      </p:sp>
      <p:sp>
        <p:nvSpPr>
          <p:cNvPr id="10" name="QB_7_AN.8_1#e08604efe.blank?vaa=1&amp;vcp=1&amp;pid=4fe9f9106&amp;color=0,0,0&amp;vpa=111&amp;vtp=1&amp;vaab=1&amp;bbb=1"/>
          <p:cNvSpPr/>
          <p:nvPr/>
        </p:nvSpPr>
        <p:spPr>
          <a:xfrm>
            <a:off x="537115" y="2821432"/>
            <a:ext cx="1008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</a:t>
            </a:r>
            <a:endParaRPr lang="en-US" altLang="zh-CN" sz="2800" dirty="0"/>
          </a:p>
        </p:txBody>
      </p:sp>
      <p:sp>
        <p:nvSpPr>
          <p:cNvPr id="11" name="QB_7_BD.154_1#c993abee6?vaa=1&amp;vcp=1&amp;pid=4fe9f9106&amp;color=0,0,0&amp;vtp=1&amp;vaab=1&amp;bbb=1&amp;hb=1"/>
          <p:cNvSpPr/>
          <p:nvPr/>
        </p:nvSpPr>
        <p:spPr>
          <a:xfrm>
            <a:off x="539496" y="413251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（P42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想大家都需要帮助动物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，使它们在宁静中生存。</a:t>
            </a:r>
            <a:endParaRPr lang="en-US" altLang="zh-CN" sz="2800" dirty="0"/>
          </a:p>
        </p:txBody>
      </p:sp>
      <p:sp>
        <p:nvSpPr>
          <p:cNvPr id="12" name="QB_7_AN.155_1#c993abee6.blank?vaa=1&amp;vcp=1&amp;pid=4fe9f9106&amp;color=0,0,0&amp;vpa=112&amp;vtp=1&amp;vaab=1&amp;bbb=1"/>
          <p:cNvSpPr/>
          <p:nvPr/>
        </p:nvSpPr>
        <p:spPr>
          <a:xfrm>
            <a:off x="3942302" y="4102036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3" name="QB_7_AN.156_1#c993abee6.blank?vaa=1&amp;vcp=1&amp;pid=4fe9f9106&amp;color=0,0,0&amp;vpa=113&amp;vtp=1&amp;vaab=1&amp;bbb=1"/>
          <p:cNvSpPr/>
          <p:nvPr/>
        </p:nvSpPr>
        <p:spPr>
          <a:xfrm>
            <a:off x="4666202" y="4089336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endParaRPr lang="en-US" altLang="zh-CN" sz="2800" dirty="0"/>
          </a:p>
        </p:txBody>
      </p:sp>
      <p:sp>
        <p:nvSpPr>
          <p:cNvPr id="14" name="QB_7_AN.157_1#c993abee6.blank?vaa=1&amp;vcp=1&amp;pid=4fe9f9106&amp;color=0,0,0&amp;vpa=114&amp;vtp=1&amp;vaab=1&amp;bbb=1"/>
          <p:cNvSpPr/>
          <p:nvPr/>
        </p:nvSpPr>
        <p:spPr>
          <a:xfrm>
            <a:off x="7711028" y="4102036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15" name="QB_7_AN.158_1#c993abee6.blank?vaa=1&amp;vcp=1&amp;pid=4fe9f9106&amp;color=0,0,0&amp;vpa=115&amp;vtp=1&amp;vaab=1&amp;bbb=1"/>
          <p:cNvSpPr/>
          <p:nvPr/>
        </p:nvSpPr>
        <p:spPr>
          <a:xfrm>
            <a:off x="8434928" y="4089336"/>
            <a:ext cx="1065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peace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2" grpId="0" build="p" animBg="1"/>
      <p:bldP spid="13" grpId="0" build="p" animBg="1"/>
      <p:bldP spid="14" grpId="0" build="p" animBg="1"/>
      <p:bldP spid="15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59_1#43e34b892?vaa=1&amp;vcp=1&amp;pid=4fe9f9106&amp;color=0,0,0&amp;mp=1&amp;vtp=1&amp;vaab=1&amp;bt=1&amp;bbb=1&amp;hb=1"/>
          <p:cNvSpPr/>
          <p:nvPr/>
        </p:nvSpPr>
        <p:spPr>
          <a:xfrm>
            <a:off x="539496" y="156667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P42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）让我们找出我们还能做什么来尽可能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多地拯救动物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2_1#43e34b892.blank?vaa=1&amp;vcp=1&amp;pid=4fe9f9106&amp;color=0,0,0&amp;mp=1&amp;vpa=116&amp;vtp=1&amp;vaab=1&amp;bbb=1"/>
          <p:cNvSpPr/>
          <p:nvPr/>
        </p:nvSpPr>
        <p:spPr>
          <a:xfrm>
            <a:off x="3100355" y="1536192"/>
            <a:ext cx="9493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endParaRPr lang="en-US" altLang="zh-CN" sz="2800" dirty="0"/>
          </a:p>
        </p:txBody>
      </p:sp>
      <p:sp>
        <p:nvSpPr>
          <p:cNvPr id="4" name="QB_7_AN.3_1#43e34b892.blank?vaa=1&amp;vcp=1&amp;pid=4fe9f9106&amp;color=0,0,0&amp;mp=1&amp;vpa=117&amp;vtp=1&amp;vaab=1&amp;bbb=1"/>
          <p:cNvSpPr/>
          <p:nvPr/>
        </p:nvSpPr>
        <p:spPr>
          <a:xfrm>
            <a:off x="4332255" y="1536192"/>
            <a:ext cx="809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else</a:t>
            </a:r>
            <a:endParaRPr lang="en-US" altLang="zh-CN" sz="2800" dirty="0"/>
          </a:p>
        </p:txBody>
      </p:sp>
      <p:sp>
        <p:nvSpPr>
          <p:cNvPr id="5" name="QB_7_AN.4_1#43e34b892.blank?vaa=1&amp;vcp=1&amp;pid=4fe9f9106&amp;color=0,0,0&amp;mp=1&amp;vpa=118&amp;vtp=1&amp;vaab=1&amp;bbb=1"/>
          <p:cNvSpPr/>
          <p:nvPr/>
        </p:nvSpPr>
        <p:spPr>
          <a:xfrm>
            <a:off x="5373655" y="1536192"/>
            <a:ext cx="6731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endParaRPr lang="en-US" altLang="zh-CN" sz="2800" dirty="0"/>
          </a:p>
        </p:txBody>
      </p:sp>
      <p:sp>
        <p:nvSpPr>
          <p:cNvPr id="6" name="QB_7_AN.5_1#43e34b892.blank?vaa=1&amp;vcp=1&amp;pid=4fe9f9106&amp;color=0,0,0&amp;mp=1&amp;vpa=119&amp;vtp=1&amp;vaab=1&amp;bbb=1"/>
          <p:cNvSpPr/>
          <p:nvPr/>
        </p:nvSpPr>
        <p:spPr>
          <a:xfrm>
            <a:off x="6224555" y="1536192"/>
            <a:ext cx="7508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endParaRPr lang="en-US" altLang="zh-CN" sz="2800" dirty="0"/>
          </a:p>
        </p:txBody>
      </p:sp>
      <p:sp>
        <p:nvSpPr>
          <p:cNvPr id="7" name="QB_7_AN.6_1#43e34b892.blank?vaa=1&amp;vcp=1&amp;pid=4fe9f9106&amp;color=0,0,0&amp;mp=1&amp;vpa=120&amp;vtp=1&amp;vaab=1&amp;bbb=1"/>
          <p:cNvSpPr/>
          <p:nvPr/>
        </p:nvSpPr>
        <p:spPr>
          <a:xfrm>
            <a:off x="7177056" y="1536192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endParaRPr lang="en-US" altLang="zh-CN" sz="2800" dirty="0"/>
          </a:p>
        </p:txBody>
      </p:sp>
      <p:sp>
        <p:nvSpPr>
          <p:cNvPr id="8" name="QB_7_AN.1_1#43e34b892.blank?vaa=1&amp;vcp=1&amp;pid=4fe9f9106&amp;color=0,0,0&amp;mp=1&amp;vpa=121&amp;vtp=1&amp;vaab=1&amp;bbb=1"/>
          <p:cNvSpPr/>
          <p:nvPr/>
        </p:nvSpPr>
        <p:spPr>
          <a:xfrm>
            <a:off x="9277319" y="1536192"/>
            <a:ext cx="5540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9" name="QB_7_AN.7_1#43e34b892.blank?vaa=1&amp;vcp=1&amp;pid=4fe9f9106&amp;color=0,0,0&amp;mp=1&amp;vpa=122&amp;vtp=1&amp;vaab=1&amp;bbb=1"/>
          <p:cNvSpPr/>
          <p:nvPr/>
        </p:nvSpPr>
        <p:spPr>
          <a:xfrm>
            <a:off x="10001219" y="1523492"/>
            <a:ext cx="10477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endParaRPr lang="en-US" altLang="zh-CN" sz="2800" dirty="0"/>
          </a:p>
        </p:txBody>
      </p:sp>
      <p:sp>
        <p:nvSpPr>
          <p:cNvPr id="10" name="QB_7_AN.9_1#43e34b892.blank?vaa=1&amp;vcp=1&amp;pid=4fe9f9106&amp;color=0,0,0&amp;mp=1&amp;vpa=123&amp;vtp=1&amp;vaab=1&amp;bbb=1"/>
          <p:cNvSpPr/>
          <p:nvPr/>
        </p:nvSpPr>
        <p:spPr>
          <a:xfrm>
            <a:off x="537115" y="2183892"/>
            <a:ext cx="13620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animals</a:t>
            </a:r>
            <a:endParaRPr lang="en-US" altLang="zh-CN" sz="2800" dirty="0"/>
          </a:p>
        </p:txBody>
      </p:sp>
      <p:sp>
        <p:nvSpPr>
          <p:cNvPr id="11" name="QB_7_AN.8_1#43e34b892.blank?vaa=1&amp;vcp=1&amp;pid=4fe9f9106&amp;color=0,0,0&amp;mp=1&amp;vpa=124&amp;vtp=1&amp;vaab=1&amp;bbb=1"/>
          <p:cNvSpPr/>
          <p:nvPr/>
        </p:nvSpPr>
        <p:spPr>
          <a:xfrm>
            <a:off x="2099214" y="2183892"/>
            <a:ext cx="5540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12" name="QB_7_AN.10_1#43e34b892.blank?vaa=1&amp;vcp=1&amp;pid=4fe9f9106&amp;color=0,0,0&amp;mp=1&amp;vpa=125&amp;vtp=1&amp;vaab=1&amp;bbb=1"/>
          <p:cNvSpPr/>
          <p:nvPr/>
        </p:nvSpPr>
        <p:spPr>
          <a:xfrm>
            <a:off x="2823114" y="2171192"/>
            <a:ext cx="14224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possible</a:t>
            </a:r>
            <a:endParaRPr lang="en-US" altLang="zh-CN" sz="2800" dirty="0"/>
          </a:p>
        </p:txBody>
      </p:sp>
      <p:sp>
        <p:nvSpPr>
          <p:cNvPr id="13" name="QB_7_BD.170_1#1625408bf?vaa=1&amp;vcp=1&amp;pid=4fe9f9106&amp;color=0,0,0&amp;vtp=1&amp;vaab=1&amp;bbb=1&amp;hb=1"/>
          <p:cNvSpPr/>
          <p:nvPr/>
        </p:nvSpPr>
        <p:spPr>
          <a:xfrm>
            <a:off x="539496" y="349497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bamboo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forests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pandas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losing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home．（P44）竹林的面积正在变小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，所以大熊猫正在失去它们的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家园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4" name="QB_7_AN.171_1#1625408bf.blank?vaa=1&amp;vcp=1&amp;pid=4fe9f9106&amp;color=0,0,0&amp;vpa=126&amp;vtp=1&amp;vaab=1&amp;bbb=1"/>
          <p:cNvSpPr/>
          <p:nvPr/>
        </p:nvSpPr>
        <p:spPr>
          <a:xfrm>
            <a:off x="3956590" y="3464496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endParaRPr lang="en-US" altLang="zh-CN" sz="2800" dirty="0"/>
          </a:p>
        </p:txBody>
      </p:sp>
      <p:sp>
        <p:nvSpPr>
          <p:cNvPr id="15" name="QB_7_AN.172_1#1625408bf.blank?vaa=1&amp;vcp=1&amp;pid=4fe9f9106&amp;color=0,0,0&amp;vpa=127&amp;vtp=1&amp;vaab=1&amp;bbb=1"/>
          <p:cNvSpPr/>
          <p:nvPr/>
        </p:nvSpPr>
        <p:spPr>
          <a:xfrm>
            <a:off x="4845590" y="3451796"/>
            <a:ext cx="12446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getting</a:t>
            </a:r>
            <a:endParaRPr lang="en-US" altLang="zh-CN" sz="2800" dirty="0"/>
          </a:p>
        </p:txBody>
      </p:sp>
      <p:sp>
        <p:nvSpPr>
          <p:cNvPr id="16" name="QB_7_AN.173_1#1625408bf.blank?vaa=1&amp;vcp=1&amp;pid=4fe9f9106&amp;color=0,0,0&amp;vpa=128&amp;vtp=1&amp;vaab=1&amp;bbb=1"/>
          <p:cNvSpPr/>
          <p:nvPr/>
        </p:nvSpPr>
        <p:spPr>
          <a:xfrm>
            <a:off x="6318790" y="3464496"/>
            <a:ext cx="13033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smaller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4" grpId="0" build="p" animBg="1"/>
      <p:bldP spid="15" grpId="0" build="p" animBg="1"/>
      <p:bldP spid="1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0d9378118.fixed?vcp=1&amp;pid=43d641a24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0d9378118.fixed?vcp=1&amp;pid=43d641a24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0d9378118.fixed?vcp=1&amp;pid=43d641a24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第三部分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八年级（上册）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74_1#011d24760?vaa=1&amp;vcp=1&amp;pid=4fe9f9106&amp;color=0,0,0&amp;mp=1&amp;vtp=1&amp;vaab=1&amp;bt=1&amp;bbb=1&amp;hb=1"/>
          <p:cNvSpPr/>
          <p:nvPr/>
        </p:nvSpPr>
        <p:spPr>
          <a:xfrm>
            <a:off x="539496" y="253082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pandas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government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（P44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为了保护野生大熊猫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，政府正在建立自然公园并制定其他计划。</a:t>
            </a:r>
            <a:endParaRPr lang="en-US" altLang="zh-CN" sz="2800" dirty="0"/>
          </a:p>
        </p:txBody>
      </p:sp>
      <p:sp>
        <p:nvSpPr>
          <p:cNvPr id="3" name="QB_7_AN.175_1#011d24760.blank?vaa=1&amp;vcp=1&amp;pid=4fe9f9106&amp;color=0,0,0&amp;mp=1&amp;vpa=129&amp;vtp=1&amp;vaab=1&amp;bbb=1"/>
          <p:cNvSpPr/>
          <p:nvPr/>
        </p:nvSpPr>
        <p:spPr>
          <a:xfrm>
            <a:off x="765715" y="2500344"/>
            <a:ext cx="555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4" name="QB_7_AN.176_1#011d24760.blank?vaa=1&amp;vcp=1&amp;pid=4fe9f9106&amp;color=0,0,0&amp;mp=1&amp;vpa=130&amp;vtp=1&amp;vaab=1&amp;bbb=1"/>
          <p:cNvSpPr/>
          <p:nvPr/>
        </p:nvSpPr>
        <p:spPr>
          <a:xfrm>
            <a:off x="1515014" y="2500344"/>
            <a:ext cx="10096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order</a:t>
            </a:r>
            <a:endParaRPr lang="en-US" altLang="zh-CN" sz="2800" dirty="0"/>
          </a:p>
        </p:txBody>
      </p:sp>
      <p:sp>
        <p:nvSpPr>
          <p:cNvPr id="5" name="QB_7_AN.177_1#011d24760.blank?vaa=1&amp;vcp=1&amp;pid=4fe9f9106&amp;color=0,0,0&amp;mp=1&amp;vpa=131&amp;vtp=1&amp;vaab=1&amp;bbb=1"/>
          <p:cNvSpPr/>
          <p:nvPr/>
        </p:nvSpPr>
        <p:spPr>
          <a:xfrm>
            <a:off x="2721514" y="2500344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6" name="QB_7_AN.178_1#011d24760.blank?vaa=1&amp;vcp=1&amp;pid=4fe9f9106&amp;color=0,0,0&amp;mp=1&amp;vpa=132&amp;vtp=1&amp;vaab=1&amp;bbb=1"/>
          <p:cNvSpPr/>
          <p:nvPr/>
        </p:nvSpPr>
        <p:spPr>
          <a:xfrm>
            <a:off x="3445415" y="2487644"/>
            <a:ext cx="12446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endParaRPr lang="en-US" altLang="zh-CN" sz="2800" dirty="0"/>
          </a:p>
        </p:txBody>
      </p:sp>
      <p:sp>
        <p:nvSpPr>
          <p:cNvPr id="7" name="QB_7_AN.179_1#011d24760.blank?vaa=1&amp;vcp=1&amp;pid=4fe9f9106&amp;color=0,0,0&amp;mp=1&amp;vpa=133&amp;vtp=1&amp;vaab=1&amp;bbb=1"/>
          <p:cNvSpPr/>
          <p:nvPr/>
        </p:nvSpPr>
        <p:spPr>
          <a:xfrm>
            <a:off x="6018752" y="2500344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8" name="QB_7_AN.180_1#011d24760.blank?vaa=1&amp;vcp=1&amp;pid=4fe9f9106&amp;color=0,0,0&amp;mp=1&amp;vpa=134&amp;vtp=1&amp;vaab=1&amp;bbb=1"/>
          <p:cNvSpPr/>
          <p:nvPr/>
        </p:nvSpPr>
        <p:spPr>
          <a:xfrm>
            <a:off x="6742653" y="2500344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9" name="QB_7_AN.181_1#011d24760.blank?vaa=1&amp;vcp=1&amp;pid=4fe9f9106&amp;color=0,0,0&amp;mp=1&amp;vpa=135&amp;vtp=1&amp;vaab=1&amp;bbb=1"/>
          <p:cNvSpPr/>
          <p:nvPr/>
        </p:nvSpPr>
        <p:spPr>
          <a:xfrm>
            <a:off x="7618953" y="2500344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wild</a:t>
            </a:r>
            <a:endParaRPr lang="en-US" altLang="zh-CN" sz="2800" dirty="0"/>
          </a:p>
        </p:txBody>
      </p:sp>
      <p:sp>
        <p:nvSpPr>
          <p:cNvPr id="10" name="QB_7_AN.182_1#011d24760.blank?vaa=1&amp;vcp=1&amp;pid=4fe9f9106&amp;color=0,0,0&amp;mp=1&amp;vpa=136&amp;vtp=1&amp;vaab=1&amp;bbb=1"/>
          <p:cNvSpPr/>
          <p:nvPr/>
        </p:nvSpPr>
        <p:spPr>
          <a:xfrm>
            <a:off x="524415" y="314804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endParaRPr lang="en-US" altLang="zh-CN" sz="2800" dirty="0"/>
          </a:p>
        </p:txBody>
      </p:sp>
      <p:sp>
        <p:nvSpPr>
          <p:cNvPr id="11" name="QB_7_AN.183_1#011d24760.blank?vaa=1&amp;vcp=1&amp;pid=4fe9f9106&amp;color=0,0,0&amp;mp=1&amp;vpa=137&amp;vtp=1&amp;vaab=1&amp;bbb=1"/>
          <p:cNvSpPr/>
          <p:nvPr/>
        </p:nvSpPr>
        <p:spPr>
          <a:xfrm>
            <a:off x="1235615" y="3135344"/>
            <a:ext cx="12049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setting</a:t>
            </a:r>
            <a:endParaRPr lang="en-US" altLang="zh-CN" sz="2800" dirty="0"/>
          </a:p>
        </p:txBody>
      </p:sp>
      <p:sp>
        <p:nvSpPr>
          <p:cNvPr id="12" name="QB_7_AN.184_1#011d24760.blank?vaa=1&amp;vcp=1&amp;pid=4fe9f9106&amp;color=0,0,0&amp;mp=1&amp;vpa=138&amp;vtp=1&amp;vaab=1&amp;bbb=1"/>
          <p:cNvSpPr/>
          <p:nvPr/>
        </p:nvSpPr>
        <p:spPr>
          <a:xfrm>
            <a:off x="2683414" y="3135344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13" name="QB_7_AN.185_1#011d24760.blank?vaa=1&amp;vcp=1&amp;pid=4fe9f9106&amp;color=0,0,0&amp;mp=1&amp;vpa=139&amp;vtp=1&amp;vaab=1&amp;bbb=1"/>
          <p:cNvSpPr/>
          <p:nvPr/>
        </p:nvSpPr>
        <p:spPr>
          <a:xfrm>
            <a:off x="3572415" y="3148044"/>
            <a:ext cx="11461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nature</a:t>
            </a:r>
            <a:endParaRPr lang="en-US" altLang="zh-CN" sz="2800" dirty="0"/>
          </a:p>
        </p:txBody>
      </p:sp>
      <p:sp>
        <p:nvSpPr>
          <p:cNvPr id="14" name="QB_7_AN.186_1#011d24760.blank?vaa=1&amp;vcp=1&amp;pid=4fe9f9106&amp;color=0,0,0&amp;mp=1&amp;vpa=140&amp;vtp=1&amp;vaab=1&amp;bbb=1"/>
          <p:cNvSpPr/>
          <p:nvPr/>
        </p:nvSpPr>
        <p:spPr>
          <a:xfrm>
            <a:off x="4969415" y="3135344"/>
            <a:ext cx="10287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parks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279d5754.fixed?vcp=1&amp;pid=6a1c3111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第10讲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5~6</a:t>
            </a:r>
            <a:endParaRPr lang="en-US" altLang="zh-CN" sz="4000" dirty="0"/>
          </a:p>
        </p:txBody>
      </p:sp>
      <p:sp>
        <p:nvSpPr>
          <p:cNvPr id="3" name="C_4_BD#4279d5754.fixed?vcp=1&amp;pid=6a1c3111f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考点聚焦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267c1eac?vcp=1&amp;pid=4279d5754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动词不定式</a:t>
            </a:r>
            <a:endParaRPr lang="en-US" altLang="zh-CN" sz="3000" dirty="0"/>
          </a:p>
        </p:txBody>
      </p:sp>
      <p:sp>
        <p:nvSpPr>
          <p:cNvPr id="3" name="P_6_BD#aca3dfaee?vcp=1&amp;pid=0267c1eac&amp;color=0,0,0&amp;vtp=1&amp;vaab=1&amp;bbb=1&amp;hb=1"/>
          <p:cNvSpPr/>
          <p:nvPr/>
        </p:nvSpPr>
        <p:spPr>
          <a:xfrm>
            <a:off x="539496" y="121124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动词不定式结构：to+动词原形，可作宾语、宾语补足语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、目的状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语等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详见“非谓语动词”一讲）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3d78195b?vcp=1&amp;pid=4279d5754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双宾语</a:t>
            </a:r>
            <a:endParaRPr lang="en-US" altLang="zh-CN" sz="3000" dirty="0"/>
          </a:p>
        </p:txBody>
      </p:sp>
      <p:sp>
        <p:nvSpPr>
          <p:cNvPr id="3" name="P_6_BD#eb58d56c1?vcp=1&amp;pid=43d78195b&amp;color=0,0,0&amp;vtp=1&amp;vaab=1&amp;bbb=1&amp;hb=1"/>
          <p:cNvSpPr/>
          <p:nvPr/>
        </p:nvSpPr>
        <p:spPr>
          <a:xfrm>
            <a:off x="539496" y="121124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英语中，有些及物动词可以接两个宾语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，即指人的间接宾语和指物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的直接宾语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，这两个宾语合称为“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双宾语”。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其结构有两种：1.“动词+人+物”；2.“动词+物+人”。当使用第2种结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构时，间接宾语（人）前要加入适当的介词to或for。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b58d56c1?vcp=1&amp;pid=43d78195b&amp;color=0,0,0&amp;mp=1&amp;vtp=1&amp;vaab=1&amp;bt=1&amp;bbb=1&amp;hb=1"/>
          <p:cNvSpPr/>
          <p:nvPr/>
        </p:nvSpPr>
        <p:spPr>
          <a:xfrm>
            <a:off x="539496" y="88617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使用介词to的动词有give,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hand,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lend,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offer,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sell,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send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return等。例如：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offering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umbrella.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=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offering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umbrella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使用介词for的动词有buy,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cook,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fetch,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order,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paint,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fix,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save,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sing,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make等。例如：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aunt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bought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birthday.=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aunt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bought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birthday.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25521857?vcp=1&amp;pid=43d78195b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187_1#f50a26417?vaa=1&amp;vcp=1&amp;pid=b25521857&amp;color=0,0,0&amp;vtp=1&amp;vaab=1&amp;bbb=1&amp;h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favourite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f50a26417.bracket?vaa=1&amp;vcp=1&amp;pid=b25521857&amp;color=0,0,0&amp;vpa=141&amp;vtp=1&amp;vaab=1"/>
          <p:cNvSpPr/>
          <p:nvPr/>
        </p:nvSpPr>
        <p:spPr>
          <a:xfrm>
            <a:off x="1991264" y="184560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187_2#f50a26417.choices?vaa=1&amp;vcp=1&amp;pid=b25521857&amp;color=0,0,0&amp;vtp=1&amp;vaab=1&amp;bbb=1"/>
          <p:cNvSpPr/>
          <p:nvPr/>
        </p:nvSpPr>
        <p:spPr>
          <a:xfrm>
            <a:off x="539496" y="24882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B.our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.us</a:t>
            </a:r>
            <a:endParaRPr lang="en-US" altLang="zh-CN" sz="2800" dirty="0"/>
          </a:p>
        </p:txBody>
      </p:sp>
      <p:sp>
        <p:nvSpPr>
          <p:cNvPr id="6" name="QC_7_BD.189_1#06131687e?sp=1&amp;vaa=1&amp;vcp=1&amp;pid=b25521857&amp;color=0,0,0&amp;vtp=1&amp;vaab=1&amp;bbb=1&amp;hb=1"/>
          <p:cNvSpPr/>
          <p:nvPr/>
        </p:nvSpPr>
        <p:spPr>
          <a:xfrm>
            <a:off x="539496" y="311770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introduce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tonight?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AN.190_1#06131687e.bracket?vaa=1&amp;vcp=1&amp;pid=b25521857&amp;color=0,0,0&amp;vpa=142&amp;vtp=1&amp;vaab=1"/>
          <p:cNvSpPr/>
          <p:nvPr/>
        </p:nvSpPr>
        <p:spPr>
          <a:xfrm>
            <a:off x="2893854" y="439976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189_2#06131687e.choices?vaa=1&amp;vcp=1&amp;pid=b25521857&amp;color=0,0,0&amp;vtp=1&amp;vaab=1&amp;bbb=1"/>
          <p:cNvSpPr/>
          <p:nvPr/>
        </p:nvSpPr>
        <p:spPr>
          <a:xfrm>
            <a:off x="539496" y="50402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B.to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147f1bcb?vcp=1&amp;pid=4279d5754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考点3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辨析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offer，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provide与give</a:t>
            </a:r>
            <a:endParaRPr lang="en-US" altLang="zh-CN" sz="3000" dirty="0"/>
          </a:p>
        </p:txBody>
      </p:sp>
      <p:sp>
        <p:nvSpPr>
          <p:cNvPr id="3" name="P_6_BD#9ba8b7f62?vcp=1&amp;pid=d147f1bcb&amp;color=0,0,0&amp;vtp=1&amp;vaab=1&amp;bbb=1"/>
          <p:cNvSpPr/>
          <p:nvPr/>
        </p:nvSpPr>
        <p:spPr>
          <a:xfrm>
            <a:off x="539496" y="1211244"/>
            <a:ext cx="11109960" cy="252622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三个词均有“供给，供应”之意，它们之间的主要区别如下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（1）offer意为“主动提供，自愿给予（帮助、服务等）”。</a:t>
            </a:r>
          </a:p>
          <a:p>
            <a:pPr>
              <a:lnSpc>
                <a:spcPts val="110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offer+</a:t>
            </a:r>
            <a:r>
              <a:rPr kumimoji="0" lang="en-US" altLang="zh-CN" sz="5550" b="0" i="0" u="none" strike="noStrike" kern="0" cap="none" spc="-999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+</a:t>
            </a:r>
            <a:r>
              <a:rPr kumimoji="0" lang="en-US" altLang="zh-CN" sz="5900" b="0" i="0" u="none" strike="noStrike" kern="0" cap="none" spc="-999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=offer+</a:t>
            </a:r>
            <a:r>
              <a:rPr kumimoji="0" lang="en-US" altLang="zh-CN" sz="6150" b="0" i="0" u="none" strike="noStrike" kern="0" cap="none" spc="-999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+to+</a:t>
            </a:r>
            <a:r>
              <a:rPr kumimoji="0" lang="en-US" altLang="zh-CN" sz="6150" b="0" i="0" u="none" strike="noStrike" kern="0" cap="none" spc="-999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</a:t>
            </a:r>
            <a:endParaRPr lang="en-US" altLang="zh-CN" sz="2800" dirty="0"/>
          </a:p>
        </p:txBody>
      </p:sp>
      <p:pic>
        <p:nvPicPr>
          <p:cNvPr id="6" name="P_6_BD#9ba8b7f62?vcp=1&amp;pid=d147f1bcb&amp;color=0,0,0&amp;tib=255,255,255&amp;iip=1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6777" y="2552364"/>
            <a:ext cx="493776" cy="1115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P_6_BD#9ba8b7f62?vcp=1&amp;pid=d147f1bcb&amp;color=0,0,0&amp;tib=255,255,255&amp;iip=2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4293" y="2515788"/>
            <a:ext cx="1078992" cy="1188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P_6_BD#9ba8b7f62?vcp=1&amp;pid=d147f1bcb&amp;color=0,0,0&amp;tib=255,255,255&amp;iip=3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31645" y="2492928"/>
            <a:ext cx="1124712" cy="12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P_6_BD#9ba8b7f62?vcp=1&amp;pid=d147f1bcb&amp;color=0,0,0&amp;tib=255,255,255&amp;iip=4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62349" y="2511216"/>
            <a:ext cx="530352" cy="1197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ba8b7f62?sp=1&amp;vcp=1&amp;pid=d147f1bcb&amp;color=0,0,0&amp;vtp=1&amp;vaab=1&amp;bt=1&amp;bbb=1"/>
          <p:cNvSpPr/>
          <p:nvPr/>
        </p:nvSpPr>
        <p:spPr>
          <a:xfrm>
            <a:off x="539496" y="1136428"/>
            <a:ext cx="11109960" cy="46095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（2）provide意为“提供，供应（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所需物品）”。</a:t>
            </a:r>
          </a:p>
          <a:p>
            <a:pPr>
              <a:lnSpc>
                <a:spcPts val="143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provide+</a:t>
            </a:r>
            <a:r>
              <a:rPr kumimoji="0" lang="en-US" altLang="zh-CN" sz="4800" b="0" i="0" u="none" strike="noStrike" kern="0" cap="none" spc="-999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kumimoji="0" lang="en-US" altLang="zh-CN" sz="9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+for+</a:t>
            </a:r>
            <a:r>
              <a:rPr kumimoji="0" lang="en-US" altLang="zh-CN" sz="2800" b="0" i="0" u="none" strike="noStrike" kern="0" cap="none" spc="-999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kumimoji="0" lang="en-US" altLang="zh-CN" sz="9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=provide+</a:t>
            </a:r>
            <a:r>
              <a:rPr kumimoji="0" lang="en-US" altLang="zh-CN" sz="7900" b="0" i="0" u="none" strike="noStrike" kern="0" cap="none" spc="-999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kumimoji="0" lang="en-US" altLang="zh-CN" sz="9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+with+</a:t>
            </a:r>
            <a:r>
              <a:rPr kumimoji="0" lang="en-US" altLang="zh-CN" sz="7900" b="0" i="0" u="none" strike="noStrike" kern="0" cap="none" spc="-999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kumimoji="0" lang="en-US" altLang="zh-CN" sz="9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（3）give意为“给；赠送”。</a:t>
            </a:r>
          </a:p>
          <a:p>
            <a:pPr>
              <a:lnSpc>
                <a:spcPts val="134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give+</a:t>
            </a:r>
            <a:r>
              <a:rPr kumimoji="0" lang="en-US" altLang="zh-CN" sz="6750" b="0" i="0" u="none" strike="noStrike" kern="0" cap="none" spc="-999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kumimoji="0" lang="en-US" altLang="zh-CN" sz="9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+</a:t>
            </a:r>
            <a:r>
              <a:rPr kumimoji="0" lang="en-US" altLang="zh-CN" sz="6750" b="0" i="0" u="none" strike="noStrike" kern="0" cap="none" spc="-999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kumimoji="0" lang="en-US" altLang="zh-CN" sz="9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=give+</a:t>
            </a:r>
            <a:r>
              <a:rPr kumimoji="0" lang="en-US" altLang="zh-CN" sz="6750" b="0" i="0" u="none" strike="noStrike" kern="0" cap="none" spc="-999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kumimoji="0" lang="en-US" altLang="zh-CN" sz="9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+to+</a:t>
            </a:r>
            <a:r>
              <a:rPr kumimoji="0" lang="en-US" altLang="zh-CN" sz="7450" b="0" i="0" u="none" strike="noStrike" kern="0" cap="none" spc="-999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kumimoji="0" lang="en-US" altLang="zh-CN" sz="9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</a:t>
            </a:r>
            <a:endParaRPr lang="en-US" altLang="zh-CN" sz="2800" dirty="0"/>
          </a:p>
        </p:txBody>
      </p:sp>
      <p:pic>
        <p:nvPicPr>
          <p:cNvPr id="4" name="P_6_BD#9ba8b7f62?vcp=1&amp;pid=d147f1bcb&amp;color=0,0,0&amp;tib=255,255,255&amp;iip=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0319" y="2194846"/>
            <a:ext cx="886968" cy="969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P_6_BD#9ba8b7f62?vcp=1&amp;pid=d147f1bcb&amp;color=0,0,0&amp;tib=255,255,255&amp;iip=6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409" y="1883950"/>
            <a:ext cx="704088" cy="159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P_6_BD#9ba8b7f62?vcp=1&amp;pid=d147f1bcb&amp;color=0,0,0&amp;tib=255,255,255&amp;iip=7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95828" y="1906810"/>
            <a:ext cx="685800" cy="1545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P_6_BD#9ba8b7f62?vcp=1&amp;pid=d147f1bcb&amp;color=0,0,0&amp;tib=255,255,255&amp;iip=8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22647" y="2190274"/>
            <a:ext cx="896112" cy="978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0" name="P_6_BD#9ba8b7f62?vcp=1&amp;pid=d147f1bcb&amp;color=0,0,0&amp;tib=255,255,255&amp;iip=9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4513" y="4295395"/>
            <a:ext cx="603504" cy="1353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1" name="P_6_BD#9ba8b7f62?vcp=1&amp;pid=d147f1bcb&amp;color=0,0,0&amp;tib=255,255,255&amp;iip=10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13475" y="4368546"/>
            <a:ext cx="1097280" cy="120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2" name="P_6_BD#9ba8b7f62?vcp=1&amp;pid=d147f1bcb&amp;color=0,0,0&amp;tib=255,255,255&amp;iip=11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64284" y="4459987"/>
            <a:ext cx="932688" cy="102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3" name="P_6_BD#9ba8b7f62?vcp=1&amp;pid=d147f1bcb&amp;color=0,0,0&amp;tib=255,255,255&amp;iip=12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01822" y="4221957"/>
            <a:ext cx="667512" cy="1499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116cf6f2?vcp=1&amp;pid=d147f1bcb&amp;color=236,117,163&amp;vtp=1&amp;vaab=1&amp;bt=1&amp;bbb=1"/>
          <p:cNvSpPr/>
          <p:nvPr/>
        </p:nvSpPr>
        <p:spPr>
          <a:xfrm>
            <a:off x="539496" y="432908"/>
            <a:ext cx="11109960" cy="60756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191_1#d8c19839e?vaa=1&amp;vcp=1&amp;pid=a116cf6f2&amp;color=0,0,0&amp;vtp=1&amp;vaab=1&amp;bbb=1&amp;hb=1"/>
          <p:cNvSpPr/>
          <p:nvPr/>
        </p:nvSpPr>
        <p:spPr>
          <a:xfrm>
            <a:off x="539496" y="89152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flowers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’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d8c19839e.bracket?vaa=1&amp;vcp=1&amp;pid=a116cf6f2&amp;color=0,0,0&amp;vpa=143&amp;vtp=1&amp;vaab=1"/>
          <p:cNvSpPr/>
          <p:nvPr/>
        </p:nvSpPr>
        <p:spPr>
          <a:xfrm>
            <a:off x="1474438" y="152589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191_2#d8c19839e.choices?vaa=1&amp;vcp=1&amp;pid=a116cf6f2&amp;color=0,0,0&amp;vtp=1&amp;vaab=1&amp;bbb=1"/>
          <p:cNvSpPr/>
          <p:nvPr/>
        </p:nvSpPr>
        <p:spPr>
          <a:xfrm>
            <a:off x="539496" y="216851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.offer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B.give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.provide</a:t>
            </a:r>
            <a:endParaRPr lang="en-US" altLang="zh-CN" sz="2800" dirty="0"/>
          </a:p>
        </p:txBody>
      </p:sp>
      <p:sp>
        <p:nvSpPr>
          <p:cNvPr id="6" name="QC_7_BD.193_1#135a0dfcc?vaa=1&amp;vcp=1&amp;pid=a116cf6f2&amp;color=0,0,0&amp;vtp=1&amp;vaab=1&amp;bbb=1&amp;hb=1"/>
          <p:cNvSpPr/>
          <p:nvPr/>
        </p:nvSpPr>
        <p:spPr>
          <a:xfrm>
            <a:off x="539496" y="279798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restaurant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customers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service.(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AN.194_1#135a0dfcc.bracket?vaa=1&amp;vcp=1&amp;pid=a116cf6f2&amp;color=0,0,0&amp;vpa=144&amp;vtp=1&amp;vaab=1"/>
          <p:cNvSpPr/>
          <p:nvPr/>
        </p:nvSpPr>
        <p:spPr>
          <a:xfrm>
            <a:off x="5226590" y="343235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7_BD.193_2#135a0dfcc.choices?vaa=1&amp;vcp=1&amp;pid=a116cf6f2&amp;color=0,0,0&amp;vtp=1&amp;vaab=1&amp;bbb=1"/>
          <p:cNvSpPr/>
          <p:nvPr/>
        </p:nvSpPr>
        <p:spPr>
          <a:xfrm>
            <a:off x="539496" y="406716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.offer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B.give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.provide</a:t>
            </a:r>
            <a:endParaRPr lang="en-US" altLang="zh-CN" sz="2800" dirty="0"/>
          </a:p>
        </p:txBody>
      </p:sp>
      <p:sp>
        <p:nvSpPr>
          <p:cNvPr id="9" name="QC_7_BD.195_1#03c7df165?vaa=1&amp;vcp=1&amp;pid=a116cf6f2&amp;color=0,0,0&amp;vtp=1&amp;vaab=1&amp;bbb=1&amp;hb=1">
            <a:extLst>
              <a:ext uri="{FF2B5EF4-FFF2-40B4-BE49-F238E27FC236}">
                <a16:creationId xmlns:a16="http://schemas.microsoft.com/office/drawing/2014/main" id="{3172A71A-5073-3379-EF62-EEEE5A374AD8}"/>
              </a:ext>
            </a:extLst>
          </p:cNvPr>
          <p:cNvSpPr/>
          <p:nvPr/>
        </p:nvSpPr>
        <p:spPr>
          <a:xfrm>
            <a:off x="539496" y="457919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0" name="QC_7_BD.195_2#03c7df165.choices?vaa=1&amp;vcp=1&amp;pid=a116cf6f2&amp;color=0,0,0&amp;vtp=1&amp;vaab=1&amp;bbb=1">
            <a:extLst>
              <a:ext uri="{FF2B5EF4-FFF2-40B4-BE49-F238E27FC236}">
                <a16:creationId xmlns:a16="http://schemas.microsoft.com/office/drawing/2014/main" id="{30F30295-BC67-B89D-A9A2-8BDA2F4922FC}"/>
              </a:ext>
            </a:extLst>
          </p:cNvPr>
          <p:cNvSpPr/>
          <p:nvPr/>
        </p:nvSpPr>
        <p:spPr>
          <a:xfrm>
            <a:off x="539496" y="584966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.helped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B.offered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.provided</a:t>
            </a:r>
            <a:endParaRPr lang="en-US" altLang="zh-CN" sz="2800" dirty="0"/>
          </a:p>
        </p:txBody>
      </p:sp>
      <p:sp>
        <p:nvSpPr>
          <p:cNvPr id="11" name="QC_7_AN.196_1#03c7df165.bracket?vaa=1&amp;vcp=1&amp;pid=a116cf6f2&amp;color=0,0,0&amp;vpa=145&amp;vtp=1&amp;vaab=1">
            <a:extLst>
              <a:ext uri="{FF2B5EF4-FFF2-40B4-BE49-F238E27FC236}">
                <a16:creationId xmlns:a16="http://schemas.microsoft.com/office/drawing/2014/main" id="{93467FA5-9BFC-193F-F2C6-ADE94267407C}"/>
              </a:ext>
            </a:extLst>
          </p:cNvPr>
          <p:cNvSpPr/>
          <p:nvPr/>
        </p:nvSpPr>
        <p:spPr>
          <a:xfrm>
            <a:off x="1438815" y="521356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1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2021f67f?vcp=1&amp;pid=4279d5754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考点4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v.-ing与v.-ed形式的形容词</a:t>
            </a:r>
            <a:endParaRPr lang="en-US" altLang="zh-CN" sz="3000" dirty="0"/>
          </a:p>
        </p:txBody>
      </p:sp>
      <p:sp>
        <p:nvSpPr>
          <p:cNvPr id="3" name="P_6_BD#c922b13bb?sp=1&amp;vcp=1&amp;pid=42021f67f&amp;color=0,0,0&amp;vtp=1&amp;vaab=1&amp;bbb=1&amp;hb=1"/>
          <p:cNvSpPr/>
          <p:nvPr/>
        </p:nvSpPr>
        <p:spPr>
          <a:xfrm>
            <a:off x="539496" y="121124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.-ing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形式的形容词，主要用于说明事物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，表示事物的性质或特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，通常译为“令人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的”。其主语一般是事或物，在句中作表语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、定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语和补语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052f302e.fixed?vcp=1&amp;pid=6a1c3111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第10讲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5~6</a:t>
            </a:r>
            <a:endParaRPr lang="en-US" altLang="zh-CN" sz="4000" dirty="0"/>
          </a:p>
        </p:txBody>
      </p:sp>
      <p:sp>
        <p:nvSpPr>
          <p:cNvPr id="3" name="C_4_BD#d052f302e.fixed?vcp=1&amp;pid=6a1c3111f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922b13bb?sp=1&amp;vcp=1&amp;pid=42021f67f&amp;color=0,0,0&amp;mp=1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.-ed形式的形容词，通常用于说明句中主语（人）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的情绪变化，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常译为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“某人感到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的”，在句中作表语、定语、补语或状语。例如：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disappointed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disappointing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favourite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failed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match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听到他最喜欢的队输了这个令人失望的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消息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，这个男孩感到很失望。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922b13bb?sp=1&amp;vcp=1&amp;pid=42021f67f&amp;color=0,0,0&amp;vtp=1&amp;vaab=1&amp;bt=1&amp;bbb=1"/>
          <p:cNvSpPr/>
          <p:nvPr/>
        </p:nvSpPr>
        <p:spPr>
          <a:xfrm>
            <a:off x="539496" y="166665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常见的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.-ing和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.-ed形式的形容词及短语总结如下：</a:t>
            </a:r>
            <a:endParaRPr lang="en-US" altLang="zh-CN" sz="2800" dirty="0"/>
          </a:p>
        </p:txBody>
      </p:sp>
      <p:graphicFrame>
        <p:nvGraphicFramePr>
          <p:cNvPr id="34" name="P_6_BD#c922b13bb?colgroup=7,8,12&amp;vcp=1&amp;pid=42021f67f&amp;color=0,0,0&amp;vtp=1&amp;vaab=1&amp;bbb=1"/>
          <p:cNvGraphicFramePr>
            <a:graphicFrameLocks noGrp="1"/>
          </p:cNvGraphicFramePr>
          <p:nvPr/>
        </p:nvGraphicFramePr>
        <p:xfrm>
          <a:off x="539496" y="2348261"/>
          <a:ext cx="11073384" cy="2829752"/>
        </p:xfrm>
        <a:graphic>
          <a:graphicData uri="http://schemas.openxmlformats.org/drawingml/2006/table">
            <a:tbl>
              <a:tblPr/>
              <a:tblGrid>
                <a:gridCol w="30175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552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00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286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.-ing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.-ed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相关短语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3920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amazing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令人吃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惊的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amazed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感到惊讶的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amazed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at/by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感到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惊讶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令人厌烦的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bored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感到厌烦的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bored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感到厌烦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interesting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有趣的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interested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感兴趣的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interested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感兴趣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P_6_BD#c922b13bb?colgroup=7,8,12&amp;vcp=1&amp;pid=42021f67f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522094"/>
          <a:ext cx="11073384" cy="4518408"/>
        </p:xfrm>
        <a:graphic>
          <a:graphicData uri="http://schemas.openxmlformats.org/drawingml/2006/table">
            <a:tbl>
              <a:tblPr/>
              <a:tblGrid>
                <a:gridCol w="30175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552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00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286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.-ing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.-ed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相关短语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surprising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令人吃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惊的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surprised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感到惊讶的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surprised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对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感到惊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33920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worrying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令人担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忧的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worried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感到担忧的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worried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about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感到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担心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33920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exciting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令人激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excited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感到激动的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excited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about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感到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兴奋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令人厌倦的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tired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感到厌倦的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tired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感到厌倦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P_6_BD#c922b13bb?colgroup=7,8,12&amp;vcp=1&amp;pid=42021f67f&amp;color=0,0,0&amp;mp=1&amp;vtp=1&amp;vaab=1&amp;bt=1&amp;bbb=1"/>
          <p:cNvSpPr txBox="1"/>
          <p:nvPr/>
        </p:nvSpPr>
        <p:spPr>
          <a:xfrm>
            <a:off x="10894735" y="8136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4637e05c?vcp=1&amp;pid=42021f67f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B_7_BD.197_1#c4f561571?vaa=1&amp;vcp=1&amp;pid=d4637e05c&amp;color=0,0,0&amp;vtp=1&amp;vaab=1&amp;bbb=1&amp;hb=1"/>
          <p:cNvSpPr/>
          <p:nvPr/>
        </p:nvSpPr>
        <p:spPr>
          <a:xfrm>
            <a:off x="539496" y="12112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excite）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（interest）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eating.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（amaze）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us.</a:t>
            </a:r>
            <a:endParaRPr lang="en-US" altLang="zh-CN" sz="2800" dirty="0"/>
          </a:p>
        </p:txBody>
      </p:sp>
      <p:sp>
        <p:nvSpPr>
          <p:cNvPr id="4" name="QB_7_AN.1_1#c4f561571.blank?vaa=1&amp;vcp=1&amp;pid=d4637e05c&amp;color=0,0,0&amp;vpa=146&amp;vtp=1&amp;vaab=1&amp;bbb=1"/>
          <p:cNvSpPr/>
          <p:nvPr/>
        </p:nvSpPr>
        <p:spPr>
          <a:xfrm>
            <a:off x="4483640" y="1180764"/>
            <a:ext cx="12827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excited</a:t>
            </a:r>
            <a:endParaRPr lang="en-US" altLang="zh-CN" sz="2800" dirty="0"/>
          </a:p>
        </p:txBody>
      </p:sp>
      <p:sp>
        <p:nvSpPr>
          <p:cNvPr id="6" name="QB_7_AN.2_1#c4f561571.blank?vaa=1&amp;vcp=1&amp;pid=d4637e05c&amp;color=0,0,0&amp;vpa=147&amp;vtp=1&amp;vaab=1&amp;bbb=1"/>
          <p:cNvSpPr/>
          <p:nvPr/>
        </p:nvSpPr>
        <p:spPr>
          <a:xfrm>
            <a:off x="3797840" y="2463464"/>
            <a:ext cx="1757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interesting</a:t>
            </a:r>
            <a:endParaRPr lang="en-US" altLang="zh-CN" sz="2800" dirty="0"/>
          </a:p>
        </p:txBody>
      </p:sp>
      <p:sp>
        <p:nvSpPr>
          <p:cNvPr id="8" name="QB_7_AN.202_1#c4f561571.blank?vaa=1&amp;vcp=1&amp;pid=d4637e05c&amp;color=0,0,0&amp;vpa=148&amp;vtp=1&amp;vaab=1&amp;bbb=1"/>
          <p:cNvSpPr/>
          <p:nvPr/>
        </p:nvSpPr>
        <p:spPr>
          <a:xfrm>
            <a:off x="2211928" y="3737909"/>
            <a:ext cx="14605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amazing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f08881ca?vcp=1&amp;pid=4279d5754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考点5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allow的用法</a:t>
            </a:r>
            <a:endParaRPr lang="en-US" altLang="zh-CN" sz="3000" dirty="0"/>
          </a:p>
        </p:txBody>
      </p:sp>
      <p:graphicFrame>
        <p:nvGraphicFramePr>
          <p:cNvPr id="37" name="P_6_BD#ffc1bec70?colgroup=9,19&amp;vcp=1&amp;pid=1f08881c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4839310"/>
              </p:ext>
            </p:extLst>
          </p:nvPr>
        </p:nvGraphicFramePr>
        <p:xfrm>
          <a:off x="539496" y="1272966"/>
          <a:ext cx="11091672" cy="2782000"/>
        </p:xfrm>
        <a:graphic>
          <a:graphicData uri="http://schemas.openxmlformats.org/drawingml/2006/table">
            <a:tbl>
              <a:tblPr/>
              <a:tblGrid>
                <a:gridCol w="3758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334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结构及中文意思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allow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（doing）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sth.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允许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某事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allow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eating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classrooms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我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们不允许在教室吃东西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allow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sth.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允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许某人做某事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parents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allow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night.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我父母不允许我晚上出去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P_6_BD#ffc1bec70?colgroup=9,19&amp;vcp=1&amp;pid=1f08881c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6888083"/>
              </p:ext>
            </p:extLst>
          </p:nvPr>
        </p:nvGraphicFramePr>
        <p:xfrm>
          <a:off x="539496" y="1835562"/>
          <a:ext cx="11091672" cy="3891472"/>
        </p:xfrm>
        <a:graphic>
          <a:graphicData uri="http://schemas.openxmlformats.org/drawingml/2006/table">
            <a:tbl>
              <a:tblPr/>
              <a:tblGrid>
                <a:gridCol w="3758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334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结构及中文意思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allow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sth.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给予某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人某物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尤指钱或时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让某人有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拥有或带有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某物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allow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passengers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item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luggage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each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我们允许每个乘客携带一件手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提行李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allow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考虑到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考虑进来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体谅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allow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youth.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我们必须体谅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他年轻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ffc1bec70?colgroup=9,19&amp;vcp=1&amp;pid=1f08881ca&amp;color=0,0,0&amp;mp=1&amp;vtp=1&amp;vaab=1&amp;bt=1&amp;bbb=1"/>
          <p:cNvSpPr txBox="1"/>
          <p:nvPr/>
        </p:nvSpPr>
        <p:spPr>
          <a:xfrm>
            <a:off x="10913023" y="11271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3bf949ef?vcp=1&amp;pid=1f08881ca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203_1#b4e85a8a1?vaa=1&amp;vcp=1&amp;pid=63bf949ef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night.(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b4e85a8a1.bracket?vaa=1&amp;vcp=1&amp;pid=63bf949ef&amp;color=0,0,0&amp;vpa=149&amp;vtp=1&amp;vaab=1"/>
          <p:cNvSpPr/>
          <p:nvPr/>
        </p:nvSpPr>
        <p:spPr>
          <a:xfrm>
            <a:off x="9533413" y="120258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203_2#b4e85a8a1.choices?vaa=1&amp;vcp=1&amp;pid=63bf949ef&amp;color=0,0,0&amp;vtp=1&amp;vaab=1&amp;bbb=1"/>
          <p:cNvSpPr/>
          <p:nvPr/>
        </p:nvSpPr>
        <p:spPr>
          <a:xfrm>
            <a:off x="539496" y="184560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.stay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.staying</a:t>
            </a:r>
            <a:endParaRPr lang="en-US" altLang="zh-CN" sz="2800" dirty="0"/>
          </a:p>
        </p:txBody>
      </p:sp>
      <p:sp>
        <p:nvSpPr>
          <p:cNvPr id="6" name="QC_7_BD.205_1#dbd8356b3?vaa=1&amp;vcp=1&amp;pid=63bf949ef&amp;color=0,0,0&amp;vtp=1&amp;vaab=1&amp;bbb=1"/>
          <p:cNvSpPr/>
          <p:nvPr/>
        </p:nvSpPr>
        <p:spPr>
          <a:xfrm>
            <a:off x="539496" y="246727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allowed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loudly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library.(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AN.206_1#dbd8356b3.bracket?vaa=1&amp;vcp=1&amp;pid=63bf949ef&amp;color=0,0,0&amp;vpa=150&amp;vtp=1&amp;vaab=1"/>
          <p:cNvSpPr/>
          <p:nvPr/>
        </p:nvSpPr>
        <p:spPr>
          <a:xfrm>
            <a:off x="8713501" y="245393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7_BD.205_2#dbd8356b3.choices?vaa=1&amp;vcp=1&amp;pid=63bf949ef&amp;color=0,0,0&amp;vtp=1&amp;vaab=1&amp;bbb=1"/>
          <p:cNvSpPr/>
          <p:nvPr/>
        </p:nvSpPr>
        <p:spPr>
          <a:xfrm>
            <a:off x="539496" y="308893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.talk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.talking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1c9b7340?vcp=1&amp;pid=4279d5754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考点6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enough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的用法</a:t>
            </a:r>
            <a:endParaRPr lang="en-US" altLang="zh-CN" sz="3000" dirty="0"/>
          </a:p>
        </p:txBody>
      </p:sp>
      <p:sp>
        <p:nvSpPr>
          <p:cNvPr id="3" name="P_6_BD#7160d872a?sp=1&amp;vcp=1&amp;pid=21c9b7340&amp;color=0,0,0&amp;vtp=1&amp;vaab=1&amp;bbb=1&amp;hb=1"/>
          <p:cNvSpPr/>
          <p:nvPr/>
        </p:nvSpPr>
        <p:spPr>
          <a:xfrm>
            <a:off x="539496" y="121124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1.enough作副词时，意为“充分；足够”，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通常放在其修饰的形容词、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副词的后面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，常与不定式或介词for连用。例如：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swimming?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河水够深，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可以游泳吗？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2.enough作形容词时，意为“充足的;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足够的”，在句中可作定语或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表语。作定语时，一般放在它所修饰的名词前面。例如：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enough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我有足够的钱买这本书。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c6ae7412?vcp=1&amp;pid=21c9b7340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207_1#863b30fc2?vaa=1&amp;vcp=1&amp;pid=3c6ae7412&amp;color=0,0,0&amp;vtp=1&amp;vaab=1&amp;bbb=1"/>
          <p:cNvSpPr/>
          <p:nvPr/>
        </p:nvSpPr>
        <p:spPr>
          <a:xfrm>
            <a:off x="539496" y="1215916"/>
            <a:ext cx="1136167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208_1#863b30fc2.bracket?vaa=1&amp;vcp=1&amp;pid=3c6ae7412&amp;color=0,0,0&amp;vpa=151&amp;vtp=1&amp;vaab=1"/>
          <p:cNvSpPr/>
          <p:nvPr/>
        </p:nvSpPr>
        <p:spPr>
          <a:xfrm>
            <a:off x="10881202" y="120258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207_2#863b30fc2.choices?vaa=1&amp;vcp=1&amp;pid=3c6ae7412&amp;color=0,0,0&amp;vtp=1&amp;vaab=1&amp;bbb=1"/>
          <p:cNvSpPr/>
          <p:nvPr/>
        </p:nvSpPr>
        <p:spPr>
          <a:xfrm>
            <a:off x="539496" y="184560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978275" algn="l"/>
                <a:tab pos="793115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enough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enough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.enough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boring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d0ea4d8b?vcp=1&amp;pid=4279d5754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考点7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辨析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raise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rise</a:t>
            </a:r>
            <a:endParaRPr lang="en-US" altLang="zh-CN" sz="3000" dirty="0"/>
          </a:p>
        </p:txBody>
      </p:sp>
      <p:sp>
        <p:nvSpPr>
          <p:cNvPr id="3" name="P_6_BD#054984455?sp=1&amp;vcp=1&amp;pid=1d0ea4d8b&amp;color=0,0,0&amp;vtp=1&amp;vaab=1&amp;bbb=1"/>
          <p:cNvSpPr/>
          <p:nvPr/>
        </p:nvSpPr>
        <p:spPr>
          <a:xfrm>
            <a:off x="539496" y="121124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1.注意它们的过去式和过去分词的形式：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raise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（及物动词）—raised—raised；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rise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（不及物动词）—rose—risen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82c66b582?vcp=1&amp;pid=d052f302e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0936" y="1193292"/>
            <a:ext cx="10936224" cy="4471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54984455?sp=1&amp;vcp=1&amp;pid=1d0ea4d8b&amp;color=0,0,0&amp;vtp=1&amp;vaab=1&amp;bt=1&amp;bbb=1"/>
          <p:cNvSpPr/>
          <p:nvPr/>
        </p:nvSpPr>
        <p:spPr>
          <a:xfrm>
            <a:off x="539496" y="121256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2.raise和rise都有“上升、增长”的意思。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它们的区别如下：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（1）raise是及物动词，后面必须有宾语，就是“某人把某物举、升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起来”。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（2）rise是不及物动词，后面不能加宾语，也就是说“某人、某物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自己升起来”。例如：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raised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box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head.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我把盒子举过了头顶。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Prices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rising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rapidly.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价格快速上涨。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9a6851c3?vcp=1&amp;pid=1d0ea4d8b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B_7_BD.209_1#38933b0b4?vaa=1&amp;vcp=1&amp;pid=89a6851c3&amp;color=0,0,0&amp;vtp=1&amp;vaab=1&amp;bbb=1&amp;hb=1"/>
          <p:cNvSpPr/>
          <p:nvPr/>
        </p:nvSpPr>
        <p:spPr>
          <a:xfrm>
            <a:off x="539496" y="121124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筹集）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school.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level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（上升）,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flooding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results.</a:t>
            </a:r>
            <a:endParaRPr lang="en-US" altLang="zh-CN" sz="2800" dirty="0"/>
          </a:p>
        </p:txBody>
      </p:sp>
      <p:sp>
        <p:nvSpPr>
          <p:cNvPr id="4" name="QB_7_AN.1_1#38933b0b4.blank?vaa=1&amp;vcp=1&amp;pid=89a6851c3&amp;color=0,0,0&amp;vpa=152&amp;vtp=1&amp;vaab=1&amp;bbb=1"/>
          <p:cNvSpPr/>
          <p:nvPr/>
        </p:nvSpPr>
        <p:spPr>
          <a:xfrm>
            <a:off x="6218777" y="1180764"/>
            <a:ext cx="928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raise</a:t>
            </a:r>
            <a:endParaRPr lang="en-US" altLang="zh-CN" sz="2800" dirty="0"/>
          </a:p>
        </p:txBody>
      </p:sp>
      <p:sp>
        <p:nvSpPr>
          <p:cNvPr id="6" name="QB_7_AN.212_1#38933b0b4.blank?vaa=1&amp;vcp=1&amp;pid=89a6851c3&amp;color=0,0,0&amp;vpa=153&amp;vtp=1&amp;vaab=1&amp;bbb=1"/>
          <p:cNvSpPr/>
          <p:nvPr/>
        </p:nvSpPr>
        <p:spPr>
          <a:xfrm>
            <a:off x="3624802" y="2455209"/>
            <a:ext cx="9096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rises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e3b95e7e?vcp=1&amp;pid=4279d5754&amp;color=236,117,163&amp;vtp=1&amp;vaab=1&amp;bt=1&amp;bbb=1"/>
          <p:cNvSpPr/>
          <p:nvPr/>
        </p:nvSpPr>
        <p:spPr>
          <a:xfrm>
            <a:off x="539496" y="29223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考点8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is/was+adj.（+for/of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sb.）+to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句型</a:t>
            </a:r>
            <a:endParaRPr lang="en-US" altLang="zh-CN" sz="3000" dirty="0"/>
          </a:p>
        </p:txBody>
      </p:sp>
      <p:sp>
        <p:nvSpPr>
          <p:cNvPr id="3" name="P_6_BD#ead68e183?vcp=1&amp;pid=7e3b95e7e&amp;color=0,0,0&amp;vtp=1&amp;vaab=1&amp;bbb=1&amp;hb=1"/>
          <p:cNvSpPr/>
          <p:nvPr/>
        </p:nvSpPr>
        <p:spPr>
          <a:xfrm>
            <a:off x="539496" y="8020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在“It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is/was+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（+for/of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sb.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）+to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句型中，it是形式主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语，真正的主语是to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sth.，意为“做某事（对某人来说）是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的”。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sb.的句型一般用于表示人物的性格、品德，这类常用的形容词有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nice,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clever,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foolish,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right等；for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sb.的句型用于表示事物的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特征和客观情况，这类常用的形容词有easy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difficult,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interesting,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impossible等。例如：</a:t>
            </a:r>
            <a:endParaRPr lang="en-US" altLang="zh-CN" sz="2800" dirty="0"/>
          </a:p>
        </p:txBody>
      </p:sp>
      <p:sp>
        <p:nvSpPr>
          <p:cNvPr id="4" name="P_6_BD#ead68e183?vcp=1&amp;pid=7e3b95e7e&amp;color=0,0,0&amp;mp=1&amp;vtp=1&amp;vaab=1&amp;bt=1&amp;bbb=1&amp;hb=1">
            <a:extLst>
              <a:ext uri="{FF2B5EF4-FFF2-40B4-BE49-F238E27FC236}">
                <a16:creationId xmlns:a16="http://schemas.microsoft.com/office/drawing/2014/main" id="{EA7F800A-590D-EC49-6724-47B60AF285CD}"/>
              </a:ext>
            </a:extLst>
          </p:cNvPr>
          <p:cNvSpPr/>
          <p:nvPr/>
        </p:nvSpPr>
        <p:spPr>
          <a:xfrm>
            <a:off x="539496" y="448133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你来帮助我，你真是太好了。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languages.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对他来说学两门语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言是很难的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80b71b5a?vcp=1&amp;pid=7e3b95e7e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213_1#8e87d7036?vaa=1&amp;vcp=1&amp;pid=780b71b5a&amp;color=0,0,0&amp;vtp=1&amp;vaab=1&amp;bbb=1&amp;h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gift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somebody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8e87d7036.bracket?vaa=1&amp;vcp=1&amp;pid=780b71b5a&amp;color=0,0,0&amp;vpa=154&amp;vtp=1&amp;vaab=1"/>
          <p:cNvSpPr/>
          <p:nvPr/>
        </p:nvSpPr>
        <p:spPr>
          <a:xfrm>
            <a:off x="5129752" y="184560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213_2#8e87d7036.choices?vaa=1&amp;vcp=1&amp;pid=780b71b5a&amp;color=0,0,0&amp;vtp=1&amp;vaab=1&amp;bbb=1"/>
          <p:cNvSpPr/>
          <p:nvPr/>
        </p:nvSpPr>
        <p:spPr>
          <a:xfrm>
            <a:off x="539496" y="24882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A.of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.of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.for;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endParaRPr lang="en-US" altLang="zh-CN" sz="2800" dirty="0"/>
          </a:p>
        </p:txBody>
      </p:sp>
      <p:sp>
        <p:nvSpPr>
          <p:cNvPr id="6" name="QC_7_BD.215_1#9f9e03cad?vaa=1&amp;vcp=1&amp;pid=780b71b5a&amp;color=0,0,0&amp;vtp=1&amp;vaab=1&amp;bbb=1&amp;hb=1"/>
          <p:cNvSpPr/>
          <p:nvPr/>
        </p:nvSpPr>
        <p:spPr>
          <a:xfrm>
            <a:off x="539496" y="311770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wishes.(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AN.216_1#9f9e03cad.bracket?vaa=1&amp;vcp=1&amp;pid=780b71b5a&amp;color=0,0,0&amp;vpa=155&amp;vtp=1&amp;vaab=1"/>
          <p:cNvSpPr/>
          <p:nvPr/>
        </p:nvSpPr>
        <p:spPr>
          <a:xfrm>
            <a:off x="1872203" y="375206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215_2#9f9e03cad.choices?vaa=1&amp;vcp=1&amp;pid=780b71b5a&amp;color=0,0,0&amp;vtp=1&amp;vaab=1&amp;bbb=1"/>
          <p:cNvSpPr/>
          <p:nvPr/>
        </p:nvSpPr>
        <p:spPr>
          <a:xfrm>
            <a:off x="539496" y="438687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A.of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sending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.of;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.for;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2b3ed54c.fixed?vcp=1&amp;pid=6a1c3111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第10讲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5~6</a:t>
            </a:r>
            <a:endParaRPr lang="en-US" altLang="zh-CN" sz="4000" dirty="0"/>
          </a:p>
        </p:txBody>
      </p:sp>
      <p:sp>
        <p:nvSpPr>
          <p:cNvPr id="3" name="C_4_BD#82b3ed54c.fixed?vcp=1&amp;pid=6a1c3111f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写作指导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b2db2f1f1?vcp=1&amp;pid=82b3ed54c&amp;color=0,0,0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保护动物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“保护动物”为话题的书面表达是一篇带有倡议性质的议论文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，写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作时常常用到提建议的句型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写作内容通常从以下几个方面来考虑：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1.开头：引出话题，陈述动物面临的困境及原因。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2.主体：从政府、普通人、学生等不同角度提出保护动物的措施。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3.结尾：呼吁大家重视动物保护，一起行动起来。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c2052027?vcp=1&amp;pid=82b3ed54c&amp;color=236,117,163&amp;vtp=1&amp;vaab=1&amp;bt=1&amp;bbb=1"/>
          <p:cNvSpPr/>
          <p:nvPr/>
        </p:nvSpPr>
        <p:spPr>
          <a:xfrm>
            <a:off x="539496" y="48406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常用句型</a:t>
            </a:r>
            <a:endParaRPr lang="en-US" altLang="zh-CN" sz="3200" dirty="0"/>
          </a:p>
        </p:txBody>
      </p:sp>
      <p:sp>
        <p:nvSpPr>
          <p:cNvPr id="3" name="P_6_BD#97f8089a8?vcp=1&amp;pid=7c2052027&amp;color=0,0,0&amp;vtp=1&amp;vaab=1&amp;bbb=1"/>
          <p:cNvSpPr/>
          <p:nvPr/>
        </p:nvSpPr>
        <p:spPr>
          <a:xfrm>
            <a:off x="539496" y="99492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开头句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1.Many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danger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situation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getting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difficult./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worse.</a:t>
            </a:r>
            <a:endParaRPr lang="en-US" altLang="zh-CN" sz="2800" dirty="0"/>
          </a:p>
        </p:txBody>
      </p:sp>
      <p:sp>
        <p:nvSpPr>
          <p:cNvPr id="4" name="P_6_BD#97f8089a8?sp=1&amp;vcp=1&amp;pid=7c2052027&amp;color=0,0,0&amp;mp=1&amp;vtp=1&amp;vaab=1&amp;bt=1&amp;bbb=1">
            <a:extLst>
              <a:ext uri="{FF2B5EF4-FFF2-40B4-BE49-F238E27FC236}">
                <a16:creationId xmlns:a16="http://schemas.microsoft.com/office/drawing/2014/main" id="{67B35F7A-34E9-277F-E9AB-A510C79F59FA}"/>
              </a:ext>
            </a:extLst>
          </p:cNvPr>
          <p:cNvSpPr/>
          <p:nvPr/>
        </p:nvSpPr>
        <p:spPr>
          <a:xfrm>
            <a:off x="539496" y="3572968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4.People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kill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food/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fur/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teeth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fewer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fewer.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5.Wild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animals’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getting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smaller.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7f8089a8?vcp=1&amp;pid=7c2052027&amp;color=0,0,0&amp;vtp=1&amp;vaab=1&amp;bt=1&amp;bbb=1"/>
          <p:cNvSpPr/>
          <p:nvPr/>
        </p:nvSpPr>
        <p:spPr>
          <a:xfrm>
            <a:off x="539496" y="1053256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中间句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1.We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stop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killing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government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parks.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animals,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never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anything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animals.</a:t>
            </a:r>
          </a:p>
          <a:p>
            <a:pPr indent="715963"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animals.</a:t>
            </a:r>
            <a:endParaRPr lang="en-US" altLang="zh-CN" sz="2800" dirty="0"/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7f8089a8?sp=1&amp;vcp=1&amp;pid=7c2052027&amp;color=0,0,0&amp;mp=1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indent="735013" algn="l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结尾句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1.We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let’s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ourselves.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3.It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actions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ac2f359f?vcp=1&amp;pid=82b3ed54c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写作精练</a:t>
            </a:r>
            <a:endParaRPr lang="en-US" altLang="zh-CN" sz="3200" dirty="0"/>
          </a:p>
        </p:txBody>
      </p:sp>
      <p:sp>
        <p:nvSpPr>
          <p:cNvPr id="3" name="P_6_BD#ee141cc39?vcp=1&amp;pid=eac2f359f&amp;color=0,0,0&amp;vtp=1&amp;vaab=1&amp;bbb=1&amp;h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由于环境污染和人类的捕杀,很多野生动物濒临灭绝。请以“How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Animals”为题,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用英语写一篇80词左右的短文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,在学校举办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的英语活动周中作专题演讲,说明保护野生动物的重要性以及怎样保护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它们。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要点: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1.为什么野生动物处于危险中?2.为什么保护野生动物很重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要?3.我们应该采取什么措施来保护野生动物?4.呼吁全人类一起行动起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来保护野生动物。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2cbb4aec.fixed?vcp=1&amp;pid=6a1c3111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第10讲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5~6</a:t>
            </a:r>
            <a:endParaRPr lang="en-US" altLang="zh-CN" sz="4000" dirty="0"/>
          </a:p>
        </p:txBody>
      </p:sp>
      <p:sp>
        <p:nvSpPr>
          <p:cNvPr id="3" name="C_4_BD#c2cbb4aec.fixed?vcp=1&amp;pid=6a1c3111f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960e0720?vcp=1&amp;pid=82b3ed54c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审题谋篇</a:t>
            </a:r>
            <a:endParaRPr lang="en-US" altLang="zh-CN" sz="3200" dirty="0"/>
          </a:p>
        </p:txBody>
      </p:sp>
      <p:graphicFrame>
        <p:nvGraphicFramePr>
          <p:cNvPr id="55" name="P_6_BD#fa464820b?colgroup=7,21&amp;vcp=1&amp;pid=e960e0720&amp;color=0,0,0&amp;vtp=1&amp;vaab=1&amp;bbb=1"/>
          <p:cNvGraphicFramePr>
            <a:graphicFrameLocks noGrp="1"/>
          </p:cNvGraphicFramePr>
          <p:nvPr/>
        </p:nvGraphicFramePr>
        <p:xfrm>
          <a:off x="539496" y="1324401"/>
          <a:ext cx="11082528" cy="3400808"/>
        </p:xfrm>
        <a:graphic>
          <a:graphicData uri="http://schemas.openxmlformats.org/drawingml/2006/table">
            <a:tbl>
              <a:tblPr/>
              <a:tblGrid>
                <a:gridCol w="2980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015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1.审主题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如何保护野生动物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2.审人称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第一人称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第三人称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3.审时态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以一般现在时为主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013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4.审结构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开篇：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第一段陈述动物面临的困境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描述原因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正文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第二段陈述保护动物的重要性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措施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结尾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第三段发出呼吁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号召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1d7f2299?vcp=1&amp;pid=82b3ed54c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参考范文</a:t>
            </a:r>
            <a:endParaRPr lang="en-US" altLang="zh-CN" sz="3200" dirty="0"/>
          </a:p>
        </p:txBody>
      </p:sp>
      <p:sp>
        <p:nvSpPr>
          <p:cNvPr id="3" name="P_6#617ce71a8?sp=1&amp;vcp=1&amp;pid=61d7f2299&amp;color=0,0,0&amp;vtp=1&amp;vaab=1&amp;bbb=1&amp;hb=1"/>
          <p:cNvSpPr/>
          <p:nvPr/>
        </p:nvSpPr>
        <p:spPr>
          <a:xfrm>
            <a:off x="539496" y="1263495"/>
            <a:ext cx="11109960" cy="44540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Animals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danger.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Why?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worse.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example,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development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cities,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getting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smaller.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enough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fur,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teeth,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fewer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fewer.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17ce71a8?vcp=1&amp;pid=61d7f2299&amp;color=0,0,0&amp;mp=1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Human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beings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without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plants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animals,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killing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never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anything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animals.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ourselves.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actions.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on!</a:t>
            </a:r>
          </a:p>
          <a:p>
            <a:pPr marL="0" marR="0" lvl="0" indent="0" algn="ctr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17ce71a8?vcp=1&amp;pid=61d7f2299&amp;color=0,0,0&amp;mp=1&amp;vtp=1&amp;vaab=1&amp;bt=1&amp;bbb=1&amp;hb=1"/>
          <p:cNvSpPr/>
          <p:nvPr/>
        </p:nvSpPr>
        <p:spPr>
          <a:xfrm>
            <a:off x="539750" y="2287905"/>
            <a:ext cx="11109960" cy="76835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algn="ctr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学习至此，请完成“第10讲备考练习（八年级上册Modules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5~6）”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baf047d0.fixed?vcp=1&amp;pid=6a1c3111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第10讲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5~6</a:t>
            </a:r>
            <a:endParaRPr lang="en-US" altLang="zh-CN" sz="4000" dirty="0"/>
          </a:p>
        </p:txBody>
      </p:sp>
      <p:sp>
        <p:nvSpPr>
          <p:cNvPr id="3" name="C_4_BD#8baf047d0.fixed?vcp=1&amp;pid=6a1c3111f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第10讲备考练习（八年级上册Modules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5~6）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6b734df8?sp=1&amp;vcp=1&amp;pid=8baf047d0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、词形变换。用括号中所给单词的正确形式填空。</a:t>
            </a:r>
            <a:endParaRPr lang="en-US" altLang="zh-CN" sz="3200" dirty="0"/>
          </a:p>
        </p:txBody>
      </p:sp>
      <p:sp>
        <p:nvSpPr>
          <p:cNvPr id="3" name="QB_6_BD.237_1#f66bdca9f?vaa=1&amp;vcp=1&amp;pid=c6b734df8&amp;color=0,0,0&amp;vtp=1&amp;vaab=1&amp;bbb=1&amp;h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classmates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（interest）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（take）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mobile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phones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（twenty）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century.</a:t>
            </a:r>
            <a:endParaRPr lang="en-US" altLang="zh-CN" sz="2800" dirty="0"/>
          </a:p>
        </p:txBody>
      </p:sp>
      <p:sp>
        <p:nvSpPr>
          <p:cNvPr id="4" name="QB_6_AN.1_1#f66bdca9f.blank?vaa=1&amp;vcp=1&amp;pid=c6b734df8&amp;color=0,0,0&amp;vpa=166&amp;vtp=1&amp;vaab=1&amp;bbb=1"/>
          <p:cNvSpPr/>
          <p:nvPr/>
        </p:nvSpPr>
        <p:spPr>
          <a:xfrm>
            <a:off x="5093240" y="1233015"/>
            <a:ext cx="1638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interested</a:t>
            </a:r>
            <a:endParaRPr lang="en-US" altLang="zh-CN" sz="2800" dirty="0"/>
          </a:p>
        </p:txBody>
      </p:sp>
      <p:sp>
        <p:nvSpPr>
          <p:cNvPr id="6" name="QB_6_AN.2_1#f66bdca9f.blank?vaa=1&amp;vcp=1&amp;pid=c6b734df8&amp;color=0,0,0&amp;vpa=167&amp;vtp=1&amp;vaab=1&amp;bbb=1"/>
          <p:cNvSpPr/>
          <p:nvPr/>
        </p:nvSpPr>
        <p:spPr>
          <a:xfrm>
            <a:off x="5344001" y="2528415"/>
            <a:ext cx="13033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endParaRPr lang="en-US" altLang="zh-CN" sz="2800" dirty="0"/>
          </a:p>
        </p:txBody>
      </p:sp>
      <p:sp>
        <p:nvSpPr>
          <p:cNvPr id="8" name="QB_6_AN.242_1#f66bdca9f.blank?vaa=1&amp;vcp=1&amp;pid=c6b734df8&amp;color=0,0,0&amp;vpa=168&amp;vtp=1&amp;vaab=1&amp;bbb=1"/>
          <p:cNvSpPr/>
          <p:nvPr/>
        </p:nvSpPr>
        <p:spPr>
          <a:xfrm>
            <a:off x="9384253" y="3823815"/>
            <a:ext cx="1579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twentieth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43_1#b22cba33a?vaa=1&amp;vcp=1&amp;pid=c6b734df8&amp;color=0,0,0&amp;mp=1&amp;vtp=1&amp;vaab=1&amp;bt=1&amp;bbb=1"/>
          <p:cNvSpPr/>
          <p:nvPr/>
        </p:nvSpPr>
        <p:spPr>
          <a:xfrm>
            <a:off x="539496" y="188439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danger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natural）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parks.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（danger）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outside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night.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picture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（grow）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（act）,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roles.</a:t>
            </a:r>
            <a:endParaRPr lang="en-US" altLang="zh-CN" sz="2800" dirty="0"/>
          </a:p>
        </p:txBody>
      </p:sp>
      <p:sp>
        <p:nvSpPr>
          <p:cNvPr id="3" name="QB_6_AN.1_1#b22cba33a.blank?vaa=1&amp;vcp=1&amp;pid=c6b734df8&amp;color=0,0,0&amp;mp=1&amp;vpa=169&amp;vtp=1&amp;vaab=1&amp;bbb=1"/>
          <p:cNvSpPr/>
          <p:nvPr/>
        </p:nvSpPr>
        <p:spPr>
          <a:xfrm>
            <a:off x="6696614" y="1853914"/>
            <a:ext cx="11461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nature</a:t>
            </a:r>
            <a:endParaRPr lang="en-US" altLang="zh-CN" sz="2800" dirty="0"/>
          </a:p>
        </p:txBody>
      </p:sp>
      <p:sp>
        <p:nvSpPr>
          <p:cNvPr id="5" name="QB_6_AN.2_1#b22cba33a.blank?vaa=1&amp;vcp=1&amp;pid=c6b734df8&amp;color=0,0,0&amp;vpa=170&amp;vtp=1&amp;vaab=1&amp;bbb=1"/>
          <p:cNvSpPr/>
          <p:nvPr/>
        </p:nvSpPr>
        <p:spPr>
          <a:xfrm>
            <a:off x="1436655" y="2488914"/>
            <a:ext cx="1719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dangerous</a:t>
            </a:r>
            <a:endParaRPr lang="en-US" altLang="zh-CN" sz="2800" dirty="0"/>
          </a:p>
        </p:txBody>
      </p:sp>
      <p:sp>
        <p:nvSpPr>
          <p:cNvPr id="7" name="QB_6_AN.3_1#b22cba33a.blank?vaa=1&amp;vcp=1&amp;pid=c6b734df8&amp;color=0,0,0&amp;vpa=171&amp;vtp=1&amp;vaab=1&amp;bbb=1"/>
          <p:cNvSpPr/>
          <p:nvPr/>
        </p:nvSpPr>
        <p:spPr>
          <a:xfrm>
            <a:off x="5571077" y="3136614"/>
            <a:ext cx="9699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grew</a:t>
            </a:r>
            <a:endParaRPr lang="en-US" altLang="zh-CN" sz="2800" dirty="0"/>
          </a:p>
        </p:txBody>
      </p:sp>
      <p:sp>
        <p:nvSpPr>
          <p:cNvPr id="9" name="QB_6_AN.250_1#b22cba33a.blank?vaa=1&amp;vcp=1&amp;pid=c6b734df8&amp;color=0,0,0&amp;vpa=172&amp;vtp=1&amp;vaab=1&amp;bbb=1"/>
          <p:cNvSpPr/>
          <p:nvPr/>
        </p:nvSpPr>
        <p:spPr>
          <a:xfrm>
            <a:off x="4607465" y="3797014"/>
            <a:ext cx="12239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actress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51_1#d4e81a4b8?vaa=1&amp;vcp=1&amp;pid=c6b734df8&amp;color=0,0,0&amp;mp=1&amp;vtp=1&amp;vaab=1&amp;bt=1&amp;bbb=1"/>
          <p:cNvSpPr/>
          <p:nvPr/>
        </p:nvSpPr>
        <p:spPr>
          <a:xfrm>
            <a:off x="539496" y="220443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（science）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samples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river.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（symbol）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culture.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decide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（visit）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grandparents?</a:t>
            </a:r>
            <a:endParaRPr lang="en-US" altLang="zh-CN" sz="2800" dirty="0"/>
          </a:p>
        </p:txBody>
      </p:sp>
      <p:sp>
        <p:nvSpPr>
          <p:cNvPr id="3" name="QB_6_AN.1_1#d4e81a4b8.blank?vaa=1&amp;vcp=1&amp;pid=c6b734df8&amp;color=0,0,0&amp;mp=1&amp;vpa=173&amp;vtp=1&amp;vaab=1&amp;bbb=1"/>
          <p:cNvSpPr/>
          <p:nvPr/>
        </p:nvSpPr>
        <p:spPr>
          <a:xfrm>
            <a:off x="1508664" y="2173954"/>
            <a:ext cx="14208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scientist</a:t>
            </a:r>
            <a:endParaRPr lang="en-US" altLang="zh-CN" sz="2800" dirty="0"/>
          </a:p>
        </p:txBody>
      </p:sp>
      <p:sp>
        <p:nvSpPr>
          <p:cNvPr id="5" name="QB_6_AN.2_1#d4e81a4b8.blank?vaa=1&amp;vcp=1&amp;pid=c6b734df8&amp;color=0,0,0&amp;vpa=174&amp;vtp=1&amp;vaab=1&amp;bbb=1"/>
          <p:cNvSpPr/>
          <p:nvPr/>
        </p:nvSpPr>
        <p:spPr>
          <a:xfrm>
            <a:off x="7584155" y="2808954"/>
            <a:ext cx="14430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symbols</a:t>
            </a:r>
            <a:endParaRPr lang="en-US" altLang="zh-CN" sz="2800" dirty="0"/>
          </a:p>
        </p:txBody>
      </p:sp>
      <p:sp>
        <p:nvSpPr>
          <p:cNvPr id="7" name="QB_6_AN.256_1#d4e81a4b8.blank?vaa=1&amp;vcp=1&amp;pid=c6b734df8&amp;color=0,0,0&amp;vpa=175&amp;vtp=1&amp;vaab=1&amp;bbb=1"/>
          <p:cNvSpPr/>
          <p:nvPr/>
        </p:nvSpPr>
        <p:spPr>
          <a:xfrm>
            <a:off x="3421602" y="4096099"/>
            <a:ext cx="13239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8f6b2146?sp=1&amp;vcp=1&amp;pid=8baf047d0&amp;color=0,0,0&amp;vtp=1&amp;vaab=1&amp;bt=1&amp;bbb=1&amp;hb=1"/>
          <p:cNvSpPr/>
          <p:nvPr/>
        </p:nvSpPr>
        <p:spPr>
          <a:xfrm>
            <a:off x="539496" y="554400"/>
            <a:ext cx="11109960" cy="180035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8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32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选词填空。根据语篇内容，从方框中选择恰当的单词并用</a:t>
            </a:r>
            <a:endParaRPr lang="en-US" altLang="zh-CN" sz="3200" b="1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700"/>
              </a:lnSpc>
            </a:pPr>
            <a:r>
              <a:rPr lang="en-US" altLang="zh-CN" sz="32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其正确形式填空。每个单词只能用一次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graphicFrame>
        <p:nvGraphicFramePr>
          <p:cNvPr id="67" name="QM_6_BD.257_1#8d71f9af4?colgroup=30&amp;vaa=1&amp;vcp=1&amp;pid=38f6b2146&amp;color=0,0,0&amp;vtp=1&amp;vaab=1&amp;bbb=1&amp;hb=1"/>
          <p:cNvGraphicFramePr>
            <a:graphicFrameLocks noGrp="1"/>
          </p:cNvGraphicFramePr>
          <p:nvPr/>
        </p:nvGraphicFramePr>
        <p:xfrm>
          <a:off x="539496" y="2066081"/>
          <a:ext cx="11100816" cy="1125855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25855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allowed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between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however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close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shared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M_6_BD.257_2#8d71f9af4?sp=1&amp;vaa=1&amp;vcp=1&amp;pid=38f6b2146&amp;color=0,0,0&amp;vtp=1&amp;vaab=1&amp;bbb=1&amp;hb=1"/>
          <p:cNvSpPr/>
          <p:nvPr/>
        </p:nvSpPr>
        <p:spPr>
          <a:xfrm>
            <a:off x="539496" y="332338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friendships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animals?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zoo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Germany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unusual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friendship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bear.</a:t>
            </a:r>
            <a:endParaRPr lang="en-US" altLang="zh-CN" sz="2800" dirty="0"/>
          </a:p>
        </p:txBody>
      </p:sp>
      <p:sp>
        <p:nvSpPr>
          <p:cNvPr id="5" name="QM_6_AN.258_1#8d71f9af4.blank?vaa=1&amp;vcp=1&amp;pid=38f6b2146&amp;color=0,0,0&amp;vpa=176&amp;vtp=1&amp;vaab=1&amp;bbb=1"/>
          <p:cNvSpPr/>
          <p:nvPr/>
        </p:nvSpPr>
        <p:spPr>
          <a:xfrm>
            <a:off x="7383114" y="3919646"/>
            <a:ext cx="14414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between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59_1#8d71f9af4?sp=1&amp;vaa=1&amp;vcp=1&amp;pid=38f6b2146&amp;color=0,0,0&amp;mp=1&amp;vtp=1&amp;vaab=1&amp;bt=1&amp;bbb=1&amp;hb=1"/>
          <p:cNvSpPr/>
          <p:nvPr/>
        </p:nvSpPr>
        <p:spPr>
          <a:xfrm>
            <a:off x="539496" y="1596138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friendship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began.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zoo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noticed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black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bear’s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cage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笼子）,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peacefully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surprised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large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bear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unusual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friendship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topic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zoo.</a:t>
            </a:r>
            <a:endParaRPr lang="en-US" altLang="zh-CN" sz="2800" dirty="0"/>
          </a:p>
        </p:txBody>
      </p:sp>
      <p:sp>
        <p:nvSpPr>
          <p:cNvPr id="3" name="QM_6_AN.260_1#8d71f9af4.blank?vaa=1&amp;vcp=1&amp;pid=38f6b2146&amp;color=0,0,0&amp;mp=1&amp;vpa=177&amp;vtp=1&amp;vaab=1&amp;bbb=1"/>
          <p:cNvSpPr/>
          <p:nvPr/>
        </p:nvSpPr>
        <p:spPr>
          <a:xfrm>
            <a:off x="6668039" y="2848358"/>
            <a:ext cx="13239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playing</a:t>
            </a:r>
            <a:endParaRPr lang="en-US" altLang="zh-CN" sz="2800" dirty="0"/>
          </a:p>
        </p:txBody>
      </p:sp>
      <p:sp>
        <p:nvSpPr>
          <p:cNvPr id="4" name="QM_6_AN.261_1#8d71f9af4.blank?vaa=1&amp;vcp=1&amp;pid=38f6b2146&amp;color=0,0,0&amp;mp=1&amp;vpa=178&amp;vtp=1&amp;vaab=1&amp;bbb=1"/>
          <p:cNvSpPr/>
          <p:nvPr/>
        </p:nvSpPr>
        <p:spPr>
          <a:xfrm>
            <a:off x="4035965" y="3508758"/>
            <a:ext cx="8715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endParaRPr lang="en-US" altLang="zh-CN" sz="2800" dirty="0"/>
          </a:p>
        </p:txBody>
      </p:sp>
      <p:sp>
        <p:nvSpPr>
          <p:cNvPr id="5" name="QM_6_AN.262_1#8d71f9af4.blank?vaa=1&amp;vcp=1&amp;pid=38f6b2146&amp;color=0,0,0&amp;mp=1&amp;vpa=179&amp;vtp=1&amp;vaab=1&amp;bbb=1"/>
          <p:cNvSpPr/>
          <p:nvPr/>
        </p:nvSpPr>
        <p:spPr>
          <a:xfrm>
            <a:off x="5173568" y="4156458"/>
            <a:ext cx="13827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allowed</a:t>
            </a:r>
            <a:endParaRPr lang="en-US" altLang="zh-CN" sz="2800" dirty="0"/>
          </a:p>
        </p:txBody>
      </p:sp>
      <p:sp>
        <p:nvSpPr>
          <p:cNvPr id="6" name="QM_6_AN.263_1#8d71f9af4.blank?vaa=1&amp;vcp=1&amp;pid=38f6b2146&amp;color=0,0,0&amp;mp=1&amp;vpa=180&amp;vtp=1&amp;vaab=1&amp;bbb=1"/>
          <p:cNvSpPr/>
          <p:nvPr/>
        </p:nvSpPr>
        <p:spPr>
          <a:xfrm>
            <a:off x="8177753" y="4804158"/>
            <a:ext cx="13414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became</a:t>
            </a:r>
            <a:endParaRPr lang="en-US" altLang="zh-CN" sz="2800" dirty="0"/>
          </a:p>
        </p:txBody>
      </p:sp>
      <p:graphicFrame>
        <p:nvGraphicFramePr>
          <p:cNvPr id="7" name="QM_6_BD.257_1#8d71f9af4?colgroup=30&amp;vaa=1&amp;vcp=1&amp;pid=38f6b2146&amp;color=0,0,0&amp;vtp=1&amp;vaab=1&amp;bbb=1&amp;hb=1">
            <a:extLst>
              <a:ext uri="{FF2B5EF4-FFF2-40B4-BE49-F238E27FC236}">
                <a16:creationId xmlns:a16="http://schemas.microsoft.com/office/drawing/2014/main" id="{80AEDDC2-9EC8-0758-2802-426F215EF5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8637908"/>
              </p:ext>
            </p:extLst>
          </p:nvPr>
        </p:nvGraphicFramePr>
        <p:xfrm>
          <a:off x="539496" y="557003"/>
          <a:ext cx="11100816" cy="1125855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25855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allowed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between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however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close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shared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63024473?vcp=1&amp;pid=c2cbb4aec&amp;color=236,117,163&amp;vtp=1&amp;vaab=1&amp;bt=1&amp;bbb=1"/>
          <p:cNvSpPr/>
          <p:nvPr/>
        </p:nvSpPr>
        <p:spPr>
          <a:xfrm>
            <a:off x="539496" y="452092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词汇拓展</a:t>
            </a:r>
            <a:endParaRPr lang="en-US" altLang="zh-CN" sz="3200" dirty="0"/>
          </a:p>
        </p:txBody>
      </p:sp>
      <p:sp>
        <p:nvSpPr>
          <p:cNvPr id="3" name="C_6_BD#5d6b0bbe5?vcp=1&amp;pid=d63024473&amp;color=0,0,0&amp;vtp=1&amp;vaab=1&amp;bbb=1"/>
          <p:cNvSpPr/>
          <p:nvPr/>
        </p:nvSpPr>
        <p:spPr>
          <a:xfrm>
            <a:off x="539496" y="1006907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名词</a:t>
            </a:r>
            <a:endParaRPr lang="en-US" altLang="zh-CN" sz="3200" dirty="0"/>
          </a:p>
        </p:txBody>
      </p:sp>
      <p:sp>
        <p:nvSpPr>
          <p:cNvPr id="4" name="QB_7_BD.1_1#a4648e0aa?vaa=1&amp;vcp=1&amp;pid=5d6b0bbe5&amp;color=0,0,0&amp;vtp=1&amp;vaab=1&amp;bbb=1&amp;hb=1"/>
          <p:cNvSpPr/>
          <p:nvPr/>
        </p:nvSpPr>
        <p:spPr>
          <a:xfrm>
            <a:off x="539496" y="172590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.）一幕&amp;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表演→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演员→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女演员</a:t>
            </a:r>
            <a:endParaRPr lang="en-US" altLang="zh-CN" sz="2800" dirty="0"/>
          </a:p>
        </p:txBody>
      </p:sp>
      <p:sp>
        <p:nvSpPr>
          <p:cNvPr id="5" name="QB_7_AN.2_1#a4648e0aa.blank?vaa=1&amp;vcp=1&amp;pid=5d6b0bbe5&amp;color=0,0,0&amp;vpa=1&amp;vtp=1&amp;vaab=1&amp;bbb=1"/>
          <p:cNvSpPr/>
          <p:nvPr/>
        </p:nvSpPr>
        <p:spPr>
          <a:xfrm>
            <a:off x="5752052" y="1695428"/>
            <a:ext cx="9683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actor</a:t>
            </a:r>
            <a:endParaRPr lang="en-US" altLang="zh-CN" sz="2800" dirty="0"/>
          </a:p>
        </p:txBody>
      </p:sp>
      <p:sp>
        <p:nvSpPr>
          <p:cNvPr id="6" name="QB_7_AN.3_1#a4648e0aa.blank?vaa=1&amp;vcp=1&amp;pid=5d6b0bbe5&amp;color=0,0,0&amp;vpa=2&amp;vtp=1&amp;vaab=1&amp;bbb=1"/>
          <p:cNvSpPr/>
          <p:nvPr/>
        </p:nvSpPr>
        <p:spPr>
          <a:xfrm>
            <a:off x="9003253" y="1695428"/>
            <a:ext cx="12239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actress</a:t>
            </a:r>
            <a:endParaRPr lang="en-US" altLang="zh-CN" sz="2800" dirty="0"/>
          </a:p>
        </p:txBody>
      </p:sp>
      <p:sp>
        <p:nvSpPr>
          <p:cNvPr id="7" name="QB_7_BD.4_1#7a42b7854?vaa=1&amp;vcp=1&amp;pid=5d6b0bbe5&amp;color=0,0,0&amp;mp=1&amp;vtp=1&amp;vaab=1&amp;bt=1&amp;bbb=1">
            <a:extLst>
              <a:ext uri="{FF2B5EF4-FFF2-40B4-BE49-F238E27FC236}">
                <a16:creationId xmlns:a16="http://schemas.microsoft.com/office/drawing/2014/main" id="{A5F33DAB-1A10-41DE-53F7-B5C1F574F57E}"/>
              </a:ext>
            </a:extLst>
          </p:cNvPr>
          <p:cNvSpPr/>
          <p:nvPr/>
        </p:nvSpPr>
        <p:spPr>
          <a:xfrm>
            <a:off x="539496" y="2971396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和平；太平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平静的；和平的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baby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婴儿，婴孩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复数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scientist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科学家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科学上的，科学的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科学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自然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自然的</a:t>
            </a:r>
            <a:endParaRPr lang="en-US" altLang="zh-CN" sz="2800" dirty="0"/>
          </a:p>
        </p:txBody>
      </p:sp>
      <p:sp>
        <p:nvSpPr>
          <p:cNvPr id="8" name="QB_7_AN.1_1#7a42b7854.blank?vaa=1&amp;vcp=1&amp;pid=5d6b0bbe5&amp;color=0,0,0&amp;mp=1&amp;vpa=3&amp;vtp=1&amp;vaab=1&amp;bbb=1">
            <a:extLst>
              <a:ext uri="{FF2B5EF4-FFF2-40B4-BE49-F238E27FC236}">
                <a16:creationId xmlns:a16="http://schemas.microsoft.com/office/drawing/2014/main" id="{CBADD78A-0FED-2233-A307-3DD188EBA9D0}"/>
              </a:ext>
            </a:extLst>
          </p:cNvPr>
          <p:cNvSpPr/>
          <p:nvPr/>
        </p:nvSpPr>
        <p:spPr>
          <a:xfrm>
            <a:off x="5026565" y="2928216"/>
            <a:ext cx="14605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peaceful</a:t>
            </a:r>
            <a:endParaRPr lang="en-US" altLang="zh-CN" sz="2800" dirty="0"/>
          </a:p>
        </p:txBody>
      </p:sp>
      <p:sp>
        <p:nvSpPr>
          <p:cNvPr id="9" name="QB_7_AN.2_1#7a42b7854.blank?vaa=1&amp;vcp=1&amp;pid=5d6b0bbe5&amp;color=0,0,0&amp;vpa=4&amp;vtp=1&amp;vaab=1&amp;bbb=1">
            <a:extLst>
              <a:ext uri="{FF2B5EF4-FFF2-40B4-BE49-F238E27FC236}">
                <a16:creationId xmlns:a16="http://schemas.microsoft.com/office/drawing/2014/main" id="{06F583B5-B814-4C57-F872-C5E530E0CEED}"/>
              </a:ext>
            </a:extLst>
          </p:cNvPr>
          <p:cNvSpPr/>
          <p:nvPr/>
        </p:nvSpPr>
        <p:spPr>
          <a:xfrm>
            <a:off x="4796377" y="3588616"/>
            <a:ext cx="11652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babies</a:t>
            </a:r>
            <a:endParaRPr lang="en-US" altLang="zh-CN" sz="2800" dirty="0"/>
          </a:p>
        </p:txBody>
      </p:sp>
      <p:sp>
        <p:nvSpPr>
          <p:cNvPr id="10" name="QB_7_AN.4_1#7a42b7854.blank?vaa=1&amp;vcp=1&amp;pid=5d6b0bbe5&amp;color=0,0,0&amp;vpa=5&amp;vtp=1&amp;vaab=1&amp;bbb=1">
            <a:extLst>
              <a:ext uri="{FF2B5EF4-FFF2-40B4-BE49-F238E27FC236}">
                <a16:creationId xmlns:a16="http://schemas.microsoft.com/office/drawing/2014/main" id="{A49E9AFC-E448-D487-8FE8-9E1C383B39CE}"/>
              </a:ext>
            </a:extLst>
          </p:cNvPr>
          <p:cNvSpPr/>
          <p:nvPr/>
        </p:nvSpPr>
        <p:spPr>
          <a:xfrm>
            <a:off x="4531265" y="4236316"/>
            <a:ext cx="15589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scientific</a:t>
            </a:r>
            <a:endParaRPr lang="en-US" altLang="zh-CN" sz="2800" dirty="0"/>
          </a:p>
        </p:txBody>
      </p:sp>
      <p:sp>
        <p:nvSpPr>
          <p:cNvPr id="11" name="QB_7_AN.3_1#7a42b7854.blank?vaa=1&amp;vcp=1&amp;pid=5d6b0bbe5&amp;color=0,0,0&amp;vpa=6&amp;vtp=1&amp;vaab=1&amp;bbb=1">
            <a:extLst>
              <a:ext uri="{FF2B5EF4-FFF2-40B4-BE49-F238E27FC236}">
                <a16:creationId xmlns:a16="http://schemas.microsoft.com/office/drawing/2014/main" id="{770D3F7F-C3EA-99CD-743D-E3E2D5907A3F}"/>
              </a:ext>
            </a:extLst>
          </p:cNvPr>
          <p:cNvSpPr/>
          <p:nvPr/>
        </p:nvSpPr>
        <p:spPr>
          <a:xfrm>
            <a:off x="918115" y="4884016"/>
            <a:ext cx="13017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science</a:t>
            </a:r>
            <a:endParaRPr lang="en-US" altLang="zh-CN" sz="2800" dirty="0"/>
          </a:p>
        </p:txBody>
      </p:sp>
      <p:sp>
        <p:nvSpPr>
          <p:cNvPr id="12" name="QB_7_AN.12_1#7a42b7854.blank?vaa=1&amp;vcp=1&amp;pid=5d6b0bbe5&amp;color=0,0,0&amp;vpa=7&amp;vtp=1&amp;vaab=1&amp;bbb=1">
            <a:extLst>
              <a:ext uri="{FF2B5EF4-FFF2-40B4-BE49-F238E27FC236}">
                <a16:creationId xmlns:a16="http://schemas.microsoft.com/office/drawing/2014/main" id="{2DB7650F-2A7E-3A6C-3695-E6461F5F42DE}"/>
              </a:ext>
            </a:extLst>
          </p:cNvPr>
          <p:cNvSpPr/>
          <p:nvPr/>
        </p:nvSpPr>
        <p:spPr>
          <a:xfrm>
            <a:off x="3888327" y="5510761"/>
            <a:ext cx="12446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natural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64_1#8d71f9af4?sp=1&amp;vaa=1&amp;vcp=1&amp;pid=38f6b2146&amp;color=0,0,0&amp;mp=1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several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bear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cage.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sadly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cried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finally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meals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sun.</a:t>
            </a:r>
            <a:endParaRPr lang="en-US" altLang="zh-CN" sz="2800" dirty="0"/>
          </a:p>
        </p:txBody>
      </p:sp>
      <p:sp>
        <p:nvSpPr>
          <p:cNvPr id="3" name="QM_6_AN.265_1#8d71f9af4.blank?vaa=1&amp;vcp=1&amp;pid=38f6b2146&amp;color=0,0,0&amp;mp=1&amp;vpa=181&amp;vtp=1&amp;vaab=1&amp;bbb=1"/>
          <p:cNvSpPr/>
          <p:nvPr/>
        </p:nvSpPr>
        <p:spPr>
          <a:xfrm>
            <a:off x="791115" y="2162524"/>
            <a:ext cx="15621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However</a:t>
            </a:r>
            <a:endParaRPr lang="en-US" altLang="zh-CN" sz="2800" dirty="0"/>
          </a:p>
        </p:txBody>
      </p:sp>
      <p:sp>
        <p:nvSpPr>
          <p:cNvPr id="4" name="QM_6_AN.266_1#8d71f9af4.blank?vaa=1&amp;vcp=1&amp;pid=38f6b2146&amp;color=0,0,0&amp;mp=1&amp;vpa=182&amp;vtp=1&amp;vaab=1&amp;bbb=1"/>
          <p:cNvSpPr/>
          <p:nvPr/>
        </p:nvSpPr>
        <p:spPr>
          <a:xfrm>
            <a:off x="4882102" y="2162524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endParaRPr lang="en-US" altLang="zh-CN" sz="2800" dirty="0"/>
          </a:p>
        </p:txBody>
      </p:sp>
      <p:sp>
        <p:nvSpPr>
          <p:cNvPr id="5" name="QM_6_AN.267_1#8d71f9af4.blank?vaa=1&amp;vcp=1&amp;pid=38f6b2146&amp;color=0,0,0&amp;mp=1&amp;vpa=183&amp;vtp=1&amp;vaab=1&amp;bbb=1"/>
          <p:cNvSpPr/>
          <p:nvPr/>
        </p:nvSpPr>
        <p:spPr>
          <a:xfrm>
            <a:off x="2173828" y="4105624"/>
            <a:ext cx="11064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closer</a:t>
            </a:r>
            <a:endParaRPr lang="en-US" altLang="zh-CN" sz="2800" dirty="0"/>
          </a:p>
        </p:txBody>
      </p:sp>
      <p:sp>
        <p:nvSpPr>
          <p:cNvPr id="6" name="QM_6_AN.268_1#8d71f9af4.blank?vaa=1&amp;vcp=1&amp;pid=38f6b2146&amp;color=0,0,0&amp;mp=1&amp;vpa=184&amp;vtp=1&amp;vaab=1&amp;bbb=1"/>
          <p:cNvSpPr/>
          <p:nvPr/>
        </p:nvSpPr>
        <p:spPr>
          <a:xfrm>
            <a:off x="10119264" y="4105624"/>
            <a:ext cx="11858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shared</a:t>
            </a:r>
            <a:endParaRPr lang="en-US" altLang="zh-CN" sz="2800" dirty="0"/>
          </a:p>
        </p:txBody>
      </p:sp>
      <p:graphicFrame>
        <p:nvGraphicFramePr>
          <p:cNvPr id="7" name="QM_6_BD.257_1#8d71f9af4?colgroup=30&amp;vaa=1&amp;vcp=1&amp;pid=38f6b2146&amp;color=0,0,0&amp;vtp=1&amp;vaab=1&amp;bbb=1&amp;hb=1">
            <a:extLst>
              <a:ext uri="{FF2B5EF4-FFF2-40B4-BE49-F238E27FC236}">
                <a16:creationId xmlns:a16="http://schemas.microsoft.com/office/drawing/2014/main" id="{FD74DA03-BFF8-A751-CAEB-51ABD0B470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5217293"/>
              </p:ext>
            </p:extLst>
          </p:nvPr>
        </p:nvGraphicFramePr>
        <p:xfrm>
          <a:off x="539496" y="557002"/>
          <a:ext cx="11100816" cy="1125855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25855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allowed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between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however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close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shared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69_1#8d71f9af4?sp=1&amp;vaa=1&amp;vcp=1&amp;pid=38f6b2146&amp;color=0,0,0&amp;mp=1&amp;vtp=1&amp;vaab=1&amp;bt=1&amp;bbb=1&amp;hb=1"/>
          <p:cNvSpPr/>
          <p:nvPr/>
        </p:nvSpPr>
        <p:spPr>
          <a:xfrm>
            <a:off x="539496" y="220443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Sometimes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surprise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humans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relationships（关系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species（种类）.</a:t>
            </a:r>
            <a:endParaRPr lang="en-US" altLang="zh-CN" sz="2800" dirty="0"/>
          </a:p>
        </p:txBody>
      </p:sp>
      <p:sp>
        <p:nvSpPr>
          <p:cNvPr id="3" name="QM_6_AN.270_1#8d71f9af4.blank?vaa=1&amp;vcp=1&amp;pid=38f6b2146&amp;color=0,0,0&amp;mp=1&amp;vpa=185&amp;vtp=1&amp;vaab=1&amp;bbb=1"/>
          <p:cNvSpPr/>
          <p:nvPr/>
        </p:nvSpPr>
        <p:spPr>
          <a:xfrm>
            <a:off x="9427114" y="2173954"/>
            <a:ext cx="9096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endParaRPr lang="en-US" altLang="zh-CN" sz="2800" dirty="0"/>
          </a:p>
        </p:txBody>
      </p:sp>
      <p:graphicFrame>
        <p:nvGraphicFramePr>
          <p:cNvPr id="4" name="QM_6_BD.257_1#8d71f9af4?colgroup=30&amp;vaa=1&amp;vcp=1&amp;pid=38f6b2146&amp;color=0,0,0&amp;vtp=1&amp;vaab=1&amp;bbb=1&amp;hb=1">
            <a:extLst>
              <a:ext uri="{FF2B5EF4-FFF2-40B4-BE49-F238E27FC236}">
                <a16:creationId xmlns:a16="http://schemas.microsoft.com/office/drawing/2014/main" id="{D60A4753-E6F5-139A-D2AE-107BED7F94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6631918"/>
              </p:ext>
            </p:extLst>
          </p:nvPr>
        </p:nvGraphicFramePr>
        <p:xfrm>
          <a:off x="539496" y="1068555"/>
          <a:ext cx="11100816" cy="1125855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25855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allowed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between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however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close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shared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1a3300a9?sp=1&amp;vcp=1&amp;pid=8baf047d0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、书面表达。</a:t>
            </a:r>
            <a:endParaRPr lang="en-US" altLang="zh-CN" sz="3200" dirty="0"/>
          </a:p>
        </p:txBody>
      </p:sp>
      <p:sp>
        <p:nvSpPr>
          <p:cNvPr id="3" name="QB_6_BD.271_1#d3dab7f46?sp=1&amp;vaa=1&amp;vcp=1&amp;pid=21a3300a9&amp;color=0,0,0&amp;vtp=1&amp;vaab=1&amp;bbb=1&amp;h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假如你校学生会正在组织“Love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Nature”的活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动。请你以校报英文版记者的身份写一篇报道，介绍我国大熊猫的情况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内容包括：1.介绍大熊猫的现状；2.人们为保护大熊猫采取的措施；3.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呼吁大家行动起来，一起保护大熊猫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参考词汇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precious珍稀的</a:t>
            </a:r>
            <a:endParaRPr lang="en-US" altLang="zh-CN" sz="2800" dirty="0"/>
          </a:p>
        </p:txBody>
      </p:sp>
      <p:sp>
        <p:nvSpPr>
          <p:cNvPr id="4" name="QB_6_BD.271_2#d3dab7f46?sp=1&amp;vaa=1&amp;vcp=1&amp;pid=21a3300a9&amp;color=0,0,0&amp;vtp=1&amp;vaab=1&amp;bbb=1&amp;hb=1"/>
          <p:cNvSpPr/>
          <p:nvPr/>
        </p:nvSpPr>
        <p:spPr>
          <a:xfrm>
            <a:off x="539496" y="447088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要求：1.不得在文中出现真实的校名、地名和学生的真实姓名；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语句连贯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，词数80左右（开头已给出，不计入总词数）。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71_3#d3dab7f46?vaa=1&amp;vcp=1&amp;pid=21a3300a9&amp;color=0,0,0&amp;mp=1&amp;vtp=1&amp;vaab=1&amp;bt=1&amp;bbb=1&amp;hb=1&amp;hltap=1"/>
          <p:cNvSpPr/>
          <p:nvPr/>
        </p:nvSpPr>
        <p:spPr>
          <a:xfrm>
            <a:off x="539496" y="1826260"/>
            <a:ext cx="11109960" cy="31175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reporter,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report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“Love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Nature”！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panda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national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treasure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precious.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271_3#d3dab7f46?vaa=1&amp;vcp=1&amp;pid=21a3300a9&amp;color=0,0,0&amp;mp=1&amp;vtp=1&amp;vaab=1&amp;bt=1&amp;bbb=1&amp;hb=1&amp;hla=1"/>
          <p:cNvSpPr/>
          <p:nvPr/>
        </p:nvSpPr>
        <p:spPr>
          <a:xfrm>
            <a:off x="539496" y="3736340"/>
            <a:ext cx="11109960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panda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ordinary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ago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However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reasons,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pandas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danger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71_3#d3dab7f46?vaa=1&amp;vcp=1&amp;pid=21a3300a9&amp;color=0,0,0&amp;mp=1&amp;vtp=1&amp;vaab=1&amp;bt=1&amp;bbb=1&amp;hb=1&amp;hltap=1"/>
          <p:cNvSpPr/>
          <p:nvPr/>
        </p:nvSpPr>
        <p:spPr>
          <a:xfrm>
            <a:off x="539496" y="1240727"/>
            <a:ext cx="11109960" cy="44129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271_3#d3dab7f46?vaa=1&amp;vcp=1&amp;pid=21a3300a9&amp;color=0,0,0&amp;mp=1&amp;vtp=1&amp;vaab=1&amp;bt=1&amp;bbb=1&amp;hb=1&amp;hla=1"/>
          <p:cNvSpPr/>
          <p:nvPr/>
        </p:nvSpPr>
        <p:spPr>
          <a:xfrm>
            <a:off x="539496" y="1215327"/>
            <a:ext cx="11109960" cy="44540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measures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pandas.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government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parks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Sichuan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Province.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pandas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happily.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again.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Pandas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14c792b0?vcp=1&amp;pid=d63024473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动词</a:t>
            </a:r>
            <a:endParaRPr lang="en-US" altLang="zh-CN" sz="3200" dirty="0"/>
          </a:p>
        </p:txBody>
      </p:sp>
      <p:sp>
        <p:nvSpPr>
          <p:cNvPr id="3" name="QB_7_BD.13_1#cbbd35624?vaa=1&amp;vcp=1&amp;pid=814c792b0&amp;color=0,0,0&amp;vtp=1&amp;vaab=1&amp;bb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describe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.）描写；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描述→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.）描写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；形容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.）保护；防护→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.）保护；防卫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.）（逐渐）变得；生长→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（过去式）→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（过去分词）</a:t>
            </a:r>
            <a:endParaRPr lang="en-US" altLang="zh-CN" sz="2800" dirty="0"/>
          </a:p>
        </p:txBody>
      </p:sp>
      <p:sp>
        <p:nvSpPr>
          <p:cNvPr id="4" name="QB_7_AN.1_1#cbbd35624.blank?vaa=1&amp;vcp=1&amp;pid=814c792b0&amp;color=0,0,0&amp;vpa=8&amp;vtp=1&amp;vaab=1&amp;bbb=1"/>
          <p:cNvSpPr/>
          <p:nvPr/>
        </p:nvSpPr>
        <p:spPr>
          <a:xfrm>
            <a:off x="5280565" y="1220315"/>
            <a:ext cx="18367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description</a:t>
            </a:r>
            <a:endParaRPr lang="en-US" altLang="zh-CN" sz="2800" dirty="0"/>
          </a:p>
        </p:txBody>
      </p:sp>
      <p:sp>
        <p:nvSpPr>
          <p:cNvPr id="6" name="QB_7_AN.2_1#cbbd35624.blank?vaa=1&amp;vcp=1&amp;pid=814c792b0&amp;color=0,0,0&amp;vpa=9&amp;vtp=1&amp;vaab=1&amp;bbb=1"/>
          <p:cNvSpPr/>
          <p:nvPr/>
        </p:nvSpPr>
        <p:spPr>
          <a:xfrm>
            <a:off x="5071015" y="1868015"/>
            <a:ext cx="1698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protection</a:t>
            </a:r>
            <a:endParaRPr lang="en-US" altLang="zh-CN" sz="2800" dirty="0"/>
          </a:p>
        </p:txBody>
      </p:sp>
      <p:sp>
        <p:nvSpPr>
          <p:cNvPr id="8" name="QB_7_AN.18_1#cbbd35624.blank?vaa=1&amp;vcp=1&amp;pid=814c792b0&amp;color=0,0,0&amp;vpa=10&amp;vtp=1&amp;vaab=1&amp;bbb=1"/>
          <p:cNvSpPr/>
          <p:nvPr/>
        </p:nvSpPr>
        <p:spPr>
          <a:xfrm>
            <a:off x="6239415" y="2515715"/>
            <a:ext cx="9699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grew</a:t>
            </a:r>
            <a:endParaRPr lang="en-US" altLang="zh-CN" sz="2800" dirty="0"/>
          </a:p>
        </p:txBody>
      </p:sp>
      <p:sp>
        <p:nvSpPr>
          <p:cNvPr id="9" name="QB_7_AN.19_1#cbbd35624.blank?vaa=1&amp;vcp=1&amp;pid=814c792b0&amp;color=0,0,0&amp;vpa=11&amp;vtp=1&amp;vaab=1&amp;bbb=1"/>
          <p:cNvSpPr/>
          <p:nvPr/>
        </p:nvSpPr>
        <p:spPr>
          <a:xfrm>
            <a:off x="9439814" y="2515715"/>
            <a:ext cx="11684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9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0_1#d6ea28608?vaa=1&amp;vcp=1&amp;pid=814c792b0&amp;color=0,0,0&amp;mp=1&amp;vtp=1&amp;vaab=1&amp;bt=1&amp;bbb=1"/>
          <p:cNvSpPr/>
          <p:nvPr/>
        </p:nvSpPr>
        <p:spPr>
          <a:xfrm>
            <a:off x="539496" y="2204434"/>
            <a:ext cx="11390313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.）展示；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显示→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过去式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）→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（过去分词）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.）发展，壮大→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.）发展，壮大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.）发展中的→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.）发达的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feed（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.）喂养，饲养→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（过去式／过去分词）</a:t>
            </a:r>
            <a:endParaRPr lang="en-US" altLang="zh-CN" sz="2800" dirty="0"/>
          </a:p>
        </p:txBody>
      </p:sp>
      <p:sp>
        <p:nvSpPr>
          <p:cNvPr id="3" name="QB_7_AN.1_1#d6ea28608.blank?vaa=1&amp;vcp=1&amp;pid=814c792b0&amp;color=0,0,0&amp;mp=1&amp;vpa=12&amp;vtp=1&amp;vaab=1&amp;bbb=1"/>
          <p:cNvSpPr/>
          <p:nvPr/>
        </p:nvSpPr>
        <p:spPr>
          <a:xfrm>
            <a:off x="4836065" y="2173954"/>
            <a:ext cx="13446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showed</a:t>
            </a:r>
            <a:endParaRPr lang="en-US" altLang="zh-CN" sz="2800" dirty="0"/>
          </a:p>
        </p:txBody>
      </p:sp>
      <p:sp>
        <p:nvSpPr>
          <p:cNvPr id="4" name="QB_7_AN.2_1#d6ea28608.blank?vaa=1&amp;vcp=1&amp;pid=814c792b0&amp;color=0,0,0&amp;mp=1&amp;vpa=13&amp;vtp=1&amp;vaab=1&amp;bbb=1"/>
          <p:cNvSpPr/>
          <p:nvPr/>
        </p:nvSpPr>
        <p:spPr>
          <a:xfrm>
            <a:off x="8379364" y="2173954"/>
            <a:ext cx="11874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shown</a:t>
            </a:r>
            <a:endParaRPr lang="en-US" altLang="zh-CN" sz="2800" dirty="0"/>
          </a:p>
        </p:txBody>
      </p:sp>
      <p:sp>
        <p:nvSpPr>
          <p:cNvPr id="6" name="QB_7_AN.3_1#d6ea28608.blank?vaa=1&amp;vcp=1&amp;pid=814c792b0&amp;color=0,0,0&amp;vpa=14&amp;vtp=1&amp;vaab=1&amp;bbb=1"/>
          <p:cNvSpPr/>
          <p:nvPr/>
        </p:nvSpPr>
        <p:spPr>
          <a:xfrm>
            <a:off x="5183727" y="2808954"/>
            <a:ext cx="20923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development</a:t>
            </a:r>
            <a:endParaRPr lang="en-US" altLang="zh-CN" sz="2800" dirty="0"/>
          </a:p>
        </p:txBody>
      </p:sp>
      <p:sp>
        <p:nvSpPr>
          <p:cNvPr id="7" name="QB_7_AN.4_1#d6ea28608.blank?vaa=1&amp;vcp=1&amp;pid=814c792b0&amp;color=0,0,0&amp;vpa=15&amp;vtp=1&amp;vaab=1&amp;bbb=1"/>
          <p:cNvSpPr/>
          <p:nvPr/>
        </p:nvSpPr>
        <p:spPr>
          <a:xfrm>
            <a:off x="918115" y="3456654"/>
            <a:ext cx="18367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developing</a:t>
            </a:r>
            <a:endParaRPr lang="en-US" altLang="zh-CN" sz="2800" dirty="0"/>
          </a:p>
        </p:txBody>
      </p:sp>
      <p:sp>
        <p:nvSpPr>
          <p:cNvPr id="8" name="QB_7_AN.5_1#d6ea28608.blank?vaa=1&amp;vcp=1&amp;pid=814c792b0&amp;color=0,0,0&amp;vpa=16&amp;vtp=1&amp;vaab=1&amp;bbb=1"/>
          <p:cNvSpPr/>
          <p:nvPr/>
        </p:nvSpPr>
        <p:spPr>
          <a:xfrm>
            <a:off x="6058440" y="3456654"/>
            <a:ext cx="17176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developed</a:t>
            </a:r>
            <a:endParaRPr lang="en-US" altLang="zh-CN" sz="2800" dirty="0"/>
          </a:p>
        </p:txBody>
      </p:sp>
      <p:sp>
        <p:nvSpPr>
          <p:cNvPr id="10" name="QB_7_AN.28_1#d6ea28608.blank?vaa=1&amp;vcp=1&amp;pid=814c792b0&amp;color=0,0,0&amp;vpa=17&amp;vtp=1&amp;vaab=1&amp;bbb=1"/>
          <p:cNvSpPr/>
          <p:nvPr/>
        </p:nvSpPr>
        <p:spPr>
          <a:xfrm>
            <a:off x="4467765" y="4096099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8" grpId="0" build="p" animBg="1"/>
      <p:bldP spid="10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73f1e97d?vcp=1&amp;pid=d63024473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形容词</a:t>
            </a:r>
            <a:endParaRPr lang="en-US" altLang="zh-CN" sz="3200" dirty="0"/>
          </a:p>
        </p:txBody>
      </p:sp>
      <p:sp>
        <p:nvSpPr>
          <p:cNvPr id="3" name="QB_7_BD.29_1#a40b4f4c0?vaa=1&amp;vcp=1&amp;pid=473f1e97d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瘦的→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比较级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）→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最高级）</a:t>
            </a:r>
            <a:endParaRPr lang="en-US" altLang="zh-CN" sz="2800" dirty="0"/>
          </a:p>
        </p:txBody>
      </p:sp>
      <p:sp>
        <p:nvSpPr>
          <p:cNvPr id="4" name="QB_7_AN.30_1#a40b4f4c0.blank?vaa=1&amp;vcp=1&amp;pid=473f1e97d&amp;color=0,0,0&amp;vpa=18&amp;vtp=1&amp;vaab=1&amp;bbb=1"/>
          <p:cNvSpPr/>
          <p:nvPr/>
        </p:nvSpPr>
        <p:spPr>
          <a:xfrm>
            <a:off x="3372390" y="1220580"/>
            <a:ext cx="12652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thinner</a:t>
            </a:r>
            <a:endParaRPr lang="en-US" altLang="zh-CN" sz="2800" dirty="0"/>
          </a:p>
        </p:txBody>
      </p:sp>
      <p:sp>
        <p:nvSpPr>
          <p:cNvPr id="5" name="QB_7_AN.31_1#a40b4f4c0.blank?vaa=1&amp;vcp=1&amp;pid=473f1e97d&amp;color=0,0,0&amp;vpa=19&amp;vtp=1&amp;vaab=1&amp;bbb=1"/>
          <p:cNvSpPr/>
          <p:nvPr/>
        </p:nvSpPr>
        <p:spPr>
          <a:xfrm>
            <a:off x="6775989" y="1220580"/>
            <a:ext cx="13827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thinnest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3438</Words>
  <Application>Microsoft Office PowerPoint</Application>
  <PresentationFormat>宽屏</PresentationFormat>
  <Paragraphs>638</Paragraphs>
  <Slides>64</Slides>
  <Notes>63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64</vt:i4>
      </vt:variant>
    </vt:vector>
  </HeadingPairs>
  <TitlesOfParts>
    <vt:vector size="73" baseType="lpstr">
      <vt:lpstr>Arial (正文)</vt:lpstr>
      <vt:lpstr>华文隶书</vt:lpstr>
      <vt:lpstr>宋体</vt:lpstr>
      <vt:lpstr>微软雅黑</vt:lpstr>
      <vt:lpstr>Arial</vt:lpstr>
      <vt:lpstr>Calibri</vt:lpstr>
      <vt:lpstr>Times New Roman</vt:lpstr>
      <vt:lpstr/>
      <vt:lpstr>1_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1018801308@qq.com</cp:lastModifiedBy>
  <cp:revision>10</cp:revision>
  <dcterms:created xsi:type="dcterms:W3CDTF">2024-11-29T12:36:00Z</dcterms:created>
  <dcterms:modified xsi:type="dcterms:W3CDTF">2025-07-25T07:16:13Z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F31D921796624ADE87601DA8FD99F187_12</vt:lpwstr>
  </property>
  <property fmtid="{D5CDD505-2E9C-101B-9397-08002B2CF9AE}" pid="3" name="KSOProductBuildVer">
    <vt:lpwstr>2052-12.1.0.18912</vt:lpwstr>
  </property>
</Properties>
</file>