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7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100" d="100"/>
          <a:sy n="100" d="100"/>
        </p:scale>
        <p:origin x="87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026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4.xml"/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4.xml"/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8f4e69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6C7E247-C27B-4E4C-B7B5-35A5034FD61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赏析意象、意境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8f4e69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F9DEB0-BF00-4E52-8030-4D4E40AFAD6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673e5b4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45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7673e5b48&amp;color=RGB(64,64,64)">
            <a:hlinkClick r:id="rId3" action="ppaction://hlinksldjump"/>
          </p:cNvPr>
          <p:cNvSpPr/>
          <p:nvPr/>
        </p:nvSpPr>
        <p:spPr>
          <a:xfrm>
            <a:off x="2679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3b8746cd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b8746cd5&amp;color=RGB(64,64,64)">
            <a:hlinkClick r:id="rId5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5a884ae3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a884ae35&amp;color=RGB(64,64,64)">
            <a:hlinkClick r:id="rId6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1bbd4267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1bbd42677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题后总结</a:t>
            </a:r>
            <a:endParaRPr lang="en-US" sz="1800" dirty="0"/>
          </a:p>
        </p:txBody>
      </p:sp>
      <p:pic>
        <p:nvPicPr>
          <p:cNvPr id="12" name="MasterShapeName?linknodeid=0eadec345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4736" y="6483096"/>
            <a:ext cx="1399032" cy="374904"/>
          </a:xfrm>
          <a:prstGeom prst="rect">
            <a:avLst/>
          </a:prstGeom>
        </p:spPr>
      </p:pic>
      <p:sp>
        <p:nvSpPr>
          <p:cNvPr id="13" name="MasterShapeName?linknodeid=0eadec345&amp;color=RGB(64,64,64)">
            <a:hlinkClick r:id="rId8" action="ppaction://hlinksldjump"/>
          </p:cNvPr>
          <p:cNvSpPr/>
          <p:nvPr/>
        </p:nvSpPr>
        <p:spPr>
          <a:xfrm>
            <a:off x="833932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赏析意象、意境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c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FA9E917-7EC3-5925-8E4D-519DE2D16E4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FF11D4A-6EE0-4338-91E3-FBB49B9606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598EE7-29ED-4324-9E0D-9FDEA904763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673e5b4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45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7673e5b48&amp;color=RGB(64,64,64)">
            <a:hlinkClick r:id="rId3" action="ppaction://hlinksldjump"/>
          </p:cNvPr>
          <p:cNvSpPr/>
          <p:nvPr/>
        </p:nvSpPr>
        <p:spPr>
          <a:xfrm>
            <a:off x="2679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3b8746cd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b8746cd5&amp;color=RGB(64,64,64)">
            <a:hlinkClick r:id="rId5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5a884ae3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a884ae35&amp;color=RGB(64,64,64)">
            <a:hlinkClick r:id="rId6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1bbd4267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1bbd42677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题后总结</a:t>
            </a:r>
            <a:endParaRPr lang="en-US" sz="1800" dirty="0"/>
          </a:p>
        </p:txBody>
      </p:sp>
      <p:pic>
        <p:nvPicPr>
          <p:cNvPr id="12" name="MasterShapeName?linknodeid=0eadec345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4736" y="6483096"/>
            <a:ext cx="1399032" cy="374904"/>
          </a:xfrm>
          <a:prstGeom prst="rect">
            <a:avLst/>
          </a:prstGeom>
        </p:spPr>
      </p:pic>
      <p:sp>
        <p:nvSpPr>
          <p:cNvPr id="13" name="MasterShapeName?linknodeid=0eadec345&amp;color=RGB(64,64,64)">
            <a:hlinkClick r:id="rId8" action="ppaction://hlinksldjump"/>
          </p:cNvPr>
          <p:cNvSpPr/>
          <p:nvPr/>
        </p:nvSpPr>
        <p:spPr>
          <a:xfrm>
            <a:off x="833932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505d69a?sp=1&amp;vcp=1&amp;pid=3b8746cd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（二）常见的意境及代表诗句</a:t>
            </a:r>
            <a:endParaRPr lang="en-US" altLang="zh-CN" sz="3000" dirty="0"/>
          </a:p>
        </p:txBody>
      </p:sp>
      <p:graphicFrame>
        <p:nvGraphicFramePr>
          <p:cNvPr id="10" name="P_6_BD#387725abe?colgroup=4,25&amp;vcp=1&amp;pid=f0505d69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503749"/>
              </p:ext>
            </p:extLst>
          </p:nvPr>
        </p:nvGraphicFramePr>
        <p:xfrm>
          <a:off x="539496" y="1295191"/>
          <a:ext cx="10969344" cy="3336736"/>
        </p:xfrm>
        <a:graphic>
          <a:graphicData uri="http://schemas.openxmlformats.org/drawingml/2006/table">
            <a:tbl>
              <a:tblPr/>
              <a:tblGrid>
                <a:gridCol w="160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诗句举例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雄浑壮丽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大漠孤烟直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长河落日圆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使至塞上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忽如一夜春风来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千树万树梨花开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岑参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白雪歌送武判官归京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开阔苍凉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千嶂里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长烟落日孤城闭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范仲淹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渔家傲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无边落木萧萧下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不尽长江滚滚来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6_BD#387725abe?colgroup=4,25&amp;vcp=1&amp;pid=f0505d69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609693"/>
              </p:ext>
            </p:extLst>
          </p:nvPr>
        </p:nvGraphicFramePr>
        <p:xfrm>
          <a:off x="539496" y="1829688"/>
          <a:ext cx="11082528" cy="3903220"/>
        </p:xfrm>
        <a:graphic>
          <a:graphicData uri="http://schemas.openxmlformats.org/drawingml/2006/table">
            <a:tbl>
              <a:tblPr/>
              <a:tblGrid>
                <a:gridCol w="160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73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诗句举例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高远辽阔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落霞与孤鹜齐飞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秋水共长天一色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王勃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滕王阁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孤帆远影碧空尽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唯见长江天际流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楼送孟浩然之广陵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幽清明净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明月松间照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清泉石上流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山居秋暝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曲径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通幽处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禅房花木深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题破山寺后禅院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沉郁孤愁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野旷天低树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江清月近人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孟浩然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宿建德江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387725abe?colgroup=4,25&amp;vcp=1&amp;pid=f0505d69a&amp;color=0,0,0&amp;mp=1&amp;vtp=1&amp;vaab=1&amp;bt=1&amp;bbb=1">
            <a:extLst>
              <a:ext uri="{FF2B5EF4-FFF2-40B4-BE49-F238E27FC236}">
                <a16:creationId xmlns:a16="http://schemas.microsoft.com/office/drawing/2014/main" id="{8AD27E7C-DE45-B53B-C824-3BB3E125A18D}"/>
              </a:ext>
            </a:extLst>
          </p:cNvPr>
          <p:cNvSpPr txBox="1"/>
          <p:nvPr/>
        </p:nvSpPr>
        <p:spPr>
          <a:xfrm>
            <a:off x="10903879" y="1121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946d3951?vcp=1&amp;pid=3b8746cd5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6#c42d85dd0?sp=1&amp;vcp=1&amp;pid=9946d3951&amp;color=0,0,0&amp;vtp=1&amp;vaab=1&amp;bbb=1&amp;h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1.提问方式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（词）描绘了怎样的画面？营造了怎样的意境？诗人（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词人）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通过什么景物表达自己的感情？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问题变式：（1）这首诗（词）营造了怎样的意境氛围？（2）这首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诗（词）描写了什么样的景物？（3）这首诗（词）为我们展现了一幅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怎样的画面？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42d85dd0?sp=1&amp;vcp=1&amp;pid=9946d3951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2.答题步骤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（1）首先，要抓住诗词中的主要景物（意象）；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其次，借助联想和想</a:t>
            </a:r>
            <a:endParaRPr kumimoji="0" lang="en-US" altLang="zh-CN" sz="2800" b="0" i="0" u="none" strike="noStrike" kern="1200" cap="none" spc="-1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象，在忠于诗词原意的基础上进行构思；最后，用优美的语言表达出来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（2）一般用两个词或一句简练的话概括这些景物所营造的意境的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特点和情调，如雄浑壮阔、苍茫空旷、清新明丽、幽静自然、恬淡闲适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萧瑟凄凉、生机勃勃、孤寂冷清等等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42d85dd0?sp=1&amp;vcp=1&amp;pid=9946d3951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（3）根据这首诗（词）的意境特点来谈诗人的思想感情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、理想信念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或给人带来的启示和思考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。一般可表述为：愉悦、欢快、激动、沉痛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愤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、哀伤；赞美之情、仰慕之情、惜别之情、豪迈之情、闲适之情；等等。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42d85dd0?sp=1&amp;vcp=1&amp;pid=9946d3951&amp;color=0,0,0&amp;vtp=1&amp;vaab=1&amp;bt=1&amp;bbb=1"/>
          <p:cNvSpPr/>
          <p:nvPr/>
        </p:nvSpPr>
        <p:spPr>
          <a:xfrm>
            <a:off x="539496" y="905225"/>
            <a:ext cx="11109960" cy="4626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3.答题参考模式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（1）景物画面：这首诗（词）描绘了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景物，画面具有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（2）意境：这首诗（词）描绘了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景物，营造了一种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雄浑壮</a:t>
            </a:r>
            <a:endParaRPr kumimoji="0" lang="en-US" altLang="zh-CN" sz="2800" b="0" i="0" u="none" strike="noStrike" kern="1200" cap="none" spc="-1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阔、高阔深远、恬静优美、萧瑟凄凉、生机勃勃、孤寂冷清等）的意境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（3）画面再现：给我们展现了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的画面（按一定的顺序描写，适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当加入想象，运用修辞手法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表现了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a884ae35.fixed?vcp=1&amp;pid=28f4e69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赏析意象、意境</a:t>
            </a:r>
            <a:endParaRPr lang="en-US" altLang="zh-CN" sz="4000" dirty="0"/>
          </a:p>
        </p:txBody>
      </p:sp>
      <p:sp>
        <p:nvSpPr>
          <p:cNvPr id="3" name="C_4_BD#5a884ae35.fixed?vcp=1&amp;pid=28f4e691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2022fd320?sp=1&amp;vaa=1&amp;vcp=1&amp;pid=5a884ae35&amp;color=0,0,0&amp;vtp=1&amp;vaab=1&amp;bt=1&amp;bbb=1"/>
          <p:cNvSpPr/>
          <p:nvPr/>
        </p:nvSpPr>
        <p:spPr>
          <a:xfrm>
            <a:off x="629143" y="242780"/>
            <a:ext cx="6497798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阅读下面这首诗歌，完成下面小题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岳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甫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岱宗夫如何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齐鲁青未了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造化钟神秀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阴阳割昏晓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荡胸生曾云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决眦入归鸟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BD.1_2#2022fd320?vaa=1&amp;vcp=1&amp;pid=5a884ae35&amp;color=0,0,0&amp;vtp=1&amp;vaab=1&amp;bbb=1"/>
          <p:cNvSpPr/>
          <p:nvPr/>
        </p:nvSpPr>
        <p:spPr>
          <a:xfrm>
            <a:off x="629143" y="4076402"/>
            <a:ext cx="640815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会当凌绝顶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一览众山小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1_3#2022fd320?vaa=1&amp;vcp=1&amp;pid=5a884ae35&amp;color=0,0,0&amp;tib=255,255,255&amp;vtp=1&amp;vaab=1" descr="preencoded.png">
            <a:extLst>
              <a:ext uri="{FF2B5EF4-FFF2-40B4-BE49-F238E27FC236}">
                <a16:creationId xmlns:a16="http://schemas.microsoft.com/office/drawing/2014/main" id="{E51B4862-E66D-7327-A969-B2AD06E169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7294" y="1775343"/>
            <a:ext cx="3746974" cy="2738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_4#2022fd320?vaa=1&amp;vcp=1&amp;pid=5a884ae35&amp;color=0,0,0&amp;vtp=1&amp;vaab=1&amp;bbb=1&amp;hb=1">
            <a:extLst>
              <a:ext uri="{FF2B5EF4-FFF2-40B4-BE49-F238E27FC236}">
                <a16:creationId xmlns:a16="http://schemas.microsoft.com/office/drawing/2014/main" id="{FE9873ED-8B5B-0319-D0F3-1E11FAE22CBC}"/>
              </a:ext>
            </a:extLst>
          </p:cNvPr>
          <p:cNvSpPr/>
          <p:nvPr/>
        </p:nvSpPr>
        <p:spPr>
          <a:xfrm>
            <a:off x="629143" y="47084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“鸟”是诗词中常见的意象。请结合诗句“荡胸生曾云，决眦入归鸟”，分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析诗人借“归鸟”这一意象抒发的情感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2022fd320?vaa=1&amp;vcp=1&amp;pid=5a884ae35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1139952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S.1_1#2022fd320?vaa=1&amp;vcp=1&amp;pid=5a884ae35&amp;color=0,0,0&amp;vtp=1&amp;vaab=1&amp;bbb=1&amp;hb=1"/>
          <p:cNvSpPr/>
          <p:nvPr/>
        </p:nvSpPr>
        <p:spPr>
          <a:xfrm>
            <a:off x="658368" y="105759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本题考查赏析意象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荡胸生曾云，决眦入归鸟”意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为：望着那升腾的层层云气，心胸振荡；睁大眼睛远望归鸟入山，眼角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好像要裂开一样。诗人见泰山层云笼罩，归鸟翔集的景色，心胸为之荡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漾，展现出诗人对祖国山河的热爱和赞美之情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5_AN.2_1#2022fd320?vaa=1&amp;vcp=1&amp;pid=5a884ae35&amp;color=0,0,0&amp;vtp=1&amp;vaab=1&amp;bbb=1&amp;hb=1"/>
          <p:cNvSpPr/>
          <p:nvPr/>
        </p:nvSpPr>
        <p:spPr>
          <a:xfrm>
            <a:off x="541020" y="367451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归鸟”指日暮时分投林还巢的鸟。云气升腾，归鸟入山；心胸振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荡，眼角如裂。这两句诗写出了诗人凝望泰山心神激荡，云气层出不穷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归鸟翱翔，飞还山林的景象。表达了诗人对祖国山河的热爱和赞美之情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_1#d83477770?sp=1&amp;vaa=1&amp;vcp=1&amp;pid=5a884ae35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阅读下面这首宋诗，完成下面小题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BD.4_2#d83477770?sp=1&amp;vaa=1&amp;vcp=1&amp;pid=5a884ae35&amp;color=0,0,0&amp;vtp=1&amp;vaab=1&amp;bbb=1&amp;hb=1"/>
          <p:cNvSpPr/>
          <p:nvPr/>
        </p:nvSpPr>
        <p:spPr>
          <a:xfrm>
            <a:off x="539496" y="1182097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游山西村</a:t>
            </a:r>
            <a:endParaRPr lang="en-US" altLang="zh-CN" sz="2800" dirty="0"/>
          </a:p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</a:t>
            </a:r>
            <a:endParaRPr lang="en-US" altLang="zh-CN" sz="2800" dirty="0"/>
          </a:p>
          <a:p>
            <a:pPr algn="ctr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莫笑农家腊酒浑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丰年留客足鸡豚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山重水复疑无路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柳暗花明又一村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箫鼓追随春社近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衣冠简朴古风存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从今若许闲乘月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拄杖无时夜叩门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山重水复疑无路，柳暗花明又一村”一联蕴含哲理，是千古传唱的佳句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请你描绘此联的画面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_______________________________________________________________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8f4e691f.fixed?vcp=1&amp;pid=424a8d377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28f4e691f.fixed?vcp=1&amp;pid=424a8d377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28f4e691f.fixed?vcp=1&amp;pid=424a8d377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三、古代诗歌鉴赏</a:t>
            </a:r>
            <a:endParaRPr lang="en-US" altLang="zh-CN" sz="4000" dirty="0"/>
          </a:p>
        </p:txBody>
      </p:sp>
      <p:sp>
        <p:nvSpPr>
          <p:cNvPr id="5" name="C_3_BD#28f4e691f.fixed?vcp=1&amp;pid=424a8d377&amp;color=0,0,0&amp;vtp=1&amp;vaab=1&amp;bbb=1"/>
          <p:cNvSpPr/>
          <p:nvPr/>
        </p:nvSpPr>
        <p:spPr>
          <a:xfrm>
            <a:off x="265176" y="4754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赏析意象、意境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d83477770?htil=2&amp;vaa=1&amp;vcp=1&amp;pid=5a884ae3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774" y="1803510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S.1_1#d83477770?htil=2&amp;vaa=1&amp;vcp=1&amp;pid=5a884ae35&amp;color=0,0,0&amp;vtp=1&amp;vaab=1&amp;bt=1&amp;bbb=1&amp;hb=1&amp;hs=1"/>
          <p:cNvSpPr/>
          <p:nvPr/>
        </p:nvSpPr>
        <p:spPr>
          <a:xfrm>
            <a:off x="3345027" y="1534634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本题考查描绘诗歌画面。“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山重水复疑无路，柳暗花明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又一村”的意思是山峦重叠，水流曲折，正担心无路可</a:t>
            </a:r>
            <a:endParaRPr lang="en-US" altLang="zh-CN" sz="2800" dirty="0"/>
          </a:p>
        </p:txBody>
      </p:sp>
      <p:sp>
        <p:nvSpPr>
          <p:cNvPr id="4" name="QO_5_AN.2_1#d83477770?vaa=1&amp;vcp=1&amp;pid=5a884ae35&amp;color=0,0,0&amp;vtp=1&amp;vaab=1&amp;bbb=1&amp;hb=1&amp;hs=1"/>
          <p:cNvSpPr/>
          <p:nvPr/>
        </p:nvSpPr>
        <p:spPr>
          <a:xfrm>
            <a:off x="539496" y="40956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一座座山，连绵不绝；一道道水，曲折迂回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。怀疑无路可行的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，忽然看见柳色浓绿，花色明丽，又一个村庄出现在眼前。</a:t>
            </a:r>
            <a:endParaRPr lang="en-US" altLang="zh-CN" sz="2800" dirty="0"/>
          </a:p>
        </p:txBody>
      </p:sp>
      <p:sp>
        <p:nvSpPr>
          <p:cNvPr id="5" name="QO_5_AS.1_1#d83477770?htil=2&amp;vaa=1&amp;vcp=1&amp;pid=5a884ae35&amp;color=0,0,0&amp;vtp=1&amp;vaab=1&amp;bt=1&amp;bbb=1&amp;hb=1&amp;hs=1">
            <a:extLst>
              <a:ext uri="{FF2B5EF4-FFF2-40B4-BE49-F238E27FC236}">
                <a16:creationId xmlns:a16="http://schemas.microsoft.com/office/drawing/2014/main" id="{047DA9EB-AB03-5B0A-AB07-E27F7CE2071A}"/>
              </a:ext>
            </a:extLst>
          </p:cNvPr>
          <p:cNvSpPr/>
          <p:nvPr/>
        </p:nvSpPr>
        <p:spPr>
          <a:xfrm>
            <a:off x="539496" y="2818701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，柳色浓绿，花色明丽，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忽然眼前又出现一个山村。本题答案不唯一，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根据诗句描绘出画面，符合题意即可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bbd42677.fixed?vcp=1&amp;pid=28f4e69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赏析意象、意境</a:t>
            </a:r>
            <a:endParaRPr lang="en-US" altLang="zh-CN" sz="4000" dirty="0"/>
          </a:p>
        </p:txBody>
      </p:sp>
      <p:sp>
        <p:nvSpPr>
          <p:cNvPr id="3" name="C_4_BD#1bbd42677.fixed?vcp=1&amp;pid=28f4e691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题后总结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6b4b3f?sp=1&amp;vcp=1&amp;pid=1bbd42677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四步回答描绘画面题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第一步，在整体感知诗意、理解诗歌内容的基础上，找出所要描绘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画面范围的意象。例如“潮平两岸阔，风正一帆悬”（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王湾《次固山下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其中的意象有：潮（江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）、岸、风、帆。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第二步，根据意象特征，为意象添加恰当的修饰语。将上一步骤中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的意象补充为：春潮、江水、江岸、春风、船帆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f36b4b3f?vcp=1&amp;pid=1bbd42677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第三步，展开联想和想象，用生动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、富有艺术感的语言描绘画面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注意要忠于原诗内容）。例如，上述诗句可以这样描绘：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春潮上涨，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江水与两岸齐平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，江面更显宽阔；船行江中，春风吹拂，船帆高挂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行平稳而轻快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第四步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，必要时还要揭示诗人所表达的思想感情，做到“境与情合”。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eadec345.fixed?vcp=1&amp;pid=28f4e69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赏析意象、意境</a:t>
            </a:r>
            <a:endParaRPr lang="en-US" altLang="zh-CN" sz="4000" dirty="0"/>
          </a:p>
        </p:txBody>
      </p:sp>
      <p:sp>
        <p:nvSpPr>
          <p:cNvPr id="3" name="C_4_BD#0eadec345.fixed?vcp=1&amp;pid=28f4e691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_1#2c442c84d?vaa=1&amp;vcp=1&amp;pid=0eadec345&amp;color=0,0,0&amp;vtp=1&amp;vaab=1&amp;bt=1&amp;bbb=1"/>
          <p:cNvSpPr/>
          <p:nvPr/>
        </p:nvSpPr>
        <p:spPr>
          <a:xfrm>
            <a:off x="539496" y="11930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阅读下面的诗歌，完成下面小题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5_BD.7_2#2c442c84d?sp=1&amp;vaa=1&amp;vcp=1&amp;pid=0eadec345&amp;color=0,0,0&amp;vtp=1&amp;vaab=1&amp;bbb=1"/>
          <p:cNvSpPr/>
          <p:nvPr/>
        </p:nvSpPr>
        <p:spPr>
          <a:xfrm>
            <a:off x="539496" y="182073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使至塞上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单车欲问边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属国过居延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征蓬出汉塞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归雁入胡天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大漠孤烟直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长河落日圆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萧关逢候骑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都护在燕然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_1#81888242c?vaa=1&amp;vcp=1&amp;pid=2c442c84d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下列对这首诗的理解和分析，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8_2#81888242c.choices?vaa=1&amp;vcp=1&amp;pid=2c442c84d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A.首联交代了诗人出使塞上时轻车简从、路途遥远的情况和出使的目的。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.颔联中，诗人用“征蓬”“归雁”自比，言事写景，传达出漂泊无依的情感。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.诗歌语言自然精练，音韵和谐，情感深沉饱满，内蕴丰富，构思精巧。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.诗歌写景与议论相结合，展现了一幅画面宏大、景色壮丽的塞外风光图。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81888242c?vaa=1&amp;vcp=1&amp;pid=2c442c84d&amp;color=0,0,0&amp;vtp=1&amp;vaab=1&amp;bt=1&amp;bbb=1&amp;hb=1"/>
          <p:cNvSpPr/>
          <p:nvPr/>
        </p:nvSpPr>
        <p:spPr>
          <a:xfrm>
            <a:off x="539496" y="117635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本题考查诗歌内容的理解。这首诗首联叙事，描写诗人轻车简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从出使边塞的目的和情况；颔联以“征蓬”“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归雁”自比，言事写景；颈联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描述了大漠的雄浑与壮美，是流传千古的写景名句；尾联描绘诗人在萧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关遇到侦察骑兵并得知都护在前线的情景。所以全诗主要是写景和叙事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相结合，并无议论。D项中“诗歌写景与议论相结合”表达有误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81888242c?vaa=1&amp;vcp=1&amp;pid=2c442c84d&amp;color=0,0,0&amp;vtp=1&amp;vaab=1&amp;bbb=1"/>
          <p:cNvSpPr/>
          <p:nvPr/>
        </p:nvSpPr>
        <p:spPr>
          <a:xfrm>
            <a:off x="539496" y="44512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1#31aee9ae5?sp=1&amp;vaa=1&amp;vcp=1&amp;pid=2c442c84d&amp;color=0,0,0&amp;vtp=1&amp;vaab=1&amp;bt=1&amp;bbb=1&amp;hb=1"/>
          <p:cNvSpPr/>
          <p:nvPr/>
        </p:nvSpPr>
        <p:spPr>
          <a:xfrm>
            <a:off x="539496" y="813024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2.【意境、情感】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“长河落日圆”一句营造了怎样的意境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？抒发了诗人怎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样的情感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3" name="QB_6_AN.14_1#31aee9ae5.blank?vaa=1&amp;vcp=1&amp;pid=2c442c84d&amp;color=0,0,0&amp;vpa=2&amp;vtp=1&amp;vaab=1&amp;bbb=1&amp;hb=1"/>
          <p:cNvSpPr/>
          <p:nvPr/>
        </p:nvSpPr>
        <p:spPr>
          <a:xfrm>
            <a:off x="539496" y="1976725"/>
            <a:ext cx="11109960" cy="11175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8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营造了雄浑壮阔（苍茫辽阔）的意境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，抒发了诗人对大漠奇美壮丽景观的赞叹和喜爱之情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S.1_1#31aee9ae5?vaa=1&amp;vcp=1&amp;pid=2c442c84d&amp;color=0,0,0&amp;vtp=1&amp;vaab=1&amp;bbb=1&amp;hb=1"/>
          <p:cNvSpPr/>
          <p:nvPr/>
        </p:nvSpPr>
        <p:spPr>
          <a:xfrm>
            <a:off x="539496" y="3306635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本题考查诗歌意境及情感主旨。这句诗描绘了一幅宏伟的画面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沙漠广阔无边，黄河横贯其间，一缕烽烟直上云宵，落日孤悬于地平线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之上。营造出一种雄浑壮阔的意境，同时也抒发了诗人对边塞奇丽景观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的赞叹和喜爱之情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6_1#7d005a686?vaa=1&amp;vcp=1&amp;pid=0eadec345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阅读下面的诗歌，完成下面的小题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甫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国破山河在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城春草木深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感时花溅泪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恨别鸟惊心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烽火连三月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家书抵万金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白头搔更短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浑欲不胜簪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673e5b48.fixed?vcp=1&amp;pid=28f4e69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赏析意象、意境</a:t>
            </a:r>
            <a:endParaRPr lang="en-US" altLang="zh-CN" sz="4000" dirty="0"/>
          </a:p>
        </p:txBody>
      </p:sp>
      <p:sp>
        <p:nvSpPr>
          <p:cNvPr id="3" name="C_4_BD#7673e5b48.fixed?vcp=1&amp;pid=28f4e691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_1#27a2e9bc9?vaa=1&amp;vcp=1&amp;pid=7d005a686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3.【意象、情感】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本诗的颔联与白居易《钱塘湖春行》的“几处早莺争暖树”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乱花渐欲迷人眼”同是写花鸟，二者表达的情感有何不同？请简要分析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</a:t>
            </a:r>
            <a:endParaRPr lang="en-US" altLang="zh-CN" sz="2800" spc="-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QO_6_AN.1_1#27a2e9bc9?vaa=1&amp;vcp=1&amp;pid=7d005a686&amp;color=0,0,0&amp;vtp=1&amp;vaab=1&amp;bbb=1&amp;hb=1"/>
          <p:cNvSpPr/>
          <p:nvPr/>
        </p:nvSpPr>
        <p:spPr>
          <a:xfrm>
            <a:off x="467779" y="274237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“感时花溅泪，恨别鸟惊心。”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以乐景衬哀情，诗人借春天里的花鸟来衬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托国破家亡的悲哀。白居易的《钱塘湖春行》一诗中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几处早莺争暖树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乱花渐欲迷人眼”写莺争暖树、乱花将盛，万物生机勃勃，表达了诗人的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喜悦之情（对自然的喜爱之情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f6161a8ba?vcp=1&amp;pid=7673e5b48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1078992"/>
            <a:ext cx="6830568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b8746cd5.fixed?vcp=1&amp;pid=28f4e691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赏析意象、意境</a:t>
            </a:r>
            <a:endParaRPr lang="en-US" altLang="zh-CN" sz="4000" dirty="0"/>
          </a:p>
        </p:txBody>
      </p:sp>
      <p:sp>
        <p:nvSpPr>
          <p:cNvPr id="3" name="C_4_BD#3b8746cd5.fixed?vcp=1&amp;pid=28f4e691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87398181?sp=1&amp;vcp=1&amp;pid=3b8746cd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（一）常见的意象及代表诗句</a:t>
            </a:r>
            <a:endParaRPr lang="en-US" altLang="zh-CN" sz="3000" dirty="0"/>
          </a:p>
        </p:txBody>
      </p:sp>
      <p:graphicFrame>
        <p:nvGraphicFramePr>
          <p:cNvPr id="7" name="P_6_BD#3b224d026?colgroup=5,5,18&amp;vcp=1&amp;pid=a8739818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911018"/>
              </p:ext>
            </p:extLst>
          </p:nvPr>
        </p:nvGraphicFramePr>
        <p:xfrm>
          <a:off x="539496" y="1295191"/>
          <a:ext cx="11073384" cy="4457956"/>
        </p:xfrm>
        <a:graphic>
          <a:graphicData uri="http://schemas.openxmlformats.org/drawingml/2006/table">
            <a:tbl>
              <a:tblPr/>
              <a:tblGrid>
                <a:gridCol w="210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8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诗句举例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鹧鸪鸟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旅途艰险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离愁别绪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江晚正愁余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山深闻鹧鸪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辛弃疾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萨蛮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书江西造口壁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游子思乡和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羁旅伤感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也代指书信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乡书何处达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归雁洛阳边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次北固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凄凉哀伤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杨花落尽子规啼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闻道龙标过五溪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闻王昌龄左迁龙标遥有此寄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6_BD#3b224d026?colgroup=5,5,18&amp;vcp=1&amp;pid=a8739818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185910"/>
              </p:ext>
            </p:extLst>
          </p:nvPr>
        </p:nvGraphicFramePr>
        <p:xfrm>
          <a:off x="539496" y="1641696"/>
          <a:ext cx="11073384" cy="4263964"/>
        </p:xfrm>
        <a:graphic>
          <a:graphicData uri="http://schemas.openxmlformats.org/drawingml/2006/table">
            <a:tbl>
              <a:tblPr/>
              <a:tblGrid>
                <a:gridCol w="210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8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诗句举例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品行高洁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居高声自远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非是藉秋风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虞世南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杨柳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惜别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昔我往矣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杨柳依依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采薇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梧桐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芭蕉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凄凉悲伤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一声梧叶一声秋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一点芭蕉一点愁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徐再思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水仙子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蓬草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漂泊无依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征蓬出汉塞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归雁入胡天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塞上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3b224d026?colgroup=5,5,18&amp;vcp=1&amp;pid=a87398181&amp;color=0,0,0&amp;mp=1&amp;vtp=1&amp;vaab=1&amp;bt=1&amp;bbb=1">
            <a:extLst>
              <a:ext uri="{FF2B5EF4-FFF2-40B4-BE49-F238E27FC236}">
                <a16:creationId xmlns:a16="http://schemas.microsoft.com/office/drawing/2014/main" id="{D30680F5-D5A3-6E00-9F98-FA445A121900}"/>
              </a:ext>
            </a:extLst>
          </p:cNvPr>
          <p:cNvSpPr txBox="1"/>
          <p:nvPr/>
        </p:nvSpPr>
        <p:spPr>
          <a:xfrm>
            <a:off x="10894735" y="93329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6_BD#3b224d026?colgroup=5,5,18&amp;vcp=1&amp;pid=a87398181&amp;color=0,0,0&amp;mp=1&amp;vtp=1&amp;vaab=1&amp;bt=1&amp;bbb=1&amp;hb=1">
            <a:extLst>
              <a:ext uri="{FF2B5EF4-FFF2-40B4-BE49-F238E27FC236}">
                <a16:creationId xmlns:a16="http://schemas.microsoft.com/office/drawing/2014/main" id="{EF3C043F-0BF2-53B4-0032-81AA24B069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352499"/>
              </p:ext>
            </p:extLst>
          </p:nvPr>
        </p:nvGraphicFramePr>
        <p:xfrm>
          <a:off x="539496" y="2700632"/>
          <a:ext cx="11211120" cy="2163192"/>
        </p:xfrm>
        <a:graphic>
          <a:graphicData uri="http://schemas.openxmlformats.org/drawingml/2006/table">
            <a:tbl>
              <a:tblPr/>
              <a:tblGrid>
                <a:gridCol w="210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2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诗句举例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傲霜斗雪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坚贞高洁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疏影横斜水清浅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暗香浮动月黄昏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梅花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荷尽已无擎雨盖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菊残犹有傲霜枝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赠刘景文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P_6_BD#3b224d026?colgroup=5,5,18&amp;vcp=1&amp;pid=a87398181&amp;color=0,0,0&amp;mp=1&amp;vtp=1&amp;vaab=1&amp;bt=1&amp;bbb=1&amp;hb=1">
            <a:extLst>
              <a:ext uri="{FF2B5EF4-FFF2-40B4-BE49-F238E27FC236}">
                <a16:creationId xmlns:a16="http://schemas.microsoft.com/office/drawing/2014/main" id="{B238DFE2-7B03-2BF4-A8F7-9EDCD5D3E29E}"/>
              </a:ext>
            </a:extLst>
          </p:cNvPr>
          <p:cNvSpPr txBox="1"/>
          <p:nvPr/>
        </p:nvSpPr>
        <p:spPr>
          <a:xfrm>
            <a:off x="9072880" y="2001542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2471552412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6_BD#3b224d026?colgroup=5,5,18&amp;vcp=1&amp;pid=a8739818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192470"/>
              </p:ext>
            </p:extLst>
          </p:nvPr>
        </p:nvGraphicFramePr>
        <p:xfrm>
          <a:off x="539496" y="1274952"/>
          <a:ext cx="11073384" cy="5012692"/>
        </p:xfrm>
        <a:graphic>
          <a:graphicData uri="http://schemas.openxmlformats.org/drawingml/2006/table">
            <a:tbl>
              <a:tblPr/>
              <a:tblGrid>
                <a:gridCol w="210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8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诗句举例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但愿人长久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千里共婵娟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苏轼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调歌头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我寄愁心与明月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随君直到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夜郎西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闻王昌龄左迁龙标遥有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浮云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在外漂泊的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浮云游子意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落日故人情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离愁别绪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何处是归程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长亭更短亭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菩萨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平林漠漠烟如织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3b224d026?colgroup=5,5,18&amp;vcp=1&amp;pid=a87398181&amp;color=0,0,0&amp;mp=1&amp;vtp=1&amp;vaab=1&amp;bt=1&amp;bbb=1">
            <a:extLst>
              <a:ext uri="{FF2B5EF4-FFF2-40B4-BE49-F238E27FC236}">
                <a16:creationId xmlns:a16="http://schemas.microsoft.com/office/drawing/2014/main" id="{DC178D8D-402D-07B1-1D70-73B1C2F99FF1}"/>
              </a:ext>
            </a:extLst>
          </p:cNvPr>
          <p:cNvSpPr txBox="1"/>
          <p:nvPr/>
        </p:nvSpPr>
        <p:spPr>
          <a:xfrm>
            <a:off x="10894735" y="566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1101</Words>
  <Application>Microsoft Office PowerPoint</Application>
  <PresentationFormat>宽屏</PresentationFormat>
  <Paragraphs>238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 (正文)</vt:lpstr>
      <vt:lpstr>华文隶书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6</cp:revision>
  <dcterms:created xsi:type="dcterms:W3CDTF">2024-11-21T13:03:15Z</dcterms:created>
  <dcterms:modified xsi:type="dcterms:W3CDTF">2025-07-24T02:52:15Z</dcterms:modified>
  <cp:category/>
  <cp:contentStatus/>
</cp:coreProperties>
</file>