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23"/>
  </p:handoutMasterIdLst>
  <p:sldIdLst>
    <p:sldId id="257" r:id="rId4"/>
    <p:sldId id="305" r:id="rId5"/>
    <p:sldId id="282" r:id="rId7"/>
    <p:sldId id="306" r:id="rId8"/>
    <p:sldId id="307" r:id="rId9"/>
    <p:sldId id="308" r:id="rId10"/>
    <p:sldId id="309" r:id="rId11"/>
    <p:sldId id="315" r:id="rId12"/>
    <p:sldId id="310" r:id="rId13"/>
    <p:sldId id="311" r:id="rId14"/>
    <p:sldId id="312" r:id="rId15"/>
    <p:sldId id="316" r:id="rId16"/>
    <p:sldId id="317" r:id="rId17"/>
    <p:sldId id="313" r:id="rId18"/>
    <p:sldId id="314" r:id="rId19"/>
    <p:sldId id="284" r:id="rId20"/>
    <p:sldId id="283" r:id="rId21"/>
    <p:sldId id="260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26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0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tags" Target="../tags/tag19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8.xml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14.xml"/><Relationship Id="rId13" Type="http://schemas.openxmlformats.org/officeDocument/2006/relationships/image" Target="../media/image10.jpeg"/><Relationship Id="rId12" Type="http://schemas.openxmlformats.org/officeDocument/2006/relationships/image" Target="../media/image9.jpeg"/><Relationship Id="rId11" Type="http://schemas.openxmlformats.org/officeDocument/2006/relationships/tags" Target="../tags/tag213.xml"/><Relationship Id="rId10" Type="http://schemas.openxmlformats.org/officeDocument/2006/relationships/tags" Target="../tags/tag212.xml"/><Relationship Id="rId1" Type="http://schemas.openxmlformats.org/officeDocument/2006/relationships/tags" Target="../tags/tag20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22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tags" Target="../tags/tag21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tags" Target="../tags/tag22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2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37.xml"/><Relationship Id="rId10" Type="http://schemas.openxmlformats.org/officeDocument/2006/relationships/tags" Target="../tags/tag236.xml"/><Relationship Id="rId1" Type="http://schemas.openxmlformats.org/officeDocument/2006/relationships/tags" Target="../tags/tag23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9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44.xml"/><Relationship Id="rId10" Type="http://schemas.openxmlformats.org/officeDocument/2006/relationships/tags" Target="../tags/tag243.xml"/><Relationship Id="rId1" Type="http://schemas.openxmlformats.org/officeDocument/2006/relationships/tags" Target="../tags/tag23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tags" Target="../tags/tag24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52.xml"/><Relationship Id="rId11" Type="http://schemas.openxmlformats.org/officeDocument/2006/relationships/tags" Target="../tags/tag251.xml"/><Relationship Id="rId10" Type="http://schemas.openxmlformats.org/officeDocument/2006/relationships/tags" Target="../tags/tag250.xml"/><Relationship Id="rId1" Type="http://schemas.openxmlformats.org/officeDocument/2006/relationships/tags" Target="../tags/tag24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59.xml"/><Relationship Id="rId10" Type="http://schemas.openxmlformats.org/officeDocument/2006/relationships/tags" Target="../tags/tag258.xml"/><Relationship Id="rId1" Type="http://schemas.openxmlformats.org/officeDocument/2006/relationships/tags" Target="../tags/tag25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61.xml"/><Relationship Id="rId1" Type="http://schemas.openxmlformats.org/officeDocument/2006/relationships/tags" Target="../tags/tag26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0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66.xml"/><Relationship Id="rId12" Type="http://schemas.openxmlformats.org/officeDocument/2006/relationships/image" Target="../media/image6.png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tags" Target="../tags/tag15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6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82.xml"/><Relationship Id="rId12" Type="http://schemas.openxmlformats.org/officeDocument/2006/relationships/image" Target="../media/image7.jpeg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tags" Target="../tags/tag17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tags" Target="../tags/tag18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2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98.xml"/><Relationship Id="rId12" Type="http://schemas.openxmlformats.org/officeDocument/2006/relationships/image" Target="../media/image8.jpeg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602095" y="2762250"/>
            <a:ext cx="5697220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婴幼儿消化系统的特点与保健要点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模块一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任务三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婴幼儿的食管比成人短而窄，形状呈漏斗状，管壁较薄且弹力组织发育较差，黏膜纤弱，容易受损。因此，应避免让婴幼儿吃花生、核桃、豆类等过硬的小颗粒食物，以免引起婴幼儿食管损伤。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二、婴幼儿消化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7925" y="1724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（三）食管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597282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596889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914400"/>
            <a:ext cx="10811510" cy="5727700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02749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60400" y="1552575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婴幼儿的卫星水平位，即贲门（上开口）和幽门（下开口）几乎在同一水平位置上。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婴幼儿胃容量小，胃平滑肌发育尚未完善，胃贲门部肌肉较松弛，在充满液体食物后易使胃扩张，易使婴儿发生呕吐或溢乳、食物反流，可导致食管炎或反复呼吸道感染。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二、婴幼儿消化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1760" y="91440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（四）胃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1" name="图片 51" descr="C:\Users\素珍\Desktop\QQ截图20230210001700.jpgQQ截图20230210001700"/>
          <p:cNvPicPr>
            <a:picLocks noChangeAspect="1"/>
          </p:cNvPicPr>
          <p:nvPr/>
        </p:nvPicPr>
        <p:blipFill>
          <a:blip r:embed="rId12"/>
          <a:srcRect t="-1240" r="28761"/>
          <a:stretch>
            <a:fillRect/>
          </a:stretch>
        </p:blipFill>
        <p:spPr>
          <a:xfrm>
            <a:off x="1688465" y="4422140"/>
            <a:ext cx="3002280" cy="1892300"/>
          </a:xfrm>
          <a:prstGeom prst="rect">
            <a:avLst/>
          </a:prstGeom>
          <a:ln>
            <a:solidFill>
              <a:schemeClr val="accent2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"/>
          </a:effectLst>
        </p:spPr>
      </p:pic>
      <p:pic>
        <p:nvPicPr>
          <p:cNvPr id="52" name="图片 52" descr="C:\Users\素珍\Desktop\QQ截图20230210001739.jpgQQ截图20230210001739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6579870" y="4404360"/>
            <a:ext cx="3002280" cy="1910080"/>
          </a:xfrm>
          <a:prstGeom prst="rect">
            <a:avLst/>
          </a:prstGeom>
          <a:ln>
            <a:solidFill>
              <a:schemeClr val="accent2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"/>
          </a:effectLst>
        </p:spPr>
      </p:pic>
      <p:sp>
        <p:nvSpPr>
          <p:cNvPr id="8" name="文本框 7"/>
          <p:cNvSpPr txBox="1"/>
          <p:nvPr/>
        </p:nvSpPr>
        <p:spPr>
          <a:xfrm>
            <a:off x="1846580" y="6350635"/>
            <a:ext cx="81330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533400"/>
            <a:r>
              <a:rPr lang="zh-CN" b="0">
                <a:ea typeface="宋体" panose="02010600030101010101" pitchFamily="2" charset="-122"/>
              </a:rPr>
              <a:t>新生儿与成人的胃</a:t>
            </a:r>
            <a:r>
              <a:rPr lang="en-US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              </a:t>
            </a:r>
            <a:r>
              <a:rPr lang="zh-CN" b="0">
                <a:ea typeface="宋体" panose="02010600030101010101" pitchFamily="2" charset="-122"/>
              </a:rPr>
              <a:t>胃贲门部肌肉较松弛</a:t>
            </a:r>
            <a:endParaRPr lang="zh-CN" altLang="en-US" b="0">
              <a:ea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445706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60400" y="290449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婴幼儿的肠管相对成人较长，小肠的绒毛发育良好具有较强的吸收能力，可根据婴幼儿胃、肠特点，准备碎、细、软、烂、嫩的膳食。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婴幼儿的肠道肌肉组织弹力纤维发育不成熟，肠的蠕动能力弱，食物通过肠道的速度比较慢，则容易出现便秘现象。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婴幼儿肠肌层发育差，肠系膜柔软而长，黏膜下组织松弛，结肠、直肠与腹后壁的牢固性差。因此，婴幼儿容易出现肠套叠或脱肛。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二、婴幼儿消化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7925" y="1724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（五）肠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婴幼儿胰腺分泌胰液少，胰液活性相对较差，因此婴幼儿的胰液对脂肪和蛋白质的消化、吸收功能差。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二、婴幼儿消化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7925" y="1724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（六）胰腺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01015" y="1066165"/>
            <a:ext cx="11082020" cy="56794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090" y="684530"/>
            <a:ext cx="11291570" cy="6219825"/>
          </a:xfrm>
          <a:prstGeom prst="rect">
            <a:avLst/>
          </a:prstGeom>
          <a:noFill/>
        </p:spPr>
        <p:txBody>
          <a:bodyPr wrap="square" rtlCol="0" anchor="ctr" anchorCtr="0">
            <a:normAutofit fontScale="60000"/>
          </a:bodyPr>
          <a:lstStyle/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47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（一）保持口腔与牙齿的卫生</a:t>
            </a:r>
            <a:endParaRPr lang="en-US" sz="47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40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婴幼儿年龄不同，清洁口腔的方式也不同。1岁之前的婴儿，每次进食后可饮用温开水清洁口腔。2岁以后的幼儿，餐后漱口来清洁口腔。到3岁左右，可协助幼儿学习刷牙。除此之外，还要定期（每半年一次）带婴幼儿进行口腔检查，发现问题后及时处理。</a:t>
            </a:r>
            <a:endParaRPr lang="en-US" sz="40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47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（二）培养良好的饮食习惯</a:t>
            </a:r>
            <a:endParaRPr lang="en-US" sz="47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40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养成定时定量进餐的习惯，不暴饮暴食，也不可以零食代替正餐。细嚼慢咽能够使得唾液能充分地消化食物，对于不干净的食物以及体积比较大的食物，也要与之“划清界限”。</a:t>
            </a:r>
            <a:endParaRPr lang="en-US" sz="40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、婴幼儿消化系统的卫生保健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01015" y="1066165"/>
            <a:ext cx="11082020" cy="52984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090" y="913765"/>
            <a:ext cx="10405745" cy="527240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（三）饭前饭后不做剧烈运动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饭前剧烈运动，身体需要一段时间来恢复，会影响消化；饭后剧烈运动会因为大部分血液涌向肌肉，产生抵消消化；饭后最好组织幼儿散步十分钟左右，再上床入睡。</a:t>
            </a:r>
            <a:endParaRPr 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（四）养成定时排便的习惯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成人应组织幼儿经常参加运动，多吃蔬菜，尤其是膳食纤维含量大的蔬菜、水果多喝开水，以利于大便通畅。</a:t>
            </a:r>
            <a:endParaRPr 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三、婴幼儿消化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33905" y="813435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：社区里，经常会看到一些家长追在宝宝后面喂食。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4219575"/>
            <a:ext cx="835596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问题：你觉得这种做法妥当吗？作为保教工作者，你会如何针对追着宝宝喂食这一现象与家长沟通呢？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1946275" y="96520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：近期小杰妈妈惆怅自己8个月的宝宝每次都流很多口水，旖旎妈妈说：“这个正常的，小朋友都会流口水。”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1946275" y="4054475"/>
            <a:ext cx="92106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问题：你觉得旖旎妈妈这么说正确吗？为什么？作为保教工作者，对于宝宝流口水现象，你有什么建议？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5553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1.了解婴幼儿消化系统的组成和发育特点；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2.掌握婴幼儿消化系统保育要点。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1.能解释说明消化系统的组成，以及在学前儿童身体中的位置和对应技能；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2.能根据婴幼儿的消化系统特点设计组织活动。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216150" y="1527175"/>
            <a:ext cx="7505700" cy="332422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婴幼儿消化系统由哪几个部分构成？其生理特点是什么？保育人员在照护婴幼儿的过程中要注意哪些问题？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algn="ctr"/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614362" y="226060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buClrTx/>
              <a:buSzTx/>
              <a:buFontTx/>
            </a:pPr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390650" y="2350770"/>
            <a:ext cx="6047105" cy="47307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消化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系统的组成和功能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614362" y="347122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401445" y="3651250"/>
            <a:ext cx="6144260" cy="473075"/>
          </a:xfrm>
          <a:prstGeom prst="rect">
            <a:avLst/>
          </a:prstGeom>
          <a:noFill/>
        </p:spPr>
        <p:txBody>
          <a:bodyPr wrap="square" lIns="91440" tIns="45720" rIns="91440" bIns="0" anchor="b"/>
          <a:lstStyle/>
          <a:p>
            <a:pPr algn="l"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消化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系统的生理特点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5"/>
          <p:cNvSpPr txBox="1"/>
          <p:nvPr>
            <p:custDataLst>
              <p:tags r:id="rId6"/>
            </p:custDataLst>
          </p:nvPr>
        </p:nvSpPr>
        <p:spPr>
          <a:xfrm>
            <a:off x="619442" y="472598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406525" y="4906010"/>
            <a:ext cx="6144260" cy="473075"/>
          </a:xfrm>
          <a:prstGeom prst="rect">
            <a:avLst/>
          </a:prstGeom>
          <a:noFill/>
        </p:spPr>
        <p:txBody>
          <a:bodyPr wrap="square" lIns="91440" tIns="45720" rIns="91440" bIns="0" anchor="b"/>
          <a:p>
            <a:pPr algn="l"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消化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系统的卫生保健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115060"/>
            <a:ext cx="10811510" cy="5586730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07321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839470" y="1057910"/>
            <a:ext cx="1051242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消化系统由消化道和消化腺两部分组成。消化道包括口腔、咽、食管、胃、小肠和大肠。消化腺包括唾液腺、胃腺、肝脏、胰腺、肠腺等。消化系统的主要功能就是消化食物、吸收营养，把残渣排出体外。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一、消化系统的组成和功能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20" name="图片 120" descr="0ef76c35bb35eb81aab21a8a8535f1e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44695" y="3350260"/>
            <a:ext cx="3102610" cy="335153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婴幼儿口腔较小，口腔浅，血管丰富，口腔黏膜柔嫩，口腔黏膜干燥，易受损伤和发生局部感染。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二、婴幼儿消化系统的生理特点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7925" y="1724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（一）口腔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5424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5603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145540"/>
            <a:ext cx="11531600" cy="571309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829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1385570"/>
            <a:ext cx="1121029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1.牙齿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乳牙萌发的重要阶段是婴幼儿时期，乳牙一般在婴儿出生6～10个月时开始萌出，24～32个月时出齐。每一颗乳牙的萌出，都有相对固定的时间（如图2）。婴幼儿易生龋齿是由于乳牙的牙釉质较薄，牙本质较松脆，牙髓腔较大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二、婴幼儿消化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7925" y="962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（一）口腔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9" name="Picture 3" descr="C:\Users\素珍\Desktop\QQ截图20230210000233.jpgQQ截图20230210000233"/>
          <p:cNvPicPr>
            <a:picLocks noChangeAspect="1" noChangeArrowheads="1"/>
          </p:cNvPicPr>
          <p:nvPr/>
        </p:nvPicPr>
        <p:blipFill>
          <a:blip r:embed="rId12"/>
          <a:srcRect l="3584" b="2596"/>
          <a:stretch>
            <a:fillRect/>
          </a:stretch>
        </p:blipFill>
        <p:spPr>
          <a:xfrm>
            <a:off x="4232275" y="4197985"/>
            <a:ext cx="3197860" cy="2535555"/>
          </a:xfrm>
          <a:prstGeom prst="rect">
            <a:avLst/>
          </a:prstGeom>
          <a:noFill/>
          <a:ln w="9525">
            <a:solidFill>
              <a:srgbClr val="F79646"/>
            </a:solidFill>
            <a:miter lim="800000"/>
            <a:headEnd/>
            <a:tailEnd/>
          </a:ln>
          <a:effectLst>
            <a:glow rad="139700">
              <a:srgbClr val="FF9004">
                <a:satMod val="175000"/>
                <a:alpha val="40000"/>
              </a:srgbClr>
            </a:glow>
          </a:effectLst>
        </p:spPr>
      </p:pic>
    </p:spTree>
    <p:custDataLst>
      <p:tags r:id="rId1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2.唾液腺                              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唾液腺在出生时已经形成，但由于唾液腺发育不完善，婴幼儿前三个月唾液分泌少，到五六个月时，婴幼儿的唾液明显增多。出现的“生理性流涎”现象，是由于婴幼儿口腔底浅，吞咽能力差，唾液常常流出口外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二、婴幼儿消化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7925" y="1724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（一）口腔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494982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720090" y="190754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婴幼儿扁桃体容易出现炎症，常表现为扁桃体红肿，甚至表面出现黄壁白色脓点。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二、婴幼儿消化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7925" y="1724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（二）咽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0" name="文本框 50"/>
          <p:cNvSpPr txBox="1"/>
          <p:nvPr/>
        </p:nvSpPr>
        <p:spPr>
          <a:xfrm>
            <a:off x="3942715" y="4070985"/>
            <a:ext cx="4246245" cy="2115185"/>
          </a:xfrm>
          <a:prstGeom prst="rect">
            <a:avLst/>
          </a:prstGeom>
          <a:blipFill rotWithShape="1">
            <a:blip r:embed="rId12"/>
            <a:stretch>
              <a:fillRect/>
            </a:stretch>
          </a:blip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30705" y="6186170"/>
            <a:ext cx="614489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800350"/>
            <a:r>
              <a:rPr lang="zh-CN" sz="1600" b="0">
                <a:latin typeface="Calibri" panose="020F0502020204030204" charset="0"/>
                <a:ea typeface="宋体" panose="02010600030101010101" pitchFamily="2" charset="-122"/>
              </a:rPr>
              <a:t>正常扁桃体与扁桃体发炎对比图</a:t>
            </a:r>
            <a:endParaRPr lang="zh-CN" altLang="en-US" sz="16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63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64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6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71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7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7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7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79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8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82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8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87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88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8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9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95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96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9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9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9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03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04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0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0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0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11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1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1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1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1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19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2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22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2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27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28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2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3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35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3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3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3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42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4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4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45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49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53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61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62.xml><?xml version="1.0" encoding="utf-8"?>
<p:tagLst xmlns:p="http://schemas.openxmlformats.org/presentationml/2006/main">
  <p:tag name="COMMONDATA" val="eyJoZGlkIjoiZGQyZDYzMTlhZjNmYTM5NTcwZDU4NWExOTk3MzE2MDMifQ=="/>
  <p:tag name="KSO_WPP_MARK_KEY" val="edc4ae16-9a38-4313-bf6e-428e8fa34f27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1931</Words>
  <Application>WPS 演示</Application>
  <PresentationFormat>宽屏</PresentationFormat>
  <Paragraphs>124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Calibri</vt:lpstr>
      <vt:lpstr>Times New Roman</vt:lpstr>
      <vt:lpstr>Calibri</vt:lpstr>
      <vt:lpstr>Times New Roman</vt:lpstr>
      <vt:lpstr>Wingdings</vt:lpstr>
      <vt:lpstr>Arial Unicode MS</vt:lpstr>
      <vt:lpstr>Office 主题</vt:lpstr>
      <vt:lpstr>1_Office 主题​​</vt:lpstr>
      <vt:lpstr>婴幼儿消化系统的特点与保健要点</vt:lpstr>
      <vt:lpstr>一、教学目标 知识目标： 1.了解婴幼儿消化系统的组成和发育特点； 2.掌握婴幼儿消化系统保育要点。 能力目标：	 1.能解释说明消化系统的组成，以及在学前儿童身体中的位置和对应技能； 2.能根据婴幼儿的消化系统特点设计组织活动。 素质目标：	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 潴肉莲蓉包</cp:lastModifiedBy>
  <cp:revision>11</cp:revision>
  <dcterms:created xsi:type="dcterms:W3CDTF">2023-05-23T12:01:00Z</dcterms:created>
  <dcterms:modified xsi:type="dcterms:W3CDTF">2023-05-28T17:02:15Z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2052-11.1.0.10314</vt:lpwstr>
  </property>
</Properties>
</file>