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7"/>
  </p:notesMasterIdLst>
  <p:sldIdLst>
    <p:sldId id="256" r:id="rId2"/>
    <p:sldId id="257" r:id="rId3"/>
    <p:sldId id="261" r:id="rId4"/>
    <p:sldId id="262" r:id="rId5"/>
    <p:sldId id="263" r:id="rId6"/>
    <p:sldId id="265" r:id="rId7"/>
    <p:sldId id="266" r:id="rId8"/>
    <p:sldId id="267" r:id="rId9"/>
    <p:sldId id="269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80" r:id="rId18"/>
    <p:sldId id="281" r:id="rId19"/>
    <p:sldId id="282" r:id="rId20"/>
    <p:sldId id="283" r:id="rId21"/>
    <p:sldId id="284" r:id="rId22"/>
    <p:sldId id="285" r:id="rId23"/>
    <p:sldId id="287" r:id="rId24"/>
    <p:sldId id="288" r:id="rId25"/>
    <p:sldId id="289" r:id="rId26"/>
    <p:sldId id="290" r:id="rId27"/>
    <p:sldId id="291" r:id="rId28"/>
    <p:sldId id="292" r:id="rId29"/>
    <p:sldId id="294" r:id="rId30"/>
    <p:sldId id="295" r:id="rId31"/>
    <p:sldId id="296" r:id="rId32"/>
    <p:sldId id="297" r:id="rId33"/>
    <p:sldId id="298" r:id="rId34"/>
    <p:sldId id="350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51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26" r:id="rId64"/>
    <p:sldId id="327" r:id="rId65"/>
    <p:sldId id="328" r:id="rId66"/>
    <p:sldId id="329" r:id="rId67"/>
    <p:sldId id="330" r:id="rId68"/>
    <p:sldId id="331" r:id="rId69"/>
    <p:sldId id="332" r:id="rId70"/>
    <p:sldId id="333" r:id="rId71"/>
    <p:sldId id="334" r:id="rId72"/>
    <p:sldId id="352" r:id="rId73"/>
    <p:sldId id="335" r:id="rId74"/>
    <p:sldId id="336" r:id="rId75"/>
    <p:sldId id="337" r:id="rId76"/>
    <p:sldId id="338" r:id="rId77"/>
    <p:sldId id="339" r:id="rId78"/>
    <p:sldId id="340" r:id="rId79"/>
    <p:sldId id="341" r:id="rId80"/>
    <p:sldId id="342" r:id="rId81"/>
    <p:sldId id="343" r:id="rId82"/>
    <p:sldId id="344" r:id="rId83"/>
    <p:sldId id="345" r:id="rId84"/>
    <p:sldId id="346" r:id="rId85"/>
    <p:sldId id="347" r:id="rId8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00" d="100"/>
          <a:sy n="100" d="100"/>
        </p:scale>
        <p:origin x="8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9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557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2.xml"/><Relationship Id="rId5" Type="http://schemas.openxmlformats.org/officeDocument/2006/relationships/slide" Target="../slides/slide73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2.xml"/><Relationship Id="rId5" Type="http://schemas.openxmlformats.org/officeDocument/2006/relationships/slide" Target="../slides/slide73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d01464f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E529437-C9D6-41B8-8833-C538AD0D7B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背诵默写与文化常识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d01464f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4EF965-4284-4CCB-B295-F9F0BCB17DE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6" name="MasterShapeName?linknodeid=ca7887c8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754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a7887c86&amp;color=RGB(64,64,64)">
            <a:hlinkClick r:id="rId3" action="ppaction://hlinksldjump"/>
          </p:cNvPr>
          <p:cNvSpPr/>
          <p:nvPr/>
        </p:nvSpPr>
        <p:spPr>
          <a:xfrm>
            <a:off x="416128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知识梳理</a:t>
            </a:r>
            <a:endParaRPr lang="en-US" sz="1800" dirty="0"/>
          </a:p>
        </p:txBody>
      </p:sp>
      <p:pic>
        <p:nvPicPr>
          <p:cNvPr id="8" name="MasterShapeName?linknodeid=948778d5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401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48778d59&amp;color=RGB(64,64,64)">
            <a:hlinkClick r:id="rId5" action="ppaction://hlinksldjump"/>
          </p:cNvPr>
          <p:cNvSpPr/>
          <p:nvPr/>
        </p:nvSpPr>
        <p:spPr>
          <a:xfrm>
            <a:off x="558774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771ad981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047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771ad9817&amp;color=RGB(64,64,64)">
            <a:hlinkClick r:id="rId6" action="ppaction://hlinksldjump"/>
          </p:cNvPr>
          <p:cNvSpPr/>
          <p:nvPr/>
        </p:nvSpPr>
        <p:spPr>
          <a:xfrm>
            <a:off x="700506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背诵默写与文化常识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2f38e380009f4e7b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091EBC8-C044-6189-2B89-7842724D877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B0789A6-4838-474F-8D7C-6C7494D6273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FFEC35E-DFF5-46A9-B902-6FE743EE6D8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6" name="MasterShapeName?linknodeid=ca7887c8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704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a7887c86&amp;color=RGB(64,64,64)">
            <a:hlinkClick r:id="rId3" action="ppaction://hlinksldjump"/>
          </p:cNvPr>
          <p:cNvSpPr/>
          <p:nvPr/>
        </p:nvSpPr>
        <p:spPr>
          <a:xfrm>
            <a:off x="397078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知识梳理</a:t>
            </a:r>
            <a:endParaRPr lang="en-US" sz="1800" dirty="0"/>
          </a:p>
        </p:txBody>
      </p:sp>
      <p:pic>
        <p:nvPicPr>
          <p:cNvPr id="8" name="MasterShapeName?linknodeid=948778d5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351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48778d59&amp;color=RGB(64,64,64)">
            <a:hlinkClick r:id="rId5" action="ppaction://hlinksldjump"/>
          </p:cNvPr>
          <p:cNvSpPr/>
          <p:nvPr/>
        </p:nvSpPr>
        <p:spPr>
          <a:xfrm>
            <a:off x="539724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771ad981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997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771ad9817&amp;color=RGB(64,64,64)">
            <a:hlinkClick r:id="rId6" action="ppaction://hlinksldjump"/>
          </p:cNvPr>
          <p:cNvSpPr/>
          <p:nvPr/>
        </p:nvSpPr>
        <p:spPr>
          <a:xfrm>
            <a:off x="681456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&amp;hb=1"/>
          <p:cNvSpPr/>
          <p:nvPr/>
        </p:nvSpPr>
        <p:spPr>
          <a:xfrm>
            <a:off x="0" y="111021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稻花香里说丰年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听取蛙声一片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辛弃疾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西江月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夜行黄沙道中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水晶帘动微风起，满架蔷薇一院香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山亭夏日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11.秋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空山新雨后，天气晚来秋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王维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山居秋暝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停车坐爱枫林晚，霜叶红于二月花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杜牧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12.冬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草枯鹰眼疾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，雪尽马蹄轻。（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千山鸟飞绝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，万径人踪灭。（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柳宗元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窗含西岭千秋雪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，门泊东吴万里船。（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杜甫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绝句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"/>
          <p:cNvSpPr/>
          <p:nvPr/>
        </p:nvSpPr>
        <p:spPr>
          <a:xfrm>
            <a:off x="288485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13.爱国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黄沙百战穿金甲，不破楼兰终不还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王昌龄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从军行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九州生气恃风雷，万马齐喑究可哀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龚自珍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己亥杂诗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王师北定中原日，家祭无忘告乃翁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陆游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醉卧沙场君莫笑，古来征战几人回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凉州词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我自横刀向天笑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去留肝胆两昆仑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谭嗣同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狱中题壁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14.思乡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此夜曲中闻折柳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，何人不起故园情。（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春夜洛城闻笛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近乡情更怯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，不敢问来人。（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宋之问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渡汉江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少小离家老大回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，乡音无改鬓毛衰。（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贺知章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回乡偶书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&amp;hb=1"/>
          <p:cNvSpPr/>
          <p:nvPr/>
        </p:nvSpPr>
        <p:spPr>
          <a:xfrm>
            <a:off x="-141821" y="1846295"/>
            <a:ext cx="11109960" cy="2645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15.友谊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同是天涯沦落人，相逢何必曾相识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白居易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琵琶行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故人西辞黄鹤楼，烟花三月下扬州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黄鹤楼送孟浩然之广陵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桃花潭水深千尺，不及汪伦送我情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赠汪伦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16.爱情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十年生死两茫茫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，不思量，自难忘。（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江城子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乙卯正月二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十日夜记梦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山无棱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，江水为竭。冬雷震震，夏雨雪。天地合，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乃敢与君绝。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佚名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愿得一心人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，白头不相离。（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汉乐府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白头吟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17.哲理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他山之石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可以攻玉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诗经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鹤鸣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欲穷千里目，更上一层楼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王之涣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登鹳雀楼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射人先射马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擒贼先擒王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杜甫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前出塞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18.读书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三更灯火五更鸡，正是男儿读书时。黑发不知勤学早，白首方悔读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颜真卿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劝学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读书破万卷，下笔如有神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杜甫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奉赠韦左丞丈二十二韵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19.惜时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莫等闲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，白了少年头，空悲切。（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岳飞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满江红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盛年不重来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，一日难再晨。（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陶渊明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杂诗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光景不待人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，须臾成发丝。（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相逢行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明日复明日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，明日何其多。我生待明日，万事成蹉跎。（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钱福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99cb8f31?vcp=1&amp;pid=ca7887c86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5_BD#259d5907b?sp=1&amp;vcp=1&amp;pid=799cb8f31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熟悉诗歌节奏划分的规则，根据句式、句义准确划分节奏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便于诵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读。一般来说，五言诗节奏多为“二二一”或“二三”，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七言诗节奏多为“四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三”或“二二三”。总之，要根据音节和意义来划分节奏。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59d5907b?sp=1&amp;vcp=1&amp;pid=799cb8f31&amp;color=0,0,0&amp;vtp=1&amp;vaab=1&amp;bt=1&amp;bbb=1"/>
          <p:cNvSpPr/>
          <p:nvPr/>
        </p:nvSpPr>
        <p:spPr>
          <a:xfrm>
            <a:off x="539496" y="428894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搜集生活中常用的格言、警句、谚语、俗语、歇后语。</a:t>
            </a:r>
          </a:p>
          <a:p>
            <a:pPr latinLnBrk="1">
              <a:lnSpc>
                <a:spcPts val="47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名句积累常见的方法有如下几种：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（1）理解积累：《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义务教育语文课程标准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》（2022年版）“优秀诗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文背诵推荐篇目”中的古诗文都是文质兼美的千古佳作。我们要认真领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会作者所表达的思想感情和遣词造句、谋篇布局的妙处，通过反复诵读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理解诗意，达到见“题”知“义”、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见“义”知“句”的效果。进行理解性记忆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这样才不容易忘记，不容易混淆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（2）归类积累：平时要注意归纳、梳理，使自己对诗文的理解更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透彻，印象更深刻。将相关的诗文名句按照不同的类别进行整理、归类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通过比较把握其特征，理解其内容，熟读成诵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d01464f1.fixed?vcp=1&amp;pid=043cc72b0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9d01464f1.fixed?vcp=1&amp;pid=043cc72b0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积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累</a:t>
            </a:r>
            <a:endParaRPr lang="en-US" altLang="zh-CN" sz="4800" dirty="0"/>
          </a:p>
        </p:txBody>
      </p:sp>
      <p:sp>
        <p:nvSpPr>
          <p:cNvPr id="4" name="C_2_BD#9d01464f1.fixed?vcp=1&amp;pid=043cc72b0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背诵默写与文化常识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59d5907b?sp=1&amp;vcp=1&amp;pid=799cb8f31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（3）联想积累：借助联想的方法积累名句。平时要注意做一些联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想默写训练，通过联想默写训练，既可以积累诗句，又可以增强诗文理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（4）回环积累：把七至九年级所有需要背诵的诗文循环往复地背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诵。按照记忆规律，知识要经过反复多次的识记才能记得更加牢固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（5）抄读积累：边抄边背，或边背边默写，既能加深印象，又能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提高积累效率，还可以降低默写的错字率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c75ce88e?sp=1&amp;vcp=1&amp;pid=ca7887c86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七年级上册</a:t>
            </a:r>
            <a:endParaRPr lang="en-US" altLang="zh-CN" sz="3200" dirty="0"/>
          </a:p>
        </p:txBody>
      </p:sp>
      <p:sp>
        <p:nvSpPr>
          <p:cNvPr id="3" name="C_5_BD#711b831b3?vcp=1&amp;pid=ec75ce88e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（一）诗文背诵</a:t>
            </a:r>
            <a:endParaRPr lang="en-US" altLang="zh-CN" sz="3000" dirty="0"/>
          </a:p>
        </p:txBody>
      </p:sp>
      <p:sp>
        <p:nvSpPr>
          <p:cNvPr id="4" name="P_6#193805ce4?sp=1&amp;vcp=1&amp;pid=711b831b3&amp;color=0,0,0&amp;vtp=1&amp;vaab=1&amp;bbb=1&amp;hb=1"/>
          <p:cNvSpPr/>
          <p:nvPr/>
        </p:nvSpPr>
        <p:spPr>
          <a:xfrm>
            <a:off x="539496" y="194212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1.课内现代文背诵篇目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春》全文、《从百草园到三味书屋》第2段、《纪念白求恩》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第4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、《天上的街市》全文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93805ce4?sp=1&amp;vcp=1&amp;pid=711b831b3&amp;color=0,0,0&amp;vtp=1&amp;vaab=1&amp;bt=1&amp;bb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2.课内古诗文背诵篇目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（1）古诗词：《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观沧海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闻王昌龄左迁龙标遥有此寄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次北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固山下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天净沙·秋思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（2）文言文：《〈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论语〉十二章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诫子书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3.课外古诗词诵读篇目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峨眉山月歌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江南逢李龟年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行军九日思长安故园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夜上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受降城闻笛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秋词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夜雨寄北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十一月四日风雨大作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潼关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2e5c5639?vcp=1&amp;pid=ec75ce88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（二）中国古代作家作品</a:t>
            </a:r>
            <a:endParaRPr lang="en-US" altLang="zh-CN" sz="3000" dirty="0"/>
          </a:p>
        </p:txBody>
      </p:sp>
      <p:graphicFrame>
        <p:nvGraphicFramePr>
          <p:cNvPr id="33" name="P_6_BD#08ef65e35?colgroup=3,4,21&amp;vcp=1&amp;pid=02e5c563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507464"/>
              </p:ext>
            </p:extLst>
          </p:nvPr>
        </p:nvGraphicFramePr>
        <p:xfrm>
          <a:off x="539496" y="1295191"/>
          <a:ext cx="11091672" cy="5000944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23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49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观沧海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字孟德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小名阿瞒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魏武帝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东汉政治家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军事家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龟虽寿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短歌行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与他的儿子曹丕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曹植合称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闻王昌龄左迁龙标遥有此寄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字太白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号青莲居士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唐代浪漫主义诗人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诗风宏奇豪放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想象丰富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语言流畅自然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与杜甫并称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行路难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月下独酌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蜀道难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将进酒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诗题中的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指降低官职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即贬官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6_BD#08ef65e35?colgroup=3,4,21&amp;vcp=1&amp;pid=02e5c563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974898"/>
              </p:ext>
            </p:extLst>
          </p:nvPr>
        </p:nvGraphicFramePr>
        <p:xfrm>
          <a:off x="300000" y="997270"/>
          <a:ext cx="11700000" cy="5129278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65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812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次北固山下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唐代诗人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停宿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北固山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在今江苏镇江北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8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马致远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天净沙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号东篱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元代戏曲作家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散曲家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汉宫秋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青衫泪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天净沙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秋思之祖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5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刘义庆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咏雪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陈太丘与友期行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南朝宋临川王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课文选自他所组织编写的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主要记载汉末至东晋的士大夫的言谈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逸事的志人小说集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世说新语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陈太丘与友期行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中使用了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尊君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等敬辞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谦辞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08ef65e35?colgroup=3,4,21&amp;vcp=1&amp;pid=02e5c5639&amp;color=0,0,0&amp;vtp=1&amp;vaab=1&amp;bt=1&amp;bbb=1">
            <a:extLst>
              <a:ext uri="{FF2B5EF4-FFF2-40B4-BE49-F238E27FC236}">
                <a16:creationId xmlns:a16="http://schemas.microsoft.com/office/drawing/2014/main" id="{092FCF5A-4D65-6232-9C08-C5DD89571F62}"/>
              </a:ext>
            </a:extLst>
          </p:cNvPr>
          <p:cNvSpPr txBox="1"/>
          <p:nvPr/>
        </p:nvSpPr>
        <p:spPr>
          <a:xfrm>
            <a:off x="10913023" y="401996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6_BD#08ef65e35?colgroup=3,4,21&amp;vcp=1&amp;pid=02e5c563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716458"/>
              </p:ext>
            </p:extLst>
          </p:nvPr>
        </p:nvGraphicFramePr>
        <p:xfrm>
          <a:off x="539496" y="1000472"/>
          <a:ext cx="11289888" cy="5222114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4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745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十二章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字仲尼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春秋时期鲁国人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著名的思想家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教育家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儒家学派的创始人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记录了孔子及其弟子的言行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是我国历史上第一部语录体著作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孟子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的关于年龄的称谓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知天命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耳顺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的成语有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温故知新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不耻下问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当仁不让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8ef65e35?colgroup=3,4,21&amp;vcp=1&amp;pid=02e5c5639&amp;color=0,0,0&amp;vtp=1&amp;vaab=1&amp;bt=1&amp;bbb=1">
            <a:extLst>
              <a:ext uri="{FF2B5EF4-FFF2-40B4-BE49-F238E27FC236}">
                <a16:creationId xmlns:a16="http://schemas.microsoft.com/office/drawing/2014/main" id="{1E5B8ED2-4E57-53BC-AA98-898C3A976B6D}"/>
              </a:ext>
            </a:extLst>
          </p:cNvPr>
          <p:cNvSpPr txBox="1"/>
          <p:nvPr/>
        </p:nvSpPr>
        <p:spPr>
          <a:xfrm>
            <a:off x="10913023" y="393033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6_BD#08ef65e35?colgroup=3,4,21&amp;vcp=1&amp;pid=02e5c563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310832"/>
              </p:ext>
            </p:extLst>
          </p:nvPr>
        </p:nvGraphicFramePr>
        <p:xfrm>
          <a:off x="539496" y="1558194"/>
          <a:ext cx="11164162" cy="4446208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94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诸葛亮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诫子书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字孔明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卧龙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三国时蜀汉政治家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军事家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代表作有前后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出师表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出自本文的成语有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淡泊明志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宁静致远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蒲松龄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字留仙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聊斋先生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清代文学家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课文选自其志怪小说集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聊斋志异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聊斋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是蒲松龄的书斋名称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是记述的意思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指奇异的故事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08ef65e35?colgroup=3,4,21&amp;vcp=1&amp;pid=02e5c5639&amp;color=0,0,0&amp;mp=1&amp;vtp=1&amp;vaab=1&amp;bt=1&amp;bbb=1">
            <a:extLst>
              <a:ext uri="{FF2B5EF4-FFF2-40B4-BE49-F238E27FC236}">
                <a16:creationId xmlns:a16="http://schemas.microsoft.com/office/drawing/2014/main" id="{A90DDB35-E10A-D4FF-0C5C-30E1F2E05E2A}"/>
              </a:ext>
            </a:extLst>
          </p:cNvPr>
          <p:cNvSpPr txBox="1"/>
          <p:nvPr/>
        </p:nvSpPr>
        <p:spPr>
          <a:xfrm>
            <a:off x="10913023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6_BD#08ef65e35?colgroup=3,4,21&amp;vcp=1&amp;pid=02e5c563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050703"/>
              </p:ext>
            </p:extLst>
          </p:nvPr>
        </p:nvGraphicFramePr>
        <p:xfrm>
          <a:off x="539496" y="1083602"/>
          <a:ext cx="11091672" cy="5000944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9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61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吕不韦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穿井得一人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战国末期秦国丞相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吕氏春秋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吕氏春秋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吕览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是先秦杂家的代表著作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由吕不韦及其门客共同编写而成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全书共二十六卷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分为十二纪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六论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共一百六十篇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杞人忧天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名御寇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相传是战国时的道家人物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列子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列子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内容多为民间故事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寓言和神话传说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08ef65e35?colgroup=3,4,21&amp;vcp=1&amp;pid=02e5c5639&amp;color=0,0,0&amp;mp=1&amp;vtp=1&amp;vaab=1&amp;bt=1&amp;bbb=1">
            <a:extLst>
              <a:ext uri="{FF2B5EF4-FFF2-40B4-BE49-F238E27FC236}">
                <a16:creationId xmlns:a16="http://schemas.microsoft.com/office/drawing/2014/main" id="{82C74D80-F14F-0F8F-E991-57CA005A31A2}"/>
              </a:ext>
            </a:extLst>
          </p:cNvPr>
          <p:cNvSpPr txBox="1"/>
          <p:nvPr/>
        </p:nvSpPr>
        <p:spPr>
          <a:xfrm>
            <a:off x="10913023" y="3751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7735dfde?sp=1&amp;vcp=1&amp;pid=ca7887c86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七年级下册</a:t>
            </a:r>
            <a:endParaRPr lang="en-US" altLang="zh-CN" sz="3200" dirty="0"/>
          </a:p>
        </p:txBody>
      </p:sp>
      <p:sp>
        <p:nvSpPr>
          <p:cNvPr id="3" name="C_5_BD#8d79ad7eb?vcp=1&amp;pid=77735dfde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（一）诗文背诵</a:t>
            </a:r>
            <a:endParaRPr lang="en-US" altLang="zh-CN" sz="3000" dirty="0"/>
          </a:p>
        </p:txBody>
      </p:sp>
      <p:sp>
        <p:nvSpPr>
          <p:cNvPr id="4" name="P_6#a08592deb?sp=1&amp;vcp=1&amp;pid=8d79ad7eb&amp;color=0,0,0&amp;vtp=1&amp;vaab=1&amp;bbb=1"/>
          <p:cNvSpPr/>
          <p:nvPr/>
        </p:nvSpPr>
        <p:spPr>
          <a:xfrm>
            <a:off x="539496" y="19421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1.课内现代文背诵篇目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假如生活欺骗了你》《未选择的路》（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任选一首）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2.课内古诗文背诵篇目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（1）古诗词：《木兰诗》《登幽州台歌》《望岳》《登飞来峰》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《游山西村》《己亥杂诗》（其五）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（2）文言文：《陋室铭》《爱莲说》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08592deb?sp=1&amp;vcp=1&amp;pid=8d79ad7eb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3.课外古诗词诵读篇目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竹里馆》《春夜洛城闻笛》《逢入京使》《晚春》《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泊秦淮》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贾生》《过松源晨炊漆公店》（其五）、《约客》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a7887c86.fixed?vcp=1&amp;pid=9d01464f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背诵默写与文化常识</a:t>
            </a:r>
            <a:endParaRPr lang="en-US" altLang="zh-CN" sz="4000" dirty="0"/>
          </a:p>
        </p:txBody>
      </p:sp>
      <p:sp>
        <p:nvSpPr>
          <p:cNvPr id="3" name="C_3_BD#ca7887c86.fixed?vcp=1&amp;pid=9d01464f1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0864d2b8?vcp=1&amp;pid=77735dfde&amp;color=0,0,0&amp;vtp=1&amp;vaab=1&amp;bt=1&amp;bbb=1"/>
          <p:cNvSpPr/>
          <p:nvPr/>
        </p:nvSpPr>
        <p:spPr>
          <a:xfrm>
            <a:off x="539496" y="419927"/>
            <a:ext cx="1110996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（二）中国古代作家作品</a:t>
            </a:r>
            <a:endParaRPr lang="en-US" altLang="zh-CN" sz="3000" dirty="0"/>
          </a:p>
        </p:txBody>
      </p:sp>
      <p:graphicFrame>
        <p:nvGraphicFramePr>
          <p:cNvPr id="41" name="P_6_BD#146677f73?colgroup=2,3,23&amp;vcp=1&amp;pid=d0864d2b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332677"/>
              </p:ext>
            </p:extLst>
          </p:nvPr>
        </p:nvGraphicFramePr>
        <p:xfrm>
          <a:off x="539496" y="1056453"/>
          <a:ext cx="11318400" cy="5194746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0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175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833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84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司马光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孙权劝学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字君实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北宋政治家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史学家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资治通鉴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资治通鉴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是编年体通史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记载了从战国到五代共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1362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年的史事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1259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郭茂倩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木兰诗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编有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乐府诗集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乐府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原是汉代朝廷的音乐官署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它的主要任务是采集民间诗歌和乐曲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后世把这类民歌或文人模拟创作的作品也叫作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乐府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木兰诗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是南北朝时北方的一首乐府民歌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孔雀东南飞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乐府双璧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6_BD#146677f73?colgroup=2,3,23&amp;vcp=1&amp;pid=d0864d2b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357334"/>
              </p:ext>
            </p:extLst>
          </p:nvPr>
        </p:nvGraphicFramePr>
        <p:xfrm>
          <a:off x="539496" y="787762"/>
          <a:ext cx="11318400" cy="5511484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4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41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欧阳修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卖油翁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字永叔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号醉翁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晚号六一居士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北宋政治家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唐宋八大家之一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卖油翁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醉翁亭记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伶官传序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唐宋八大家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韩愈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柳宗元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欧阳修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王安石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刘禹锡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陋室铭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字梦得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竹枝词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陋室铭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古代刻在器物上用来警诫自己或称述功德的文字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后来成为一种文体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46677f73?colgroup=2,3,23&amp;vcp=1&amp;pid=d0864d2b8&amp;color=0,0,0&amp;vtp=1&amp;vaab=1&amp;bt=1&amp;bbb=1">
            <a:extLst>
              <a:ext uri="{FF2B5EF4-FFF2-40B4-BE49-F238E27FC236}">
                <a16:creationId xmlns:a16="http://schemas.microsoft.com/office/drawing/2014/main" id="{9D325B05-B7D9-CBA8-1FB0-D1E0B4487A09}"/>
              </a:ext>
            </a:extLst>
          </p:cNvPr>
          <p:cNvSpPr txBox="1"/>
          <p:nvPr/>
        </p:nvSpPr>
        <p:spPr>
          <a:xfrm>
            <a:off x="10934359" y="21269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6_BD#146677f73?colgroup=2,3,23&amp;vcp=1&amp;pid=d0864d2b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711865"/>
              </p:ext>
            </p:extLst>
          </p:nvPr>
        </p:nvGraphicFramePr>
        <p:xfrm>
          <a:off x="246125" y="970381"/>
          <a:ext cx="11664000" cy="5202194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0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443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495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周敦颐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爱莲说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字茂叔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北宋哲学家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古代一种议论性的文体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大多是就一事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一物或一种现象抒发作者的感想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写法上不拘一格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行文崇尚自由活泼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篇幅一般不长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跟现代杂文较相似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出淤泥而不染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是坚贞高洁的象征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荷花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芙蕖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水芙蓉等是莲花的别称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39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陈子昂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登幽州台歌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字伯玉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登幽州台歌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登泽州城北楼宴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和组诗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三十八首等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陈伯玉集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46677f73?colgroup=2,3,23&amp;vcp=1&amp;pid=d0864d2b8&amp;color=0,0,0&amp;vtp=1&amp;vaab=1&amp;bt=1&amp;bbb=1">
            <a:extLst>
              <a:ext uri="{FF2B5EF4-FFF2-40B4-BE49-F238E27FC236}">
                <a16:creationId xmlns:a16="http://schemas.microsoft.com/office/drawing/2014/main" id="{F131705A-2D2E-7AE8-1E2D-CAF85D80B0D7}"/>
              </a:ext>
            </a:extLst>
          </p:cNvPr>
          <p:cNvSpPr txBox="1"/>
          <p:nvPr/>
        </p:nvSpPr>
        <p:spPr>
          <a:xfrm>
            <a:off x="10894735" y="482683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6_BD#146677f73?colgroup=2,3,23&amp;vcp=1&amp;pid=d0864d2b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21561"/>
              </p:ext>
            </p:extLst>
          </p:nvPr>
        </p:nvGraphicFramePr>
        <p:xfrm>
          <a:off x="539496" y="1474627"/>
          <a:ext cx="11160000" cy="3760852"/>
        </p:xfrm>
        <a:graphic>
          <a:graphicData uri="http://schemas.openxmlformats.org/drawingml/2006/table">
            <a:tbl>
              <a:tblPr/>
              <a:tblGrid>
                <a:gridCol w="11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27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字子美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唐代现实主义诗人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他被称为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他的诗被称为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闻官军收河南河北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茅屋为秋风所破歌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新安吏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潼关吏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石壕吏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新婚别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垂老别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无家别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与李白合称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46677f73?colgroup=2,3,23&amp;vcp=1&amp;pid=d0864d2b8&amp;color=0,0,0&amp;vtp=1&amp;vaab=1&amp;bt=1&amp;bbb=1">
            <a:extLst>
              <a:ext uri="{FF2B5EF4-FFF2-40B4-BE49-F238E27FC236}">
                <a16:creationId xmlns:a16="http://schemas.microsoft.com/office/drawing/2014/main" id="{2F7B6C8A-3A60-A383-1767-B1BF0ED6F133}"/>
              </a:ext>
            </a:extLst>
          </p:cNvPr>
          <p:cNvSpPr txBox="1"/>
          <p:nvPr/>
        </p:nvSpPr>
        <p:spPr>
          <a:xfrm>
            <a:off x="10894735" y="76622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6_BD#146677f73?colgroup=2,3,23&amp;vcp=1&amp;pid=d0864d2b8&amp;color=0,0,0&amp;vtp=1&amp;vaab=1&amp;bt=1&amp;bbb=1&amp;hb=1">
            <a:extLst>
              <a:ext uri="{FF2B5EF4-FFF2-40B4-BE49-F238E27FC236}">
                <a16:creationId xmlns:a16="http://schemas.microsoft.com/office/drawing/2014/main" id="{DB3F85B0-2023-1001-DAD7-80E5801CD4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934404"/>
              </p:ext>
            </p:extLst>
          </p:nvPr>
        </p:nvGraphicFramePr>
        <p:xfrm>
          <a:off x="422955" y="1460468"/>
          <a:ext cx="11318400" cy="3760852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9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08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王安石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登飞来峰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字介甫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号半山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北宋政治家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唐宋八大家之一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抚州临川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今江西抚州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王临川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有作品集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临川先生文集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当过宰相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在宋神宗的支持下坚持变法改革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史称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王安石变法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P_6_BD#146677f73?colgroup=2,3,23&amp;vcp=1&amp;pid=d0864d2b8&amp;color=0,0,0&amp;vtp=1&amp;vaab=1&amp;bt=1&amp;bbb=1&amp;hb=1">
            <a:extLst>
              <a:ext uri="{FF2B5EF4-FFF2-40B4-BE49-F238E27FC236}">
                <a16:creationId xmlns:a16="http://schemas.microsoft.com/office/drawing/2014/main" id="{82FC1652-C8F4-C213-C02C-389BA4601553}"/>
              </a:ext>
            </a:extLst>
          </p:cNvPr>
          <p:cNvSpPr txBox="1"/>
          <p:nvPr/>
        </p:nvSpPr>
        <p:spPr>
          <a:xfrm>
            <a:off x="9135633" y="761378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806239410"/>
      </p:ext>
    </p:extLst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P_6_BD#146677f73?colgroup=2,3,23&amp;vcp=1&amp;pid=d0864d2b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486034"/>
              </p:ext>
            </p:extLst>
          </p:nvPr>
        </p:nvGraphicFramePr>
        <p:xfrm>
          <a:off x="344880" y="1161839"/>
          <a:ext cx="11484000" cy="4661346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7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734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90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游山西村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字务观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号放翁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南宋诗人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陆游一生笔耕不辍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诗词文俱有很高成就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其诗语言平白晓畅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章法整饬谨严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尤以爱国诗对后世影响深远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诉衷情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十一月四日风雨大作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990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龚自珍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己亥杂诗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字璱人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号定盦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清代思想家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所作诗文提倡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批评清王朝的腐败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洋溢着爱国热情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46677f73?colgroup=2,3,23&amp;vcp=1&amp;pid=d0864d2b8&amp;color=0,0,0&amp;vtp=1&amp;vaab=1&amp;bt=1&amp;bbb=1">
            <a:extLst>
              <a:ext uri="{FF2B5EF4-FFF2-40B4-BE49-F238E27FC236}">
                <a16:creationId xmlns:a16="http://schemas.microsoft.com/office/drawing/2014/main" id="{39A3C118-2548-F0FA-1F3B-1F40ADEB6A59}"/>
              </a:ext>
            </a:extLst>
          </p:cNvPr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P_6_BD#146677f73?colgroup=2,3,23&amp;vcp=1&amp;pid=d0864d2b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321940"/>
              </p:ext>
            </p:extLst>
          </p:nvPr>
        </p:nvGraphicFramePr>
        <p:xfrm>
          <a:off x="539496" y="1751250"/>
          <a:ext cx="11268000" cy="3324988"/>
        </p:xfrm>
        <a:graphic>
          <a:graphicData uri="http://schemas.openxmlformats.org/drawingml/2006/table">
            <a:tbl>
              <a:tblPr/>
              <a:tblGrid>
                <a:gridCol w="11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字存中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北宋科学家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选自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梦溪笔谈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梦溪笔谈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是一部笔记作品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其中记载了丰富的科技知识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反映了我国古代特别是北宋时期的科技成就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46677f73?colgroup=2,3,23&amp;vcp=1&amp;pid=d0864d2b8&amp;color=0,0,0&amp;vtp=1&amp;vaab=1&amp;bt=1&amp;bbb=1">
            <a:extLst>
              <a:ext uri="{FF2B5EF4-FFF2-40B4-BE49-F238E27FC236}">
                <a16:creationId xmlns:a16="http://schemas.microsoft.com/office/drawing/2014/main" id="{4335E600-206D-CB63-0DC4-52C7F927914C}"/>
              </a:ext>
            </a:extLst>
          </p:cNvPr>
          <p:cNvSpPr txBox="1"/>
          <p:nvPr/>
        </p:nvSpPr>
        <p:spPr>
          <a:xfrm>
            <a:off x="10894735" y="10428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0a714d32?sp=1&amp;vcp=1&amp;pid=ca7887c86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八年级上册</a:t>
            </a:r>
            <a:endParaRPr lang="en-US" altLang="zh-CN" sz="3200" dirty="0"/>
          </a:p>
        </p:txBody>
      </p:sp>
      <p:sp>
        <p:nvSpPr>
          <p:cNvPr id="3" name="C_5_BD#a645e0926?vcp=1&amp;pid=d0a714d32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（一）诗文背诵</a:t>
            </a:r>
            <a:endParaRPr lang="en-US" altLang="zh-CN" sz="3000" dirty="0"/>
          </a:p>
        </p:txBody>
      </p:sp>
      <p:sp>
        <p:nvSpPr>
          <p:cNvPr id="4" name="P_6#30d0c5b84?sp=1&amp;vcp=1&amp;pid=a645e0926&amp;color=0,0,0&amp;vtp=1&amp;vaab=1&amp;bb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1.课内现代文背诵篇目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白杨礼赞》第6~8段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0d0c5b84?sp=1&amp;vcp=1&amp;pid=a645e0926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.课内古诗文背诵篇目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（1）古诗词：《野望》《黄鹤楼》《使至塞上》《渡荆门送别》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《钱塘湖春行》《饮酒》（其五）、《春望》《雁门太守行》《赤壁》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《渔家傲》（天接云涛连晓雾）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（2）文言文：《三峡》《答谢中书书》《记承天寺夜游》《与朱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元思书》《得道多助，失道寡助》《富贵不能淫》（“居天下之广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此之谓大丈夫”一段）、《生于忧患，死于安乐》《愚公移山》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0d0c5b84?sp=1&amp;vcp=1&amp;pid=a645e0926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3.课外古诗词诵读篇目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《庭中有奇树》《龟虽寿》《赠从弟》（其二）、《梁甫行》《浣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溪沙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》（一曲新词酒一杯）、《采桑子》（轻舟短棹西湖好）、《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欢》（金陵城上西楼）、《如梦令》（常记溪亭日暮）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vcp=1&amp;pid=ca7887c86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常见古诗词名句归类梳理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1.长江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无边落木萧萧下，不尽长江滚滚来。（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杜甫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日日思君不见君，共饮长江水。（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李之仪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卜算子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我住长江头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滚滚长江东逝水，浪花淘尽英雄。（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杨慎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临江仙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d750c383?vcp=1&amp;pid=d0a714d3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（二）中国古代作家作品</a:t>
            </a:r>
            <a:endParaRPr lang="en-US" altLang="zh-CN" sz="3000" dirty="0"/>
          </a:p>
        </p:txBody>
      </p:sp>
      <p:graphicFrame>
        <p:nvGraphicFramePr>
          <p:cNvPr id="50" name="P_6_BD#49cf52b03?colgroup=3,4,21&amp;vcp=1&amp;pid=1d750c38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1022"/>
              </p:ext>
            </p:extLst>
          </p:nvPr>
        </p:nvGraphicFramePr>
        <p:xfrm>
          <a:off x="539496" y="1295191"/>
          <a:ext cx="11082528" cy="5000944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50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郦道元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北魏地理学家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水经注校证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郦道元所撰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水经注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名为注释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实则以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广为补充发展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详细记载了一千多条大小河流及有关的历史遗迹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人物掌故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神话传说等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是我国古代地理名著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同时具有较高的文学价值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陶弘景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答谢中书书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字通明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自号华阳隐居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南朝齐梁时思想家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陶隐居集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P_6_BD#49cf52b03?colgroup=3,4,21&amp;vcp=1&amp;pid=1d750c38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505692"/>
              </p:ext>
            </p:extLst>
          </p:nvPr>
        </p:nvGraphicFramePr>
        <p:xfrm>
          <a:off x="539496" y="1161839"/>
          <a:ext cx="11082528" cy="5110228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9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177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57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记承天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寺夜游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字子瞻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号东坡居士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眉山人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他与辛弃疾并称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他和其父苏洵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其弟苏辙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记承天寺夜游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浣溪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山下兰芽短浸溪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水调歌头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明月几时有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江城子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密州出猎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42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与朱元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字叔庠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南朝梁文学家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为文清拔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工于写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尤以小品书札见长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诗亦清新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多为反映社会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现实之作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为时人仿效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吴均体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10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野望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字无功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号东皋子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49cf52b03?colgroup=3,4,21&amp;vcp=1&amp;pid=1d750c383&amp;color=0,0,0&amp;vtp=1&amp;vaab=1&amp;bt=1&amp;bbb=1">
            <a:extLst>
              <a:ext uri="{FF2B5EF4-FFF2-40B4-BE49-F238E27FC236}">
                <a16:creationId xmlns:a16="http://schemas.microsoft.com/office/drawing/2014/main" id="{B2E55EDA-B754-1060-2B40-7FE1234032B7}"/>
              </a:ext>
            </a:extLst>
          </p:cNvPr>
          <p:cNvSpPr txBox="1"/>
          <p:nvPr/>
        </p:nvSpPr>
        <p:spPr>
          <a:xfrm>
            <a:off x="10903879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P_6_BD#49cf52b03?colgroup=3,4,21&amp;vcp=1&amp;pid=1d750c38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72480"/>
              </p:ext>
            </p:extLst>
          </p:nvPr>
        </p:nvGraphicFramePr>
        <p:xfrm>
          <a:off x="539496" y="1057065"/>
          <a:ext cx="11198448" cy="5175696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9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81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278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黄鹤楼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他的代表诗作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黄鹤楼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意境高远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相传为李白所倾服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南宋严羽在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沧浪诗话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唐人七言律诗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当以崔颢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黄鹤楼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为第一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749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使至塞上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字摩诘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画成就都很高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苏东坡称赞他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味摩诘之诗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诗中有画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观摩诘之画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画中有诗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尤以山水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田园诗成就为最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与孟浩然并称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他的诗禅意幽远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故后世称其为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杂诗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终南别业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49cf52b03?colgroup=3,4,21&amp;vcp=1&amp;pid=1d750c383&amp;color=0,0,0&amp;vtp=1&amp;vaab=1&amp;bt=1&amp;bbb=1">
            <a:extLst>
              <a:ext uri="{FF2B5EF4-FFF2-40B4-BE49-F238E27FC236}">
                <a16:creationId xmlns:a16="http://schemas.microsoft.com/office/drawing/2014/main" id="{50D7D8F7-3945-84BD-27CF-DA10F27AFDE6}"/>
              </a:ext>
            </a:extLst>
          </p:cNvPr>
          <p:cNvSpPr txBox="1"/>
          <p:nvPr/>
        </p:nvSpPr>
        <p:spPr>
          <a:xfrm>
            <a:off x="10903879" y="449625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P_6_BD#49cf52b03?colgroup=3,4,21&amp;vcp=1&amp;pid=1d750c38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600671"/>
              </p:ext>
            </p:extLst>
          </p:nvPr>
        </p:nvGraphicFramePr>
        <p:xfrm>
          <a:off x="539496" y="1558194"/>
          <a:ext cx="11082528" cy="4446208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9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渡荆门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参见七年级上册表格中的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闻王昌龄左迁龙标遥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有此寄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白居易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钱塘湖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字乐天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晚年号香山居士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唐代诗人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他与元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稹共同倡导新乐府运动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与刘禹锡并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刘白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他的诗歌题材广泛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形式多样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语言平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易通俗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白氏长庆集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卖炭翁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观刈麦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长恨歌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琵琶行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49cf52b03?colgroup=3,4,21&amp;vcp=1&amp;pid=1d750c383&amp;color=0,0,0&amp;mp=1&amp;vtp=1&amp;vaab=1&amp;bt=1&amp;bbb=1">
            <a:extLst>
              <a:ext uri="{FF2B5EF4-FFF2-40B4-BE49-F238E27FC236}">
                <a16:creationId xmlns:a16="http://schemas.microsoft.com/office/drawing/2014/main" id="{A6FAE94F-407F-1E8E-0DB3-AB819A3C8B5F}"/>
              </a:ext>
            </a:extLst>
          </p:cNvPr>
          <p:cNvSpPr txBox="1"/>
          <p:nvPr/>
        </p:nvSpPr>
        <p:spPr>
          <a:xfrm>
            <a:off x="10903879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P_6_BD#49cf52b03?colgroup=3,7,18&amp;vcp=1&amp;pid=1d750c38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497295"/>
              </p:ext>
            </p:extLst>
          </p:nvPr>
        </p:nvGraphicFramePr>
        <p:xfrm>
          <a:off x="539496" y="2150554"/>
          <a:ext cx="11190795" cy="3122296"/>
        </p:xfrm>
        <a:graphic>
          <a:graphicData uri="http://schemas.openxmlformats.org/drawingml/2006/table">
            <a:tbl>
              <a:tblPr/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83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27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得道多助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失道寡助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富贵不能淫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忧患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死于安乐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邹人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战国时期思想家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儒家学派代表人物之一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孟子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由孟子及其弟子共同编著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是记录孟子及其弟子言行的著作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共七篇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9cf52b03?colgroup=3,7,18&amp;vcp=1&amp;pid=1d750c383&amp;color=0,0,0&amp;vtp=1&amp;vaab=1&amp;bt=1&amp;bbb=1">
            <a:extLst>
              <a:ext uri="{FF2B5EF4-FFF2-40B4-BE49-F238E27FC236}">
                <a16:creationId xmlns:a16="http://schemas.microsoft.com/office/drawing/2014/main" id="{10B0407A-C5AD-88BE-3A94-504E023BC015}"/>
              </a:ext>
            </a:extLst>
          </p:cNvPr>
          <p:cNvSpPr txBox="1"/>
          <p:nvPr/>
        </p:nvSpPr>
        <p:spPr>
          <a:xfrm>
            <a:off x="10894735" y="14421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6_BD#49cf52b03?colgroup=3,7,18&amp;vcp=1&amp;pid=1d750c383&amp;color=0,0,0&amp;vtp=1&amp;vaab=1&amp;bt=1&amp;bbb=1&amp;hb=1">
            <a:extLst>
              <a:ext uri="{FF2B5EF4-FFF2-40B4-BE49-F238E27FC236}">
                <a16:creationId xmlns:a16="http://schemas.microsoft.com/office/drawing/2014/main" id="{E565D9F1-734C-BA87-C964-2379A8A4B6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333005"/>
              </p:ext>
            </p:extLst>
          </p:nvPr>
        </p:nvGraphicFramePr>
        <p:xfrm>
          <a:off x="539496" y="2145896"/>
          <a:ext cx="11108829" cy="3122296"/>
        </p:xfrm>
        <a:graphic>
          <a:graphicData uri="http://schemas.openxmlformats.org/drawingml/2006/table">
            <a:tbl>
              <a:tblPr/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0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27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列子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相关常识见七年级上册表格中的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杞人忧天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达于汉阴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蕴含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山北水南为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山南水北为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’”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的古代文化常识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始龀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意为刚刚换牙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指七八岁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P_6_BD#49cf52b03?colgroup=3,7,18&amp;vcp=1&amp;pid=1d750c383&amp;color=0,0,0&amp;vtp=1&amp;vaab=1&amp;bt=1&amp;bbb=1&amp;hb=1">
            <a:extLst>
              <a:ext uri="{FF2B5EF4-FFF2-40B4-BE49-F238E27FC236}">
                <a16:creationId xmlns:a16="http://schemas.microsoft.com/office/drawing/2014/main" id="{C1EC0AA8-01B0-537C-7D9C-1D4484D26F28}"/>
              </a:ext>
            </a:extLst>
          </p:cNvPr>
          <p:cNvSpPr txBox="1"/>
          <p:nvPr/>
        </p:nvSpPr>
        <p:spPr>
          <a:xfrm>
            <a:off x="9072880" y="1446806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753085839"/>
      </p:ext>
    </p:extLst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P_6_BD#49cf52b03?colgroup=3,7,18&amp;vcp=1&amp;pid=1d750c38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775068"/>
              </p:ext>
            </p:extLst>
          </p:nvPr>
        </p:nvGraphicFramePr>
        <p:xfrm>
          <a:off x="539496" y="1564068"/>
          <a:ext cx="11206440" cy="4434460"/>
        </p:xfrm>
        <a:graphic>
          <a:graphicData uri="http://schemas.openxmlformats.org/drawingml/2006/table">
            <a:tbl>
              <a:tblPr/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司马迁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周亚夫军细柳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字子长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西汉历史学家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史记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是我国第一部纪传体通史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记述了从传说中的黄帝到汉武帝时期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千余年的史事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全书一百三十篇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包括十二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三十世家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七十列传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鲁迅称之为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史家之绝唱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无韵之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9cf52b03?colgroup=3,7,18&amp;vcp=1&amp;pid=1d750c383&amp;color=0,0,0&amp;mp=1&amp;vtp=1&amp;vaab=1&amp;bt=1&amp;bbb=1">
            <a:extLst>
              <a:ext uri="{FF2B5EF4-FFF2-40B4-BE49-F238E27FC236}">
                <a16:creationId xmlns:a16="http://schemas.microsoft.com/office/drawing/2014/main" id="{B36DCA84-0C16-2793-595E-640CDAB4F955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6_BD#49cf52b03?colgroup=3,7,18&amp;vcp=1&amp;pid=1d750c38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575675"/>
              </p:ext>
            </p:extLst>
          </p:nvPr>
        </p:nvGraphicFramePr>
        <p:xfrm>
          <a:off x="730440" y="1123739"/>
          <a:ext cx="10882440" cy="5129278"/>
        </p:xfrm>
        <a:graphic>
          <a:graphicData uri="http://schemas.openxmlformats.org/drawingml/2006/table">
            <a:tbl>
              <a:tblPr/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57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22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22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54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陶渊明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饮酒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字元亮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一名潜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私谥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靖节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世称靖节先生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东晋诗人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最末一次出仕为彭泽县令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后归隐田园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他被称为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古今隐逸诗人之宗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陶渊明集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参见七年级下册表格中的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55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雁门太守行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字长吉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中唐浪漫主义诗人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李凭箜篌引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著有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昌谷集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49cf52b03?colgroup=3,7,18&amp;vcp=1&amp;pid=1d750c383&amp;color=0,0,0&amp;vtp=1&amp;vaab=1&amp;bt=1&amp;bbb=1">
            <a:extLst>
              <a:ext uri="{FF2B5EF4-FFF2-40B4-BE49-F238E27FC236}">
                <a16:creationId xmlns:a16="http://schemas.microsoft.com/office/drawing/2014/main" id="{D6444FB9-98F5-288E-3F1A-0ECD4A4C3C11}"/>
              </a:ext>
            </a:extLst>
          </p:cNvPr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P_6_BD#49cf52b03?colgroup=3,7,18&amp;vcp=1&amp;pid=1d750c38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55596"/>
              </p:ext>
            </p:extLst>
          </p:nvPr>
        </p:nvGraphicFramePr>
        <p:xfrm>
          <a:off x="539496" y="2396172"/>
          <a:ext cx="11073384" cy="2770252"/>
        </p:xfrm>
        <a:graphic>
          <a:graphicData uri="http://schemas.openxmlformats.org/drawingml/2006/table">
            <a:tbl>
              <a:tblPr/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9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9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赤壁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字牧之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唐代杰出的诗人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散文家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晚年居长安南樊川别墅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故后世称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杜樊川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著有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樊川文集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与李商隐并称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小李杜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9cf52b03?colgroup=3,7,18&amp;vcp=1&amp;pid=1d750c383&amp;color=0,0,0&amp;vtp=1&amp;vaab=1&amp;bt=1&amp;bbb=1">
            <a:extLst>
              <a:ext uri="{FF2B5EF4-FFF2-40B4-BE49-F238E27FC236}">
                <a16:creationId xmlns:a16="http://schemas.microsoft.com/office/drawing/2014/main" id="{4735B6B9-1287-0436-8434-B9EFDDD07C00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P_6_BD#49cf52b03?colgroup=3,7,18&amp;vcp=1&amp;pid=1d750c38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257550"/>
              </p:ext>
            </p:extLst>
          </p:nvPr>
        </p:nvGraphicFramePr>
        <p:xfrm>
          <a:off x="282321" y="1042098"/>
          <a:ext cx="11400579" cy="5231639"/>
        </p:xfrm>
        <a:graphic>
          <a:graphicData uri="http://schemas.openxmlformats.org/drawingml/2006/table">
            <a:tbl>
              <a:tblPr/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8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880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11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李清照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渔家傲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天接云涛连晓雾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号易安居士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宋代婉约词派代表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李清照出身于书香门第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早期生活优渥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出嫁后与夫赵明诚共同致力于书画金石的搜集整理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金兵入据中原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李清照流寓南方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前期词作多写其悠闲生活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后期词作多慨叹国运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情调感伤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有的也流露出对中原的怀念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别是一家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易安居士文集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易安词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已散佚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后人有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漱玉词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辑本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9cf52b03?colgroup=3,7,18&amp;vcp=1&amp;pid=1d750c383&amp;color=0,0,0&amp;mp=1&amp;vtp=1&amp;vaab=1&amp;bt=1&amp;bbb=1">
            <a:extLst>
              <a:ext uri="{FF2B5EF4-FFF2-40B4-BE49-F238E27FC236}">
                <a16:creationId xmlns:a16="http://schemas.microsoft.com/office/drawing/2014/main" id="{8C52074D-C474-1BC4-5B3F-9EA189EF3F73}"/>
              </a:ext>
            </a:extLst>
          </p:cNvPr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2.黄河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君不见黄河之水天上来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，奔流到海不复回。（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将进酒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白日依山尽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，黄河入海流。（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王之涣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登鹳雀楼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黄河远上白云间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，一片孤城万仞山。［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王之涣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凉州词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3.春风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沾衣欲湿杏花雨，吹面不寒杨柳风。（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志南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绝句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等闲识得东风面，万紫千红总是春。（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朱熹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3e2362f3?sp=1&amp;vcp=1&amp;pid=ca7887c86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八年级下册</a:t>
            </a:r>
            <a:endParaRPr lang="en-US" altLang="zh-CN" sz="3200" dirty="0"/>
          </a:p>
        </p:txBody>
      </p:sp>
      <p:sp>
        <p:nvSpPr>
          <p:cNvPr id="3" name="C_5_BD#212766b9e?vcp=1&amp;pid=e3e2362f3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（一）诗文背诵</a:t>
            </a:r>
            <a:endParaRPr lang="en-US" altLang="zh-CN" sz="3000" dirty="0"/>
          </a:p>
        </p:txBody>
      </p:sp>
      <p:sp>
        <p:nvSpPr>
          <p:cNvPr id="4" name="P_6#03aa8da5e?sp=1&amp;vcp=1&amp;pid=212766b9e&amp;color=0,0,0&amp;vtp=1&amp;vaab=1&amp;bb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1.现代诗文背诵篇目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回延安》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3aa8da5e?sp=1&amp;vcp=1&amp;pid=212766b9e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.课内古诗文背诵篇目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（1）古诗词：《关雎》《蒹葭》《石壕吏》《茅屋为秋风所破歌》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《卖炭翁》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（2）文言文：《桃花源记》《小石潭记》《北冥有鱼》《虽有嘉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肴》《大道之行也》《马说》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3aa8da5e?sp=1&amp;vcp=1&amp;pid=212766b9e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3.课外古诗词诵读篇目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式微》《子衿》《送杜少府之任蜀州》《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望洞庭湖赠张丞相》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题破山寺后禅院》《送友人》《卜算子·黄州定慧院寓居作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》《卜算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·咏梅》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c2bb5501?vcp=1&amp;pid=e3e2362f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（二）中国古代作家作品</a:t>
            </a:r>
            <a:endParaRPr lang="en-US" altLang="zh-CN" sz="3000" dirty="0"/>
          </a:p>
        </p:txBody>
      </p:sp>
      <p:graphicFrame>
        <p:nvGraphicFramePr>
          <p:cNvPr id="62" name="P_6_BD#ca8632129?colgroup=3,6,19&amp;vcp=1&amp;pid=6c2bb550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927925"/>
              </p:ext>
            </p:extLst>
          </p:nvPr>
        </p:nvGraphicFramePr>
        <p:xfrm>
          <a:off x="594061" y="1295191"/>
          <a:ext cx="11252829" cy="4457956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陶渊明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桃花源记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参见八年级上册表格中的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饮酒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柳宗元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小石潭记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字子厚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柳河东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柳柳州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唐宋八大家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唐代古文运动的倡导者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文以明道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提倡先秦两汉散文质朴流畅的传统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反对形式主义的骈俪文风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魏学洢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核舟记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字子敬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明代文学家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P_6_BD#ca8632129?colgroup=3,6,19&amp;vcp=1&amp;pid=6c2bb550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290204"/>
              </p:ext>
            </p:extLst>
          </p:nvPr>
        </p:nvGraphicFramePr>
        <p:xfrm>
          <a:off x="539496" y="1161839"/>
          <a:ext cx="11137608" cy="5110228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838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912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蒹葭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是我国最早的一部诗歌总集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录了从西周到春秋时期的诗歌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在内容上分为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三个部分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的表现手法被总结为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合称为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六义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545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石壕吏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参见七年级下册表格中的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2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茅屋为秋风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所破歌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ca8632129?colgroup=3,6,19&amp;vcp=1&amp;pid=6c2bb5501&amp;color=0,0,0&amp;vtp=1&amp;vaab=1&amp;bt=1&amp;bbb=1">
            <a:extLst>
              <a:ext uri="{FF2B5EF4-FFF2-40B4-BE49-F238E27FC236}">
                <a16:creationId xmlns:a16="http://schemas.microsoft.com/office/drawing/2014/main" id="{8B1879E5-A663-A4AE-6FF2-79C71FE26B1A}"/>
              </a:ext>
            </a:extLst>
          </p:cNvPr>
          <p:cNvSpPr txBox="1"/>
          <p:nvPr/>
        </p:nvSpPr>
        <p:spPr>
          <a:xfrm>
            <a:off x="10913023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P_6_BD#ca8632129?colgroup=3,6,19&amp;vcp=1&amp;pid=6c2bb550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493368"/>
              </p:ext>
            </p:extLst>
          </p:nvPr>
        </p:nvGraphicFramePr>
        <p:xfrm>
          <a:off x="320421" y="1483264"/>
          <a:ext cx="11557929" cy="3891472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2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白居易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卖炭翁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参见八年级上册表格中的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钱塘湖春行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字退之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韩昌黎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唐代杰出的文学家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教育家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唐代古文运动的倡导者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被后人尊为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唐宋八大家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与柳宗元并称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韩柳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ca8632129?colgroup=3,6,19&amp;vcp=1&amp;pid=6c2bb5501&amp;color=0,0,0&amp;mp=1&amp;vtp=1&amp;vaab=1&amp;bt=1&amp;bbb=1">
            <a:extLst>
              <a:ext uri="{FF2B5EF4-FFF2-40B4-BE49-F238E27FC236}">
                <a16:creationId xmlns:a16="http://schemas.microsoft.com/office/drawing/2014/main" id="{F33CAAAE-25DD-2E41-8F20-F32B64F2C877}"/>
              </a:ext>
            </a:extLst>
          </p:cNvPr>
          <p:cNvSpPr txBox="1"/>
          <p:nvPr/>
        </p:nvSpPr>
        <p:spPr>
          <a:xfrm>
            <a:off x="10913023" y="6890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" name="P_6_BD#ca8632129?colgroup=3,6,19&amp;vcp=1&amp;pid=6c2bb550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370700"/>
              </p:ext>
            </p:extLst>
          </p:nvPr>
        </p:nvGraphicFramePr>
        <p:xfrm>
          <a:off x="362316" y="1374552"/>
          <a:ext cx="11513304" cy="4108896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71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7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北冥有鱼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庄子与惠子游于濠梁之上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战国时期著名的思想家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哲学家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道家学派的代表人物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老子哲学思想的继承者和发展者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是战国时期思想家庄周和他的门人以及后学所著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庄子主张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无为而治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不尚贤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使民不争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21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虽有嘉肴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大道之行也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儒家经典之一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秦汉以前各种礼仪论著的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选集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相传是西汉经学家戴圣编纂的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ca8632129?colgroup=3,6,19&amp;vcp=1&amp;pid=6c2bb5501&amp;color=0,0,0&amp;mp=1&amp;vtp=1&amp;vaab=1&amp;bt=1&amp;bbb=1">
            <a:extLst>
              <a:ext uri="{FF2B5EF4-FFF2-40B4-BE49-F238E27FC236}">
                <a16:creationId xmlns:a16="http://schemas.microsoft.com/office/drawing/2014/main" id="{30E4C0C6-38EF-13F1-AE0F-973991D66EAD}"/>
              </a:ext>
            </a:extLst>
          </p:cNvPr>
          <p:cNvSpPr txBox="1"/>
          <p:nvPr/>
        </p:nvSpPr>
        <p:spPr>
          <a:xfrm>
            <a:off x="10913023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0001e7a2?sp=1&amp;vcp=1&amp;pid=ca7887c86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九年级上册</a:t>
            </a:r>
            <a:endParaRPr lang="en-US" altLang="zh-CN" sz="3200" dirty="0"/>
          </a:p>
        </p:txBody>
      </p:sp>
      <p:sp>
        <p:nvSpPr>
          <p:cNvPr id="3" name="C_5_BD#c0633d560?vcp=1&amp;pid=90001e7a2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（一）诗文背诵</a:t>
            </a:r>
            <a:endParaRPr lang="en-US" altLang="zh-CN" sz="3000" dirty="0"/>
          </a:p>
        </p:txBody>
      </p:sp>
      <p:sp>
        <p:nvSpPr>
          <p:cNvPr id="4" name="P_6#4c393a925?sp=1&amp;vcp=1&amp;pid=c0633d560&amp;color=0,0,0&amp;vtp=1&amp;vaab=1&amp;bbb=1"/>
          <p:cNvSpPr/>
          <p:nvPr/>
        </p:nvSpPr>
        <p:spPr>
          <a:xfrm>
            <a:off x="539496" y="19421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.课内古诗文背诵篇目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（1）古诗词：《行路难》（其一）、《酬乐天扬州初逢席上见赠》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《水调歌头》（明月几时有）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（2）文言文：《岳阳楼记》《醉翁亭记》《湖心亭看雪》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c393a925?sp=1&amp;vcp=1&amp;pid=c0633d560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2.课外古诗词诵读篇目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《月夜忆舍弟》《长沙过贾谊宅》《左迁至蓝关示侄孙湘》《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商山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早行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》《咸阳城东楼》《无题》（相见时难别亦难）、《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行香子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绕村庄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）、《丑奴儿·书博山道中壁》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d6112852?vcp=1&amp;pid=90001e7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（二）中国古代作家作品</a:t>
            </a:r>
            <a:endParaRPr lang="en-US" altLang="zh-CN" sz="3000" dirty="0"/>
          </a:p>
        </p:txBody>
      </p:sp>
      <p:graphicFrame>
        <p:nvGraphicFramePr>
          <p:cNvPr id="68" name="P_6_BD#b19455490?colgroup=3,6,19&amp;vcp=1&amp;pid=7d611285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700275"/>
              </p:ext>
            </p:extLst>
          </p:nvPr>
        </p:nvGraphicFramePr>
        <p:xfrm>
          <a:off x="324633" y="1295191"/>
          <a:ext cx="11539686" cy="5024440"/>
        </p:xfrm>
        <a:graphic>
          <a:graphicData uri="http://schemas.openxmlformats.org/drawingml/2006/table">
            <a:tbl>
              <a:tblPr/>
              <a:tblGrid>
                <a:gridCol w="135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023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范仲淹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字希文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谥号文正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北宋政治家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范文正公集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欧阳修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醉翁亭记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字永叔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自号醉翁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晚年又号六一居士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北宋文学家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唐宋八大家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湖心亭看雪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字宗子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号陶庵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明末清初文学家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著有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陶庵梦忆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西湖梦寻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行路难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参见七年级上册表格中的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闻王昌龄左迁龙标遥有此寄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&amp;hb=1"/>
          <p:cNvSpPr/>
          <p:nvPr/>
        </p:nvSpPr>
        <p:spPr>
          <a:xfrm>
            <a:off x="64367" y="1825774"/>
            <a:ext cx="1145528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小楼一夜听春雨，深巷明朝卖杏花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陆游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临安春雨初霁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七八个星天外，两三点雨山前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辛弃疾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西江月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夜行黄沙道中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水光潋滟晴方好，山色空蒙雨亦奇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饮湖上初晴后雨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P_6_BD#b19455490?colgroup=3,6,19&amp;vcp=1&amp;pid=7d611285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892758"/>
              </p:ext>
            </p:extLst>
          </p:nvPr>
        </p:nvGraphicFramePr>
        <p:xfrm>
          <a:off x="834771" y="1654587"/>
          <a:ext cx="10687029" cy="3891472"/>
        </p:xfrm>
        <a:graphic>
          <a:graphicData uri="http://schemas.openxmlformats.org/drawingml/2006/table">
            <a:tbl>
              <a:tblPr/>
              <a:tblGrid>
                <a:gridCol w="135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刘禹锡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酬乐天扬州初逢席上见赠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参见七年级下册表格中的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陋室铭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水调歌头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明月几时有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参见八年级上册表格中的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记承天寺夜游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b19455490?colgroup=3,6,19&amp;vcp=1&amp;pid=7d6112852&amp;color=0,0,0&amp;vtp=1&amp;vaab=1&amp;bt=1&amp;bbb=1">
            <a:extLst>
              <a:ext uri="{FF2B5EF4-FFF2-40B4-BE49-F238E27FC236}">
                <a16:creationId xmlns:a16="http://schemas.microsoft.com/office/drawing/2014/main" id="{CA323DF6-7B3A-B109-C6CD-3CE13D2C83BF}"/>
              </a:ext>
            </a:extLst>
          </p:cNvPr>
          <p:cNvSpPr txBox="1"/>
          <p:nvPr/>
        </p:nvSpPr>
        <p:spPr>
          <a:xfrm>
            <a:off x="10656229" y="94618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P_6_BD#b19455490?colgroup=3,6,19&amp;vcp=1&amp;pid=7d61128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523561"/>
              </p:ext>
            </p:extLst>
          </p:nvPr>
        </p:nvGraphicFramePr>
        <p:xfrm>
          <a:off x="539496" y="2118804"/>
          <a:ext cx="11341080" cy="3324988"/>
        </p:xfrm>
        <a:graphic>
          <a:graphicData uri="http://schemas.openxmlformats.org/drawingml/2006/table">
            <a:tbl>
              <a:tblPr/>
              <a:tblGrid>
                <a:gridCol w="135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87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施耐庵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智取生辰纲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元末明初小说家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水浒传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水浒传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是一部以北宋末年宋江起义为题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类型上属于英雄传奇的章回体长篇白话小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也是中国历史上第一部歌颂农民起义的长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篇小说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19455490?colgroup=3,6,19&amp;vcp=1&amp;pid=7d6112852&amp;color=0,0,0&amp;mp=1&amp;vtp=1&amp;vaab=1&amp;bt=1&amp;bbb=1">
            <a:extLst>
              <a:ext uri="{FF2B5EF4-FFF2-40B4-BE49-F238E27FC236}">
                <a16:creationId xmlns:a16="http://schemas.microsoft.com/office/drawing/2014/main" id="{1D032BCA-0BDF-D2A1-4A8B-018F02521A56}"/>
              </a:ext>
            </a:extLst>
          </p:cNvPr>
          <p:cNvSpPr txBox="1"/>
          <p:nvPr/>
        </p:nvSpPr>
        <p:spPr>
          <a:xfrm>
            <a:off x="10903879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" name="P_6_BD#b19455490?colgroup=3,6,19&amp;vcp=1&amp;pid=7d611285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875092"/>
              </p:ext>
            </p:extLst>
          </p:nvPr>
        </p:nvGraphicFramePr>
        <p:xfrm>
          <a:off x="539496" y="1100881"/>
          <a:ext cx="11082528" cy="5120640"/>
        </p:xfrm>
        <a:graphic>
          <a:graphicData uri="http://schemas.openxmlformats.org/drawingml/2006/table">
            <a:tbl>
              <a:tblPr/>
              <a:tblGrid>
                <a:gridCol w="135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9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9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56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吴敬梓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范进中举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字敏轩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号粒民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清代小说家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儒林外史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儒林外史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是长篇讽刺小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主要描写明清时期科举制度下读书人及官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绅的活动和精神面貌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科举考试分为初步考试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和正式考试两个阶段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初步考试有童试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科试三种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正式考试有乡试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殿试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童生经过一定的考试选拔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在县里面选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拔了以后到监学进行考试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合格就可以称作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秀才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乡试考中的称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会试只排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会试合格者是临时身份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殿试考中后才能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成为进士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19455490?colgroup=3,6,19&amp;vcp=1&amp;pid=7d6112852&amp;color=0,0,0&amp;vtp=1&amp;vaab=1&amp;bt=1&amp;bbb=1">
            <a:extLst>
              <a:ext uri="{FF2B5EF4-FFF2-40B4-BE49-F238E27FC236}">
                <a16:creationId xmlns:a16="http://schemas.microsoft.com/office/drawing/2014/main" id="{51098E62-17E6-2AD9-81FD-70E2AA1BE335}"/>
              </a:ext>
            </a:extLst>
          </p:cNvPr>
          <p:cNvSpPr txBox="1"/>
          <p:nvPr/>
        </p:nvSpPr>
        <p:spPr>
          <a:xfrm>
            <a:off x="10903879" y="39247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P_6_BD#b19455490?colgroup=3,6,19&amp;vcp=1&amp;pid=7d611285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000595"/>
              </p:ext>
            </p:extLst>
          </p:nvPr>
        </p:nvGraphicFramePr>
        <p:xfrm>
          <a:off x="539496" y="1176051"/>
          <a:ext cx="11082528" cy="5000944"/>
        </p:xfrm>
        <a:graphic>
          <a:graphicData uri="http://schemas.openxmlformats.org/drawingml/2006/table">
            <a:tbl>
              <a:tblPr/>
              <a:tblGrid>
                <a:gridCol w="1353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1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87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罗贯中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三顾茅庐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元末明初小说家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戏曲家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国演义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三国演义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是我国第一部章回体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长篇历史演义小说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曹雪芹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刘姥姥进大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字梦阮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号雪芹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清代小说家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文选自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红楼梦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红楼梦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以贾宝玉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黛玉的爱情悲剧为线索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讲述了以贾家为代表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的四大家庭的兴衰史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反映了封建晚期广阔的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社会现实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b19455490?colgroup=3,6,19&amp;vcp=1&amp;pid=7d6112852&amp;color=0,0,0&amp;vtp=1&amp;vaab=1&amp;bt=1&amp;bbb=1">
            <a:extLst>
              <a:ext uri="{FF2B5EF4-FFF2-40B4-BE49-F238E27FC236}">
                <a16:creationId xmlns:a16="http://schemas.microsoft.com/office/drawing/2014/main" id="{4DE70C7D-9923-81D6-A3DC-CCBBEB0BCE75}"/>
              </a:ext>
            </a:extLst>
          </p:cNvPr>
          <p:cNvSpPr txBox="1"/>
          <p:nvPr/>
        </p:nvSpPr>
        <p:spPr>
          <a:xfrm>
            <a:off x="10903879" y="46764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562e8c7b?sp=1&amp;vcp=1&amp;pid=ca7887c86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九年级下册</a:t>
            </a:r>
            <a:endParaRPr lang="en-US" altLang="zh-CN" sz="3200" dirty="0"/>
          </a:p>
        </p:txBody>
      </p:sp>
      <p:sp>
        <p:nvSpPr>
          <p:cNvPr id="3" name="C_5_BD#a1b93a6cc?vcp=1&amp;pid=f562e8c7b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（一）诗文背诵</a:t>
            </a:r>
            <a:endParaRPr lang="en-US" altLang="zh-CN" sz="3000" dirty="0"/>
          </a:p>
        </p:txBody>
      </p:sp>
      <p:sp>
        <p:nvSpPr>
          <p:cNvPr id="4" name="P_6#144fb6c5a?sp=1&amp;vcp=1&amp;pid=a1b93a6cc&amp;color=0,0,0&amp;vtp=1&amp;vaab=1&amp;bb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1.课内现代诗背诵篇目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祖国啊，我亲爱的祖国》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44fb6c5a?sp=1&amp;vcp=1&amp;pid=a1b93a6cc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.课内古诗文背诵篇目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（1）古诗词：《渔家傲·秋思》《江城子·密州出猎》《破阵子·为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陈同甫赋壮词以寄之》、《满江红》（小住京华）、《十五从军征》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《白雪歌送武判官归京》《南乡子·登京口北固亭有怀》《过零丁洋》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《山坡羊·潼关怀古》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（2）文言文：《鱼我所欲也》、《送东阳马生序》（前两段）、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《曹刿论战》《邹忌讽齐王纳谏》《出师表》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44fb6c5a?sp=1&amp;vcp=1&amp;pid=a1b93a6cc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3.课外古诗词诵读篇目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定风波》（莫听穿林打叶声）、《临江仙·夜登小阁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，忆洛中旧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》、《太常引·建康中秋夜为吕叔潜赋》、《浣溪沙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》（身向云山那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畔行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）、《南安军》、《别云间》、《山坡羊·骊山怀古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》、《朝天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·咏喇叭》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04d36bf?vcp=1&amp;pid=f562e8c7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（二）中国古代作家作品</a:t>
            </a:r>
            <a:endParaRPr lang="en-US" altLang="zh-CN" sz="3000" dirty="0"/>
          </a:p>
        </p:txBody>
      </p:sp>
      <p:graphicFrame>
        <p:nvGraphicFramePr>
          <p:cNvPr id="76" name="P_6_BD#70d602994?colgroup=2,5,21&amp;vcp=1&amp;pid=1304d36b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540955"/>
              </p:ext>
            </p:extLst>
          </p:nvPr>
        </p:nvGraphicFramePr>
        <p:xfrm>
          <a:off x="342061" y="1295191"/>
          <a:ext cx="11504829" cy="4402012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59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鱼我所欲也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参见八年级上册表格中的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孟子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唐雎不辱使命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邹忌讽齐王纳谏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战国策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战国策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是一部国别体史学著作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记事年代起于战国初年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止于秦灭六国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记录了约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240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年的历史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主要记述了战国时期游说之士的政治主张和言行策略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" name="P_6_BD#70d602994?colgroup=2,5,21&amp;vcp=1&amp;pid=1304d36b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340347"/>
              </p:ext>
            </p:extLst>
          </p:nvPr>
        </p:nvGraphicFramePr>
        <p:xfrm>
          <a:off x="539496" y="770127"/>
          <a:ext cx="11304000" cy="5523232"/>
        </p:xfrm>
        <a:graphic>
          <a:graphicData uri="http://schemas.openxmlformats.org/drawingml/2006/table">
            <a:tbl>
              <a:tblPr/>
              <a:tblGrid>
                <a:gridCol w="12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送东阳马生序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字景濂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号潜溪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元末明初文学家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与高启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刘基并称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明初诗文三大家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既加冠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益慕圣贤之道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指古代男子二十岁行加冠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束发戴帽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表示已经成人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范仲淹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渔家傲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参见九年级上册表格中的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江城子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密州出猎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参见八年级上册表格中的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记承天寺夜游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70d602994?colgroup=2,5,21&amp;vcp=1&amp;pid=1304d36bf&amp;color=0,0,0&amp;vtp=1&amp;vaab=1&amp;bt=1&amp;bbb=1">
            <a:extLst>
              <a:ext uri="{FF2B5EF4-FFF2-40B4-BE49-F238E27FC236}">
                <a16:creationId xmlns:a16="http://schemas.microsoft.com/office/drawing/2014/main" id="{F800F358-1A8B-9DCB-4D39-CEF451FECB49}"/>
              </a:ext>
            </a:extLst>
          </p:cNvPr>
          <p:cNvSpPr txBox="1"/>
          <p:nvPr/>
        </p:nvSpPr>
        <p:spPr>
          <a:xfrm>
            <a:off x="10934359" y="18624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" name="P_6_BD#70d602994?colgroup=2,5,21&amp;vcp=1&amp;pid=1304d36b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72834"/>
              </p:ext>
            </p:extLst>
          </p:nvPr>
        </p:nvGraphicFramePr>
        <p:xfrm>
          <a:off x="444246" y="1161839"/>
          <a:ext cx="11455272" cy="4632771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507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61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辛弃疾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破阵子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陈同甫赋壮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词以寄之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南乡子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京口北固亭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字幼安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号稼轩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南宋词人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他始终把洗雪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收复失地作为自己的毕生事业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并在自己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的文学创作中写出了对时代的期望与失望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族的热情与愤慨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南宋豪放派词人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与苏轼合称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水龙吟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登建康赏心亭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永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遇乐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京口北固亭怀古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稼轩长短句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06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满江红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小住京华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字璿卿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号竞雄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别署鉴湖女侠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中国民主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革命烈士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70d602994?colgroup=2,5,21&amp;vcp=1&amp;pid=1304d36bf&amp;color=0,0,0&amp;vtp=1&amp;vaab=1&amp;bt=1&amp;bbb=1">
            <a:extLst>
              <a:ext uri="{FF2B5EF4-FFF2-40B4-BE49-F238E27FC236}">
                <a16:creationId xmlns:a16="http://schemas.microsoft.com/office/drawing/2014/main" id="{AB51D74C-5639-2EA0-681E-3B498509F970}"/>
              </a:ext>
            </a:extLst>
          </p:cNvPr>
          <p:cNvSpPr txBox="1"/>
          <p:nvPr/>
        </p:nvSpPr>
        <p:spPr>
          <a:xfrm>
            <a:off x="10903879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&amp;hb=1"/>
          <p:cNvSpPr/>
          <p:nvPr/>
        </p:nvSpPr>
        <p:spPr>
          <a:xfrm>
            <a:off x="118155" y="162217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5.雪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忽如一夜春风来，千树万树梨花开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岑参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白雪歌送武判官归京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孤舟蓑笠翁，独钓寒江雪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柳宗元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柴门闻犬吠，风雪夜归人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刘长卿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逢雪宿芙蓉山主人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" name="P_6_BD#70d602994?colgroup=2,5,21&amp;vcp=1&amp;pid=1304d36b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188767"/>
              </p:ext>
            </p:extLst>
          </p:nvPr>
        </p:nvGraphicFramePr>
        <p:xfrm>
          <a:off x="120000" y="1228514"/>
          <a:ext cx="11952000" cy="3970807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5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928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左丘明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曹刿论战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课文选自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亦称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春秋左氏传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左氏春秋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儒家经典之一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编年体史书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相传是春秋时期左丘明所作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近人认为是战国时人所编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既是古代史学名著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也是文学名著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司马迁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陈涉世家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参见八年级上册表格中的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周亚夫军细柳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诸葛亮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出师表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参见七年级上册表格中的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诫子书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70d602994?colgroup=2,5,21&amp;vcp=1&amp;pid=1304d36bf&amp;color=0,0,0&amp;vtp=1&amp;vaab=1&amp;bt=1&amp;bbb=1">
            <a:extLst>
              <a:ext uri="{FF2B5EF4-FFF2-40B4-BE49-F238E27FC236}">
                <a16:creationId xmlns:a16="http://schemas.microsoft.com/office/drawing/2014/main" id="{519CDAAB-7E4B-D529-FCB4-220A0B203ECC}"/>
              </a:ext>
            </a:extLst>
          </p:cNvPr>
          <p:cNvSpPr txBox="1"/>
          <p:nvPr/>
        </p:nvSpPr>
        <p:spPr>
          <a:xfrm>
            <a:off x="10903879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" name="P_6_BD#70d602994?colgroup=2,5,21&amp;vcp=1&amp;pid=1304d36b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478011"/>
              </p:ext>
            </p:extLst>
          </p:nvPr>
        </p:nvGraphicFramePr>
        <p:xfrm>
          <a:off x="253746" y="1198752"/>
          <a:ext cx="11628000" cy="4796030"/>
        </p:xfrm>
        <a:graphic>
          <a:graphicData uri="http://schemas.openxmlformats.org/drawingml/2006/table">
            <a:tbl>
              <a:tblPr/>
              <a:tblGrid>
                <a:gridCol w="12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郭茂倩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十五从军征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参见七年级下册表格中的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木兰诗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白雪歌送武判官归京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唐代诗人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长于七言歌行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从军西域多年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对边塞生活有深刻体验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善于描绘异域风光和战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争景象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其诗与高适齐名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嘉州诗集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文天祥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过零丁洋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字履善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又字宋瑞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号文山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南宋政治家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爱国诗人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代表作有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正气歌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70d602994?colgroup=2,5,21&amp;vcp=1&amp;pid=1304d36bf&amp;color=0,0,0&amp;mp=1&amp;vtp=1&amp;vaab=1&amp;bt=1&amp;bbb=1">
            <a:extLst>
              <a:ext uri="{FF2B5EF4-FFF2-40B4-BE49-F238E27FC236}">
                <a16:creationId xmlns:a16="http://schemas.microsoft.com/office/drawing/2014/main" id="{47FBB0DD-3F1D-5C0F-217C-08DB2B5808CD}"/>
              </a:ext>
            </a:extLst>
          </p:cNvPr>
          <p:cNvSpPr txBox="1"/>
          <p:nvPr/>
        </p:nvSpPr>
        <p:spPr>
          <a:xfrm>
            <a:off x="10903879" y="4903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6_BD#70d602994?colgroup=2,5,21&amp;vcp=1&amp;pid=1304d36bf&amp;color=0,0,0&amp;mp=1&amp;vtp=1&amp;vaab=1&amp;bt=1&amp;bbb=1&amp;hb=1">
            <a:extLst>
              <a:ext uri="{FF2B5EF4-FFF2-40B4-BE49-F238E27FC236}">
                <a16:creationId xmlns:a16="http://schemas.microsoft.com/office/drawing/2014/main" id="{D1184CA1-AE5A-A99B-8F24-C3565285E7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925565"/>
              </p:ext>
            </p:extLst>
          </p:nvPr>
        </p:nvGraphicFramePr>
        <p:xfrm>
          <a:off x="437376" y="2978000"/>
          <a:ext cx="11317248" cy="1586104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1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张养浩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山坡羊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潼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关怀古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字希孟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号云庄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元代文学家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所作散曲以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豪放著称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P_6_BD#70d602994?colgroup=2,5,21&amp;vcp=1&amp;pid=1304d36bf&amp;color=0,0,0&amp;mp=1&amp;vtp=1&amp;vaab=1&amp;bt=1&amp;bbb=1&amp;hb=1">
            <a:extLst>
              <a:ext uri="{FF2B5EF4-FFF2-40B4-BE49-F238E27FC236}">
                <a16:creationId xmlns:a16="http://schemas.microsoft.com/office/drawing/2014/main" id="{C6095CB1-18DE-AB16-DEF3-81B4FA2C9471}"/>
              </a:ext>
            </a:extLst>
          </p:cNvPr>
          <p:cNvSpPr txBox="1"/>
          <p:nvPr/>
        </p:nvSpPr>
        <p:spPr>
          <a:xfrm>
            <a:off x="9082024" y="227891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2440201482"/>
      </p:ext>
    </p:extLst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48778d59.fixed?vcp=1&amp;pid=9d01464f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背诵默写与文化常识</a:t>
            </a:r>
            <a:endParaRPr lang="en-US" altLang="zh-CN" sz="4000" dirty="0"/>
          </a:p>
        </p:txBody>
      </p:sp>
      <p:sp>
        <p:nvSpPr>
          <p:cNvPr id="3" name="C_3_BD#948778d59.fixed?vcp=1&amp;pid=9d01464f1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_1#0ece9f0e3?sp=1&amp;vaa=1&amp;vcp=1&amp;pid=948778d59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根据语境，填写文学常识和古诗文名句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文物里的中国多姿多彩，诗词里的中国隽永千年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先秦诗人以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在水一方”营造浪漫意境，北魏郦道元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以“清荣峻茂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赞美春冬胜景，唐代陈子昂以“前不见古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人，③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”慨叹时间绵长，④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人名）以“长风破浪会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有时，直挂云帆济沧海”抒写雄心壮志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_1#0ece9f0e3?vaa=1&amp;vcp=1&amp;pid=948778d59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南宋晏殊借花落燕归暮春图，表达“⑤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的惆怅之感；元代马致远借深秋晚景图，抒发游子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“⑦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，⑧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”的浓重乡愁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中华文明史册上的优秀诗文灿若繁星，给世代中国人带来无尽的艺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术享受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AS.1_1#0ece9f0e3?htil=1&amp;vaa=1&amp;vcp=1&amp;pid=948778d5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503" y="734554"/>
            <a:ext cx="2114093" cy="56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4_AS.1_1#0ece9f0e3?htil=1&amp;vaa=1&amp;vcp=1&amp;pid=948778d59&amp;color=0,0,0&amp;vtp=1&amp;vaab=1&amp;bt=1&amp;bbb=1&amp;hb=1&amp;hs=1"/>
          <p:cNvSpPr/>
          <p:nvPr/>
        </p:nvSpPr>
        <p:spPr>
          <a:xfrm>
            <a:off x="2672099" y="417240"/>
            <a:ext cx="8979408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解答该题时，一要掌握诗文内容；二要认真审题，找出符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合题意的句子；三是准确答题，做到不添字、不漏字、不</a:t>
            </a:r>
            <a:endParaRPr lang="en-US" altLang="zh-CN" sz="2800" dirty="0"/>
          </a:p>
        </p:txBody>
      </p:sp>
      <p:sp>
        <p:nvSpPr>
          <p:cNvPr id="4" name="QB_4_AN.2_1#0ece9f0e3?vaa=1&amp;vcp=1&amp;pid=948778d59&amp;color=0,0,0&amp;vtp=1&amp;vaab=1&amp;bbb=1&amp;hb=1&amp;hs=1"/>
          <p:cNvSpPr/>
          <p:nvPr/>
        </p:nvSpPr>
        <p:spPr>
          <a:xfrm>
            <a:off x="539496" y="5270736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所谓伊人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良多趣味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后不见来者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无可奈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何花落去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⑥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似曾相识燕归来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⑦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夕阳西下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⑧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断肠人在天涯</a:t>
            </a:r>
            <a:endParaRPr lang="en-US" altLang="zh-CN" sz="2800" dirty="0"/>
          </a:p>
        </p:txBody>
      </p:sp>
      <p:sp>
        <p:nvSpPr>
          <p:cNvPr id="5" name="QB_4_AS.1_1#0ece9f0e3?htil=1&amp;vaa=1&amp;vcp=1&amp;pid=948778d59&amp;color=0,0,0&amp;vtp=1&amp;vaab=1&amp;bt=1&amp;bbb=1&amp;hb=1&amp;hs=1">
            <a:extLst>
              <a:ext uri="{FF2B5EF4-FFF2-40B4-BE49-F238E27FC236}">
                <a16:creationId xmlns:a16="http://schemas.microsoft.com/office/drawing/2014/main" id="{99759D4C-DB1B-EAE8-236B-AF6F49CAD3C3}"/>
              </a:ext>
            </a:extLst>
          </p:cNvPr>
          <p:cNvSpPr/>
          <p:nvPr/>
        </p:nvSpPr>
        <p:spPr>
          <a:xfrm>
            <a:off x="539496" y="1625836"/>
            <a:ext cx="11112011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写错别字。第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题，根据上下句直接默写，注意“伊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字的正确书写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第④题，由“长风破浪会有时，直挂云帆济沧海”可知这是李白《行路难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其一）中的名句。第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⑤⑥句，由“南宋”“晏殊”“花落燕归暮春图”“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惆怅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之感”可知为《浣溪沙》中的名句“无可奈何花落去，似曾相识燕归来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第⑦⑧句，由“元代”“马致远”“深秋晚景图”“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游子乡愁”可知为《天净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沙·秋思》中的“夕阳西下，断肠人在天涯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3_1#20dc608ee?sp=1&amp;vaa=1&amp;vcp=1&amp;pid=948778d59&amp;color=0,0,0&amp;vtp=1&amp;vaab=1&amp;bt=1&amp;bbb=1"/>
          <p:cNvSpPr/>
          <p:nvPr/>
        </p:nvSpPr>
        <p:spPr>
          <a:xfrm>
            <a:off x="539496" y="4722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请根据下表提供的信息，整理诗文，按要求填写相关的内容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85" name="QB_4_BD.13_2#20dc608ee?colgroup=2,5,12,7&amp;vaa=1&amp;vcp=1&amp;pid=948778d5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066563"/>
              </p:ext>
            </p:extLst>
          </p:nvPr>
        </p:nvGraphicFramePr>
        <p:xfrm>
          <a:off x="539496" y="1230026"/>
          <a:ext cx="11236104" cy="4397948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2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3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诗文名句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十一月四日风雨大作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诗人年老体弱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却仍希望能够守卫边疆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报效祖国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僵卧孤村不自哀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龚自珍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龚自珍借自然循环法则来自比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表示自己虽然辞官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但仍关心国家的前途命运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落红不是无情物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" name="QB_4_BD.18_1#20dc608ee?colgroup=2,5,12,7&amp;vaa=1&amp;vcp=1&amp;pid=948778d5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424086"/>
              </p:ext>
            </p:extLst>
          </p:nvPr>
        </p:nvGraphicFramePr>
        <p:xfrm>
          <a:off x="368046" y="1829212"/>
          <a:ext cx="11610936" cy="3904172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诗文名句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辛弃疾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破阵子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陈同甫赋壮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词以寄之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诗人要抗金复国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建立功业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博取一世英名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展现了他奋发有为的积极思想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江城子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州出猎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结尾直抒胸臆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展示出词人无畏的战斗精神和杀敌报国的豪情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西北望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射天狼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4_BD.18_1#20dc608ee?colgroup=2,5,12,7&amp;vaa=1&amp;vcp=1&amp;pid=948778d59&amp;color=0,0,0&amp;mp=1&amp;vtp=1&amp;vaab=1&amp;bt=1&amp;bbb=1">
            <a:extLst>
              <a:ext uri="{FF2B5EF4-FFF2-40B4-BE49-F238E27FC236}">
                <a16:creationId xmlns:a16="http://schemas.microsoft.com/office/drawing/2014/main" id="{91C02B1D-72B4-5154-F9BA-53ABDDA155B6}"/>
              </a:ext>
            </a:extLst>
          </p:cNvPr>
          <p:cNvSpPr txBox="1"/>
          <p:nvPr/>
        </p:nvSpPr>
        <p:spPr>
          <a:xfrm>
            <a:off x="10903879" y="11208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QB_4_BD.22_1#20dc608ee?colgroup=2,5,12,7&amp;vaa=1&amp;vcp=1&amp;pid=948778d5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122340"/>
              </p:ext>
            </p:extLst>
          </p:nvPr>
        </p:nvGraphicFramePr>
        <p:xfrm>
          <a:off x="539496" y="1835562"/>
          <a:ext cx="11399256" cy="3891472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诗文名句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韩愈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左迁至蓝关示侄孙湘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诗人老而弥坚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刚正不阿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着为朝廷扫除有害的事情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欲为圣明除弊事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范仲淹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含蓄地表达自己的政治理想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以治国安邦为己任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4_BD.22_1#20dc608ee?colgroup=2,5,12,7&amp;vaa=1&amp;vcp=1&amp;pid=948778d59&amp;color=0,0,0&amp;mp=1&amp;vtp=1&amp;vaab=1&amp;bt=1&amp;bbb=1">
            <a:extLst>
              <a:ext uri="{FF2B5EF4-FFF2-40B4-BE49-F238E27FC236}">
                <a16:creationId xmlns:a16="http://schemas.microsoft.com/office/drawing/2014/main" id="{1F5B3F1F-BC7C-2BE3-8407-85D3503F79F6}"/>
              </a:ext>
            </a:extLst>
          </p:cNvPr>
          <p:cNvSpPr txBox="1"/>
          <p:nvPr/>
        </p:nvSpPr>
        <p:spPr>
          <a:xfrm>
            <a:off x="10903879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&amp;hb=1"/>
          <p:cNvSpPr/>
          <p:nvPr/>
        </p:nvSpPr>
        <p:spPr>
          <a:xfrm>
            <a:off x="0" y="765897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去年今日此门中，人面桃花相映红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崔护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题都城南庄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疏影横斜水清浅，暗香浮动月黄昏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林逋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山园小梅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接天莲叶无穷碧，映日荷花别样红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杨万里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晓出净慈寺送林子方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两个黄鹂鸣翠柳，一行白鹭上青天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杜甫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绝句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鸟宿池边树，僧敲月下门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贾岛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题李凝幽居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AS.1_1#20dc608ee?htil=2&amp;vaa=1&amp;vcp=1&amp;pid=948778d5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036447"/>
            <a:ext cx="2393442" cy="613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4_AS.1_1#20dc608ee?htil=2&amp;vaa=1&amp;vcp=1&amp;pid=948778d59&amp;color=0,0,0&amp;vtp=1&amp;vaab=1&amp;bt=1&amp;bbb=1&amp;hb=1&amp;hs=1"/>
          <p:cNvSpPr/>
          <p:nvPr/>
        </p:nvSpPr>
        <p:spPr>
          <a:xfrm>
            <a:off x="2977896" y="584962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第①题，《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十一月四日风雨大作》作者是南宋爱国诗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人陆游。第②题，下句为“尚思为国戍轮台”，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注意“戍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4" name="QB_4_AS.1_1#20dc608ee?htil=2&amp;vaa=1&amp;vcp=1&amp;pid=948778d59&amp;color=0,0,0&amp;vtp=1&amp;vaab=1&amp;bt=1&amp;bbb=1&amp;hb=1&amp;hs=1">
            <a:extLst>
              <a:ext uri="{FF2B5EF4-FFF2-40B4-BE49-F238E27FC236}">
                <a16:creationId xmlns:a16="http://schemas.microsoft.com/office/drawing/2014/main" id="{400B97FA-AC78-B9EC-0C51-5553DDF4A918}"/>
              </a:ext>
            </a:extLst>
          </p:cNvPr>
          <p:cNvSpPr/>
          <p:nvPr/>
        </p:nvSpPr>
        <p:spPr>
          <a:xfrm>
            <a:off x="539496" y="1859851"/>
            <a:ext cx="11112011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字的写法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。第③题，根据“龚自珍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”“借自然循环法则来自比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《己亥杂诗》。第④题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，“化作春泥更护花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”。第⑤⑥题，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根据作者、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题目和批注“要抗金复国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，建立功业，博取一世英名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，展现了他奋发有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为的积极思想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”，可知诗句为“了却君王天下事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，赢得生前身后名”。第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题，“会挽雕弓如满月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”，注意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雕”字的写法。第⑧题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，“肯将衰朽惜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残年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”，注意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“衰朽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”的写法。第⑨⑩题，根据作者、题目和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“自己的政治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：以治国安邦为己任”可知为“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先天下之忧而忧，后天下之乐而乐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AN.1_1#20dc608ee?vaa=1&amp;vcp=1&amp;pid=948778d59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陆游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尚思为国戍轮台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己亥杂诗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化作春泥更护花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了却君王天下事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赢得生前身后名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会挽雕弓如满月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肯将衰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朽惜残年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先天下之忧而忧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后天下之乐而乐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71ad9817.fixed?vcp=1&amp;pid=9d01464f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背诵默写与文化常识</a:t>
            </a:r>
            <a:endParaRPr lang="en-US" altLang="zh-CN" sz="4000" dirty="0"/>
          </a:p>
        </p:txBody>
      </p:sp>
      <p:sp>
        <p:nvSpPr>
          <p:cNvPr id="3" name="C_3_BD#771ad9817.fixed?vcp=1&amp;pid=9d01464f1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8_1#df343b9b6?sp=1&amp;vaa=1&amp;vcp=1&amp;pid=771ad9817&amp;color=0,0,0&amp;vtp=1&amp;vaab=1&amp;bt=1&amp;bbb=1&amp;hb=1"/>
          <p:cNvSpPr/>
          <p:nvPr/>
        </p:nvSpPr>
        <p:spPr>
          <a:xfrm>
            <a:off x="539496" y="45915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按要求填写相关的内容，完成导游词。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各位朋友，欢迎来到甘肃。甘肃地域辽阔，旅游资源丰富。在河西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的大漠奇景（王维《使至塞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上》）；在陇南，可见“轻舟短棹西湖好，③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的风光（欧阳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修《采桑子·轻舟短棹西湖好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来到陇东范公祠前，可以感受范仲淹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“④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，⑤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的远大抱负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岳阳楼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记》）；身处武威文庙，可以吟诵“博学而笃志，⑥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仁在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其中矣”的经典名句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（《论语》）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在这里，你常会有“山重水复疑无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路，⑦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的深切体会（陆游《游山西村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让我们一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起开启这段难忘的陇原之旅吧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AN.29_1#df343b9b6.blank?vaa=1&amp;vcp=1&amp;pid=771ad9817&amp;color=0,0,0&amp;vpa=19&amp;vtp=1&amp;vaab=1&amp;bbb=1"/>
          <p:cNvSpPr/>
          <p:nvPr/>
        </p:nvSpPr>
        <p:spPr>
          <a:xfrm>
            <a:off x="1773778" y="1622851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大漠孤烟直</a:t>
            </a:r>
            <a:endParaRPr lang="en-US" altLang="zh-CN" sz="2800" dirty="0"/>
          </a:p>
        </p:txBody>
      </p:sp>
      <p:sp>
        <p:nvSpPr>
          <p:cNvPr id="4" name="QB_4_AN.30_1#df343b9b6.blank?vaa=1&amp;vcp=1&amp;pid=771ad9817&amp;color=0,0,0&amp;vpa=20&amp;vtp=1&amp;vaab=1&amp;bbb=1"/>
          <p:cNvSpPr/>
          <p:nvPr/>
        </p:nvSpPr>
        <p:spPr>
          <a:xfrm>
            <a:off x="4674854" y="1608609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长河落日圆</a:t>
            </a:r>
            <a:endParaRPr lang="en-US" altLang="zh-CN" sz="2800" dirty="0"/>
          </a:p>
        </p:txBody>
      </p:sp>
      <p:sp>
        <p:nvSpPr>
          <p:cNvPr id="5" name="QB_4_AN.31_1#df343b9b6.blank?vaa=1&amp;vcp=1&amp;pid=771ad9817&amp;color=0,0,0&amp;vpa=21&amp;vtp=1&amp;vaab=1&amp;bbb=1"/>
          <p:cNvSpPr/>
          <p:nvPr/>
        </p:nvSpPr>
        <p:spPr>
          <a:xfrm>
            <a:off x="7463378" y="2219751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绿水逶迤</a:t>
            </a:r>
            <a:endParaRPr lang="en-US" altLang="zh-CN" sz="2800" dirty="0"/>
          </a:p>
        </p:txBody>
      </p:sp>
      <p:sp>
        <p:nvSpPr>
          <p:cNvPr id="6" name="QB_4_AN.32_1#df343b9b6.blank?vaa=1&amp;vcp=1&amp;pid=771ad9817&amp;color=0,0,0&amp;vpa=22&amp;vtp=1&amp;vaab=1&amp;bbb=1"/>
          <p:cNvSpPr/>
          <p:nvPr/>
        </p:nvSpPr>
        <p:spPr>
          <a:xfrm>
            <a:off x="1062578" y="3426836"/>
            <a:ext cx="2747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先天下之忧而忧</a:t>
            </a:r>
            <a:endParaRPr lang="en-US" altLang="zh-CN" sz="2800" dirty="0"/>
          </a:p>
        </p:txBody>
      </p:sp>
      <p:sp>
        <p:nvSpPr>
          <p:cNvPr id="7" name="QB_4_AN.33_1#df343b9b6.blank?vaa=1&amp;vcp=1&amp;pid=771ad9817&amp;color=0,0,0&amp;vpa=23&amp;vtp=1&amp;vaab=1&amp;bbb=1"/>
          <p:cNvSpPr/>
          <p:nvPr/>
        </p:nvSpPr>
        <p:spPr>
          <a:xfrm>
            <a:off x="4666995" y="3428187"/>
            <a:ext cx="2747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后天下之乐而乐</a:t>
            </a:r>
            <a:endParaRPr lang="en-US" altLang="zh-CN" sz="2800" dirty="0"/>
          </a:p>
        </p:txBody>
      </p:sp>
      <p:sp>
        <p:nvSpPr>
          <p:cNvPr id="8" name="QB_4_AN.34_1#df343b9b6.blank?vaa=1&amp;vcp=1&amp;pid=771ad9817&amp;color=0,0,0&amp;vpa=24&amp;vtp=1&amp;vaab=1&amp;bbb=1&amp;hb=1"/>
          <p:cNvSpPr/>
          <p:nvPr/>
        </p:nvSpPr>
        <p:spPr>
          <a:xfrm>
            <a:off x="8673846" y="3980352"/>
            <a:ext cx="1860804" cy="5155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8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切问而近思</a:t>
            </a:r>
            <a:endParaRPr lang="en-US" altLang="zh-CN" sz="2800" dirty="0"/>
          </a:p>
        </p:txBody>
      </p:sp>
      <p:sp>
        <p:nvSpPr>
          <p:cNvPr id="9" name="QB_4_AN.35_1#df343b9b6.blank?vaa=1&amp;vcp=1&amp;pid=771ad9817&amp;color=0,0,0&amp;vpa=25&amp;vtp=1&amp;vaab=1&amp;bbb=1"/>
          <p:cNvSpPr/>
          <p:nvPr/>
        </p:nvSpPr>
        <p:spPr>
          <a:xfrm>
            <a:off x="1573752" y="5230821"/>
            <a:ext cx="2747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柳暗花明又一村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6_1#92003cc0e?sp=1&amp;vaa=1&amp;vcp=1&amp;pid=771ad9817&amp;color=0,0,0&amp;vtp=1&amp;vaab=1&amp;bt=1&amp;bbb=1&amp;hb=1"/>
          <p:cNvSpPr/>
          <p:nvPr/>
        </p:nvSpPr>
        <p:spPr>
          <a:xfrm>
            <a:off x="539496" y="6822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“山川之美，古来共谈。”请根据下表提供的信息，整理诗文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，按要求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填写相关内容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92" name="QB_4_BD.36_2#92003cc0e?colgroup=2,5,10,10&amp;vaa=1&amp;vcp=1&amp;pid=771ad981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125449"/>
              </p:ext>
            </p:extLst>
          </p:nvPr>
        </p:nvGraphicFramePr>
        <p:xfrm>
          <a:off x="539496" y="2019172"/>
          <a:ext cx="11373912" cy="3903220"/>
        </p:xfrm>
        <a:graphic>
          <a:graphicData uri="http://schemas.openxmlformats.org/drawingml/2006/table">
            <a:tbl>
              <a:tblPr/>
              <a:tblGrid>
                <a:gridCol w="18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3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50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诗文名句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观沧海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山水壮阔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动静结合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答谢中书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山高水净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清峻秀美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高峰入云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清流见底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崔颢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黄鹤楼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远眺江洲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草木茂盛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4_AN.37_1#92003cc0e.blank?vaa=1&amp;vcp=1&amp;pid=771ad9817&amp;color=0,0,0&amp;vpa=26&amp;vtp=1&amp;vaab=1&amp;bbb=1"/>
          <p:cNvSpPr/>
          <p:nvPr/>
        </p:nvSpPr>
        <p:spPr>
          <a:xfrm>
            <a:off x="8331032" y="2583703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水何澹澹</a:t>
            </a:r>
            <a:endParaRPr lang="en-US" altLang="zh-CN" sz="2800" dirty="0"/>
          </a:p>
        </p:txBody>
      </p:sp>
      <p:sp>
        <p:nvSpPr>
          <p:cNvPr id="5" name="QB_4_AN.38_1#92003cc0e.blank?vaa=1&amp;vcp=1&amp;pid=771ad9817&amp;color=0,0,0&amp;vpa=27&amp;vtp=1&amp;vaab=1&amp;bbb=1&amp;hb=1"/>
          <p:cNvSpPr/>
          <p:nvPr/>
        </p:nvSpPr>
        <p:spPr>
          <a:xfrm>
            <a:off x="8090200" y="2580878"/>
            <a:ext cx="3823208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山岛竦峙</a:t>
            </a:r>
            <a:endParaRPr lang="en-US" altLang="zh-CN" sz="2800" dirty="0"/>
          </a:p>
        </p:txBody>
      </p:sp>
      <p:sp>
        <p:nvSpPr>
          <p:cNvPr id="6" name="QB_4_AN.39_1#92003cc0e.blank?vaa=1&amp;vcp=1&amp;pid=771ad9817&amp;color=0,0,0&amp;vpa=28&amp;vtp=1&amp;vaab=1&amp;bbb=1&amp;hb=1"/>
          <p:cNvSpPr/>
          <p:nvPr/>
        </p:nvSpPr>
        <p:spPr>
          <a:xfrm>
            <a:off x="1078339" y="3940064"/>
            <a:ext cx="1920630" cy="702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陶弘景</a:t>
            </a:r>
            <a:endParaRPr lang="en-US" altLang="zh-CN" sz="2800" dirty="0"/>
          </a:p>
        </p:txBody>
      </p:sp>
      <p:sp>
        <p:nvSpPr>
          <p:cNvPr id="7" name="QB_4_AN.40_1#92003cc0e.blank?vaa=1&amp;vcp=1&amp;pid=771ad9817&amp;color=0,0,0&amp;vpa=29&amp;vtp=1&amp;vaab=1&amp;bbb=1"/>
          <p:cNvSpPr/>
          <p:nvPr/>
        </p:nvSpPr>
        <p:spPr>
          <a:xfrm>
            <a:off x="8407772" y="4800792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晴川历历汉阳树</a:t>
            </a:r>
            <a:endParaRPr lang="en-US" altLang="zh-CN" sz="2800" dirty="0"/>
          </a:p>
        </p:txBody>
      </p:sp>
      <p:sp>
        <p:nvSpPr>
          <p:cNvPr id="8" name="QB_4_AN.41_1#92003cc0e.blank?vaa=1&amp;vcp=1&amp;pid=771ad9817&amp;color=0,0,0&amp;vpa=30&amp;vtp=1&amp;vaab=1&amp;bbb=1"/>
          <p:cNvSpPr/>
          <p:nvPr/>
        </p:nvSpPr>
        <p:spPr>
          <a:xfrm>
            <a:off x="8407771" y="5335335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芳草萋萋鹦鹉洲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" name="QB_4_BD.42_1#92003cc0e?colgroup=2,5,10,10&amp;vaa=1&amp;vcp=1&amp;pid=771ad981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415369"/>
              </p:ext>
            </p:extLst>
          </p:nvPr>
        </p:nvGraphicFramePr>
        <p:xfrm>
          <a:off x="539496" y="1060842"/>
          <a:ext cx="11239704" cy="5318191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3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72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诗文名句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902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表达了登临的决心和俯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视一切的气概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902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杨万里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过松源晨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炊漆公店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象征着困难如山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接一个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902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表达了诗人对家乡的不舍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仍怜故乡水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万里送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9391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次北固山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描绘了江水浩渺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船帆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高挂的景色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以小景传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大景之神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⑫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4_AN.43_1#92003cc0e.blank?vaa=1&amp;vcp=1&amp;pid=771ad9817&amp;color=0,0,0&amp;mp=1&amp;vpa=31&amp;vtp=1&amp;vaab=1&amp;bbb=1"/>
          <p:cNvSpPr/>
          <p:nvPr/>
        </p:nvSpPr>
        <p:spPr>
          <a:xfrm>
            <a:off x="8456190" y="1604434"/>
            <a:ext cx="20367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会当凌绝顶</a:t>
            </a:r>
            <a:endParaRPr lang="en-US" altLang="zh-CN" sz="2800" dirty="0"/>
          </a:p>
        </p:txBody>
      </p:sp>
      <p:sp>
        <p:nvSpPr>
          <p:cNvPr id="4" name="QB_4_AN.44_1#92003cc0e.blank?vaa=1&amp;vcp=1&amp;pid=771ad9817&amp;color=0,0,0&amp;mp=1&amp;vpa=32&amp;vtp=1&amp;vaab=1&amp;bbb=1"/>
          <p:cNvSpPr/>
          <p:nvPr/>
        </p:nvSpPr>
        <p:spPr>
          <a:xfrm>
            <a:off x="8548266" y="2088635"/>
            <a:ext cx="20367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一览众山小</a:t>
            </a:r>
            <a:endParaRPr lang="en-US" altLang="zh-CN" sz="2800" dirty="0"/>
          </a:p>
        </p:txBody>
      </p:sp>
      <p:sp>
        <p:nvSpPr>
          <p:cNvPr id="5" name="QB_4_AN.45_1#92003cc0e.blank?vaa=1&amp;vcp=1&amp;pid=771ad9817&amp;color=0,0,0&amp;mp=1&amp;vpa=33&amp;vtp=1&amp;vaab=1&amp;bbb=1"/>
          <p:cNvSpPr/>
          <p:nvPr/>
        </p:nvSpPr>
        <p:spPr>
          <a:xfrm>
            <a:off x="8505844" y="2636812"/>
            <a:ext cx="2747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政入万山围子里</a:t>
            </a:r>
            <a:endParaRPr lang="en-US" altLang="zh-CN" sz="2800" dirty="0"/>
          </a:p>
        </p:txBody>
      </p:sp>
      <p:sp>
        <p:nvSpPr>
          <p:cNvPr id="6" name="QB_4_AN.46_1#92003cc0e.blank?vaa=1&amp;vcp=1&amp;pid=771ad9817&amp;color=0,0,0&amp;mp=1&amp;vpa=34&amp;vtp=1&amp;vaab=1&amp;bbb=1"/>
          <p:cNvSpPr/>
          <p:nvPr/>
        </p:nvSpPr>
        <p:spPr>
          <a:xfrm>
            <a:off x="8476848" y="3163519"/>
            <a:ext cx="2747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一山放出一山拦</a:t>
            </a:r>
            <a:endParaRPr lang="en-US" altLang="zh-CN" sz="2800" dirty="0"/>
          </a:p>
        </p:txBody>
      </p:sp>
      <p:sp>
        <p:nvSpPr>
          <p:cNvPr id="7" name="QB_4_AN.47_1#92003cc0e.blank?vaa=1&amp;vcp=1&amp;pid=771ad9817&amp;color=0,0,0&amp;mp=1&amp;vpa=35&amp;vtp=1&amp;vaab=1&amp;bbb=1&amp;hb=1"/>
          <p:cNvSpPr/>
          <p:nvPr/>
        </p:nvSpPr>
        <p:spPr>
          <a:xfrm>
            <a:off x="1929375" y="3711886"/>
            <a:ext cx="2076704" cy="10055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渡荆门送别</a:t>
            </a:r>
            <a:endParaRPr lang="en-US" altLang="zh-CN" sz="2800" dirty="0"/>
          </a:p>
        </p:txBody>
      </p:sp>
      <p:sp>
        <p:nvSpPr>
          <p:cNvPr id="8" name="QB_4_AN.48_1#92003cc0e.blank?vaa=1&amp;vcp=1&amp;pid=771ad9817&amp;color=0,0,0&amp;mp=1&amp;vpa=36&amp;vtp=1&amp;vaab=1&amp;bbb=1"/>
          <p:cNvSpPr/>
          <p:nvPr/>
        </p:nvSpPr>
        <p:spPr>
          <a:xfrm>
            <a:off x="8663875" y="5019600"/>
            <a:ext cx="20367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潮平两岸阔</a:t>
            </a:r>
            <a:endParaRPr lang="en-US" altLang="zh-CN" sz="2800" dirty="0"/>
          </a:p>
        </p:txBody>
      </p:sp>
      <p:sp>
        <p:nvSpPr>
          <p:cNvPr id="9" name="QB_4_AN.49_1#92003cc0e.blank?vaa=1&amp;vcp=1&amp;pid=771ad9817&amp;color=0,0,0&amp;mp=1&amp;vpa=37&amp;vtp=1&amp;vaab=1&amp;bbb=1"/>
          <p:cNvSpPr/>
          <p:nvPr/>
        </p:nvSpPr>
        <p:spPr>
          <a:xfrm>
            <a:off x="8663874" y="5563192"/>
            <a:ext cx="20367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风正一帆悬</a:t>
            </a:r>
            <a:endParaRPr lang="en-US" altLang="zh-CN" sz="2800" dirty="0"/>
          </a:p>
        </p:txBody>
      </p:sp>
      <p:sp>
        <p:nvSpPr>
          <p:cNvPr id="2" name="QB_4_BD.42_1#92003cc0e?colgroup=2,5,10,10&amp;vaa=1&amp;vcp=1&amp;pid=771ad9817&amp;color=0,0,0&amp;mp=1&amp;vtp=1&amp;vaab=1&amp;bt=1&amp;bbb=1">
            <a:extLst>
              <a:ext uri="{FF2B5EF4-FFF2-40B4-BE49-F238E27FC236}">
                <a16:creationId xmlns:a16="http://schemas.microsoft.com/office/drawing/2014/main" id="{4F7F073C-4AC0-3884-BE0C-DAFA8C225934}"/>
              </a:ext>
            </a:extLst>
          </p:cNvPr>
          <p:cNvSpPr txBox="1"/>
          <p:nvPr/>
        </p:nvSpPr>
        <p:spPr>
          <a:xfrm>
            <a:off x="10894735" y="450227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8358c1d?sp=1&amp;vcp=1&amp;pid=ca7887c86&amp;color=0,0,0&amp;vtp=1&amp;vaab=1&amp;bt=1&amp;bbb=1"/>
          <p:cNvSpPr/>
          <p:nvPr/>
        </p:nvSpPr>
        <p:spPr>
          <a:xfrm>
            <a:off x="369167" y="723688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8.月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海上生明月，天涯共此时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张九龄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望月怀远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月出惊山鸟，时鸣春涧中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鸟鸣涧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露从今夜白，月是故乡明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杜甫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月夜忆舍弟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9.春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人面不知何处去，桃花依旧笑春风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崔护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题都城南庄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人间四月芳菲尽，山寺桃花始盛开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白居易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大林寺桃花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春风又绿江南岸，明月何时照我还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王安石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泊船瓜洲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4412</Words>
  <Application>Microsoft Office PowerPoint</Application>
  <PresentationFormat>宽屏</PresentationFormat>
  <Paragraphs>872</Paragraphs>
  <Slides>85</Slides>
  <Notes>82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85</vt:i4>
      </vt:variant>
    </vt:vector>
  </HeadingPairs>
  <TitlesOfParts>
    <vt:vector size="9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11</cp:revision>
  <dcterms:created xsi:type="dcterms:W3CDTF">2024-11-21T13:47:11Z</dcterms:created>
  <dcterms:modified xsi:type="dcterms:W3CDTF">2025-07-24T01:47:52Z</dcterms:modified>
  <cp:category/>
  <cp:contentStatus/>
</cp:coreProperties>
</file>