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91" r:id="rId2"/>
    <p:sldId id="411" r:id="rId3"/>
    <p:sldId id="713" r:id="rId4"/>
    <p:sldId id="762" r:id="rId5"/>
    <p:sldId id="764" r:id="rId6"/>
    <p:sldId id="771" r:id="rId7"/>
    <p:sldId id="772" r:id="rId8"/>
    <p:sldId id="761" r:id="rId9"/>
  </p:sldIdLst>
  <p:sldSz cx="9144000" cy="5143500" type="screen16x9"/>
  <p:notesSz cx="6858000" cy="9144000"/>
  <p:custDataLst>
    <p:tags r:id="rId12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06" userDrawn="1">
          <p15:clr>
            <a:srgbClr val="A4A3A4"/>
          </p15:clr>
        </p15:guide>
        <p15:guide id="2" pos="285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32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4D9F"/>
    <a:srgbClr val="D6854B"/>
    <a:srgbClr val="FF974D"/>
    <a:srgbClr val="E56C19"/>
    <a:srgbClr val="BDD6EE"/>
    <a:srgbClr val="EAF0FA"/>
    <a:srgbClr val="E4EBB3"/>
    <a:srgbClr val="CFDEF3"/>
    <a:srgbClr val="D9D9D9"/>
    <a:srgbClr val="ABC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22" autoAdjust="0"/>
    <p:restoredTop sz="86449" autoAdjust="0"/>
  </p:normalViewPr>
  <p:slideViewPr>
    <p:cSldViewPr showGuides="1">
      <p:cViewPr varScale="1">
        <p:scale>
          <a:sx n="97" d="100"/>
          <a:sy n="97" d="100"/>
        </p:scale>
        <p:origin x="78" y="606"/>
      </p:cViewPr>
      <p:guideLst>
        <p:guide orient="horz" pos="1706"/>
        <p:guide pos="28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2856" y="-108"/>
      </p:cViewPr>
      <p:guideLst>
        <p:guide orient="horz" pos="3032"/>
        <p:guide pos="2144"/>
      </p:guideLst>
    </p:cSldViewPr>
  </p:notes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6A9BBCEB-A6EB-4CB6-BCF6-8F5CA44A1DC1}" type="datetimeFigureOut">
              <a:rPr lang="zh-CN" altLang="en-US"/>
              <a:t>2023/7/27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88DC97E6-8DB8-4DE9-8729-4F1A43F66A13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3646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099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CC1DB3D5-2CA8-4B8F-B421-571B6BD8B95C}" type="datetime1">
              <a:rPr lang="zh-CN" altLang="en-US"/>
              <a:t>2023/7/27</a:t>
            </a:fld>
            <a:endParaRPr lang="zh-CN" altLang="en-US" sz="1200"/>
          </a:p>
        </p:txBody>
      </p:sp>
      <p:sp>
        <p:nvSpPr>
          <p:cNvPr id="1024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6149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defRPr/>
            </a:pPr>
            <a:r>
              <a:rPr lang="zh-CN" altLang="zh-CN" sz="1200"/>
              <a:t>单击此处编辑母版文本样式</a:t>
            </a:r>
          </a:p>
          <a:p>
            <a:pPr>
              <a:spcBef>
                <a:spcPct val="30000"/>
              </a:spcBef>
              <a:defRPr/>
            </a:pPr>
            <a:r>
              <a:rPr lang="zh-CN" altLang="zh-CN" sz="1200"/>
              <a:t>第二级</a:t>
            </a:r>
          </a:p>
          <a:p>
            <a:pPr>
              <a:spcBef>
                <a:spcPct val="30000"/>
              </a:spcBef>
              <a:defRPr/>
            </a:pPr>
            <a:r>
              <a:rPr lang="zh-CN" altLang="zh-CN" sz="1200"/>
              <a:t>第三级</a:t>
            </a:r>
          </a:p>
          <a:p>
            <a:pPr>
              <a:spcBef>
                <a:spcPct val="30000"/>
              </a:spcBef>
              <a:defRPr/>
            </a:pPr>
            <a:r>
              <a:rPr lang="zh-CN" altLang="zh-CN" sz="1200"/>
              <a:t>第四级</a:t>
            </a:r>
          </a:p>
          <a:p>
            <a:pPr>
              <a:spcBef>
                <a:spcPct val="30000"/>
              </a:spcBef>
              <a:defRPr/>
            </a:pPr>
            <a:r>
              <a:rPr lang="zh-CN" altLang="zh-CN" sz="1200"/>
              <a:t>第五级</a:t>
            </a:r>
          </a:p>
        </p:txBody>
      </p:sp>
      <p:sp>
        <p:nvSpPr>
          <p:cNvPr id="4102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103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EF3CB808-3130-4D77-A222-D2649ED14188}" type="slidenum">
              <a:rPr lang="zh-CN" altLang="en-US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511887480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6" name="日期占位符 3"/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7DBEA543-A537-481B-86F6-550196B60E05}" type="datetime1">
              <a:rPr lang="zh-CN" altLang="en-US" smtClean="0"/>
              <a:t>2023/7/27</a:t>
            </a:fld>
            <a:endParaRPr lang="zh-CN" altLang="en-US" sz="1200"/>
          </a:p>
        </p:txBody>
      </p:sp>
      <p:sp>
        <p:nvSpPr>
          <p:cNvPr id="13317" name="灯片编号占位符 4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38A860A5-30BF-464D-BED0-513EB1F1AF6E}" type="slidenum">
              <a:rPr lang="zh-CN" altLang="en-US" smtClean="0"/>
              <a:t>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5592828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4" name="日期占位符 3"/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1B68AF36-8280-4718-BE0E-DA5FDBE1639F}" type="datetime1">
              <a:rPr lang="zh-CN" altLang="en-US" smtClean="0"/>
              <a:t>2023/7/27</a:t>
            </a:fld>
            <a:endParaRPr lang="zh-CN" altLang="en-US" sz="1200"/>
          </a:p>
        </p:txBody>
      </p:sp>
      <p:sp>
        <p:nvSpPr>
          <p:cNvPr id="15365" name="灯片编号占位符 4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09C1EF5B-9FA9-4427-ACE6-D13AF319A848}" type="slidenum">
              <a:rPr lang="zh-CN" altLang="en-US" smtClean="0"/>
              <a:t>2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726766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764086" y="158227"/>
            <a:ext cx="19641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传感器技术应用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55" y="34260"/>
            <a:ext cx="648045" cy="648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直接连接符 6"/>
          <p:cNvCxnSpPr/>
          <p:nvPr userDrawn="1"/>
        </p:nvCxnSpPr>
        <p:spPr bwMode="auto">
          <a:xfrm>
            <a:off x="20638" y="627063"/>
            <a:ext cx="90360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文本框 3"/>
          <p:cNvSpPr txBox="1"/>
          <p:nvPr userDrawn="1"/>
        </p:nvSpPr>
        <p:spPr>
          <a:xfrm>
            <a:off x="6966008" y="113477"/>
            <a:ext cx="22321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4D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传感器技术应用</a:t>
            </a:r>
            <a:endParaRPr lang="zh-CN" altLang="en-US" sz="2000" dirty="0">
              <a:solidFill>
                <a:srgbClr val="004D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 userDrawn="1"/>
        </p:nvSpPr>
        <p:spPr>
          <a:xfrm>
            <a:off x="2483855" y="1563680"/>
            <a:ext cx="42516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 谢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 userDrawn="1"/>
        </p:nvSpPr>
        <p:spPr>
          <a:xfrm>
            <a:off x="608587" y="96243"/>
            <a:ext cx="19641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传感器技术应用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55" y="34260"/>
            <a:ext cx="524077" cy="5240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27665" y="2067263"/>
            <a:ext cx="7317174" cy="876744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>
            <a:glow rad="101600">
              <a:schemeClr val="bg1">
                <a:alpha val="6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任务二 </a:t>
            </a:r>
            <a:r>
              <a:rPr lang="en-US" altLang="zh-CN" sz="32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zh-CN" altLang="zh-CN" sz="32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可</a:t>
            </a:r>
            <a:r>
              <a:rPr lang="zh-CN" altLang="zh-CN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穿戴设备的使用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444750" y="1348105"/>
            <a:ext cx="4255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项目四 可穿戴设备中的传感器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3"/>
          <p:cNvGrpSpPr/>
          <p:nvPr/>
        </p:nvGrpSpPr>
        <p:grpSpPr bwMode="auto">
          <a:xfrm>
            <a:off x="971650" y="1472688"/>
            <a:ext cx="1800225" cy="1882775"/>
            <a:chOff x="430006" y="1962125"/>
            <a:chExt cx="2880000" cy="2880000"/>
          </a:xfrm>
        </p:grpSpPr>
        <p:sp>
          <p:nvSpPr>
            <p:cNvPr id="5" name="圆角矩形 4"/>
            <p:cNvSpPr>
              <a:spLocks noChangeAspect="1"/>
            </p:cNvSpPr>
            <p:nvPr/>
          </p:nvSpPr>
          <p:spPr>
            <a:xfrm rot="2700000">
              <a:off x="430006" y="1962125"/>
              <a:ext cx="2880000" cy="2880000"/>
            </a:xfrm>
            <a:prstGeom prst="roundRect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  <a:effectLst>
              <a:outerShdw blurRad="508000" dist="508000" dir="2700000" sx="95000" sy="95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" name="圆角矩形 7"/>
            <p:cNvSpPr>
              <a:spLocks noChangeAspect="1"/>
            </p:cNvSpPr>
            <p:nvPr/>
          </p:nvSpPr>
          <p:spPr>
            <a:xfrm rot="2700000">
              <a:off x="643699" y="2175458"/>
              <a:ext cx="2452614" cy="2453333"/>
            </a:xfrm>
            <a:prstGeom prst="roundRect">
              <a:avLst/>
            </a:prstGeom>
            <a:gradFill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ECECEC"/>
                </a:gs>
              </a:gsLst>
              <a:lin ang="13500000" scaled="1"/>
            </a:gradFill>
            <a:ln w="19050">
              <a:solidFill>
                <a:schemeClr val="bg1"/>
              </a:solidFill>
            </a:ln>
            <a:effectLst>
              <a:outerShdw blurRad="508000" dist="508000" dir="2700000" sx="95000" sy="95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79531" y="2571637"/>
              <a:ext cx="1836190" cy="101504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3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目 录</a:t>
              </a:r>
              <a:endPara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  <a:p>
              <a:pPr algn="ctr">
                <a:defRPr/>
              </a:pPr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CONTENTS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5724081" y="1074180"/>
            <a:ext cx="15841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10" name="矩形 9"/>
          <p:cNvSpPr/>
          <p:nvPr/>
        </p:nvSpPr>
        <p:spPr>
          <a:xfrm>
            <a:off x="5724080" y="3180749"/>
            <a:ext cx="31483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12" name="圆角矩形 11"/>
          <p:cNvSpPr>
            <a:spLocks noChangeAspect="1"/>
          </p:cNvSpPr>
          <p:nvPr/>
        </p:nvSpPr>
        <p:spPr>
          <a:xfrm rot="2700000">
            <a:off x="4883975" y="3173764"/>
            <a:ext cx="504825" cy="538480"/>
          </a:xfrm>
          <a:prstGeom prst="roundRect">
            <a:avLst/>
          </a:prstGeom>
          <a:gradFill>
            <a:gsLst>
              <a:gs pos="0">
                <a:schemeClr val="bg1"/>
              </a:gs>
              <a:gs pos="36000">
                <a:schemeClr val="bg1"/>
              </a:gs>
              <a:gs pos="100000">
                <a:srgbClr val="ECECEC"/>
              </a:gs>
            </a:gsLst>
            <a:lin ang="13500000" scaled="1"/>
          </a:gradFill>
          <a:ln w="19050">
            <a:solidFill>
              <a:schemeClr val="bg1"/>
            </a:solidFill>
          </a:ln>
          <a:effectLst>
            <a:outerShdw blurRad="508000" dist="508000" dir="2700000" sx="95000" sy="95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>
            <a:spLocks noChangeAspect="1"/>
          </p:cNvSpPr>
          <p:nvPr/>
        </p:nvSpPr>
        <p:spPr>
          <a:xfrm rot="2700000">
            <a:off x="4946205" y="3241074"/>
            <a:ext cx="377825" cy="403225"/>
          </a:xfrm>
          <a:prstGeom prst="roundRect">
            <a:avLst/>
          </a:prstGeom>
          <a:solidFill>
            <a:schemeClr val="bg1">
              <a:lumMod val="95000"/>
              <a:alpha val="50000"/>
            </a:schemeClr>
          </a:solidFill>
          <a:ln w="3175">
            <a:solidFill>
              <a:schemeClr val="bg1">
                <a:lumMod val="75000"/>
                <a:alpha val="2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73"/>
          <p:cNvSpPr txBox="1">
            <a:spLocks noChangeArrowheads="1"/>
          </p:cNvSpPr>
          <p:nvPr/>
        </p:nvSpPr>
        <p:spPr bwMode="auto">
          <a:xfrm>
            <a:off x="4967795" y="3201704"/>
            <a:ext cx="33528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haroni"/>
              </a:rPr>
              <a:t>3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haroni"/>
            </a:endParaRPr>
          </a:p>
        </p:txBody>
      </p:sp>
      <p:sp>
        <p:nvSpPr>
          <p:cNvPr id="17" name="圆角矩形 11"/>
          <p:cNvSpPr>
            <a:spLocks noChangeAspect="1"/>
          </p:cNvSpPr>
          <p:nvPr/>
        </p:nvSpPr>
        <p:spPr>
          <a:xfrm rot="2700000">
            <a:off x="4843335" y="2136934"/>
            <a:ext cx="504825" cy="538480"/>
          </a:xfrm>
          <a:prstGeom prst="roundRect">
            <a:avLst/>
          </a:prstGeom>
          <a:gradFill>
            <a:gsLst>
              <a:gs pos="0">
                <a:schemeClr val="bg1"/>
              </a:gs>
              <a:gs pos="36000">
                <a:schemeClr val="bg1"/>
              </a:gs>
              <a:gs pos="100000">
                <a:srgbClr val="ECECEC"/>
              </a:gs>
            </a:gsLst>
            <a:lin ang="13500000" scaled="1"/>
          </a:gradFill>
          <a:ln w="19050">
            <a:solidFill>
              <a:schemeClr val="bg1"/>
            </a:solidFill>
          </a:ln>
          <a:effectLst>
            <a:outerShdw blurRad="508000" dist="508000" dir="2700000" sx="95000" sy="95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2"/>
          <p:cNvSpPr>
            <a:spLocks noChangeAspect="1"/>
          </p:cNvSpPr>
          <p:nvPr/>
        </p:nvSpPr>
        <p:spPr>
          <a:xfrm rot="2700000">
            <a:off x="4906200" y="2204244"/>
            <a:ext cx="377825" cy="403225"/>
          </a:xfrm>
          <a:prstGeom prst="roundRect">
            <a:avLst/>
          </a:prstGeom>
          <a:solidFill>
            <a:schemeClr val="bg1">
              <a:lumMod val="95000"/>
              <a:alpha val="50000"/>
            </a:schemeClr>
          </a:solidFill>
          <a:ln w="3175">
            <a:solidFill>
              <a:schemeClr val="bg1">
                <a:lumMod val="75000"/>
                <a:alpha val="2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73"/>
          <p:cNvSpPr txBox="1">
            <a:spLocks noChangeArrowheads="1"/>
          </p:cNvSpPr>
          <p:nvPr/>
        </p:nvSpPr>
        <p:spPr bwMode="auto">
          <a:xfrm>
            <a:off x="4927790" y="2165509"/>
            <a:ext cx="33528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haroni"/>
              </a:rPr>
              <a:t>2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haroni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24080" y="2083749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知识储备</a:t>
            </a:r>
            <a:endParaRPr lang="zh-CN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70"/>
          <p:cNvGrpSpPr/>
          <p:nvPr/>
        </p:nvGrpSpPr>
        <p:grpSpPr bwMode="auto">
          <a:xfrm>
            <a:off x="4839140" y="1085109"/>
            <a:ext cx="538163" cy="504825"/>
            <a:chOff x="5736000" y="890035"/>
            <a:chExt cx="720000" cy="721684"/>
          </a:xfrm>
        </p:grpSpPr>
        <p:sp>
          <p:nvSpPr>
            <p:cNvPr id="4" name="圆角矩形 3"/>
            <p:cNvSpPr>
              <a:spLocks noChangeAspect="1"/>
            </p:cNvSpPr>
            <p:nvPr/>
          </p:nvSpPr>
          <p:spPr>
            <a:xfrm rot="2700000">
              <a:off x="5735158" y="890877"/>
              <a:ext cx="721684" cy="720000"/>
            </a:xfrm>
            <a:prstGeom prst="roundRect">
              <a:avLst/>
            </a:prstGeom>
            <a:gradFill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ECECEC"/>
                </a:gs>
              </a:gsLst>
              <a:lin ang="13500000" scaled="1"/>
            </a:gradFill>
            <a:ln w="19050">
              <a:solidFill>
                <a:schemeClr val="bg1"/>
              </a:solidFill>
            </a:ln>
            <a:effectLst>
              <a:outerShdw blurRad="508000" dist="508000" dir="2700000" sx="95000" sy="95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圆角矩形 5"/>
            <p:cNvSpPr>
              <a:spLocks noChangeAspect="1"/>
            </p:cNvSpPr>
            <p:nvPr/>
          </p:nvSpPr>
          <p:spPr>
            <a:xfrm rot="2700000">
              <a:off x="5824874" y="981142"/>
              <a:ext cx="540128" cy="539469"/>
            </a:xfrm>
            <a:prstGeom prst="roundRect">
              <a:avLst/>
            </a:prstGeom>
            <a:solidFill>
              <a:schemeClr val="bg1">
                <a:lumMod val="95000"/>
                <a:alpha val="50000"/>
              </a:schemeClr>
            </a:solidFill>
            <a:ln w="3175">
              <a:solidFill>
                <a:schemeClr val="bg1">
                  <a:lumMod val="75000"/>
                  <a:alpha val="2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73"/>
            <p:cNvSpPr txBox="1">
              <a:spLocks noChangeArrowheads="1"/>
            </p:cNvSpPr>
            <p:nvPr/>
          </p:nvSpPr>
          <p:spPr bwMode="auto">
            <a:xfrm>
              <a:off x="5870610" y="906828"/>
              <a:ext cx="448657" cy="571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2000" dirty="0">
                  <a:solidFill>
                    <a:schemeClr val="accent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haroni"/>
                </a:rPr>
                <a:t>1</a:t>
              </a:r>
              <a:endParaRPr lang="zh-CN" altLang="en-US" sz="20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haroni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5724080" y="4142904"/>
            <a:ext cx="31483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任务总结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/>
          <p:cNvSpPr>
            <a:spLocks noChangeAspect="1"/>
          </p:cNvSpPr>
          <p:nvPr/>
        </p:nvSpPr>
        <p:spPr>
          <a:xfrm rot="2700000">
            <a:off x="4883975" y="4135919"/>
            <a:ext cx="504825" cy="538480"/>
          </a:xfrm>
          <a:prstGeom prst="roundRect">
            <a:avLst/>
          </a:prstGeom>
          <a:gradFill>
            <a:gsLst>
              <a:gs pos="0">
                <a:schemeClr val="bg1"/>
              </a:gs>
              <a:gs pos="36000">
                <a:schemeClr val="bg1"/>
              </a:gs>
              <a:gs pos="100000">
                <a:srgbClr val="ECECEC"/>
              </a:gs>
            </a:gsLst>
            <a:lin ang="13500000" scaled="1"/>
          </a:gradFill>
          <a:ln w="19050">
            <a:solidFill>
              <a:schemeClr val="bg1"/>
            </a:solidFill>
          </a:ln>
          <a:effectLst>
            <a:outerShdw blurRad="508000" dist="508000" dir="2700000" sx="95000" sy="95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圆角矩形 21"/>
          <p:cNvSpPr>
            <a:spLocks noChangeAspect="1"/>
          </p:cNvSpPr>
          <p:nvPr/>
        </p:nvSpPr>
        <p:spPr>
          <a:xfrm rot="2700000">
            <a:off x="4946205" y="4203229"/>
            <a:ext cx="377825" cy="403225"/>
          </a:xfrm>
          <a:prstGeom prst="roundRect">
            <a:avLst/>
          </a:prstGeom>
          <a:solidFill>
            <a:schemeClr val="bg1">
              <a:lumMod val="95000"/>
              <a:alpha val="50000"/>
            </a:schemeClr>
          </a:solidFill>
          <a:ln w="3175">
            <a:solidFill>
              <a:schemeClr val="bg1">
                <a:lumMod val="75000"/>
                <a:alpha val="2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73"/>
          <p:cNvSpPr txBox="1">
            <a:spLocks noChangeArrowheads="1"/>
          </p:cNvSpPr>
          <p:nvPr/>
        </p:nvSpPr>
        <p:spPr bwMode="auto">
          <a:xfrm>
            <a:off x="4967795" y="4163859"/>
            <a:ext cx="33528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haroni"/>
              </a:rPr>
              <a:t>4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haron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 bwMode="auto">
          <a:xfrm>
            <a:off x="20638" y="627063"/>
            <a:ext cx="90360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文本框 3"/>
          <p:cNvSpPr txBox="1"/>
          <p:nvPr/>
        </p:nvSpPr>
        <p:spPr>
          <a:xfrm>
            <a:off x="107950" y="169863"/>
            <a:ext cx="64801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一、任务</a:t>
            </a:r>
            <a:r>
              <a:rPr lang="zh-CN" altLang="en-US" sz="24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描述</a:t>
            </a:r>
          </a:p>
        </p:txBody>
      </p:sp>
      <p:sp>
        <p:nvSpPr>
          <p:cNvPr id="2" name="矩形 1"/>
          <p:cNvSpPr/>
          <p:nvPr/>
        </p:nvSpPr>
        <p:spPr>
          <a:xfrm>
            <a:off x="1337310" y="1635760"/>
            <a:ext cx="6470015" cy="1168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457200" algn="just" latinLnBrk="0">
              <a:lnSpc>
                <a:spcPct val="175000"/>
              </a:lnSpc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zh-CN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通过使用智能穿戴设备,掌握正确佩戴智能穿戴设备的方法,正确连接运动健康APP,完成对心率数据的获取。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 bwMode="auto">
          <a:xfrm>
            <a:off x="20638" y="627063"/>
            <a:ext cx="90360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文本框 3"/>
          <p:cNvSpPr txBox="1"/>
          <p:nvPr/>
        </p:nvSpPr>
        <p:spPr>
          <a:xfrm>
            <a:off x="107950" y="169863"/>
            <a:ext cx="64801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二、</a:t>
            </a:r>
            <a:r>
              <a:rPr lang="zh-CN" altLang="en-US" sz="24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知识储备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99210" y="1348105"/>
            <a:ext cx="6969125" cy="31483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285750" indent="-28575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/>
              <a:t>智能手表的功能</a:t>
            </a:r>
          </a:p>
          <a:p>
            <a:pPr marL="0" indent="457200" latinLnBrk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>
                <a:sym typeface="+mn-ea"/>
              </a:rPr>
              <a:t>智能手表</a:t>
            </a:r>
            <a:r>
              <a:rPr lang="zh-CN" altLang="en-US"/>
              <a:t>里面有诸多的传感器,常用的有加速度传感器、陀螺仪传感器、地磁传感器、光学心率传感器、环境光传感器、气压传感器、体温传感器。</a:t>
            </a:r>
          </a:p>
          <a:p>
            <a:pPr marL="285750" indent="-28575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/>
              <a:t>智能手环</a:t>
            </a:r>
          </a:p>
          <a:p>
            <a:pPr marL="0" indent="457200" latinLnBrk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/>
              <a:t>智能手环与智能手表相比,它具有外形小、易穿戴等特点。 智能手环里面也有诸多的传感器,常用的有光学心率传感器、血氧传感器、六轴运动传感器。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51460" y="805180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/>
              <a:t>（一）可穿戴设备的功能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 bwMode="auto">
          <a:xfrm>
            <a:off x="20638" y="627063"/>
            <a:ext cx="90360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文本框 3"/>
          <p:cNvSpPr txBox="1"/>
          <p:nvPr/>
        </p:nvSpPr>
        <p:spPr>
          <a:xfrm>
            <a:off x="107950" y="169863"/>
            <a:ext cx="64801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二、</a:t>
            </a:r>
            <a:r>
              <a:rPr lang="zh-CN" altLang="en-US" sz="24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知识储备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51460" y="805180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/>
              <a:t>（二）运动健康 APP</a:t>
            </a:r>
          </a:p>
        </p:txBody>
      </p:sp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841375" y="1419860"/>
            <a:ext cx="7268210" cy="25368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indent="457200" latinLnBrk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/>
              <a:t>每一家公司的可穿戴设备都会匹配相应的运动健康 APP,而可穿戴设备要与运动健康 APP 结合起来使用,运动健康 APP 可以连接可穿戴设备来获取相关数据,然后再通过运动健康 APP 中获取的相关数据来判断我们的身体状态。运动健康 APP 存储有大量的人体监测数据,方便随时查看,了解自己现在和过去的身体状况。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 bwMode="auto">
          <a:xfrm>
            <a:off x="20638" y="627063"/>
            <a:ext cx="90360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文本框 3"/>
          <p:cNvSpPr txBox="1"/>
          <p:nvPr/>
        </p:nvSpPr>
        <p:spPr>
          <a:xfrm>
            <a:off x="107950" y="169863"/>
            <a:ext cx="64801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三、</a:t>
            </a:r>
            <a:r>
              <a:rPr lang="zh-CN" altLang="en-US" sz="24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任务实施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16330" y="843915"/>
            <a:ext cx="7016750" cy="17106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indent="457200" latinLnBrk="0">
              <a:lnSpc>
                <a:spcPct val="125000"/>
              </a:lnSpc>
              <a:buNone/>
            </a:pPr>
            <a:r>
              <a:rPr lang="zh-CN" altLang="en-US" sz="1400" b="1"/>
              <a:t>步骤 1:将智能手表(或智能手环)佩戴至离腕骨约一指宽的距离处,调整腕带的松紧到舒适位置。</a:t>
            </a:r>
          </a:p>
          <a:p>
            <a:pPr marL="0" indent="457200" latinLnBrk="0">
              <a:lnSpc>
                <a:spcPct val="125000"/>
              </a:lnSpc>
              <a:buNone/>
            </a:pPr>
            <a:r>
              <a:rPr lang="zh-CN" altLang="en-US" sz="1400" b="1"/>
              <a:t>步骤 2:让光学心率传感器实现最佳测量效果,智能手表(或智能手环)的背面需要接触到手腕的皮肤。 需要正确佩戴智能手表(或智能手环),既不能太紧也不能太松,同时需要让皮肤有空间透气。 在运动时可收紧智能手表(或智能手环)的腕带,运动后再适当调松。</a:t>
            </a:r>
          </a:p>
          <a:p>
            <a:pPr marL="0" indent="457200" latinLnBrk="0">
              <a:lnSpc>
                <a:spcPct val="125000"/>
              </a:lnSpc>
              <a:buNone/>
            </a:pPr>
            <a:r>
              <a:rPr lang="zh-CN" altLang="en-US" sz="1400" b="1"/>
              <a:t>步骤 3:在智能手机应用商店下载并安装运动健康 APP。</a:t>
            </a:r>
          </a:p>
          <a:p>
            <a:pPr marL="0" indent="457200" latinLnBrk="0">
              <a:lnSpc>
                <a:spcPct val="125000"/>
              </a:lnSpc>
              <a:buNone/>
            </a:pPr>
            <a:r>
              <a:rPr lang="zh-CN" altLang="en-US" sz="1400" b="1"/>
              <a:t>步骤 4:在运动健康 APP 中注册并登录账户,选择绑定智能手表(或智能手环),按照提示进行操作。 当智能手表(或智能手环)震动并且屏幕上出现绑定提示时,点击确认完成绑定(请确保手机蓝牙处于开启状态)。 连接过程中,需将智能手表(或智能手环)靠近智能手机。</a:t>
            </a:r>
          </a:p>
          <a:p>
            <a:pPr marL="0" indent="457200" latinLnBrk="0">
              <a:lnSpc>
                <a:spcPct val="125000"/>
              </a:lnSpc>
              <a:buNone/>
            </a:pPr>
            <a:r>
              <a:rPr lang="zh-CN" altLang="en-US" sz="1400" b="1"/>
              <a:t>步骤 5:智能手表(或智能手环)成功绑定后,开始记录、分析运动和夜间睡眠时等情况。 运动健康 APP 能够及时更新智能手表(或智能手环)上的数据信息,你可以尝试走路,查看心率、步数的变化情况。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 bwMode="auto">
          <a:xfrm>
            <a:off x="20638" y="627063"/>
            <a:ext cx="90360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文本框 3"/>
          <p:cNvSpPr txBox="1"/>
          <p:nvPr/>
        </p:nvSpPr>
        <p:spPr>
          <a:xfrm>
            <a:off x="107950" y="169863"/>
            <a:ext cx="64801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四、</a:t>
            </a:r>
            <a:r>
              <a:rPr lang="zh-CN" altLang="en-US" sz="2400" b="1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任务总结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691640" y="1563370"/>
            <a:ext cx="6346825" cy="17106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285750" indent="-285750" latinLnBrk="0">
              <a:lnSpc>
                <a:spcPct val="150000"/>
              </a:lnSpc>
              <a:buFont typeface="Wingdings" panose="05000000000000000000" charset="0"/>
              <a:buChar char="l"/>
            </a:pPr>
            <a:r>
              <a:rPr sz="2000" b="1"/>
              <a:t>可穿戴设备的功能</a:t>
            </a:r>
          </a:p>
          <a:p>
            <a:pPr marL="285750" indent="-285750" latinLnBrk="0">
              <a:lnSpc>
                <a:spcPct val="150000"/>
              </a:lnSpc>
              <a:buFont typeface="Wingdings" panose="05000000000000000000" charset="0"/>
              <a:buChar char="l"/>
            </a:pPr>
            <a:r>
              <a:rPr sz="2000" b="1"/>
              <a:t>智能穿戴设备使用</a:t>
            </a:r>
          </a:p>
          <a:p>
            <a:pPr marL="285750" indent="-285750" latinLnBrk="0">
              <a:lnSpc>
                <a:spcPct val="150000"/>
              </a:lnSpc>
              <a:buFont typeface="Wingdings" panose="05000000000000000000" charset="0"/>
              <a:buChar char="l"/>
            </a:pPr>
            <a:r>
              <a:rPr sz="2000" b="1"/>
              <a:t>运动健康 APP 使用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c86c0bdd-a085-4c00-ad47-77e99e34ecf3"/>
  <p:tag name="COMMONDATA" val="eyJoZGlkIjoiYzdmZTdjMjBhYmJkZjFjOWI3MmE2ZDExZjJhNTMxM2Y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自定义设计方案_2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455C8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/>
      <a:lstStyle/>
    </a:lnDef>
  </a:objectDefaults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532</Words>
  <Application>Microsoft Office PowerPoint</Application>
  <PresentationFormat>全屏显示(16:9)</PresentationFormat>
  <Paragraphs>37</Paragraphs>
  <Slides>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Aharoni</vt:lpstr>
      <vt:lpstr>宋体</vt:lpstr>
      <vt:lpstr>微软雅黑</vt:lpstr>
      <vt:lpstr>Arial</vt:lpstr>
      <vt:lpstr>Times New Roman</vt:lpstr>
      <vt:lpstr>Wingdings</vt:lpstr>
      <vt:lpstr>自定义设计方案_2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wuwenjie</dc:creator>
  <cp:lastModifiedBy>gfdy-</cp:lastModifiedBy>
  <cp:revision>1564</cp:revision>
  <dcterms:created xsi:type="dcterms:W3CDTF">2013-04-24T01:35:00Z</dcterms:created>
  <dcterms:modified xsi:type="dcterms:W3CDTF">2023-07-27T08:12:45Z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KSORubyTemplateID">
    <vt:lpwstr>13</vt:lpwstr>
  </property>
  <property fmtid="{D5CDD505-2E9C-101B-9397-08002B2CF9AE}" pid="4" name="ICV">
    <vt:lpwstr>B96D5621462642DEAAF558EE5DEC6A58_13</vt:lpwstr>
  </property>
</Properties>
</file>