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1103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0d54b2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2AC5D05-F5BC-490C-A33C-9D5FAE4846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微专题3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绿色发展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0d54b2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C5842A6-5A15-4CE5-A1B2-8B133F8FE2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f6f292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e69aa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f75a97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f6f2927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c9e69aa89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f75a97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微专题3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绿色发展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0d54b2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7C6065-AF41-4278-9372-ACF8E5912A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f6f292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e69aa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f75a97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f6f2927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c9e69aa89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f75a97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微专题3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绿色发展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8C1863C-D35D-F6DB-CDFA-7D7101C4245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E6DF3E-02E2-4ED5-BFAF-893E792A1E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815EF3-0A86-4077-AD01-725D52042A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f6f292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e69aa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f75a97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f6f2927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c9e69aa89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f75a97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5DD82E-C24C-413B-9886-38BD63C4D2C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f6f292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e69aa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f75a97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f6f2927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c9e69aa89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f75a97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aff6f882?sp=1&amp;vcp=1&amp;pid=4f6f29275&amp;color=0,0,0&amp;vtp=1&amp;vaab=1&amp;bt=1&amp;bbb=1"/>
          <p:cNvSpPr/>
          <p:nvPr/>
        </p:nvSpPr>
        <p:spPr>
          <a:xfrm>
            <a:off x="541020" y="762975"/>
            <a:ext cx="11109960" cy="5332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（3）我国提出碳达峰碳中和的目标和愿景的重要意义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有利于我国坚定地贯彻新发展理念，实现高质量发展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有利于我国走生产发展、生活富裕、生态良好的文明发展道路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有利于实现人与自然和谐共生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有利于增强人民群众的幸福感、获得感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有利于建设一个清洁美丽的世界，构建人与自然生命共同体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有利于展示负责任的大国形象，为保护环境贡献中国智慧、中国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aff6f882?vcp=1&amp;pid=4f6f29275&amp;color=0,0,0&amp;vtp=1&amp;vaab=1&amp;bt=1&amp;bbb=1&amp;hb=1"/>
          <p:cNvSpPr/>
          <p:nvPr/>
        </p:nvSpPr>
        <p:spPr>
          <a:xfrm>
            <a:off x="701421" y="481679"/>
            <a:ext cx="11109960" cy="5871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（4）易错点纠偏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误认为我国把保护环境作为当前一切工作的中心，把保护环境放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在优先发展的战略地位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indent="714375"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经济建设是我国当前一切工作的中心，我国坚持以经济建设为中心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把教育放在优先发展的战略地位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误认为保护自然就要禁止开发利用自然资源，发展经济就会污染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环境，保护环境就要限制经济发展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保护自然，合理开发利用自然资源。经济发展与生态环境保护要相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互协调、统筹兼顾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e69aa89.fixed?vcp=1&amp;pid=a0d54b26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绿色发展</a:t>
            </a:r>
            <a:endParaRPr lang="en-US" altLang="zh-CN" sz="4000" dirty="0"/>
          </a:p>
        </p:txBody>
      </p:sp>
      <p:sp>
        <p:nvSpPr>
          <p:cNvPr id="3" name="C_4_BD#c9e69aa89.fixed?vcp=1&amp;pid=a0d54b26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e6205f52?vcp=1&amp;pid=c9e69aa89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年世界环境日主题活动聚焦土地恢复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遏制荒漠化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增强抗旱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我国环境日以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全面推进美丽中国建设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为主题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旨在深入学习宣传贯彻习近平生态文明思想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引导全社会牢固树立和践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绿水青山就是金山银山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动员社会各界积极投身于建设美丽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实现人与自然和谐共生的现代化的伟大实践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e6205f52?sp=1&amp;vcp=1&amp;pid=c9e69aa89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.正确处理好经济发展与生态环境保护的关系。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.保护生态环境就是保护生产力，改善生态环境就是发展生产力，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决不能以牺牲环境、浪费资源为代价，换取一时的经济增长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.习近平生态文明思想是推动生态文明建设、建设美丽中国的根本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.追求人与自然和谐共生，是人类面临生态危机作出的智慧选择。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生态兴则文明兴，生态衰则文明衰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.走绿色发展道路，建设资源节约型、环境友好型社会，实现经济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繁荣、生态良好、人民幸福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e265812?vcp=1&amp;pid=c9e69aa8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ce5bd1fcb?vaa=1&amp;vcp=1&amp;pid=31e26581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（2024·河北·中考）某村着力增加绿化面积，提升乡村面貌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，带动了乡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村旅游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。同时，推广应用光伏发电，给村民带来了收益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。该村的成功主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_1#ce5bd1fcb.bracket?vaa=1&amp;vcp=1&amp;pid=31e265812&amp;color=0,0,0&amp;vpa=1&amp;vtp=1&amp;vaab=1"/>
          <p:cNvSpPr/>
          <p:nvPr/>
        </p:nvSpPr>
        <p:spPr>
          <a:xfrm>
            <a:off x="22389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_2#ce5bd1fcb.choices?vaa=1&amp;vcp=1&amp;pid=31e265812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A.开发土地资源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B.加快城乡融合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C.坚持绿色兴农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D.恢复自然环境</a:t>
            </a:r>
            <a:endParaRPr lang="en-US" altLang="zh-CN" sz="2800" dirty="0"/>
          </a:p>
        </p:txBody>
      </p:sp>
      <p:sp>
        <p:nvSpPr>
          <p:cNvPr id="6" name="QC_6_EX.1_1#ce5bd1fcb?vaa=1&amp;vcp=1&amp;pid=31e265812&amp;color=0,0,0&amp;vtp=1&amp;vaab=1&amp;bbb=1&amp;hb=1"/>
          <p:cNvSpPr/>
          <p:nvPr/>
        </p:nvSpPr>
        <p:spPr>
          <a:xfrm>
            <a:off x="539496" y="46512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观点正确的选项如果不符合题意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也是错误选项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开发土地资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加快城乡融合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恢复自然环境在题目材料中未体现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c2d66bef?vcp=1&amp;pid=31e26581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f6bd11bd5?sp=1&amp;vaa=1&amp;vcp=1&amp;pid=8c2d66bef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下列举措反映的共同主题是(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17" name="QC_7_BD.5_2#f6bd11bd5?colgroup=30&amp;vaa=1&amp;vcp=1&amp;pid=8c2d66b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834"/>
              </p:ext>
            </p:extLst>
          </p:nvPr>
        </p:nvGraphicFramePr>
        <p:xfrm>
          <a:off x="539496" y="1961941"/>
          <a:ext cx="11124000" cy="2988000"/>
        </p:xfrm>
        <a:graphic>
          <a:graphicData uri="http://schemas.openxmlformats.org/drawingml/2006/table">
            <a:tbl>
              <a:tblPr/>
              <a:tblGrid>
                <a:gridCol w="111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88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为深入推进塑料污染全链条治理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加快推动“以竹代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塑”发展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国家发展改革委等部门印发《加快“以竹代塑”发展三年行动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提出到2025年“以竹代塑”产业体系初步建立等行动目标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近年来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某市围绕能源清洁化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设施低碳化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管理智慧化等要求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积极推进低（零）碳产业园建设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C_7_AN.6_1#f6bd11bd5.bracket?vaa=1&amp;vcp=1&amp;pid=8c2d66bef&amp;color=0,0,0&amp;vpa=2&amp;vtp=1&amp;vaab=1"/>
          <p:cNvSpPr/>
          <p:nvPr/>
        </p:nvSpPr>
        <p:spPr>
          <a:xfrm>
            <a:off x="5350415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5_3#f6bd11bd5.choices?vaa=1&amp;vcp=1&amp;pid=8c2d66bef&amp;color=0,0,0&amp;vtp=1&amp;vaab=1&amp;bbb=1"/>
          <p:cNvSpPr/>
          <p:nvPr/>
        </p:nvSpPr>
        <p:spPr>
          <a:xfrm>
            <a:off x="546516" y="50418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A.坚持绿色发展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B.共享发展成果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C.追求公平正义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D.构筑中国价值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3c2dd4bd3?sp=1&amp;vaa=1&amp;vcp=1&amp;pid=8c2d66bef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2024年成都世界园艺博览会主会场设在起伏的山丘间，绛溪河从中蜿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蜒而过，月亮桥、鱼凫桥等景观桥依次排开。曾被污染的绛溪河，经过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当地政府持续治理重回清澈。这反映了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_1#3c2dd4bd3.bracket?vaa=1&amp;vcp=1&amp;pid=8c2d66bef&amp;color=0,0,0&amp;vpa=3&amp;vtp=1&amp;vaab=1"/>
          <p:cNvSpPr/>
          <p:nvPr/>
        </p:nvSpPr>
        <p:spPr>
          <a:xfrm>
            <a:off x="6861714" y="25044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7_2#3c2dd4bd3?vaa=1&amp;vcp=1&amp;pid=8c2d66bef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①我国已完全实现美丽中国建设的目标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②我国以高品质生态环境增进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民生福祉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③生态文明建设要坚持节约资源、开发优先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④我国坚持人与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自然和谐共生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，走绿色发展之路</a:t>
            </a:r>
            <a:endParaRPr lang="en-US" altLang="zh-CN" sz="2800" dirty="0"/>
          </a:p>
        </p:txBody>
      </p:sp>
      <p:sp>
        <p:nvSpPr>
          <p:cNvPr id="5" name="QC_7_BD.7_3#3c2dd4bd3.choices?vaa=1&amp;vcp=1&amp;pid=8c2d66bef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808d69f2?vcp=1&amp;pid=8c2d66bef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请完成第173~174页【备考练习】习题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f75a97ed.fixed?vcp=1&amp;pid=a0d54b26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绿色发展</a:t>
            </a:r>
            <a:endParaRPr lang="en-US" altLang="zh-CN" sz="4000" dirty="0"/>
          </a:p>
        </p:txBody>
      </p:sp>
      <p:sp>
        <p:nvSpPr>
          <p:cNvPr id="3" name="C_4_BD#1f75a97ed.fixed?vcp=1&amp;pid=a0d54b26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微专题3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绿色发展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3104b86a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3104b86a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3104b86a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国情教育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fc5771e35?sp=1&amp;vaa=1&amp;vcp=1&amp;pid=1f75a97ed&amp;color=0,0,0&amp;vtp=1&amp;vaab=1&amp;bt=1&amp;bbb=1&amp;h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中考新题型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中共中央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国务院关于优化生育政策促进人口长期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均衡发展的决定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》明确规定，实施一对夫妻可以生育三个子女政策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下内容按逻辑顺序排列正确的是(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fc5771e35.bracket?vaa=1&amp;vcp=1&amp;pid=1f75a97ed&amp;color=0,0,0&amp;vpa=4&amp;vtp=1&amp;vaab=1"/>
          <p:cNvSpPr/>
          <p:nvPr/>
        </p:nvSpPr>
        <p:spPr>
          <a:xfrm>
            <a:off x="5794915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fc5771e35?vaa=1&amp;vcp=1&amp;pid=1f75a97ed&amp;color=0,0,0&amp;vtp=1&amp;vaab=1&amp;bbb=1&amp;h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①我国及时实施三孩生育政策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②促进社会经济发展，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维护国家安全稳定</a:t>
            </a:r>
            <a:r>
              <a:rPr lang="en-US" altLang="zh-CN" sz="2800" b="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人口老龄化和生育率下降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④改善人口年龄结构，扩大新增劳动力供给</a:t>
            </a:r>
            <a:endParaRPr lang="en-US" altLang="zh-CN" sz="2800" spc="-50" dirty="0"/>
          </a:p>
        </p:txBody>
      </p:sp>
      <p:sp>
        <p:nvSpPr>
          <p:cNvPr id="5" name="QC_5_BD.9_3#fc5771e35.choices?vaa=1&amp;vcp=1&amp;pid=1f75a97ed&amp;color=0,0,0&amp;vtp=1&amp;vaab=1&amp;bb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.①→③→②→④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.①→③→④→②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C.③→①→④→②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.④→①→③→②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e77c30a8a?sp=1&amp;vaa=1&amp;vcp=1&amp;pid=1f75a97ed&amp;color=0,0,0&amp;vtp=1&amp;vaab=1&amp;bt=1&amp;bbb=1&amp;hb=1"/>
          <p:cNvSpPr/>
          <p:nvPr/>
        </p:nvSpPr>
        <p:spPr>
          <a:xfrm>
            <a:off x="539496" y="1863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近年来，广西厚植生态环境优势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，持续深入打好污染防治攻坚战和稳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生态促转型攻坚战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，加快推动绿色低碳发展。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这表明广西(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e77c30a8a.bracket?vaa=1&amp;vcp=1&amp;pid=1f75a97ed&amp;color=0,0,0&amp;vpa=5&amp;vtp=1&amp;vaab=1"/>
          <p:cNvSpPr/>
          <p:nvPr/>
        </p:nvSpPr>
        <p:spPr>
          <a:xfrm>
            <a:off x="9706514" y="24980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1_2#e77c30a8a?vaa=1&amp;vcp=1&amp;pid=1f75a97ed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①坚持人与自然和谐共生的智慧选择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②贯彻节约资源和保护环境的基本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国策</a:t>
            </a:r>
            <a:r>
              <a:rPr lang="en-US" altLang="zh-CN" sz="2800" b="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③建设生态文明，实现可持续发展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④破坏生态环境的现象已不存在</a:t>
            </a:r>
            <a:endParaRPr lang="en-US" altLang="zh-CN" sz="2800" spc="-100" dirty="0"/>
          </a:p>
        </p:txBody>
      </p:sp>
      <p:sp>
        <p:nvSpPr>
          <p:cNvPr id="5" name="QC_5_BD.11_3#e77c30a8a.choices?vaa=1&amp;vcp=1&amp;pid=1f75a97ed&amp;color=0,0,0&amp;vtp=1&amp;vaab=1&amp;bbb=1"/>
          <p:cNvSpPr/>
          <p:nvPr/>
        </p:nvSpPr>
        <p:spPr>
          <a:xfrm>
            <a:off x="539496" y="4415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0b515c770?vaa=1&amp;vcp=1&amp;pid=1f75a97ed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自2023年7月1日起，全国范围全面实施国六排放标准6b阶段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，禁止生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、进口、销售不符合国六排放标准6b阶段的汽车。对此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，下列推导合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4_1#0b515c770.bracket?vaa=1&amp;vcp=1&amp;pid=1f75a97ed&amp;color=0,0,0&amp;vpa=6&amp;vtp=1&amp;vaab=1"/>
          <p:cNvSpPr/>
          <p:nvPr/>
        </p:nvSpPr>
        <p:spPr>
          <a:xfrm>
            <a:off x="1883314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3_2#0b515c770.choices?vaa=1&amp;vcp=1&amp;pid=1f75a97ed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A.实施国六标准→节约自然资源→消除资源短缺→坚持绿色发展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.实施国六标准→降低汽车价格→刺激汽车消费→促进生产发展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.实施国六标准→扩大就业渠道→增加群众收入→实现生活富裕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.实施国六标准→减少污染排放→保持生态良好→建设美丽中国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5ddc9d48a?vaa=1&amp;vcp=1&amp;pid=1f75a97ed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近年来，广西高度重视节水型社会建设工作，健全节水制度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，持续推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动节水型城市创建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，不断夯实城市节水的社会基础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，城市用水效率稳步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6_1#5ddc9d48a.bracket?vaa=1&amp;vcp=1&amp;pid=1f75a97ed&amp;color=0,0,0&amp;vpa=7&amp;vtp=1&amp;vaab=1"/>
          <p:cNvSpPr/>
          <p:nvPr/>
        </p:nvSpPr>
        <p:spPr>
          <a:xfrm>
            <a:off x="33057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5_2#5ddc9d48a.choices?vaa=1&amp;vcp=1&amp;pid=1f75a97ed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A.居委会倡导节约用水，将节水行为规范纳入管理范围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.监察机关制定节水政策措施，健全节水考核评价机制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.审判机关对造成水资源浪费的刑事案件依法提起公诉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.检察机关加强监管，及时依法处理浪费水资源的行为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9bafe38d7?sp=1&amp;vaa=1&amp;vcp=1&amp;pid=1f75a97ed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某地淡水湖泊曾遭受严重污染，水质差，物种减少。之后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，该地利用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大数据等新技术进行系统性生态治理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，生态环境显著改善。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不仅如此，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该地淡水湖泊生态的治理成效还带动了周边旅游业的发展，促进了群众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收入的增长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该地的变化(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9bafe38d7.bracket?vaa=1&amp;vcp=1&amp;pid=1f75a97ed&amp;color=0,0,0&amp;vpa=8&amp;vtp=1&amp;vaab=1"/>
          <p:cNvSpPr/>
          <p:nvPr/>
        </p:nvSpPr>
        <p:spPr>
          <a:xfrm>
            <a:off x="4728115" y="24841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7_2#9bafe38d7?vaa=1&amp;vcp=1&amp;pid=1f75a97ed&amp;color=0,0,0&amp;vtp=1&amp;vaab=1&amp;bbb=1"/>
          <p:cNvSpPr/>
          <p:nvPr/>
        </p:nvSpPr>
        <p:spPr>
          <a:xfrm>
            <a:off x="539496" y="3125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①得益于思维方式的转变与技术的应用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②是当地实现城乡协调发展的一个缩影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③是转变发展方式，促进高质量发展的体现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④使人民群众的获得感和幸福感更加充实、更可持续</a:t>
            </a:r>
            <a:endParaRPr lang="en-US" altLang="zh-CN" sz="2800" dirty="0"/>
          </a:p>
        </p:txBody>
      </p:sp>
      <p:sp>
        <p:nvSpPr>
          <p:cNvPr id="5" name="QC_5_BD.17_3#9bafe38d7.choices?vaa=1&amp;vcp=1&amp;pid=1f75a97ed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9_1#655e73c15?sp=1&amp;vaa=1&amp;vcp=1&amp;pid=1f75a97ed&amp;color=0,0,0&amp;vtp=1&amp;vaab=1&amp;bt=1&amp;bbb=1&amp;hb=1"/>
          <p:cNvSpPr/>
          <p:nvPr/>
        </p:nvSpPr>
        <p:spPr>
          <a:xfrm>
            <a:off x="539496" y="12133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国务院发布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推动大规模设备更新和消费品以旧换新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提出实施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消费品以旧换新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消费品以旧换新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焦汽车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家居等耐用消费品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让更多高质量消费品进入百姓生活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运用所学知识，对我国实施“消费品以旧换新”行动进行点评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1_1#655e73c15?vaa=1&amp;vcp=1&amp;pid=1f75a97ed&amp;color=0,0,0&amp;vtp=1&amp;vaab=1&amp;bbb=1&amp;hb=1"/>
          <p:cNvSpPr/>
          <p:nvPr/>
        </p:nvSpPr>
        <p:spPr>
          <a:xfrm>
            <a:off x="539496" y="3784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实施“消费品以旧换新”行动是释放内需活力，让更多发展成果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惠及人民群众的重要举措；能促进消费，拉动投资，增强经济活力，实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现资源循环利用，还能减少安全隐患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_1#f73181d10?sp=1&amp;vaa=1&amp;vcp=1&amp;pid=1f75a97ed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2024年是总体国家安全观提出10周年。2024年4月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15日是第九个全民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国家安全教育日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。在以习近平同志为核心的党中央坚强领导下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色国家安全道路越走越宽广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。下面是中学生小敏收集的新闻。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十四届全国人大常委会第七次会议表决通过粮食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安全保障法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该法自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日起施行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O_5_BD.21_2#f73181d10?colgroup=30&amp;vaa=1&amp;vcp=1&amp;pid=1f75a97e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36408"/>
              </p:ext>
            </p:extLst>
          </p:nvPr>
        </p:nvGraphicFramePr>
        <p:xfrm>
          <a:off x="539496" y="914114"/>
          <a:ext cx="11091672" cy="5029772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97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中华人民共和国粮食安全保障法（节选）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国家粮食安全工作坚持中国共产党的领导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贯彻总体国家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安全观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统筹发展和安全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实施以我为主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立足国内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确保产能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度进口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科技支撑的国家粮食安全战略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坚持藏粮于地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藏粮于技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提高粮食生产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储备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加工能力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确保谷物基本自给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口粮绝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对安全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第八条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各级人民政府及有关部门应当采取多种形式加强粮食安全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宣传教育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提升全社会粮食安全意识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引导形成爱惜粮食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节约粮食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的良好风尚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1_3#f73181d10?vaa=1&amp;vcp=1&amp;pid=1f75a97ed&amp;color=0,0,0&amp;mp=1&amp;vtp=1&amp;vaab=1&amp;bt=1&amp;bbb=1"/>
          <p:cNvSpPr/>
          <p:nvPr/>
        </p:nvSpPr>
        <p:spPr>
          <a:xfrm>
            <a:off x="539496" y="1227582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小敏和同学们经过讨论，提出了以下问题，请你运用所学知识回答。</a:t>
            </a:r>
            <a:endParaRPr lang="en-US" altLang="zh-CN" sz="2800" dirty="0"/>
          </a:p>
        </p:txBody>
      </p:sp>
      <p:sp>
        <p:nvSpPr>
          <p:cNvPr id="3" name="QB_6_BD.22_1#a01bea383?vaa=1&amp;vcp=1&amp;pid=f73181d10&amp;color=0,0,0&amp;vtp=1&amp;vaab=1&amp;bbb=1"/>
          <p:cNvSpPr/>
          <p:nvPr/>
        </p:nvSpPr>
        <p:spPr>
          <a:xfrm>
            <a:off x="539496" y="18520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）总体国家安全观以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为宗旨，以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为基础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a01bea383.blank?vaa=1&amp;vcp=1&amp;pid=f73181d10&amp;color=0,0,0&amp;vpa=9&amp;vtp=1&amp;vaab=1&amp;bbb=1"/>
          <p:cNvSpPr/>
          <p:nvPr/>
        </p:nvSpPr>
        <p:spPr>
          <a:xfrm>
            <a:off x="4283615" y="18006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人民安全</a:t>
            </a:r>
            <a:endParaRPr lang="en-US" altLang="zh-CN" sz="2800" dirty="0"/>
          </a:p>
        </p:txBody>
      </p:sp>
      <p:sp>
        <p:nvSpPr>
          <p:cNvPr id="5" name="QB_6_AN.2_1#a01bea383.blank?vaa=1&amp;vcp=1&amp;pid=f73181d10&amp;color=0,0,0&amp;vpa=10&amp;vtp=1&amp;vaab=1&amp;bbb=1"/>
          <p:cNvSpPr/>
          <p:nvPr/>
        </p:nvSpPr>
        <p:spPr>
          <a:xfrm>
            <a:off x="7839614" y="18006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经济安全</a:t>
            </a:r>
            <a:endParaRPr lang="en-US" altLang="zh-CN" sz="2800" dirty="0"/>
          </a:p>
        </p:txBody>
      </p:sp>
      <p:sp>
        <p:nvSpPr>
          <p:cNvPr id="6" name="QO_6_BD.25_1#2ca810aa2?vaa=1&amp;vcp=1&amp;pid=f73181d10&amp;color=0,0,0&amp;vtp=1&amp;vaab=1&amp;bbb=1"/>
          <p:cNvSpPr/>
          <p:nvPr/>
        </p:nvSpPr>
        <p:spPr>
          <a:xfrm>
            <a:off x="539496" y="24737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（2）请谈谈你对“藏粮于技”的理解并为“藏粮于地”提出具体建议。</a:t>
            </a:r>
            <a:endParaRPr lang="en-US" altLang="zh-CN" sz="2800" dirty="0"/>
          </a:p>
        </p:txBody>
      </p:sp>
      <p:sp>
        <p:nvSpPr>
          <p:cNvPr id="7" name="QO_6_AN.3_1#2ca810aa2?vaa=1&amp;vcp=1&amp;pid=f73181d10&amp;color=0,0,0&amp;vtp=1&amp;vaab=1&amp;bbb=1&amp;hb=1"/>
          <p:cNvSpPr/>
          <p:nvPr/>
        </p:nvSpPr>
        <p:spPr>
          <a:xfrm>
            <a:off x="539496" y="310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理解：①科学技术是第一生产力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，科技为保障粮食产量的提高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提供技术支持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。②创新是引领发展的第一动力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，科技创新是促进我国粮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食增产增收的强劲动力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。具体建议：严格保护耕地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，严厉惩处违规占用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耕地的行为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7_1#14da91681?vaa=1&amp;vcp=1&amp;pid=f73181d10&amp;color=0,0,0&amp;mp=1&amp;vtp=1&amp;vaab=1&amp;bt=1&amp;bbb=1"/>
          <p:cNvSpPr/>
          <p:nvPr/>
        </p:nvSpPr>
        <p:spPr>
          <a:xfrm>
            <a:off x="539496" y="2828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（3）请列举一例你在生活中爱惜粮食的妙招。</a:t>
            </a:r>
            <a:endParaRPr lang="en-US" altLang="zh-CN" sz="2800" dirty="0"/>
          </a:p>
        </p:txBody>
      </p:sp>
      <p:sp>
        <p:nvSpPr>
          <p:cNvPr id="3" name="QO_6_AN.1_1#14da91681?vaa=1&amp;vcp=1&amp;pid=f73181d10&amp;color=0,0,0&amp;vtp=1&amp;vaab=1&amp;bbb=1"/>
          <p:cNvSpPr/>
          <p:nvPr/>
        </p:nvSpPr>
        <p:spPr>
          <a:xfrm>
            <a:off x="539496" y="34487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按需购买，适量点餐；践行“光盘行动”；等等。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f6f29275.fixed?vcp=1&amp;pid=a0d54b26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绿色发展</a:t>
            </a:r>
            <a:endParaRPr lang="en-US" altLang="zh-CN" sz="4000" dirty="0"/>
          </a:p>
        </p:txBody>
      </p:sp>
      <p:sp>
        <p:nvSpPr>
          <p:cNvPr id="3" name="C_4_BD#4f6f29275.fixed?vcp=1&amp;pid=a0d54b26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aff6f882?sp=1&amp;vcp=1&amp;pid=4f6f29275&amp;color=0,0,0&amp;vtp=1&amp;vaab=1&amp;bt=1&amp;bbb=1"/>
          <p:cNvSpPr/>
          <p:nvPr/>
        </p:nvSpPr>
        <p:spPr>
          <a:xfrm>
            <a:off x="539496" y="7980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知识概览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生态文明</a:t>
            </a:r>
            <a:endParaRPr lang="en-US" altLang="zh-CN" sz="2800" dirty="0"/>
          </a:p>
        </p:txBody>
      </p:sp>
      <p:graphicFrame>
        <p:nvGraphicFramePr>
          <p:cNvPr id="5" name="P_5_BD#9aff6f882?colgroup=2,26&amp;vcp=1&amp;pid=4f6f292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447803"/>
              </p:ext>
            </p:extLst>
          </p:nvPr>
        </p:nvGraphicFramePr>
        <p:xfrm>
          <a:off x="539496" y="2134933"/>
          <a:ext cx="11052000" cy="3906648"/>
        </p:xfrm>
        <a:graphic>
          <a:graphicData uri="http://schemas.openxmlformats.org/drawingml/2006/table">
            <a:tbl>
              <a:tblPr/>
              <a:tblGrid>
                <a:gridCol w="13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生态文明作为一种新型的社会文明形态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是人类的共识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时代的选择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①建设生态文明就是造福人类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走绿色发展道路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建设生态文明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实现可持续发展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已经成为当代中国的发展共识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走绿色发展道路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建设资源节约型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环境友好型社会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实现经济繁荣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生态良好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人民幸福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是建设美丽中国的时代图景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9aff6f882?colgroup=2,2,24&amp;vcp=1&amp;pid=4f6f2927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440872"/>
              </p:ext>
            </p:extLst>
          </p:nvPr>
        </p:nvGraphicFramePr>
        <p:xfrm>
          <a:off x="539496" y="2382710"/>
          <a:ext cx="11160000" cy="2797176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0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人口问题始终是我国面临的全局性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战略性问题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资源日益短缺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环境污染严重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生态系统退化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经济发展与资源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环境之间的矛盾日益突出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走绿色发展道路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建设资源节约型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环境友好型社会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实现经济繁荣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生态良好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人民幸福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9aff6f882?colgroup=2,2,24&amp;vcp=1&amp;pid=4f6f29275&amp;color=0,0,0&amp;mp=1&amp;vtp=1&amp;vaab=1&amp;bt=1&amp;bbb=1">
            <a:extLst>
              <a:ext uri="{FF2B5EF4-FFF2-40B4-BE49-F238E27FC236}">
                <a16:creationId xmlns:a16="http://schemas.microsoft.com/office/drawing/2014/main" id="{71609902-0655-24A8-5CE2-7E47EA852104}"/>
              </a:ext>
            </a:extLst>
          </p:cNvPr>
          <p:cNvSpPr txBox="1"/>
          <p:nvPr/>
        </p:nvSpPr>
        <p:spPr>
          <a:xfrm>
            <a:off x="10885591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9aff6f882?colgroup=2,2,24&amp;vcp=1&amp;pid=4f6f2927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356909"/>
              </p:ext>
            </p:extLst>
          </p:nvPr>
        </p:nvGraphicFramePr>
        <p:xfrm>
          <a:off x="539496" y="1833848"/>
          <a:ext cx="11093832" cy="3894900"/>
        </p:xfrm>
        <a:graphic>
          <a:graphicData uri="http://schemas.openxmlformats.org/drawingml/2006/table">
            <a:tbl>
              <a:tblPr/>
              <a:tblGrid>
                <a:gridCol w="12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处理好经济发展与生态环境保护的关系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践行“绿水青山就是金山银山”的理念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坚持绿色富国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绿色惠民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坚持节约优先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保护优先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自然恢复为主的方针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力倡导节能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文明的绿色生产生活方式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严守生态保护红线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环境质量底线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资源利用上线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健全制度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为生态文明建设提供可靠保障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坚持计划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生育基本国策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坚持节约资源和保护环境的基本国策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9aff6f882?colgroup=2,2,24&amp;vcp=1&amp;pid=4f6f29275&amp;color=0,0,0&amp;vtp=1&amp;vaab=1&amp;bt=1&amp;bbb=1">
            <a:extLst>
              <a:ext uri="{FF2B5EF4-FFF2-40B4-BE49-F238E27FC236}">
                <a16:creationId xmlns:a16="http://schemas.microsoft.com/office/drawing/2014/main" id="{A2776EC4-1646-42C8-D981-1B535666C34A}"/>
              </a:ext>
            </a:extLst>
          </p:cNvPr>
          <p:cNvSpPr txBox="1"/>
          <p:nvPr/>
        </p:nvSpPr>
        <p:spPr>
          <a:xfrm>
            <a:off x="10885591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9aff6f882?colgroup=2,2,24&amp;vcp=1&amp;pid=4f6f2927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567568"/>
              </p:ext>
            </p:extLst>
          </p:nvPr>
        </p:nvGraphicFramePr>
        <p:xfrm>
          <a:off x="408000" y="2109152"/>
          <a:ext cx="11376000" cy="3351912"/>
        </p:xfrm>
        <a:graphic>
          <a:graphicData uri="http://schemas.openxmlformats.org/drawingml/2006/table">
            <a:tbl>
              <a:tblPr/>
              <a:tblGrid>
                <a:gridCol w="140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企业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①增强环保意识和社会责任感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加强科技创新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技促环保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加大环保节能投入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节能减排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达标排放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青少年学生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增强节约资源和保护环境的意识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自觉履行保护环境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②学习和宣传生态环境保护的政策法规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行绿色低碳的生活方式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从小事做起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发现污染和破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坏环境的违法行为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主动向环保执法部门举报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9aff6f882?colgroup=2,2,24&amp;vcp=1&amp;pid=4f6f29275&amp;color=0,0,0&amp;mp=1&amp;vtp=1&amp;vaab=1&amp;bt=1&amp;bbb=1">
            <a:extLst>
              <a:ext uri="{FF2B5EF4-FFF2-40B4-BE49-F238E27FC236}">
                <a16:creationId xmlns:a16="http://schemas.microsoft.com/office/drawing/2014/main" id="{9FE8BAC4-D880-4B09-C8F5-B1AC02C69E65}"/>
              </a:ext>
            </a:extLst>
          </p:cNvPr>
          <p:cNvSpPr txBox="1"/>
          <p:nvPr/>
        </p:nvSpPr>
        <p:spPr>
          <a:xfrm>
            <a:off x="10885591" y="13969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aff6f882?vcp=1&amp;pid=4f6f29275&amp;color=0,0,0&amp;mp=1&amp;vtp=1&amp;vaab=1&amp;bt=1&amp;bbb=1"/>
          <p:cNvSpPr/>
          <p:nvPr/>
        </p:nvSpPr>
        <p:spPr>
          <a:xfrm>
            <a:off x="539496" y="1052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重点难点易错点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（1）人口、资源和环境之间的关系</a:t>
            </a:r>
            <a:endParaRPr lang="en-US" altLang="zh-CN" sz="2800" dirty="0"/>
          </a:p>
        </p:txBody>
      </p:sp>
      <p:pic>
        <p:nvPicPr>
          <p:cNvPr id="4" name="P_5_BD#9aff6f882?vcp=1&amp;pid=4f6f292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8920" y="2389251"/>
            <a:ext cx="661111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aff6f882?sp=1&amp;vcp=1&amp;pid=4f6f29275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（2）相关术语归纳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：生态文明建设。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：可持续发展战略。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基本国策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：节约资源和保护环境的基本国策、计划生育基本国策。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：节约优先、保护优先、自然恢复为主。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1076</Words>
  <Application>Microsoft Office PowerPoint</Application>
  <PresentationFormat>宽屏</PresentationFormat>
  <Paragraphs>208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2024-11-29T08:16:46Z</dcterms:created>
  <dcterms:modified xsi:type="dcterms:W3CDTF">2025-07-24T08:18:32Z</dcterms:modified>
  <cp:category/>
  <cp:contentStatus/>
</cp:coreProperties>
</file>