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58" r:id="rId9"/>
    <p:sldId id="295" r:id="rId10"/>
    <p:sldId id="306" r:id="rId11"/>
    <p:sldId id="308" r:id="rId12"/>
    <p:sldId id="310" r:id="rId13"/>
    <p:sldId id="263" r:id="rId14"/>
    <p:sldId id="313" r:id="rId15"/>
    <p:sldId id="265" r:id="rId16"/>
    <p:sldId id="314" r:id="rId17"/>
    <p:sldId id="316" r:id="rId18"/>
    <p:sldId id="317" r:id="rId19"/>
    <p:sldId id="318" r:id="rId20"/>
    <p:sldId id="319" r:id="rId21"/>
    <p:sldId id="325" r:id="rId22"/>
    <p:sldId id="327" r:id="rId23"/>
    <p:sldId id="328" r:id="rId24"/>
    <p:sldId id="330" r:id="rId25"/>
    <p:sldId id="331" r:id="rId26"/>
    <p:sldId id="284" r:id="rId27"/>
    <p:sldId id="283" r:id="rId28"/>
    <p:sldId id="321" r:id="rId29"/>
    <p:sldId id="324" r:id="rId30"/>
    <p:sldId id="323" r:id="rId31"/>
    <p:sldId id="260"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BD6C7"/>
    <a:srgbClr val="DD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310.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7.xml"/><Relationship Id="rId12" Type="http://schemas.openxmlformats.org/officeDocument/2006/relationships/slideLayout" Target="../slideLayouts/slideLayout18.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6.xml"/></Relationships>
</file>

<file path=ppt/slides/_rels/slide1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4.xml"/><Relationship Id="rId12" Type="http://schemas.openxmlformats.org/officeDocument/2006/relationships/slideLayout" Target="../slideLayouts/slideLayout18.xml"/><Relationship Id="rId11" Type="http://schemas.openxmlformats.org/officeDocument/2006/relationships/tags" Target="../tags/tag197.xml"/><Relationship Id="rId10" Type="http://schemas.openxmlformats.org/officeDocument/2006/relationships/image" Target="../media/image10.svg"/><Relationship Id="rId1" Type="http://schemas.openxmlformats.org/officeDocument/2006/relationships/tags" Target="../tags/tag193.xml"/></Relationships>
</file>

<file path=ppt/slides/_rels/slide12.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9.xml"/><Relationship Id="rId12" Type="http://schemas.openxmlformats.org/officeDocument/2006/relationships/slideLayout" Target="../slideLayouts/slideLayout18.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8.xml"/></Relationships>
</file>

<file path=ppt/slides/_rels/slide13.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06.xml"/><Relationship Id="rId11" Type="http://schemas.openxmlformats.org/officeDocument/2006/relationships/slideLayout" Target="../slideLayouts/slideLayout18.xml"/><Relationship Id="rId10" Type="http://schemas.openxmlformats.org/officeDocument/2006/relationships/tags" Target="../tags/tag210.xml"/><Relationship Id="rId1" Type="http://schemas.openxmlformats.org/officeDocument/2006/relationships/tags" Target="../tags/tag205.xml"/></Relationships>
</file>

<file path=ppt/slides/_rels/slide14.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1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2.xml"/><Relationship Id="rId14" Type="http://schemas.openxmlformats.org/officeDocument/2006/relationships/slideLayout" Target="../slideLayouts/slideLayout18.xml"/><Relationship Id="rId13" Type="http://schemas.openxmlformats.org/officeDocument/2006/relationships/tags" Target="../tags/tag217.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216.xml"/><Relationship Id="rId1" Type="http://schemas.openxmlformats.org/officeDocument/2006/relationships/tags" Target="../tags/tag211.xml"/></Relationships>
</file>

<file path=ppt/slides/_rels/slide15.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9.xml"/><Relationship Id="rId11" Type="http://schemas.openxmlformats.org/officeDocument/2006/relationships/slideLayout" Target="../slideLayouts/slideLayout18.xml"/><Relationship Id="rId10" Type="http://schemas.openxmlformats.org/officeDocument/2006/relationships/tags" Target="../tags/tag223.xml"/><Relationship Id="rId1" Type="http://schemas.openxmlformats.org/officeDocument/2006/relationships/tags" Target="../tags/tag218.xml"/></Relationships>
</file>

<file path=ppt/slides/_rels/slide16.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6.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25.xml"/><Relationship Id="rId10" Type="http://schemas.openxmlformats.org/officeDocument/2006/relationships/slideLayout" Target="../slideLayouts/slideLayout18.xml"/><Relationship Id="rId1" Type="http://schemas.openxmlformats.org/officeDocument/2006/relationships/tags" Target="../tags/tag224.xml"/></Relationships>
</file>

<file path=ppt/slides/_rels/slide17.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3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30.xml"/><Relationship Id="rId11" Type="http://schemas.openxmlformats.org/officeDocument/2006/relationships/slideLayout" Target="../slideLayouts/slideLayout18.xml"/><Relationship Id="rId10" Type="http://schemas.openxmlformats.org/officeDocument/2006/relationships/tags" Target="../tags/tag234.xml"/><Relationship Id="rId1" Type="http://schemas.openxmlformats.org/officeDocument/2006/relationships/tags" Target="../tags/tag229.xml"/></Relationships>
</file>

<file path=ppt/slides/_rels/slide18.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3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36.xml"/><Relationship Id="rId11" Type="http://schemas.openxmlformats.org/officeDocument/2006/relationships/slideLayout" Target="../slideLayouts/slideLayout18.xml"/><Relationship Id="rId10" Type="http://schemas.openxmlformats.org/officeDocument/2006/relationships/tags" Target="../tags/tag240.xml"/><Relationship Id="rId1" Type="http://schemas.openxmlformats.org/officeDocument/2006/relationships/tags" Target="../tags/tag235.xml"/></Relationships>
</file>

<file path=ppt/slides/_rels/slide19.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4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42.xml"/><Relationship Id="rId11" Type="http://schemas.openxmlformats.org/officeDocument/2006/relationships/slideLayout" Target="../slideLayouts/slideLayout18.xml"/><Relationship Id="rId10" Type="http://schemas.openxmlformats.org/officeDocument/2006/relationships/tags" Target="../tags/tag246.xml"/><Relationship Id="rId1" Type="http://schemas.openxmlformats.org/officeDocument/2006/relationships/tags" Target="../tags/tag24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20.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4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48.xml"/><Relationship Id="rId11" Type="http://schemas.openxmlformats.org/officeDocument/2006/relationships/slideLayout" Target="../slideLayouts/slideLayout18.xml"/><Relationship Id="rId10" Type="http://schemas.openxmlformats.org/officeDocument/2006/relationships/tags" Target="../tags/tag252.xml"/><Relationship Id="rId1" Type="http://schemas.openxmlformats.org/officeDocument/2006/relationships/tags" Target="../tags/tag247.xml"/></Relationships>
</file>

<file path=ppt/slides/_rels/slide21.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5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54.xml"/><Relationship Id="rId17" Type="http://schemas.openxmlformats.org/officeDocument/2006/relationships/slideLayout" Target="../slideLayouts/slideLayout18.xml"/><Relationship Id="rId16" Type="http://schemas.openxmlformats.org/officeDocument/2006/relationships/tags" Target="../tags/tag262.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3.xml"/></Relationships>
</file>

<file path=ppt/slides/_rels/slide22.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4.xml"/><Relationship Id="rId16" Type="http://schemas.openxmlformats.org/officeDocument/2006/relationships/slideLayout" Target="../slideLayouts/slideLayout18.xml"/><Relationship Id="rId15" Type="http://schemas.openxmlformats.org/officeDocument/2006/relationships/tags" Target="../tags/tag271.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63.xml"/></Relationships>
</file>

<file path=ppt/slides/_rels/slide23.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7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73.xml"/><Relationship Id="rId13" Type="http://schemas.openxmlformats.org/officeDocument/2006/relationships/slideLayout" Target="../slideLayouts/slideLayout18.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72.xml"/></Relationships>
</file>

<file path=ppt/slides/_rels/slide24.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81.xml"/><Relationship Id="rId12" Type="http://schemas.openxmlformats.org/officeDocument/2006/relationships/slideLayout" Target="../slideLayouts/slideLayout18.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80.xml"/></Relationships>
</file>

<file path=ppt/slides/_rels/slide25.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88.xml"/><Relationship Id="rId10" Type="http://schemas.openxmlformats.org/officeDocument/2006/relationships/slideLayout" Target="../slideLayouts/slideLayout18.xml"/><Relationship Id="rId1" Type="http://schemas.openxmlformats.org/officeDocument/2006/relationships/tags" Target="../tags/tag287.xml"/></Relationships>
</file>

<file path=ppt/slides/_rels/slide26.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9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3.xml"/><Relationship Id="rId15" Type="http://schemas.openxmlformats.org/officeDocument/2006/relationships/slideLayout" Target="../slideLayouts/slideLayout18.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92.xml"/></Relationships>
</file>

<file path=ppt/slides/_rels/slide27.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4.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03.xml"/><Relationship Id="rId11" Type="http://schemas.openxmlformats.org/officeDocument/2006/relationships/slideLayout" Target="../slideLayouts/slideLayout18.xml"/><Relationship Id="rId10" Type="http://schemas.openxmlformats.org/officeDocument/2006/relationships/tags" Target="../tags/tag307.xml"/><Relationship Id="rId1" Type="http://schemas.openxmlformats.org/officeDocument/2006/relationships/tags" Target="../tags/tag30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309.xml"/><Relationship Id="rId1" Type="http://schemas.openxmlformats.org/officeDocument/2006/relationships/tags" Target="../tags/tag308.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4.xml"/><Relationship Id="rId3" Type="http://schemas.openxmlformats.org/officeDocument/2006/relationships/tags" Target="../tags/tag158.xml"/><Relationship Id="rId2" Type="http://schemas.openxmlformats.org/officeDocument/2006/relationships/image" Target="../media/image6.png"/><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0.xml"/><Relationship Id="rId13" Type="http://schemas.openxmlformats.org/officeDocument/2006/relationships/slideLayout" Target="../slideLayouts/slideLayout18.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9.xml"/></Relationships>
</file>

<file path=ppt/slides/_rels/slide7.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8.xml"/><Relationship Id="rId11" Type="http://schemas.openxmlformats.org/officeDocument/2006/relationships/slideLayout" Target="../slideLayouts/slideLayout18.xml"/><Relationship Id="rId10" Type="http://schemas.openxmlformats.org/officeDocument/2006/relationships/tags" Target="../tags/tag172.xml"/><Relationship Id="rId1" Type="http://schemas.openxmlformats.org/officeDocument/2006/relationships/tags" Target="../tags/tag167.xml"/></Relationships>
</file>

<file path=ppt/slides/_rels/slide8.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4.xml"/><Relationship Id="rId13" Type="http://schemas.openxmlformats.org/officeDocument/2006/relationships/slideLayout" Target="../slideLayouts/slideLayout18.xml"/><Relationship Id="rId12" Type="http://schemas.openxmlformats.org/officeDocument/2006/relationships/tags" Target="../tags/tag178.xml"/><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tags" Target="../tags/tag173.xml"/></Relationships>
</file>

<file path=ppt/slides/_rels/slide9.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0.xml"/><Relationship Id="rId12" Type="http://schemas.openxmlformats.org/officeDocument/2006/relationships/slideLayout" Target="../slideLayouts/slideLayout18.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647815" y="2762250"/>
            <a:ext cx="5544185" cy="133413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了解婴幼儿膳食营养基础知识</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模块二 项目二</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任务一</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808424" y="914365"/>
            <a:ext cx="10974649" cy="608400"/>
          </a:xfrm>
          <a:prstGeom prst="rect">
            <a:avLst/>
          </a:prstGeom>
          <a:noFill/>
          <a:ln w="3175">
            <a:noFill/>
            <a:prstDash val="dash"/>
          </a:ln>
        </p:spPr>
        <p:txBody>
          <a:bodyPr wrap="square" lIns="90170" tIns="46990" rIns="90170" bIns="4699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800" spc="50">
                <a:latin typeface="+mj-ea"/>
                <a:ea typeface="+mj-ea"/>
                <a:cs typeface="微软雅黑" panose="020B0503020204020204" charset="-122"/>
                <a:sym typeface="+mn-ea"/>
              </a:rPr>
              <a:t>1.蛋白质</a:t>
            </a:r>
            <a:endParaRPr lang="zh-CN" altLang="en-US" sz="2800" b="1" spc="50" dirty="0">
              <a:ln w="3175">
                <a:noFill/>
                <a:prstDash val="dash"/>
              </a:ln>
              <a:solidFill>
                <a:schemeClr val="dk1">
                  <a:lumMod val="85000"/>
                  <a:lumOff val="15000"/>
                </a:schemeClr>
              </a:solidFill>
              <a:latin typeface="+mj-ea"/>
              <a:ea typeface="+mj-ea"/>
              <a:cs typeface="微软雅黑" panose="020B0503020204020204" charset="-122"/>
              <a:sym typeface="+mn-ea"/>
            </a:endParaRPr>
          </a:p>
        </p:txBody>
      </p:sp>
      <p:sp>
        <p:nvSpPr>
          <p:cNvPr id="100" name="文本框 99"/>
          <p:cNvSpPr txBox="1"/>
          <p:nvPr/>
        </p:nvSpPr>
        <p:spPr>
          <a:xfrm>
            <a:off x="549910" y="1350645"/>
            <a:ext cx="10663555" cy="1706880"/>
          </a:xfrm>
          <a:prstGeom prst="rect">
            <a:avLst/>
          </a:prstGeom>
          <a:noFill/>
          <a:ln w="9525">
            <a:noFill/>
          </a:ln>
        </p:spPr>
        <p:txBody>
          <a:bodyPr wrap="square">
            <a:spAutoFit/>
          </a:bodyPr>
          <a:p>
            <a:pPr indent="304800">
              <a:lnSpc>
                <a:spcPct val="150000"/>
              </a:lnSpc>
            </a:pPr>
            <a:endParaRPr lang="zh-CN" b="1">
              <a:ea typeface="宋体" panose="02010600030101010101" pitchFamily="2" charset="-122"/>
            </a:endParaRPr>
          </a:p>
          <a:p>
            <a:pPr indent="304800">
              <a:lnSpc>
                <a:spcPct val="150000"/>
              </a:lnSpc>
            </a:pPr>
            <a:r>
              <a:rPr lang="zh-CN" sz="2800">
                <a:latin typeface="微软雅黑" panose="020B0503020204020204" charset="-122"/>
                <a:ea typeface="微软雅黑" panose="020B0503020204020204" charset="-122"/>
              </a:rPr>
              <a:t>（3）膳食中蛋白质的营养价值</a:t>
            </a:r>
            <a:endParaRPr lang="zh-CN" sz="2800" b="0">
              <a:latin typeface="微软雅黑" panose="020B0503020204020204" charset="-122"/>
              <a:ea typeface="微软雅黑" panose="020B0503020204020204" charset="-122"/>
            </a:endParaRPr>
          </a:p>
          <a:p>
            <a:pPr indent="304800">
              <a:lnSpc>
                <a:spcPct val="150000"/>
              </a:lnSpc>
            </a:pPr>
            <a:r>
              <a:rPr lang="zh-CN" sz="2400" b="0">
                <a:latin typeface="微软雅黑" panose="020B0503020204020204" charset="-122"/>
                <a:ea typeface="微软雅黑" panose="020B0503020204020204" charset="-122"/>
              </a:rPr>
              <a:t>植物蛋白质的营养价值比动物蛋白质的营养价值低。</a:t>
            </a:r>
            <a:endParaRPr lang="zh-CN" sz="2400" b="0">
              <a:latin typeface="微软雅黑" panose="020B0503020204020204" charset="-122"/>
              <a:ea typeface="微软雅黑" panose="020B0503020204020204" charset="-122"/>
            </a:endParaRPr>
          </a:p>
        </p:txBody>
      </p:sp>
      <p:sp>
        <p:nvSpPr>
          <p:cNvPr id="2" name="文本框 1"/>
          <p:cNvSpPr txBox="1"/>
          <p:nvPr/>
        </p:nvSpPr>
        <p:spPr>
          <a:xfrm>
            <a:off x="549910" y="3624580"/>
            <a:ext cx="6998970" cy="521970"/>
          </a:xfrm>
          <a:prstGeom prst="rect">
            <a:avLst/>
          </a:prstGeom>
          <a:noFill/>
          <a:ln w="9525">
            <a:noFill/>
          </a:ln>
        </p:spPr>
        <p:txBody>
          <a:bodyPr wrap="square">
            <a:spAutoFit/>
          </a:bodyPr>
          <a:p>
            <a:pPr indent="304800"/>
            <a:r>
              <a:rPr lang="zh-CN" sz="2800">
                <a:latin typeface="微软雅黑" panose="020B0503020204020204" charset="-122"/>
                <a:ea typeface="微软雅黑" panose="020B0503020204020204" charset="-122"/>
              </a:rPr>
              <a:t>（4）膳食中蛋白质的供应量与食物来源</a:t>
            </a:r>
            <a:endParaRPr lang="zh-CN" sz="2800">
              <a:latin typeface="微软雅黑" panose="020B0503020204020204" charset="-122"/>
              <a:ea typeface="微软雅黑" panose="020B0503020204020204" charset="-122"/>
            </a:endParaRPr>
          </a:p>
        </p:txBody>
      </p:sp>
      <p:sp>
        <p:nvSpPr>
          <p:cNvPr id="3" name="文本框 2"/>
          <p:cNvSpPr txBox="1"/>
          <p:nvPr/>
        </p:nvSpPr>
        <p:spPr>
          <a:xfrm>
            <a:off x="1399540" y="4191635"/>
            <a:ext cx="8539480" cy="521970"/>
          </a:xfrm>
          <a:prstGeom prst="rect">
            <a:avLst/>
          </a:prstGeom>
          <a:noFill/>
          <a:ln w="9525">
            <a:noFill/>
          </a:ln>
        </p:spPr>
        <p:txBody>
          <a:bodyPr wrap="square">
            <a:spAutoFit/>
          </a:bodyPr>
          <a:p>
            <a:pPr indent="0" algn="ctr"/>
            <a:r>
              <a:rPr lang="zh-CN" sz="2400" b="0">
                <a:latin typeface="微软雅黑" panose="020B0503020204020204" charset="-122"/>
                <a:ea typeface="微软雅黑" panose="020B0503020204020204" charset="-122"/>
                <a:cs typeface="微软雅黑" panose="020B0503020204020204" charset="-122"/>
              </a:rPr>
              <a:t>表</a:t>
            </a:r>
            <a:r>
              <a:rPr lang="en-US" sz="2400" b="0">
                <a:latin typeface="微软雅黑" panose="020B0503020204020204" charset="-122"/>
                <a:ea typeface="微软雅黑" panose="020B0503020204020204" charset="-122"/>
                <a:cs typeface="微软雅黑" panose="020B0503020204020204" charset="-122"/>
              </a:rPr>
              <a:t>1 </a:t>
            </a:r>
            <a:r>
              <a:rPr lang="zh-CN" sz="2400" b="0">
                <a:latin typeface="微软雅黑" panose="020B0503020204020204" charset="-122"/>
                <a:ea typeface="微软雅黑" panose="020B0503020204020204" charset="-122"/>
                <a:cs typeface="微软雅黑" panose="020B0503020204020204" charset="-122"/>
              </a:rPr>
              <a:t>婴幼儿每日膳食中蛋白质的供应量（g/kg</a:t>
            </a:r>
            <a:r>
              <a:rPr lang="zh-CN" sz="2800" b="0">
                <a:latin typeface="微软雅黑" panose="020B0503020204020204" charset="-122"/>
                <a:ea typeface="微软雅黑" panose="020B0503020204020204" charset="-122"/>
                <a:cs typeface="微软雅黑" panose="020B0503020204020204" charset="-122"/>
              </a:rPr>
              <a:t>）</a:t>
            </a:r>
            <a:endParaRPr lang="zh-CN"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9"/>
            </p:custDataLst>
          </p:nvPr>
        </p:nvGraphicFramePr>
        <p:xfrm>
          <a:off x="1292225" y="4713605"/>
          <a:ext cx="8461375" cy="1651635"/>
        </p:xfrm>
        <a:graphic>
          <a:graphicData uri="http://schemas.openxmlformats.org/drawingml/2006/table">
            <a:tbl>
              <a:tblPr>
                <a:tableStyleId>{3C2FFA5D-87B4-456A-9821-1D502468CF0F}</a:tableStyleId>
              </a:tblPr>
              <a:tblGrid>
                <a:gridCol w="2114550"/>
                <a:gridCol w="2115185"/>
                <a:gridCol w="2113915"/>
                <a:gridCol w="2117725"/>
              </a:tblGrid>
              <a:tr h="550545">
                <a:tc>
                  <a:txBody>
                    <a:bodyPr/>
                    <a:p>
                      <a:pPr indent="0" algn="ctr">
                        <a:buNone/>
                      </a:pPr>
                      <a:r>
                        <a:rPr lang="en-US" sz="2400"/>
                        <a:t> </a:t>
                      </a:r>
                      <a:endParaRPr lang="en-US" altLang="en-US" sz="2400"/>
                    </a:p>
                  </a:txBody>
                  <a:tcPr marL="68580" marR="68580" marT="0" marB="0" vert="horz" anchor="ctr" anchorCtr="0"/>
                </a:tc>
                <a:tc>
                  <a:txBody>
                    <a:bodyPr/>
                    <a:p>
                      <a:pPr indent="0" algn="ctr">
                        <a:buNone/>
                      </a:pPr>
                      <a:r>
                        <a:rPr lang="en-US" sz="2400"/>
                        <a:t>0～1岁</a:t>
                      </a:r>
                      <a:endParaRPr lang="en-US" altLang="en-US" sz="2400"/>
                    </a:p>
                  </a:txBody>
                  <a:tcPr marL="68580" marR="68580" marT="0" marB="0" vert="horz" anchor="ctr" anchorCtr="0"/>
                </a:tc>
                <a:tc>
                  <a:txBody>
                    <a:bodyPr/>
                    <a:p>
                      <a:pPr indent="0" algn="ctr">
                        <a:buNone/>
                      </a:pPr>
                      <a:r>
                        <a:rPr lang="en-US" sz="2400"/>
                        <a:t>1～2岁</a:t>
                      </a:r>
                      <a:endParaRPr lang="en-US" altLang="en-US" sz="2400"/>
                    </a:p>
                  </a:txBody>
                  <a:tcPr marL="68580" marR="68580" marT="0" marB="0" vert="horz" anchor="ctr" anchorCtr="0"/>
                </a:tc>
                <a:tc>
                  <a:txBody>
                    <a:bodyPr/>
                    <a:p>
                      <a:pPr indent="0" algn="ctr">
                        <a:buNone/>
                      </a:pPr>
                      <a:r>
                        <a:rPr lang="en-US" sz="2400"/>
                        <a:t>2～3岁</a:t>
                      </a:r>
                      <a:endParaRPr lang="en-US" altLang="en-US" sz="2400"/>
                    </a:p>
                  </a:txBody>
                  <a:tcPr marL="68580" marR="68580" marT="0" marB="0" vert="horz" anchor="ctr" anchorCtr="0"/>
                </a:tc>
              </a:tr>
              <a:tr h="550545">
                <a:tc>
                  <a:txBody>
                    <a:bodyPr/>
                    <a:p>
                      <a:pPr indent="0" algn="ctr">
                        <a:buNone/>
                      </a:pPr>
                      <a:r>
                        <a:rPr lang="en-US" sz="2400"/>
                        <a:t>男</a:t>
                      </a:r>
                      <a:endParaRPr lang="en-US" altLang="en-US" sz="2400"/>
                    </a:p>
                  </a:txBody>
                  <a:tcPr marL="68580" marR="68580" marT="0" marB="0" vert="horz" anchor="ctr" anchorCtr="0"/>
                </a:tc>
                <a:tc rowSpan="2">
                  <a:txBody>
                    <a:bodyPr/>
                    <a:p>
                      <a:pPr indent="0" algn="ctr">
                        <a:buNone/>
                      </a:pPr>
                      <a:r>
                        <a:rPr lang="en-US" sz="2400"/>
                        <a:t>2～4</a:t>
                      </a:r>
                      <a:endParaRPr lang="en-US" altLang="en-US" sz="2400"/>
                    </a:p>
                  </a:txBody>
                  <a:tcPr marL="68580" marR="68580" marT="0" marB="0" vert="horz" anchor="ctr" anchorCtr="0"/>
                </a:tc>
                <a:tc>
                  <a:txBody>
                    <a:bodyPr/>
                    <a:p>
                      <a:pPr indent="0" algn="ctr">
                        <a:buNone/>
                      </a:pPr>
                      <a:r>
                        <a:rPr lang="en-US" sz="2400"/>
                        <a:t>35</a:t>
                      </a:r>
                      <a:endParaRPr lang="en-US" altLang="en-US" sz="2400"/>
                    </a:p>
                  </a:txBody>
                  <a:tcPr marL="68580" marR="68580" marT="0" marB="0" vert="horz" anchor="ctr" anchorCtr="0"/>
                </a:tc>
                <a:tc>
                  <a:txBody>
                    <a:bodyPr/>
                    <a:p>
                      <a:pPr indent="0" algn="ctr">
                        <a:buNone/>
                      </a:pPr>
                      <a:r>
                        <a:rPr lang="en-US" sz="2400"/>
                        <a:t>40</a:t>
                      </a:r>
                      <a:endParaRPr lang="en-US" altLang="en-US" sz="2400"/>
                    </a:p>
                  </a:txBody>
                  <a:tcPr marL="68580" marR="68580" marT="0" marB="0" vert="horz" anchor="ctr" anchorCtr="0"/>
                </a:tc>
              </a:tr>
              <a:tr h="550545">
                <a:tc>
                  <a:txBody>
                    <a:bodyPr/>
                    <a:p>
                      <a:pPr indent="0" algn="ctr">
                        <a:buNone/>
                      </a:pPr>
                      <a:r>
                        <a:rPr lang="en-US" sz="2400"/>
                        <a:t>女</a:t>
                      </a:r>
                      <a:endParaRPr lang="en-US" altLang="en-US" sz="2400"/>
                    </a:p>
                  </a:txBody>
                  <a:tcPr marL="68580" marR="68580" marT="0" marB="0" vert="horz" anchor="ctr" anchorCtr="0"/>
                </a:tc>
                <a:tc vMerge="1">
                  <a:tcPr/>
                </a:tc>
                <a:tc>
                  <a:txBody>
                    <a:bodyPr/>
                    <a:p>
                      <a:pPr indent="0" algn="ctr">
                        <a:buNone/>
                      </a:pPr>
                      <a:r>
                        <a:rPr lang="en-US" sz="2400"/>
                        <a:t>35</a:t>
                      </a:r>
                      <a:endParaRPr lang="en-US" altLang="en-US" sz="2400"/>
                    </a:p>
                  </a:txBody>
                  <a:tcPr marL="68580" marR="68580" marT="0" marB="0" vert="horz" anchor="ctr" anchorCtr="0"/>
                </a:tc>
                <a:tc>
                  <a:txBody>
                    <a:bodyPr/>
                    <a:p>
                      <a:pPr indent="0" algn="ctr">
                        <a:buNone/>
                      </a:pPr>
                      <a:r>
                        <a:rPr lang="en-US" sz="2400"/>
                        <a:t>40</a:t>
                      </a:r>
                      <a:endParaRPr lang="en-US" altLang="en-US" sz="2400"/>
                    </a:p>
                  </a:txBody>
                  <a:tcPr marL="68580" marR="68580" marT="0" marB="0" vert="horz" anchor="ctr" anchorCtr="0"/>
                </a:tc>
              </a:tr>
            </a:tbl>
          </a:graphicData>
        </a:graphic>
      </p:graphicFrame>
      <p:sp>
        <p:nvSpPr>
          <p:cNvPr id="6" name="文本框 5"/>
          <p:cNvSpPr txBox="1"/>
          <p:nvPr>
            <p:custDataLst>
              <p:tags r:id="rId10"/>
            </p:custDataLst>
          </p:nvPr>
        </p:nvSpPr>
        <p:spPr>
          <a:xfrm>
            <a:off x="608330" y="261620"/>
            <a:ext cx="3977640" cy="521970"/>
          </a:xfrm>
          <a:prstGeom prst="rect">
            <a:avLst/>
          </a:prstGeom>
          <a:noFill/>
        </p:spPr>
        <p:txBody>
          <a:bodyPr wrap="square" rtlCol="0" anchor="t">
            <a:spAutoFit/>
          </a:bodyPr>
          <a:p>
            <a:r>
              <a:rPr lang="zh-CN" altLang="en-US" sz="2800" dirty="0">
                <a:sym typeface="+mn-ea"/>
              </a:rPr>
              <a:t>（三）营养素的分类</a:t>
            </a:r>
            <a:endParaRPr lang="zh-CN" altLang="en-US" sz="2800" dirty="0">
              <a:sym typeface="+mn-ea"/>
            </a:endParaRPr>
          </a:p>
        </p:txBody>
      </p:sp>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5" name="Title 6"/>
          <p:cNvSpPr txBox="1"/>
          <p:nvPr>
            <p:custDataLst>
              <p:tags r:id="rId8"/>
            </p:custDataLst>
          </p:nvPr>
        </p:nvSpPr>
        <p:spPr>
          <a:xfrm>
            <a:off x="699770" y="464820"/>
            <a:ext cx="11440160" cy="272669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800" spc="50" dirty="0">
                <a:ln w="3175">
                  <a:noFill/>
                  <a:prstDash val="dash"/>
                </a:ln>
                <a:solidFill>
                  <a:schemeClr val="tx1"/>
                </a:solidFill>
                <a:latin typeface="+mj-ea"/>
                <a:ea typeface="+mj-ea"/>
                <a:cs typeface="微软雅黑" panose="020B0503020204020204" charset="-122"/>
              </a:rPr>
              <a:t>3.</a:t>
            </a:r>
            <a:r>
              <a:rPr lang="zh-CN" altLang="en-US" sz="2800" spc="50" dirty="0">
                <a:ln w="3175">
                  <a:noFill/>
                  <a:prstDash val="dash"/>
                </a:ln>
                <a:solidFill>
                  <a:schemeClr val="tx1"/>
                </a:solidFill>
                <a:latin typeface="+mj-ea"/>
                <a:ea typeface="+mj-ea"/>
                <a:cs typeface="微软雅黑" panose="020B0503020204020204" charset="-122"/>
              </a:rPr>
              <a:t>脂肪</a:t>
            </a:r>
            <a:endParaRPr lang="zh-CN" altLang="en-US" sz="28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altLang="zh-CN" sz="2800" spc="50" dirty="0">
                <a:ln w="3175">
                  <a:noFill/>
                  <a:prstDash val="dash"/>
                </a:ln>
                <a:solidFill>
                  <a:schemeClr val="tx1"/>
                </a:solidFill>
                <a:latin typeface="+mj-ea"/>
                <a:ea typeface="+mj-ea"/>
                <a:cs typeface="微软雅黑" panose="020B0503020204020204" charset="-122"/>
              </a:rPr>
              <a:t>   </a:t>
            </a:r>
            <a:r>
              <a:rPr altLang="zh-CN" sz="2400" spc="50" dirty="0">
                <a:ln w="3175">
                  <a:noFill/>
                  <a:prstDash val="dash"/>
                </a:ln>
                <a:solidFill>
                  <a:schemeClr val="tx1"/>
                </a:solidFill>
                <a:latin typeface="+mj-ea"/>
                <a:ea typeface="+mj-ea"/>
                <a:cs typeface="微软雅黑" panose="020B0503020204020204" charset="-122"/>
              </a:rPr>
              <a:t> </a:t>
            </a:r>
            <a:r>
              <a:rPr sz="2400" spc="50" dirty="0">
                <a:ln w="3175">
                  <a:noFill/>
                  <a:prstDash val="dash"/>
                </a:ln>
                <a:solidFill>
                  <a:schemeClr val="tx1"/>
                </a:solidFill>
                <a:latin typeface="+mj-ea"/>
                <a:ea typeface="+mj-ea"/>
                <a:cs typeface="微软雅黑" panose="020B0503020204020204" charset="-122"/>
              </a:rPr>
              <a:t>脂肪是食物中产生热量最高的一种营养素，又称为脂质或脂类，一类极复杂的化学物质，难溶于水而易溶于有机溶剂。</a:t>
            </a:r>
            <a:endParaRPr sz="2400" spc="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608330" y="283210"/>
            <a:ext cx="3977640" cy="521970"/>
          </a:xfrm>
          <a:prstGeom prst="rect">
            <a:avLst/>
          </a:prstGeom>
          <a:noFill/>
        </p:spPr>
        <p:txBody>
          <a:bodyPr wrap="square" rtlCol="0" anchor="t">
            <a:spAutoFit/>
          </a:bodyPr>
          <a:p>
            <a:r>
              <a:rPr lang="zh-CN" altLang="en-US" sz="2800" dirty="0">
                <a:sym typeface="+mn-ea"/>
              </a:rPr>
              <a:t>（三）营养素的分类</a:t>
            </a:r>
            <a:endParaRPr lang="zh-CN" altLang="en-US" sz="2800" dirty="0">
              <a:sym typeface="+mn-ea"/>
            </a:endParaRPr>
          </a:p>
        </p:txBody>
      </p:sp>
      <p:sp>
        <p:nvSpPr>
          <p:cNvPr id="15" name="文本框 14"/>
          <p:cNvSpPr txBox="1"/>
          <p:nvPr/>
        </p:nvSpPr>
        <p:spPr>
          <a:xfrm>
            <a:off x="1817370" y="3671570"/>
            <a:ext cx="10844530" cy="645160"/>
          </a:xfrm>
          <a:prstGeom prst="rect">
            <a:avLst/>
          </a:prstGeom>
          <a:noFill/>
        </p:spPr>
        <p:txBody>
          <a:bodyPr wrap="square" rtlCol="0">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atin typeface="+mj-ea"/>
                <a:ea typeface="+mj-ea"/>
                <a:cs typeface="微软雅黑" panose="020B0503020204020204" charset="-122"/>
                <a:sym typeface="+mn-ea"/>
              </a:rPr>
              <a:t>提供必需脂肪酸。</a:t>
            </a:r>
            <a:endParaRPr lang="zh-CN" altLang="en-US" sz="2400" spc="50" dirty="0">
              <a:latin typeface="+mj-ea"/>
              <a:ea typeface="+mj-ea"/>
              <a:cs typeface="微软雅黑" panose="020B0503020204020204" charset="-122"/>
              <a:sym typeface="+mn-ea"/>
            </a:endParaRPr>
          </a:p>
        </p:txBody>
      </p:sp>
      <p:sp>
        <p:nvSpPr>
          <p:cNvPr id="19" name="文本框 18"/>
          <p:cNvSpPr txBox="1"/>
          <p:nvPr/>
        </p:nvSpPr>
        <p:spPr>
          <a:xfrm>
            <a:off x="1817370" y="4230370"/>
            <a:ext cx="6096000" cy="645160"/>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atin typeface="+mj-ea"/>
                <a:ea typeface="+mj-ea"/>
                <a:cs typeface="微软雅黑" panose="020B0503020204020204" charset="-122"/>
                <a:sym typeface="+mn-ea"/>
              </a:rPr>
              <a:t>促进脂溶性维生素的吸收。</a:t>
            </a:r>
            <a:endParaRPr lang="zh-CN" altLang="en-US" sz="2400" spc="50" dirty="0">
              <a:latin typeface="+mj-ea"/>
              <a:ea typeface="+mj-ea"/>
              <a:cs typeface="微软雅黑" panose="020B0503020204020204" charset="-122"/>
              <a:sym typeface="+mn-ea"/>
            </a:endParaRPr>
          </a:p>
        </p:txBody>
      </p:sp>
      <p:sp>
        <p:nvSpPr>
          <p:cNvPr id="20" name="文本框 19"/>
          <p:cNvSpPr txBox="1"/>
          <p:nvPr/>
        </p:nvSpPr>
        <p:spPr>
          <a:xfrm>
            <a:off x="1817370" y="4796790"/>
            <a:ext cx="6096000" cy="645160"/>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atin typeface="+mj-ea"/>
                <a:ea typeface="+mj-ea"/>
                <a:cs typeface="微软雅黑" panose="020B0503020204020204" charset="-122"/>
                <a:sym typeface="+mn-ea"/>
              </a:rPr>
              <a:t>保护机体组织器官，维持体温正常</a:t>
            </a:r>
            <a:endParaRPr lang="zh-CN" altLang="en-US" sz="2400" spc="50" dirty="0">
              <a:latin typeface="+mj-ea"/>
              <a:ea typeface="+mj-ea"/>
              <a:cs typeface="微软雅黑" panose="020B0503020204020204" charset="-122"/>
              <a:sym typeface="+mn-ea"/>
            </a:endParaRPr>
          </a:p>
        </p:txBody>
      </p:sp>
      <p:sp>
        <p:nvSpPr>
          <p:cNvPr id="21" name="圆角矩形 20"/>
          <p:cNvSpPr/>
          <p:nvPr/>
        </p:nvSpPr>
        <p:spPr>
          <a:xfrm>
            <a:off x="386715" y="2955925"/>
            <a:ext cx="4084955" cy="77406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a:t>
            </a:r>
            <a:r>
              <a:rPr lang="en-US" altLang="zh-CN" sz="2800"/>
              <a:t>1</a:t>
            </a:r>
            <a:r>
              <a:rPr lang="zh-CN" altLang="en-US" sz="2800"/>
              <a:t>）脂肪的生理功能</a:t>
            </a:r>
            <a:endParaRPr lang="zh-CN" altLang="en-US" sz="2800"/>
          </a:p>
        </p:txBody>
      </p:sp>
      <p:pic>
        <p:nvPicPr>
          <p:cNvPr id="3" name="图片 2" descr="32313539323232343b32313539323231343b808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0305" y="3793490"/>
            <a:ext cx="500380" cy="500380"/>
          </a:xfrm>
          <a:prstGeom prst="rect">
            <a:avLst/>
          </a:prstGeom>
        </p:spPr>
      </p:pic>
      <p:sp>
        <p:nvSpPr>
          <p:cNvPr id="100" name="文本框 99"/>
          <p:cNvSpPr txBox="1"/>
          <p:nvPr/>
        </p:nvSpPr>
        <p:spPr>
          <a:xfrm>
            <a:off x="1817370" y="5508625"/>
            <a:ext cx="5080000" cy="460375"/>
          </a:xfrm>
          <a:prstGeom prst="rect">
            <a:avLst/>
          </a:prstGeom>
          <a:noFill/>
          <a:ln w="9525">
            <a:noFill/>
          </a:ln>
        </p:spPr>
        <p:txBody>
          <a:bodyPr>
            <a:spAutoFit/>
          </a:bodyPr>
          <a:p>
            <a:pPr indent="0"/>
            <a:r>
              <a:rPr lang="zh-CN" altLang="en-US" sz="2400" b="0" spc="50" dirty="0">
                <a:latin typeface="+mj-ea"/>
                <a:ea typeface="+mj-ea"/>
                <a:cs typeface="微软雅黑" panose="020B0503020204020204" charset="-122"/>
              </a:rPr>
              <a:t>提供和储存能量。</a:t>
            </a:r>
            <a:endParaRPr lang="zh-CN" altLang="en-US" sz="2400" b="0" spc="50" dirty="0">
              <a:latin typeface="+mj-ea"/>
              <a:ea typeface="+mj-ea"/>
              <a:cs typeface="微软雅黑" panose="020B0503020204020204" charset="-122"/>
            </a:endParaRPr>
          </a:p>
        </p:txBody>
      </p:sp>
      <p:sp>
        <p:nvSpPr>
          <p:cNvPr id="13" name="文本框 12"/>
          <p:cNvSpPr txBox="1"/>
          <p:nvPr/>
        </p:nvSpPr>
        <p:spPr>
          <a:xfrm>
            <a:off x="1817370" y="6035675"/>
            <a:ext cx="5080000" cy="460375"/>
          </a:xfrm>
          <a:prstGeom prst="rect">
            <a:avLst/>
          </a:prstGeom>
          <a:noFill/>
          <a:ln w="9525">
            <a:noFill/>
          </a:ln>
        </p:spPr>
        <p:txBody>
          <a:bodyPr>
            <a:spAutoFit/>
          </a:bodyPr>
          <a:p>
            <a:pPr indent="0"/>
            <a:r>
              <a:rPr lang="zh-CN" altLang="en-US" sz="2400" b="0" spc="50" dirty="0">
                <a:latin typeface="+mj-ea"/>
                <a:ea typeface="+mj-ea"/>
                <a:cs typeface="微软雅黑" panose="020B0503020204020204" charset="-122"/>
              </a:rPr>
              <a:t>提升食欲，增加饱腹感。</a:t>
            </a:r>
            <a:endParaRPr lang="zh-CN" altLang="en-US" sz="2400" b="0" spc="50" dirty="0">
              <a:latin typeface="+mj-ea"/>
              <a:ea typeface="+mj-ea"/>
              <a:cs typeface="微软雅黑" panose="020B0503020204020204" charset="-122"/>
            </a:endParaRPr>
          </a:p>
        </p:txBody>
      </p:sp>
      <p:pic>
        <p:nvPicPr>
          <p:cNvPr id="22" name="图片 21" descr="32313539323232343b32313539323231343b808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0305" y="4357370"/>
            <a:ext cx="500380" cy="500380"/>
          </a:xfrm>
          <a:prstGeom prst="rect">
            <a:avLst/>
          </a:prstGeom>
        </p:spPr>
      </p:pic>
      <p:pic>
        <p:nvPicPr>
          <p:cNvPr id="23" name="图片 22" descr="32313539323232343b32313539323231343b808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0305" y="4844415"/>
            <a:ext cx="500380" cy="500380"/>
          </a:xfrm>
          <a:prstGeom prst="rect">
            <a:avLst/>
          </a:prstGeom>
        </p:spPr>
      </p:pic>
      <p:pic>
        <p:nvPicPr>
          <p:cNvPr id="24" name="图片 23" descr="32313539323232343b32313539323231343b808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0305" y="5431155"/>
            <a:ext cx="500380" cy="500380"/>
          </a:xfrm>
          <a:prstGeom prst="rect">
            <a:avLst/>
          </a:prstGeom>
        </p:spPr>
      </p:pic>
      <p:pic>
        <p:nvPicPr>
          <p:cNvPr id="25" name="图片 24" descr="32313539323232343b32313539323231343b808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0305" y="5993765"/>
            <a:ext cx="500380" cy="50038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15" grpId="0"/>
      <p:bldP spid="15" grpId="1"/>
      <p:bldP spid="19" grpId="0"/>
      <p:bldP spid="19" grpId="1"/>
      <p:bldP spid="20" grpId="0"/>
      <p:bldP spid="20" grpId="1"/>
      <p:bldP spid="100" grpId="0"/>
      <p:bldP spid="100"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4" name="文本框 3"/>
          <p:cNvSpPr txBox="1"/>
          <p:nvPr>
            <p:custDataLst>
              <p:tags r:id="rId8"/>
            </p:custDataLst>
          </p:nvPr>
        </p:nvSpPr>
        <p:spPr>
          <a:xfrm>
            <a:off x="873760" y="1273175"/>
            <a:ext cx="10060305" cy="2882900"/>
          </a:xfrm>
          <a:prstGeom prst="rect">
            <a:avLst/>
          </a:prstGeom>
          <a:noFill/>
        </p:spPr>
        <p:txBody>
          <a:bodyPr wrap="square" rtlCol="0" anchor="ctr" anchorCtr="0">
            <a:normAutofit/>
          </a:bodyPr>
          <a:lstStyle/>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脂肪的来源主要分为</a:t>
            </a:r>
            <a:r>
              <a:rPr lang="zh-CN" altLang="en-US" sz="2400">
                <a:solidFill>
                  <a:srgbClr val="C00000"/>
                </a:solidFill>
                <a:sym typeface="+mn-ea"/>
              </a:rPr>
              <a:t>植物性脂肪</a:t>
            </a:r>
            <a:r>
              <a:rPr lang="en-US" altLang="zh-CN" sz="2400" spc="100" dirty="0">
                <a:latin typeface="微软雅黑" panose="020B0503020204020204" charset="-122"/>
                <a:ea typeface="微软雅黑" panose="020B0503020204020204" charset="-122"/>
                <a:cs typeface="微软雅黑" panose="020B0503020204020204" charset="-122"/>
                <a:sym typeface="+mn-ea"/>
              </a:rPr>
              <a:t>和</a:t>
            </a:r>
            <a:r>
              <a:rPr lang="zh-CN" altLang="en-US" sz="2400">
                <a:solidFill>
                  <a:srgbClr val="C00000"/>
                </a:solidFill>
                <a:sym typeface="+mn-ea"/>
              </a:rPr>
              <a:t>动物性植物</a:t>
            </a:r>
            <a:r>
              <a:rPr lang="en-US" altLang="zh-CN" sz="2400" spc="100" dirty="0">
                <a:latin typeface="微软雅黑" panose="020B0503020204020204" charset="-122"/>
                <a:ea typeface="微软雅黑" panose="020B0503020204020204" charset="-122"/>
                <a:cs typeface="微软雅黑" panose="020B0503020204020204" charset="-122"/>
                <a:sym typeface="+mn-ea"/>
              </a:rPr>
              <a:t>脂肪两大类。</a:t>
            </a:r>
            <a:endParaRPr lang="en-US" altLang="zh-CN" sz="2400" spc="100" dirty="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en-US" altLang="zh-CN" spc="100" dirty="0">
              <a:latin typeface="+mj-ea"/>
              <a:ea typeface="+mj-ea"/>
              <a:sym typeface="+mn-ea"/>
            </a:endParaRPr>
          </a:p>
          <a:p>
            <a:pPr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en-US" altLang="zh-CN" spc="100" dirty="0">
              <a:latin typeface="+mj-ea"/>
              <a:ea typeface="+mj-ea"/>
              <a:sym typeface="+mn-ea"/>
            </a:endParaRPr>
          </a:p>
          <a:p>
            <a:pPr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latin typeface="+mj-ea"/>
              <a:ea typeface="+mj-ea"/>
              <a:sym typeface="+mn-ea"/>
            </a:endParaRPr>
          </a:p>
        </p:txBody>
      </p:sp>
      <p:sp>
        <p:nvSpPr>
          <p:cNvPr id="100" name="文本框 99"/>
          <p:cNvSpPr txBox="1"/>
          <p:nvPr/>
        </p:nvSpPr>
        <p:spPr>
          <a:xfrm>
            <a:off x="720090" y="5460365"/>
            <a:ext cx="11311890" cy="829945"/>
          </a:xfrm>
          <a:prstGeom prst="rect">
            <a:avLst/>
          </a:prstGeom>
          <a:noFill/>
          <a:ln w="9525">
            <a:noFill/>
          </a:ln>
        </p:spPr>
        <p:txBody>
          <a:bodyPr wrap="square">
            <a:spAutoFit/>
          </a:bodyPr>
          <a:p>
            <a:pPr indent="304800"/>
            <a:r>
              <a:rPr lang="zh-CN" altLang="en-US" sz="2400" b="0">
                <a:solidFill>
                  <a:srgbClr val="C00000"/>
                </a:solidFill>
              </a:rPr>
              <a:t>注意：在日常膳食中，植物脂肪和动物脂肪应合理搭配。脂肪摄入过多会导致婴幼儿消化不良，大便增多，还会为以后的动脉粥样硬化埋下隐患。</a:t>
            </a:r>
            <a:endParaRPr lang="zh-CN" altLang="en-US" sz="2400" b="0">
              <a:solidFill>
                <a:srgbClr val="C00000"/>
              </a:solidFill>
            </a:endParaRPr>
          </a:p>
        </p:txBody>
      </p:sp>
      <p:graphicFrame>
        <p:nvGraphicFramePr>
          <p:cNvPr id="2" name="表格 1"/>
          <p:cNvGraphicFramePr/>
          <p:nvPr>
            <p:custDataLst>
              <p:tags r:id="rId9"/>
            </p:custDataLst>
          </p:nvPr>
        </p:nvGraphicFramePr>
        <p:xfrm>
          <a:off x="987425" y="2252345"/>
          <a:ext cx="10408920" cy="2839085"/>
        </p:xfrm>
        <a:graphic>
          <a:graphicData uri="http://schemas.openxmlformats.org/drawingml/2006/table">
            <a:tbl>
              <a:tblPr firstRow="1" bandRow="1">
                <a:tableStyleId>{5C22544A-7EE6-4342-B048-85BDC9FD1C3A}</a:tableStyleId>
              </a:tblPr>
              <a:tblGrid>
                <a:gridCol w="4191635"/>
                <a:gridCol w="6217285"/>
              </a:tblGrid>
              <a:tr h="429260">
                <a:tc>
                  <a:txBody>
                    <a:bodyPr/>
                    <a:p>
                      <a:pPr algn="ctr">
                        <a:buNone/>
                      </a:pPr>
                      <a:r>
                        <a:rPr lang="zh-CN" altLang="en-US" sz="2000"/>
                        <a:t>类型</a:t>
                      </a:r>
                      <a:endParaRPr lang="zh-CN" altLang="en-US" sz="2000"/>
                    </a:p>
                  </a:txBody>
                  <a:tcPr/>
                </a:tc>
                <a:tc>
                  <a:txBody>
                    <a:bodyPr/>
                    <a:p>
                      <a:pPr algn="ctr">
                        <a:buNone/>
                      </a:pPr>
                      <a:r>
                        <a:rPr lang="zh-CN" altLang="en-US" sz="2000"/>
                        <a:t>特点</a:t>
                      </a:r>
                      <a:endParaRPr lang="zh-CN" altLang="en-US" sz="2000"/>
                    </a:p>
                  </a:txBody>
                  <a:tcPr/>
                </a:tc>
              </a:tr>
              <a:tr h="561340">
                <a:tc>
                  <a:txBody>
                    <a:bodyPr/>
                    <a:p>
                      <a:pPr>
                        <a:buNone/>
                      </a:pPr>
                      <a:r>
                        <a:rPr lang="en-US" altLang="zh-CN" sz="2000" spc="100" dirty="0">
                          <a:latin typeface="+mj-ea"/>
                          <a:ea typeface="+mj-ea"/>
                          <a:sym typeface="+mn-ea"/>
                        </a:rPr>
                        <a:t>植物脂肪</a:t>
                      </a:r>
                      <a:endParaRPr lang="en-US" altLang="zh-CN" sz="2000" spc="100" dirty="0">
                        <a:latin typeface="+mj-ea"/>
                        <a:ea typeface="+mj-ea"/>
                        <a:sym typeface="+mn-ea"/>
                      </a:endParaRPr>
                    </a:p>
                  </a:txBody>
                  <a:tcPr/>
                </a:tc>
                <a:tc>
                  <a:txBody>
                    <a:bodyPr/>
                    <a:p>
                      <a:pPr>
                        <a:buNone/>
                      </a:pPr>
                      <a:r>
                        <a:rPr lang="en-US" altLang="zh-CN" sz="2000" spc="100" dirty="0">
                          <a:latin typeface="+mj-ea"/>
                          <a:ea typeface="+mj-ea"/>
                          <a:sym typeface="+mn-ea"/>
                        </a:rPr>
                        <a:t>需脂肪酸量多，易消化吸收，营养价值较高；</a:t>
                      </a:r>
                      <a:endParaRPr lang="en-US" altLang="zh-CN" sz="2000" spc="100" dirty="0">
                        <a:latin typeface="+mj-ea"/>
                        <a:ea typeface="+mj-ea"/>
                        <a:sym typeface="+mn-ea"/>
                      </a:endParaRPr>
                    </a:p>
                  </a:txBody>
                  <a:tcPr/>
                </a:tc>
              </a:tr>
              <a:tr h="758825">
                <a:tc>
                  <a:txBody>
                    <a:bodyPr/>
                    <a:p>
                      <a:pPr>
                        <a:buNone/>
                      </a:pPr>
                      <a:r>
                        <a:rPr lang="en-US" altLang="zh-CN" sz="2000" spc="100" dirty="0">
                          <a:latin typeface="+mj-ea"/>
                          <a:ea typeface="+mj-ea"/>
                          <a:sym typeface="+mn-ea"/>
                        </a:rPr>
                        <a:t>动物脂肪</a:t>
                      </a:r>
                      <a:r>
                        <a:rPr lang="zh-CN" altLang="en-US" sz="2000" spc="100" dirty="0">
                          <a:latin typeface="+mj-ea"/>
                          <a:ea typeface="+mj-ea"/>
                          <a:sym typeface="+mn-ea"/>
                        </a:rPr>
                        <a:t>（</a:t>
                      </a:r>
                      <a:r>
                        <a:rPr lang="en-US" altLang="zh-CN" sz="2000" spc="100" dirty="0">
                          <a:latin typeface="+mj-ea"/>
                          <a:ea typeface="+mj-ea"/>
                          <a:sym typeface="+mn-ea"/>
                        </a:rPr>
                        <a:t>奶油、鱼脂、鱼肝油</a:t>
                      </a:r>
                      <a:r>
                        <a:rPr lang="zh-CN" altLang="en-US" sz="2000" spc="100" dirty="0">
                          <a:latin typeface="+mj-ea"/>
                          <a:ea typeface="+mj-ea"/>
                          <a:sym typeface="+mn-ea"/>
                        </a:rPr>
                        <a:t>）</a:t>
                      </a:r>
                      <a:endParaRPr lang="zh-CN" altLang="en-US" sz="2000" spc="100" dirty="0">
                        <a:latin typeface="+mj-ea"/>
                        <a:ea typeface="+mj-ea"/>
                        <a:sym typeface="+mn-ea"/>
                      </a:endParaRPr>
                    </a:p>
                  </a:txBody>
                  <a:tcPr/>
                </a:tc>
                <a:tc>
                  <a:txBody>
                    <a:bodyPr/>
                    <a:p>
                      <a:pPr>
                        <a:buNone/>
                      </a:pPr>
                      <a:r>
                        <a:rPr lang="en-US" altLang="zh-CN" sz="2000" spc="100" dirty="0">
                          <a:latin typeface="+mj-ea"/>
                          <a:ea typeface="+mj-ea"/>
                          <a:sym typeface="+mn-ea"/>
                        </a:rPr>
                        <a:t>含有各种脂肪酸和多种维生素，而且脂肪颗粒小，易于消化</a:t>
                      </a:r>
                      <a:endParaRPr lang="en-US" altLang="zh-CN" sz="2000" spc="100" dirty="0">
                        <a:latin typeface="+mj-ea"/>
                        <a:ea typeface="+mj-ea"/>
                        <a:sym typeface="+mn-ea"/>
                      </a:endParaRPr>
                    </a:p>
                  </a:txBody>
                  <a:tcPr/>
                </a:tc>
              </a:tr>
              <a:tr h="1089660">
                <a:tc>
                  <a:txBody>
                    <a:bodyPr/>
                    <a:p>
                      <a:pPr>
                        <a:buNone/>
                      </a:pPr>
                      <a:r>
                        <a:rPr lang="en-US" altLang="zh-CN" sz="2000" spc="100" dirty="0">
                          <a:latin typeface="+mj-ea"/>
                          <a:ea typeface="+mj-ea"/>
                          <a:sym typeface="+mn-ea"/>
                        </a:rPr>
                        <a:t>动物脂肪</a:t>
                      </a:r>
                      <a:r>
                        <a:rPr lang="zh-CN" altLang="en-US" sz="2000" spc="100" dirty="0">
                          <a:latin typeface="+mj-ea"/>
                          <a:ea typeface="+mj-ea"/>
                          <a:sym typeface="+mn-ea"/>
                        </a:rPr>
                        <a:t>（</a:t>
                      </a:r>
                      <a:r>
                        <a:rPr lang="en-US" altLang="zh-CN" sz="2000" spc="100" dirty="0">
                          <a:latin typeface="+mj-ea"/>
                          <a:ea typeface="+mj-ea"/>
                          <a:sym typeface="+mn-ea"/>
                        </a:rPr>
                        <a:t>猪油、牛油、羊油)</a:t>
                      </a:r>
                      <a:endParaRPr lang="en-US" altLang="zh-CN" sz="2000" spc="100" dirty="0">
                        <a:latin typeface="+mj-ea"/>
                        <a:ea typeface="+mj-ea"/>
                        <a:sym typeface="+mn-ea"/>
                      </a:endParaRPr>
                    </a:p>
                  </a:txBody>
                  <a:tcPr/>
                </a:tc>
                <a:tc>
                  <a:txBody>
                    <a:bodyPr/>
                    <a:p>
                      <a:pPr>
                        <a:buNone/>
                      </a:pPr>
                      <a:r>
                        <a:rPr lang="en-US" altLang="zh-CN" sz="2000" spc="100" dirty="0">
                          <a:latin typeface="+mj-ea"/>
                          <a:ea typeface="+mj-ea"/>
                          <a:sym typeface="+mn-ea"/>
                        </a:rPr>
                        <a:t>含饱和脂肪酸多，熔点高，不易消化，不含维生素，必需脂肪酸含量少，因此营养价值较低</a:t>
                      </a:r>
                      <a:endParaRPr lang="en-US" altLang="zh-CN" sz="2000" spc="100" dirty="0">
                        <a:latin typeface="+mj-ea"/>
                        <a:ea typeface="+mj-ea"/>
                        <a:sym typeface="+mn-ea"/>
                      </a:endParaRPr>
                    </a:p>
                  </a:txBody>
                  <a:tcPr/>
                </a:tc>
              </a:tr>
            </a:tbl>
          </a:graphicData>
        </a:graphic>
      </p:graphicFrame>
      <p:sp>
        <p:nvSpPr>
          <p:cNvPr id="3" name="文本框 2"/>
          <p:cNvSpPr txBox="1"/>
          <p:nvPr/>
        </p:nvSpPr>
        <p:spPr>
          <a:xfrm>
            <a:off x="612140" y="914400"/>
            <a:ext cx="6096000" cy="645160"/>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（2）膳食中脂肪的供应量与食物来源</a:t>
            </a:r>
            <a:endParaRPr lang="en-US" altLang="zh-CN" sz="2400" spc="1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10"/>
            </p:custDataLst>
          </p:nvPr>
        </p:nvSpPr>
        <p:spPr>
          <a:xfrm>
            <a:off x="987425" y="196215"/>
            <a:ext cx="3977640" cy="521970"/>
          </a:xfrm>
          <a:prstGeom prst="rect">
            <a:avLst/>
          </a:prstGeom>
          <a:noFill/>
        </p:spPr>
        <p:txBody>
          <a:bodyPr wrap="square" rtlCol="0" anchor="t">
            <a:spAutoFit/>
          </a:bodyPr>
          <a:p>
            <a:r>
              <a:rPr lang="zh-CN" altLang="en-US" sz="2800" dirty="0">
                <a:sym typeface="+mn-ea"/>
              </a:rPr>
              <a:t>（三）营养素的分类</a:t>
            </a:r>
            <a:endParaRPr lang="zh-CN" altLang="en-US" sz="2800" dirty="0">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4" name="文本框 3"/>
          <p:cNvSpPr txBox="1"/>
          <p:nvPr>
            <p:custDataLst>
              <p:tags r:id="rId8"/>
            </p:custDataLst>
          </p:nvPr>
        </p:nvSpPr>
        <p:spPr>
          <a:xfrm>
            <a:off x="540385" y="1028700"/>
            <a:ext cx="11336020" cy="1543685"/>
          </a:xfrm>
          <a:prstGeom prst="rect">
            <a:avLst/>
          </a:prstGeom>
          <a:noFill/>
        </p:spPr>
        <p:txBody>
          <a:bodyPr wrap="square" rtlCol="0" anchor="ctr" anchorCtr="0">
            <a:normAutofit/>
          </a:bodyPr>
          <a:lstStyle/>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      </a:t>
            </a:r>
            <a:r>
              <a:rPr lang="zh-CN" altLang="en-US" sz="2400" spc="100" dirty="0">
                <a:latin typeface="微软雅黑" panose="020B0503020204020204" charset="-122"/>
                <a:ea typeface="微软雅黑" panose="020B0503020204020204" charset="-122"/>
                <a:cs typeface="微软雅黑" panose="020B0503020204020204" charset="-122"/>
                <a:sym typeface="+mn-ea"/>
              </a:rPr>
              <a:t>碳水化合物</a:t>
            </a:r>
            <a:r>
              <a:rPr lang="en-US" altLang="zh-CN" sz="2400" spc="100" dirty="0">
                <a:latin typeface="微软雅黑" panose="020B0503020204020204" charset="-122"/>
                <a:ea typeface="微软雅黑" panose="020B0503020204020204" charset="-122"/>
                <a:cs typeface="微软雅黑" panose="020B0503020204020204" charset="-122"/>
                <a:sym typeface="+mn-ea"/>
              </a:rPr>
              <a:t>又称为糖类，是</a:t>
            </a:r>
            <a:r>
              <a:rPr lang="zh-CN" altLang="en-US" sz="2400">
                <a:solidFill>
                  <a:schemeClr val="tx1"/>
                </a:solidFill>
                <a:sym typeface="+mn-ea"/>
              </a:rPr>
              <a:t>由</a:t>
            </a:r>
            <a:r>
              <a:rPr lang="zh-CN" altLang="en-US" sz="2400">
                <a:solidFill>
                  <a:srgbClr val="C00000"/>
                </a:solidFill>
                <a:sym typeface="+mn-ea"/>
              </a:rPr>
              <a:t>碳、氢、氧</a:t>
            </a:r>
            <a:r>
              <a:rPr lang="en-US" altLang="zh-CN" sz="2400" spc="100" dirty="0">
                <a:latin typeface="微软雅黑" panose="020B0503020204020204" charset="-122"/>
                <a:ea typeface="微软雅黑" panose="020B0503020204020204" charset="-122"/>
                <a:cs typeface="微软雅黑" panose="020B0503020204020204" charset="-122"/>
                <a:sym typeface="+mn-ea"/>
              </a:rPr>
              <a:t>三种元素组成的一类化合物，是膳食中最主要的能量来源。各种碳水化合物的表现形式</a:t>
            </a:r>
            <a:endParaRPr lang="zh-CN" altLang="en-US" sz="2800" spc="100" dirty="0">
              <a:latin typeface="+mj-ea"/>
              <a:ea typeface="+mj-ea"/>
              <a:sym typeface="+mn-ea"/>
            </a:endParaRPr>
          </a:p>
        </p:txBody>
      </p:sp>
      <p:sp>
        <p:nvSpPr>
          <p:cNvPr id="3" name="文本框 2"/>
          <p:cNvSpPr txBox="1"/>
          <p:nvPr/>
        </p:nvSpPr>
        <p:spPr>
          <a:xfrm>
            <a:off x="720090" y="269240"/>
            <a:ext cx="6096000" cy="737235"/>
          </a:xfrm>
          <a:prstGeom prst="rect">
            <a:avLst/>
          </a:prstGeom>
          <a:noFill/>
        </p:spPr>
        <p:txBody>
          <a:bodyPr wrap="square" rtlCol="0" anchor="t">
            <a:spAutoFit/>
          </a:bodyPr>
          <a:p>
            <a:pPr algn="l" defTabSz="913765" fontAlgn="auto">
              <a:lnSpc>
                <a:spcPct val="150000"/>
              </a:lnSpc>
              <a:spcAft>
                <a:spcPts val="800"/>
              </a:spcAft>
              <a:buClr>
                <a:schemeClr val="tx1">
                  <a:lumMod val="65000"/>
                  <a:lumOff val="35000"/>
                </a:schemeClr>
              </a:buClr>
              <a:buSzTx/>
              <a:buFont typeface="Wingdings" panose="05000000000000000000" pitchFamily="2" charset="2"/>
              <a:buNone/>
            </a:pPr>
            <a:r>
              <a:rPr lang="en-US" altLang="zh-CN" sz="2800" spc="50" dirty="0" smtClean="0">
                <a:ln w="3175">
                  <a:noFill/>
                  <a:prstDash val="dash"/>
                </a:ln>
                <a:effectLst/>
                <a:latin typeface="+mj-ea"/>
                <a:ea typeface="+mj-ea"/>
                <a:cs typeface="微软雅黑" panose="020B0503020204020204" charset="-122"/>
                <a:sym typeface="+mn-ea"/>
              </a:rPr>
              <a:t>3.碳水化合物</a:t>
            </a:r>
            <a:endParaRPr lang="en-US" altLang="zh-CN" sz="2800" spc="50" dirty="0" smtClean="0">
              <a:ln w="3175">
                <a:noFill/>
                <a:prstDash val="dash"/>
              </a:ln>
              <a:effectLst/>
              <a:latin typeface="+mj-ea"/>
              <a:ea typeface="+mj-ea"/>
              <a:cs typeface="微软雅黑" panose="020B0503020204020204" charset="-122"/>
              <a:sym typeface="+mn-ea"/>
            </a:endParaRPr>
          </a:p>
        </p:txBody>
      </p:sp>
      <p:sp>
        <p:nvSpPr>
          <p:cNvPr id="5" name="文本框 4"/>
          <p:cNvSpPr txBox="1"/>
          <p:nvPr/>
        </p:nvSpPr>
        <p:spPr>
          <a:xfrm>
            <a:off x="2510155" y="2768600"/>
            <a:ext cx="6567805" cy="574040"/>
          </a:xfrm>
          <a:prstGeom prst="rect">
            <a:avLst/>
          </a:prstGeom>
          <a:noFill/>
          <a:ln w="9525">
            <a:noFill/>
          </a:ln>
        </p:spPr>
        <p:txBody>
          <a:bodyPr>
            <a:noAutofit/>
          </a:bodyPr>
          <a:p>
            <a:pPr indent="0" algn="ctr"/>
            <a:r>
              <a:rPr lang="en-US" sz="2400" b="0">
                <a:solidFill>
                  <a:schemeClr val="dk1"/>
                </a:solidFill>
              </a:rPr>
              <a:t>各种碳水化合物的表现形式</a:t>
            </a:r>
            <a:endParaRPr lang="en-US" sz="2400" b="0">
              <a:solidFill>
                <a:schemeClr val="dk1"/>
              </a:solidFill>
            </a:endParaRPr>
          </a:p>
        </p:txBody>
      </p:sp>
      <p:graphicFrame>
        <p:nvGraphicFramePr>
          <p:cNvPr id="9" name="表格 8"/>
          <p:cNvGraphicFramePr/>
          <p:nvPr>
            <p:custDataLst>
              <p:tags r:id="rId9"/>
            </p:custDataLst>
          </p:nvPr>
        </p:nvGraphicFramePr>
        <p:xfrm>
          <a:off x="540385" y="3342640"/>
          <a:ext cx="11111230" cy="2487295"/>
        </p:xfrm>
        <a:graphic>
          <a:graphicData uri="http://schemas.openxmlformats.org/drawingml/2006/table">
            <a:tbl>
              <a:tblPr>
                <a:tableStyleId>{69CF1AB2-1976-4502-BF36-3FF5EA218861}</a:tableStyleId>
              </a:tblPr>
              <a:tblGrid>
                <a:gridCol w="2021205"/>
                <a:gridCol w="4243070"/>
                <a:gridCol w="4846955"/>
              </a:tblGrid>
              <a:tr h="554990">
                <a:tc>
                  <a:txBody>
                    <a:bodyPr/>
                    <a:p>
                      <a:pPr indent="0" algn="ctr">
                        <a:buNone/>
                      </a:pPr>
                      <a:r>
                        <a:rPr lang="en-US" sz="2000" b="1"/>
                        <a:t>种类</a:t>
                      </a:r>
                      <a:endParaRPr lang="en-US" altLang="en-US" sz="2000" b="1"/>
                    </a:p>
                  </a:txBody>
                  <a:tcPr marL="68580" marR="68580" marT="0" marB="0" vert="horz" anchor="ctr" anchorCtr="0"/>
                </a:tc>
                <a:tc>
                  <a:txBody>
                    <a:bodyPr/>
                    <a:p>
                      <a:pPr indent="0" algn="ctr">
                        <a:buNone/>
                      </a:pPr>
                      <a:r>
                        <a:rPr lang="en-US" sz="2000" b="1"/>
                        <a:t>表现形式</a:t>
                      </a:r>
                      <a:endParaRPr lang="en-US" altLang="en-US" sz="2000" b="1"/>
                    </a:p>
                  </a:txBody>
                  <a:tcPr marL="68580" marR="68580" marT="0" marB="0" vert="horz" anchor="ctr" anchorCtr="0"/>
                </a:tc>
                <a:tc>
                  <a:txBody>
                    <a:bodyPr/>
                    <a:p>
                      <a:pPr indent="0" algn="ctr">
                        <a:buNone/>
                      </a:pPr>
                      <a:r>
                        <a:rPr lang="en-US" sz="2000" b="1"/>
                        <a:t>特点</a:t>
                      </a:r>
                      <a:endParaRPr lang="en-US" altLang="en-US" sz="2000" b="1"/>
                    </a:p>
                  </a:txBody>
                  <a:tcPr marL="68580" marR="68580" marT="0" marB="0" vert="horz" anchor="ctr" anchorCtr="0"/>
                </a:tc>
              </a:tr>
              <a:tr h="640715">
                <a:tc>
                  <a:txBody>
                    <a:bodyPr/>
                    <a:p>
                      <a:pPr indent="0" algn="ctr">
                        <a:buNone/>
                      </a:pPr>
                      <a:r>
                        <a:rPr lang="en-US" sz="2000"/>
                        <a:t>单糖</a:t>
                      </a:r>
                      <a:endParaRPr lang="en-US" altLang="en-US" sz="2000"/>
                    </a:p>
                  </a:txBody>
                  <a:tcPr marL="68580" marR="68580" marT="0" marB="0" vert="horz" anchor="ctr" anchorCtr="0"/>
                </a:tc>
                <a:tc>
                  <a:txBody>
                    <a:bodyPr/>
                    <a:p>
                      <a:pPr indent="0">
                        <a:buNone/>
                      </a:pPr>
                      <a:r>
                        <a:rPr lang="en-US" sz="2000"/>
                        <a:t>葡萄糖、果糖、半乳糖</a:t>
                      </a:r>
                      <a:endParaRPr lang="en-US" altLang="en-US" sz="2000"/>
                    </a:p>
                  </a:txBody>
                  <a:tcPr marL="68580" marR="68580" marT="0" marB="0" vert="horz" anchor="ctr" anchorCtr="0"/>
                </a:tc>
                <a:tc>
                  <a:txBody>
                    <a:bodyPr/>
                    <a:p>
                      <a:pPr algn="l">
                        <a:buClrTx/>
                        <a:buSzTx/>
                        <a:buFontTx/>
                        <a:buNone/>
                      </a:pPr>
                      <a:r>
                        <a:rPr lang="en-US" sz="2000"/>
                        <a:t>直接被人体吸收，但是口感不甜，容易造成血压升高</a:t>
                      </a:r>
                      <a:endParaRPr lang="en-US" sz="2000"/>
                    </a:p>
                  </a:txBody>
                  <a:tcPr marL="68580" marR="68580" marT="0" marB="0" vert="horz" anchor="ctr" anchorCtr="0"/>
                </a:tc>
              </a:tr>
              <a:tr h="650875">
                <a:tc>
                  <a:txBody>
                    <a:bodyPr/>
                    <a:p>
                      <a:pPr indent="0" algn="ctr">
                        <a:buNone/>
                      </a:pPr>
                      <a:r>
                        <a:rPr lang="en-US" sz="2000"/>
                        <a:t>双糖</a:t>
                      </a:r>
                      <a:endParaRPr lang="en-US" altLang="en-US" sz="2000"/>
                    </a:p>
                  </a:txBody>
                  <a:tcPr marL="68580" marR="68580" marT="0" marB="0" vert="horz" anchor="ctr" anchorCtr="0"/>
                </a:tc>
                <a:tc>
                  <a:txBody>
                    <a:bodyPr/>
                    <a:p>
                      <a:pPr indent="0">
                        <a:buNone/>
                      </a:pPr>
                      <a:r>
                        <a:rPr lang="en-US" sz="2000"/>
                        <a:t>乳糖、蔗糖、麦芽糖、海藻糖</a:t>
                      </a:r>
                      <a:endParaRPr lang="en-US" altLang="en-US" sz="2000"/>
                    </a:p>
                  </a:txBody>
                  <a:tcPr marL="68580" marR="68580" marT="0" marB="0" vert="horz" anchor="ctr" anchorCtr="0"/>
                </a:tc>
                <a:tc>
                  <a:txBody>
                    <a:bodyPr/>
                    <a:p>
                      <a:pPr indent="0">
                        <a:buNone/>
                      </a:pPr>
                      <a:r>
                        <a:rPr lang="en-US" sz="2000"/>
                        <a:t>双糖经过消化酶，分解成单糖被人体吸收</a:t>
                      </a:r>
                      <a:endParaRPr lang="en-US" altLang="en-US" sz="2000"/>
                    </a:p>
                  </a:txBody>
                  <a:tcPr marL="68580" marR="68580" marT="0" marB="0" vert="horz" anchor="ctr" anchorCtr="0"/>
                </a:tc>
              </a:tr>
              <a:tr h="640715">
                <a:tc>
                  <a:txBody>
                    <a:bodyPr/>
                    <a:p>
                      <a:pPr indent="0" algn="ctr">
                        <a:buNone/>
                      </a:pPr>
                      <a:r>
                        <a:rPr lang="en-US" sz="2000"/>
                        <a:t>多糖</a:t>
                      </a:r>
                      <a:endParaRPr lang="en-US" altLang="en-US" sz="2000"/>
                    </a:p>
                  </a:txBody>
                  <a:tcPr marL="68580" marR="68580" marT="0" marB="0" vert="horz" anchor="ctr" anchorCtr="0"/>
                </a:tc>
                <a:tc>
                  <a:txBody>
                    <a:bodyPr/>
                    <a:p>
                      <a:pPr indent="0">
                        <a:buNone/>
                      </a:pPr>
                      <a:r>
                        <a:rPr lang="en-US" sz="2000"/>
                        <a:t>五谷粉、淀粉、糖原、纤维素和果胶</a:t>
                      </a:r>
                      <a:endParaRPr lang="en-US" altLang="en-US" sz="2000"/>
                    </a:p>
                  </a:txBody>
                  <a:tcPr marL="68580" marR="68580" marT="0" marB="0" vert="horz" anchor="ctr" anchorCtr="0"/>
                </a:tc>
                <a:tc>
                  <a:txBody>
                    <a:bodyPr/>
                    <a:p>
                      <a:pPr indent="0">
                        <a:buNone/>
                      </a:pPr>
                      <a:r>
                        <a:rPr lang="en-US" sz="2000"/>
                        <a:t>在消化酶的作用下，分解为葡萄糖</a:t>
                      </a:r>
                      <a:endParaRPr lang="en-US" altLang="en-US" sz="2000"/>
                    </a:p>
                  </a:txBody>
                  <a:tcPr marL="68580" marR="68580" marT="0" marB="0" vert="horz" anchor="ctr" anchorCtr="0"/>
                </a:tc>
              </a:tr>
            </a:tbl>
          </a:graphicData>
        </a:graphic>
      </p:graphicFrame>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839470" y="1603375"/>
            <a:ext cx="10198100" cy="416242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r>
              <a:rPr lang="zh-CN" altLang="en-US">
                <a:solidFill>
                  <a:schemeClr val="lt1"/>
                </a:solidFill>
                <a:latin typeface="Arial" panose="020B0604020202020204" pitchFamily="34" charset="0"/>
                <a:ea typeface="幼圆" panose="02010509060101010101" pitchFamily="49" charset="-122"/>
              </a:rPr>
              <a:t>提供热量。由于它可以大量食用，且在体内释放能量较快，提供能量也快，所以是热量的主要食物来源。</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构成细胞和组织提供热量。由于它可以大量食用，且在体内释放能量较快，提供能量也快，所以是热量的主要食物来源。</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构成细胞和组织。碳水化合物参与细胞的组成和多种活动。</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抗生酮体和解毒作用。碳水化合物具有抗生酮作用，同时，它能增加肝脏内肝糖原的储存量，从而增强肝脏的解毒能力。。碳水化合物参与细胞的组成提供热量。由于它可以大量食用，且在体内释放能量较快构成细胞和组织。，提供能量也快，所以是热量的主要食物来源。</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构成细胞和组织。碳水化合物参与细胞的组成和多种活动。</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抗生酮体和解毒作用。碳水化合物具有抗生酮作用，同时，它能增加肝脏内肝糖原的储存量，从而增强肝脏的解毒能力。和多种活动。</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抗生酮体和解毒作用。碳水化合物具有抗生酮作用，同时，它能增加肝脏内肝糖原减少蛋白质的消耗。的储存量，从而增强肝脏的解毒能力。</a:t>
            </a:r>
            <a:endParaRPr lang="zh-CN" altLang="en-US">
              <a:solidFill>
                <a:schemeClr val="lt1"/>
              </a:solidFill>
              <a:latin typeface="Arial" panose="020B0604020202020204" pitchFamily="34" charset="0"/>
              <a:ea typeface="幼圆" panose="02010509060101010101" pitchFamily="49" charset="-122"/>
            </a:endParaRPr>
          </a:p>
        </p:txBody>
      </p:sp>
      <p:sp>
        <p:nvSpPr>
          <p:cNvPr id="8" name="文本框 7"/>
          <p:cNvSpPr txBox="1"/>
          <p:nvPr>
            <p:custDataLst>
              <p:tags r:id="rId9"/>
            </p:custDataLst>
          </p:nvPr>
        </p:nvSpPr>
        <p:spPr>
          <a:xfrm>
            <a:off x="720090" y="147955"/>
            <a:ext cx="6096000" cy="737235"/>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800" spc="50" dirty="0" smtClean="0">
                <a:ln w="3175">
                  <a:noFill/>
                  <a:prstDash val="dash"/>
                </a:ln>
                <a:effectLst/>
                <a:latin typeface="+mj-ea"/>
                <a:ea typeface="+mj-ea"/>
                <a:cs typeface="微软雅黑" panose="020B0503020204020204" charset="-122"/>
                <a:sym typeface="+mn-ea"/>
              </a:rPr>
              <a:t>3.碳水化合物</a:t>
            </a:r>
            <a:endParaRPr lang="en-US" altLang="zh-CN" sz="2800" spc="50" dirty="0" smtClean="0">
              <a:ln w="3175">
                <a:noFill/>
                <a:prstDash val="dash"/>
              </a:ln>
              <a:effectLst/>
              <a:latin typeface="+mj-ea"/>
              <a:ea typeface="+mj-ea"/>
              <a:cs typeface="微软雅黑" panose="020B0503020204020204" charset="-122"/>
              <a:sym typeface="+mn-ea"/>
            </a:endParaRPr>
          </a:p>
        </p:txBody>
      </p:sp>
      <p:sp>
        <p:nvSpPr>
          <p:cNvPr id="13" name="文本框 12"/>
          <p:cNvSpPr txBox="1"/>
          <p:nvPr>
            <p:custDataLst>
              <p:tags r:id="rId10"/>
            </p:custDataLst>
          </p:nvPr>
        </p:nvSpPr>
        <p:spPr>
          <a:xfrm>
            <a:off x="388620" y="1998980"/>
            <a:ext cx="10060305" cy="361950"/>
          </a:xfrm>
          <a:prstGeom prst="rect">
            <a:avLst/>
          </a:prstGeom>
          <a:noFill/>
        </p:spPr>
        <p:txBody>
          <a:bodyPr wrap="square" rtlCol="0" anchor="ctr" anchorCtr="0"/>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800" spc="100" dirty="0">
                <a:latin typeface="微软雅黑" panose="020B0503020204020204" charset="-122"/>
                <a:ea typeface="微软雅黑" panose="020B0503020204020204" charset="-122"/>
                <a:cs typeface="微软雅黑" panose="020B0503020204020204" charset="-122"/>
                <a:sym typeface="+mn-ea"/>
              </a:rPr>
              <a:t> </a:t>
            </a:r>
            <a:r>
              <a:rPr sz="2800" spc="100" dirty="0">
                <a:latin typeface="微软雅黑" panose="020B0503020204020204" charset="-122"/>
                <a:ea typeface="微软雅黑" panose="020B0503020204020204" charset="-122"/>
                <a:cs typeface="微软雅黑" panose="020B0503020204020204" charset="-122"/>
                <a:sym typeface="+mn-ea"/>
              </a:rPr>
              <a:t>   （1）碳水化合物的生理功能（可吸收部分）</a:t>
            </a:r>
            <a:endParaRPr sz="2800" spc="100" dirty="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880870" y="2360930"/>
            <a:ext cx="3018155" cy="460375"/>
          </a:xfrm>
          <a:prstGeom prst="rect">
            <a:avLst/>
          </a:prstGeom>
          <a:noFill/>
        </p:spPr>
        <p:txBody>
          <a:bodyPr wrap="square" rtlCol="0">
            <a:spAutoFit/>
          </a:bodyPr>
          <a:p>
            <a:r>
              <a:rPr lang="zh-CN" altLang="en-US" sz="2400"/>
              <a:t>提供热量。</a:t>
            </a:r>
            <a:endParaRPr lang="zh-CN" altLang="en-US" sz="2400"/>
          </a:p>
        </p:txBody>
      </p:sp>
      <p:sp>
        <p:nvSpPr>
          <p:cNvPr id="15" name="文本框 14"/>
          <p:cNvSpPr txBox="1"/>
          <p:nvPr/>
        </p:nvSpPr>
        <p:spPr>
          <a:xfrm>
            <a:off x="1880870" y="2984500"/>
            <a:ext cx="2479675" cy="460375"/>
          </a:xfrm>
          <a:prstGeom prst="rect">
            <a:avLst/>
          </a:prstGeom>
          <a:noFill/>
        </p:spPr>
        <p:txBody>
          <a:bodyPr wrap="square" rtlCol="0">
            <a:spAutoFit/>
          </a:bodyPr>
          <a:p>
            <a:r>
              <a:rPr lang="zh-CN" altLang="en-US" sz="2400"/>
              <a:t>构成细胞和组织。</a:t>
            </a:r>
            <a:endParaRPr lang="zh-CN" altLang="en-US" sz="2400"/>
          </a:p>
        </p:txBody>
      </p:sp>
      <p:sp>
        <p:nvSpPr>
          <p:cNvPr id="16" name="文本框 15"/>
          <p:cNvSpPr txBox="1"/>
          <p:nvPr/>
        </p:nvSpPr>
        <p:spPr>
          <a:xfrm>
            <a:off x="1880870" y="3703320"/>
            <a:ext cx="3018790" cy="460375"/>
          </a:xfrm>
          <a:prstGeom prst="rect">
            <a:avLst/>
          </a:prstGeom>
          <a:noFill/>
        </p:spPr>
        <p:txBody>
          <a:bodyPr wrap="square" rtlCol="0">
            <a:spAutoFit/>
          </a:bodyPr>
          <a:p>
            <a:pPr algn="l">
              <a:buClrTx/>
              <a:buSzTx/>
              <a:buFontTx/>
            </a:pPr>
            <a:r>
              <a:rPr lang="zh-CN" altLang="en-US" sz="2400"/>
              <a:t>抗生酮体和解毒作用。</a:t>
            </a:r>
            <a:endParaRPr lang="zh-CN" altLang="en-US" sz="2400"/>
          </a:p>
        </p:txBody>
      </p:sp>
      <p:sp>
        <p:nvSpPr>
          <p:cNvPr id="17" name="文本框 16"/>
          <p:cNvSpPr txBox="1"/>
          <p:nvPr/>
        </p:nvSpPr>
        <p:spPr>
          <a:xfrm>
            <a:off x="1988185" y="4422140"/>
            <a:ext cx="2802890" cy="460375"/>
          </a:xfrm>
          <a:prstGeom prst="rect">
            <a:avLst/>
          </a:prstGeom>
          <a:noFill/>
        </p:spPr>
        <p:txBody>
          <a:bodyPr wrap="square" rtlCol="0">
            <a:spAutoFit/>
          </a:bodyPr>
          <a:p>
            <a:pPr algn="l">
              <a:buClrTx/>
              <a:buSzTx/>
              <a:buFontTx/>
            </a:pPr>
            <a:r>
              <a:rPr lang="zh-CN" altLang="en-US" sz="2400"/>
              <a:t>减少蛋白质的消耗。</a:t>
            </a:r>
            <a:endParaRPr lang="zh-CN" altLang="en-US" sz="2400"/>
          </a:p>
        </p:txBody>
      </p:sp>
      <p:pic>
        <p:nvPicPr>
          <p:cNvPr id="18" name="图片 17" descr="32313537353236393b32313537353238373b7c73996d"/>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69670" y="2360930"/>
            <a:ext cx="527050" cy="527050"/>
          </a:xfrm>
          <a:prstGeom prst="rect">
            <a:avLst/>
          </a:prstGeom>
        </p:spPr>
      </p:pic>
      <p:pic>
        <p:nvPicPr>
          <p:cNvPr id="20" name="图片 19" descr="32313537353236393b32313537353238373b7c73996d"/>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69670" y="2984500"/>
            <a:ext cx="527050" cy="527050"/>
          </a:xfrm>
          <a:prstGeom prst="rect">
            <a:avLst/>
          </a:prstGeom>
        </p:spPr>
      </p:pic>
      <p:pic>
        <p:nvPicPr>
          <p:cNvPr id="21" name="图片 20" descr="32313537353236393b32313537353238373b7c73996d"/>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69670" y="3663315"/>
            <a:ext cx="527050" cy="527050"/>
          </a:xfrm>
          <a:prstGeom prst="rect">
            <a:avLst/>
          </a:prstGeom>
        </p:spPr>
      </p:pic>
      <p:pic>
        <p:nvPicPr>
          <p:cNvPr id="22" name="图片 21" descr="32313537353236393b32313537353238373b7c73996d"/>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69670" y="4363720"/>
            <a:ext cx="527050" cy="527050"/>
          </a:xfrm>
          <a:prstGeom prst="rect">
            <a:avLst/>
          </a:prstGeom>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p:bldP spid="16" grpId="1"/>
      <p:bldP spid="17" grpId="0"/>
      <p:bldP spid="1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8" name="文本框 7"/>
          <p:cNvSpPr txBox="1"/>
          <p:nvPr>
            <p:custDataLst>
              <p:tags r:id="rId8"/>
            </p:custDataLst>
          </p:nvPr>
        </p:nvSpPr>
        <p:spPr>
          <a:xfrm>
            <a:off x="839470" y="216535"/>
            <a:ext cx="6096000" cy="829945"/>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3200" spc="100" dirty="0">
                <a:latin typeface="微软雅黑" panose="020B0503020204020204" charset="-122"/>
                <a:ea typeface="微软雅黑" panose="020B0503020204020204" charset="-122"/>
                <a:cs typeface="微软雅黑" panose="020B0503020204020204" charset="-122"/>
                <a:sym typeface="+mn-ea"/>
              </a:rPr>
              <a:t>（2）碳水化合物的食物来源</a:t>
            </a:r>
            <a:endParaRPr lang="en-US" altLang="zh-CN" sz="3200" spc="100" dirty="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3178810" y="1090295"/>
            <a:ext cx="5080000" cy="460375"/>
          </a:xfrm>
          <a:prstGeom prst="rect">
            <a:avLst/>
          </a:prstGeom>
          <a:noFill/>
          <a:ln w="9525">
            <a:noFill/>
          </a:ln>
        </p:spPr>
        <p:txBody>
          <a:bodyPr>
            <a:spAutoFit/>
          </a:bodyPr>
          <a:p>
            <a:pPr indent="266700" algn="ctr"/>
            <a:r>
              <a:rPr lang="zh-CN" sz="2400" b="0">
                <a:latin typeface="微软雅黑" panose="020B0503020204020204" charset="-122"/>
                <a:ea typeface="微软雅黑" panose="020B0503020204020204" charset="-122"/>
                <a:cs typeface="微软雅黑" panose="020B0503020204020204" charset="-122"/>
              </a:rPr>
              <a:t> 碳水化合物的食物来源种类</a:t>
            </a:r>
            <a:endParaRPr lang="zh-CN" altLang="en-US" sz="24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9"/>
            </p:custDataLst>
          </p:nvPr>
        </p:nvGraphicFramePr>
        <p:xfrm>
          <a:off x="1089660" y="1550670"/>
          <a:ext cx="10382250" cy="5014595"/>
        </p:xfrm>
        <a:graphic>
          <a:graphicData uri="http://schemas.openxmlformats.org/drawingml/2006/table">
            <a:tbl>
              <a:tblPr>
                <a:tableStyleId>{69CF1AB2-1976-4502-BF36-3FF5EA218861}</a:tableStyleId>
              </a:tblPr>
              <a:tblGrid>
                <a:gridCol w="2844165"/>
                <a:gridCol w="7538085"/>
              </a:tblGrid>
              <a:tr h="591820">
                <a:tc>
                  <a:txBody>
                    <a:bodyPr/>
                    <a:p>
                      <a:pPr indent="0" algn="ctr">
                        <a:lnSpc>
                          <a:spcPct val="150000"/>
                        </a:lnSpc>
                        <a:buNone/>
                      </a:pPr>
                      <a:r>
                        <a:rPr lang="en-US" sz="2000" b="1"/>
                        <a:t>种类</a:t>
                      </a:r>
                      <a:endParaRPr lang="en-US" altLang="en-US" sz="2000" b="1"/>
                    </a:p>
                  </a:txBody>
                  <a:tcPr marL="68580" marR="68580" marT="0" marB="0" vert="horz" anchor="ctr" anchorCtr="0"/>
                </a:tc>
                <a:tc>
                  <a:txBody>
                    <a:bodyPr/>
                    <a:p>
                      <a:pPr indent="0" algn="ctr">
                        <a:lnSpc>
                          <a:spcPct val="150000"/>
                        </a:lnSpc>
                        <a:buNone/>
                      </a:pPr>
                      <a:r>
                        <a:rPr lang="en-US" sz="2000" b="1"/>
                        <a:t>功能</a:t>
                      </a:r>
                      <a:endParaRPr lang="en-US" altLang="en-US" sz="2000" b="1"/>
                    </a:p>
                  </a:txBody>
                  <a:tcPr marL="68580" marR="68580" marT="0" marB="0" vert="horz" anchor="ctr" anchorCtr="0"/>
                </a:tc>
              </a:tr>
              <a:tr h="1513840">
                <a:tc>
                  <a:txBody>
                    <a:bodyPr/>
                    <a:p>
                      <a:pPr indent="0" algn="ctr">
                        <a:lnSpc>
                          <a:spcPct val="150000"/>
                        </a:lnSpc>
                        <a:buNone/>
                      </a:pPr>
                      <a:r>
                        <a:rPr lang="en-US" sz="2000"/>
                        <a:t>粮谷类和根茎类</a:t>
                      </a:r>
                      <a:endParaRPr lang="en-US" altLang="en-US" sz="2000"/>
                    </a:p>
                  </a:txBody>
                  <a:tcPr marL="68580" marR="68580" marT="0" marB="0" vert="horz" anchor="ctr" anchorCtr="0"/>
                </a:tc>
                <a:tc>
                  <a:txBody>
                    <a:bodyPr/>
                    <a:p>
                      <a:pPr indent="0">
                        <a:lnSpc>
                          <a:spcPct val="150000"/>
                        </a:lnSpc>
                        <a:buNone/>
                      </a:pPr>
                      <a:r>
                        <a:rPr lang="en-US" sz="2000"/>
                        <a:t>粮谷类和根茎类主要的供给能量的食物，除了可提供能量外，还含有植物蛋白质、无机盐和维生素。甘薯、马铃薯、山药等是淀粉的主要食物来源，淀粉在体内分解成葡萄糖，葡萄糖氧化释放出能量</a:t>
                      </a:r>
                      <a:endParaRPr lang="en-US" altLang="en-US" sz="2000"/>
                    </a:p>
                  </a:txBody>
                  <a:tcPr marL="68580" marR="68580" marT="0" marB="0" vert="horz" anchor="ctr" anchorCtr="0"/>
                </a:tc>
              </a:tr>
              <a:tr h="969645">
                <a:tc>
                  <a:txBody>
                    <a:bodyPr/>
                    <a:p>
                      <a:pPr indent="0" algn="ctr">
                        <a:lnSpc>
                          <a:spcPct val="150000"/>
                        </a:lnSpc>
                        <a:buNone/>
                      </a:pPr>
                      <a:r>
                        <a:rPr lang="en-US" sz="2000"/>
                        <a:t>蔗糖、白糖、砂糖、红糖等</a:t>
                      </a:r>
                      <a:endParaRPr lang="en-US" altLang="en-US" sz="2000"/>
                    </a:p>
                  </a:txBody>
                  <a:tcPr marL="68580" marR="68580" marT="0" marB="0" vert="horz" anchor="ctr" anchorCtr="0"/>
                </a:tc>
                <a:tc>
                  <a:txBody>
                    <a:bodyPr/>
                    <a:p>
                      <a:pPr indent="0">
                        <a:lnSpc>
                          <a:spcPct val="150000"/>
                        </a:lnSpc>
                        <a:buNone/>
                      </a:pPr>
                      <a:r>
                        <a:rPr lang="en-US" sz="2000"/>
                        <a:t>纯碳水化合物，只供能量，不含其他营养素</a:t>
                      </a:r>
                      <a:endParaRPr lang="en-US" altLang="en-US" sz="2000"/>
                    </a:p>
                  </a:txBody>
                  <a:tcPr marL="68580" marR="68580" marT="0" marB="0" vert="horz" anchor="ctr" anchorCtr="0"/>
                </a:tc>
              </a:tr>
              <a:tr h="1454785">
                <a:tc>
                  <a:txBody>
                    <a:bodyPr/>
                    <a:p>
                      <a:pPr indent="0" algn="ctr">
                        <a:lnSpc>
                          <a:spcPct val="150000"/>
                        </a:lnSpc>
                        <a:buNone/>
                      </a:pPr>
                      <a:r>
                        <a:rPr lang="en-US" sz="2000"/>
                        <a:t>蜂蜜、水果和蔬菜</a:t>
                      </a:r>
                      <a:endParaRPr lang="en-US" altLang="en-US" sz="2000"/>
                    </a:p>
                  </a:txBody>
                  <a:tcPr marL="68580" marR="68580" marT="0" marB="0" vert="horz" anchor="ctr" anchorCtr="0"/>
                </a:tc>
                <a:tc>
                  <a:txBody>
                    <a:bodyPr/>
                    <a:p>
                      <a:pPr indent="0">
                        <a:lnSpc>
                          <a:spcPct val="150000"/>
                        </a:lnSpc>
                        <a:buNone/>
                      </a:pPr>
                      <a:r>
                        <a:rPr lang="en-US" sz="2000"/>
                        <a:t>蜂蜜除含糖、可提供能量外，还含有无机盐（钙、铁、铜、锰等）和维生素（维生素B、叶酸、维生素C等）。水果和蔬菜可提供少量果糖</a:t>
                      </a:r>
                      <a:endParaRPr lang="en-US" altLang="en-US" sz="2000"/>
                    </a:p>
                  </a:txBody>
                  <a:tcPr marL="68580" marR="68580" marT="0" marB="0" vert="horz" anchor="ctr" anchorCtr="0"/>
                </a:tc>
              </a:tr>
              <a:tr h="484505">
                <a:tc>
                  <a:txBody>
                    <a:bodyPr/>
                    <a:p>
                      <a:pPr indent="0" algn="ctr">
                        <a:lnSpc>
                          <a:spcPct val="150000"/>
                        </a:lnSpc>
                        <a:buNone/>
                      </a:pPr>
                      <a:r>
                        <a:rPr lang="en-US" sz="2000"/>
                        <a:t>乳类及乳制品</a:t>
                      </a:r>
                      <a:endParaRPr lang="en-US" altLang="en-US" sz="2000"/>
                    </a:p>
                  </a:txBody>
                  <a:tcPr marL="68580" marR="68580" marT="0" marB="0" vert="horz" anchor="ctr" anchorCtr="0"/>
                </a:tc>
                <a:tc>
                  <a:txBody>
                    <a:bodyPr/>
                    <a:p>
                      <a:pPr indent="0">
                        <a:lnSpc>
                          <a:spcPct val="150000"/>
                        </a:lnSpc>
                        <a:buNone/>
                      </a:pPr>
                      <a:r>
                        <a:rPr lang="en-US" sz="2000"/>
                        <a:t>乳类及乳制品是乳糖的唯一来源</a:t>
                      </a:r>
                      <a:endParaRPr lang="en-US" altLang="en-US" sz="2000"/>
                    </a:p>
                  </a:txBody>
                  <a:tcPr marL="68580" marR="68580" marT="0" marB="0" vert="horz" anchor="ctr" anchorCtr="0"/>
                </a:tc>
              </a:tr>
            </a:tbl>
          </a:graphicData>
        </a:graphic>
      </p:graphicFrame>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文本框 2"/>
          <p:cNvSpPr txBox="1"/>
          <p:nvPr/>
        </p:nvSpPr>
        <p:spPr>
          <a:xfrm>
            <a:off x="591185" y="112395"/>
            <a:ext cx="11449685" cy="3583940"/>
          </a:xfrm>
          <a:prstGeom prst="rect">
            <a:avLst/>
          </a:prstGeom>
          <a:noFill/>
          <a:ln w="9525">
            <a:noFill/>
          </a:ln>
        </p:spPr>
        <p:txBody>
          <a:bodyPr wrap="square">
            <a:noAutofit/>
          </a:bodyPr>
          <a:p>
            <a:pPr indent="304800">
              <a:lnSpc>
                <a:spcPct val="150000"/>
              </a:lnSpc>
            </a:pPr>
            <a:r>
              <a:rPr lang="zh-CN" sz="2800">
                <a:latin typeface="微软雅黑" panose="020B0503020204020204" charset="-122"/>
                <a:ea typeface="微软雅黑" panose="020B0503020204020204" charset="-122"/>
                <a:cs typeface="微软雅黑" panose="020B0503020204020204" charset="-122"/>
              </a:rPr>
              <a:t>（</a:t>
            </a:r>
            <a:r>
              <a:rPr lang="en-US" altLang="zh-CN" sz="2800">
                <a:latin typeface="微软雅黑" panose="020B0503020204020204" charset="-122"/>
                <a:ea typeface="微软雅黑" panose="020B0503020204020204" charset="-122"/>
                <a:cs typeface="微软雅黑" panose="020B0503020204020204" charset="-122"/>
              </a:rPr>
              <a:t>3</a:t>
            </a:r>
            <a:r>
              <a:rPr lang="zh-CN" sz="2800">
                <a:latin typeface="微软雅黑" panose="020B0503020204020204" charset="-122"/>
                <a:ea typeface="微软雅黑" panose="020B0503020204020204" charset="-122"/>
                <a:cs typeface="微软雅黑" panose="020B0503020204020204" charset="-122"/>
              </a:rPr>
              <a:t>）膳食中碳水化合物的供应量</a:t>
            </a:r>
            <a:endParaRPr lang="zh-CN" sz="2400" b="0">
              <a:latin typeface="微软雅黑" panose="020B0503020204020204" charset="-122"/>
              <a:ea typeface="微软雅黑" panose="020B0503020204020204" charset="-122"/>
              <a:cs typeface="微软雅黑" panose="020B0503020204020204" charset="-122"/>
            </a:endParaRPr>
          </a:p>
          <a:p>
            <a:pPr indent="304800">
              <a:lnSpc>
                <a:spcPct val="150000"/>
              </a:lnSpc>
            </a:pPr>
            <a:r>
              <a:rPr lang="en-US" altLang="zh-CN"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0～6个月的婴儿来说，母乳被认为是婴儿的最佳食物来源，能够满足最初几个月的营养需求，母乳中的碳水化合物主要以乳糖为主，此外，还有少量葡萄糖、半乳糖和低聚糖。婴儿到了7～12个月之后，除了母乳之外，需要添加辅食来提升碳水化合物量。</a:t>
            </a:r>
            <a:endParaRPr lang="zh-CN" sz="2400" b="0">
              <a:latin typeface="微软雅黑" panose="020B0503020204020204" charset="-122"/>
              <a:ea typeface="微软雅黑" panose="020B0503020204020204" charset="-122"/>
              <a:cs typeface="微软雅黑" panose="020B0503020204020204" charset="-122"/>
            </a:endParaRPr>
          </a:p>
          <a:p>
            <a:pPr indent="304800">
              <a:lnSpc>
                <a:spcPct val="150000"/>
              </a:lnSpc>
            </a:pPr>
            <a:r>
              <a:rPr lang="zh-CN" sz="2800" b="0">
                <a:latin typeface="微软雅黑" panose="020B0503020204020204" charset="-122"/>
                <a:ea typeface="微软雅黑" panose="020B0503020204020204" charset="-122"/>
                <a:cs typeface="微软雅黑" panose="020B0503020204020204" charset="-122"/>
              </a:rPr>
              <a:t>（4）膳食纤维的生理功能。</a:t>
            </a:r>
            <a:endParaRPr lang="zh-CN" sz="2400" b="0">
              <a:latin typeface="微软雅黑" panose="020B0503020204020204" charset="-122"/>
              <a:ea typeface="微软雅黑" panose="020B0503020204020204" charset="-122"/>
              <a:cs typeface="微软雅黑" panose="020B0503020204020204" charset="-122"/>
            </a:endParaRPr>
          </a:p>
          <a:p>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21" name="圆角矩形 20"/>
          <p:cNvSpPr/>
          <p:nvPr>
            <p:custDataLst>
              <p:tags r:id="rId8"/>
            </p:custDataLst>
          </p:nvPr>
        </p:nvSpPr>
        <p:spPr>
          <a:xfrm>
            <a:off x="904240" y="4073525"/>
            <a:ext cx="2228850" cy="81915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利好功能</a:t>
            </a:r>
            <a:endParaRPr lang="zh-CN" altLang="en-US" sz="2800"/>
          </a:p>
        </p:txBody>
      </p:sp>
      <p:sp>
        <p:nvSpPr>
          <p:cNvPr id="18" name="圆角矩形 17"/>
          <p:cNvSpPr/>
          <p:nvPr/>
        </p:nvSpPr>
        <p:spPr>
          <a:xfrm>
            <a:off x="808355" y="5269865"/>
            <a:ext cx="2324735" cy="819150"/>
          </a:xfrm>
          <a:prstGeom prst="roundRect">
            <a:avLst/>
          </a:prstGeom>
          <a:solidFill>
            <a:srgbClr val="FBD6C7"/>
          </a:solidFill>
          <a:ln>
            <a:solidFill>
              <a:srgbClr val="FBD6C7"/>
            </a:solidFill>
          </a:ln>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不利功能</a:t>
            </a:r>
            <a:endParaRPr lang="zh-CN" altLang="en-US" sz="2800"/>
          </a:p>
        </p:txBody>
      </p:sp>
      <p:sp>
        <p:nvSpPr>
          <p:cNvPr id="4" name="文本框 3"/>
          <p:cNvSpPr txBox="1"/>
          <p:nvPr/>
        </p:nvSpPr>
        <p:spPr>
          <a:xfrm>
            <a:off x="4169410" y="3995420"/>
            <a:ext cx="7870825" cy="1198880"/>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降低血糖和血胆固醇；软化大便，促进肠胃蠕动；增加饱腹感，保持体重等。</a:t>
            </a:r>
            <a:endParaRPr lang="zh-CN" sz="2400">
              <a:latin typeface="微软雅黑" panose="020B0503020204020204" charset="-122"/>
              <a:ea typeface="微软雅黑" panose="020B0503020204020204" charset="-122"/>
              <a:cs typeface="微软雅黑" panose="020B0503020204020204" charset="-122"/>
              <a:sym typeface="+mn-ea"/>
            </a:endParaRPr>
          </a:p>
          <a:p>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234815" y="5059045"/>
            <a:ext cx="7806055" cy="1198880"/>
          </a:xfrm>
          <a:prstGeom prst="rect">
            <a:avLst/>
          </a:prstGeom>
          <a:noFill/>
        </p:spPr>
        <p:txBody>
          <a:bodyPr wrap="square" rtlCol="0" anchor="t">
            <a:spAutoFit/>
          </a:bodyPr>
          <a:p>
            <a:pPr indent="304800"/>
            <a:r>
              <a:rPr lang="zh-CN" sz="2400">
                <a:latin typeface="微软雅黑" panose="020B0503020204020204" charset="-122"/>
                <a:ea typeface="微软雅黑" panose="020B0503020204020204" charset="-122"/>
                <a:cs typeface="微软雅黑" panose="020B0503020204020204" charset="-122"/>
                <a:sym typeface="+mn-ea"/>
              </a:rPr>
              <a:t>引起肠胀气，并过分刺激肠黏膜，使粪便中排出的脂肪增多，会影响某些矿物质的吸收，如钙、锌的吸收和利用，也会影响铁和叶酸的吸收和利用。</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9" name="右箭头 18"/>
          <p:cNvSpPr/>
          <p:nvPr/>
        </p:nvSpPr>
        <p:spPr>
          <a:xfrm>
            <a:off x="3404235" y="4343400"/>
            <a:ext cx="624840" cy="280035"/>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20" name="右箭头 19"/>
          <p:cNvSpPr/>
          <p:nvPr/>
        </p:nvSpPr>
        <p:spPr>
          <a:xfrm>
            <a:off x="3404235" y="5518785"/>
            <a:ext cx="624840" cy="280035"/>
          </a:xfrm>
          <a:prstGeom prst="rightArrow">
            <a:avLst/>
          </a:prstGeom>
          <a:solidFill>
            <a:srgbClr val="FBD6C7"/>
          </a:solidFill>
          <a:ln>
            <a:solidFill>
              <a:srgbClr val="FBD6C7"/>
            </a:solidFill>
          </a:ln>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19" grpId="0" animBg="1"/>
      <p:bldP spid="19" grpId="1" animBg="1"/>
      <p:bldP spid="4" grpId="0"/>
      <p:bldP spid="4" grpId="1"/>
      <p:bldP spid="18" grpId="0" animBg="1"/>
      <p:bldP spid="18" grpId="1" animBg="1"/>
      <p:bldP spid="20" grpId="0" animBg="1"/>
      <p:bldP spid="20" grpId="1" animBg="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文本框 1"/>
          <p:cNvSpPr txBox="1"/>
          <p:nvPr>
            <p:custDataLst>
              <p:tags r:id="rId8"/>
            </p:custDataLst>
          </p:nvPr>
        </p:nvSpPr>
        <p:spPr>
          <a:xfrm>
            <a:off x="612140" y="134620"/>
            <a:ext cx="6096000" cy="645160"/>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4.</a:t>
            </a:r>
            <a:r>
              <a:rPr lang="zh-CN" altLang="en-US" sz="2400" spc="100" dirty="0">
                <a:latin typeface="微软雅黑" panose="020B0503020204020204" charset="-122"/>
                <a:ea typeface="微软雅黑" panose="020B0503020204020204" charset="-122"/>
                <a:cs typeface="微软雅黑" panose="020B0503020204020204" charset="-122"/>
                <a:sym typeface="+mn-ea"/>
              </a:rPr>
              <a:t>维生素</a:t>
            </a:r>
            <a:endParaRPr lang="zh-CN" altLang="en-US" sz="2400" spc="100" dirty="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9"/>
            </p:custDataLst>
          </p:nvPr>
        </p:nvGraphicFramePr>
        <p:xfrm>
          <a:off x="354330" y="1046480"/>
          <a:ext cx="11552555" cy="5346065"/>
        </p:xfrm>
        <a:graphic>
          <a:graphicData uri="http://schemas.openxmlformats.org/drawingml/2006/table">
            <a:tbl>
              <a:tblPr firstRow="1" bandRow="1">
                <a:tableStyleId>{5C22544A-7EE6-4342-B048-85BDC9FD1C3A}</a:tableStyleId>
              </a:tblPr>
              <a:tblGrid>
                <a:gridCol w="1480185"/>
                <a:gridCol w="2790190"/>
                <a:gridCol w="2663190"/>
                <a:gridCol w="1872615"/>
                <a:gridCol w="2746375"/>
              </a:tblGrid>
              <a:tr h="567055">
                <a:tc>
                  <a:txBody>
                    <a:bodyPr/>
                    <a:p>
                      <a:pPr algn="ctr">
                        <a:buNone/>
                      </a:pPr>
                      <a:r>
                        <a:rPr lang="zh-CN" altLang="en-US" sz="2000"/>
                        <a:t>维生素类型</a:t>
                      </a:r>
                      <a:endParaRPr lang="zh-CN" altLang="en-US" sz="2000"/>
                    </a:p>
                  </a:txBody>
                  <a:tcPr/>
                </a:tc>
                <a:tc>
                  <a:txBody>
                    <a:bodyPr/>
                    <a:p>
                      <a:pPr algn="ctr">
                        <a:buNone/>
                      </a:pPr>
                      <a:r>
                        <a:rPr lang="zh-CN" altLang="en-US" sz="2000"/>
                        <a:t>功能</a:t>
                      </a:r>
                      <a:endParaRPr lang="zh-CN" altLang="en-US" sz="2000"/>
                    </a:p>
                  </a:txBody>
                  <a:tcPr/>
                </a:tc>
                <a:tc>
                  <a:txBody>
                    <a:bodyPr/>
                    <a:p>
                      <a:pPr algn="ctr">
                        <a:buNone/>
                      </a:pPr>
                      <a:r>
                        <a:rPr lang="zh-CN" altLang="en-US" sz="2000"/>
                        <a:t>食物来源</a:t>
                      </a:r>
                      <a:endParaRPr lang="zh-CN" altLang="en-US" sz="2000"/>
                    </a:p>
                  </a:txBody>
                  <a:tcPr/>
                </a:tc>
                <a:tc>
                  <a:txBody>
                    <a:bodyPr/>
                    <a:p>
                      <a:pPr algn="ctr">
                        <a:buNone/>
                      </a:pPr>
                      <a:r>
                        <a:rPr lang="zh-CN" altLang="en-US" sz="2000"/>
                        <a:t>缺乏</a:t>
                      </a:r>
                      <a:endParaRPr lang="zh-CN" altLang="en-US" sz="2000"/>
                    </a:p>
                  </a:txBody>
                  <a:tcPr/>
                </a:tc>
                <a:tc>
                  <a:txBody>
                    <a:bodyPr/>
                    <a:p>
                      <a:pPr algn="ctr">
                        <a:buNone/>
                      </a:pPr>
                      <a:r>
                        <a:rPr lang="zh-CN" altLang="en-US" sz="2000">
                          <a:sym typeface="+mn-ea"/>
                        </a:rPr>
                        <a:t>过量</a:t>
                      </a:r>
                      <a:endParaRPr lang="zh-CN" altLang="en-US" sz="2000">
                        <a:sym typeface="+mn-ea"/>
                      </a:endParaRPr>
                    </a:p>
                  </a:txBody>
                  <a:tcPr/>
                </a:tc>
              </a:tr>
              <a:tr h="2081530">
                <a:tc>
                  <a:txBody>
                    <a:bodyPr/>
                    <a:p>
                      <a:pPr>
                        <a:buNone/>
                      </a:pPr>
                      <a:r>
                        <a:rPr lang="zh-CN" altLang="en-US" sz="2000"/>
                        <a:t>维生素A</a:t>
                      </a:r>
                      <a:endParaRPr lang="zh-CN" altLang="en-US" sz="2000"/>
                    </a:p>
                    <a:p>
                      <a:pPr>
                        <a:buNone/>
                      </a:pPr>
                      <a:r>
                        <a:rPr lang="zh-CN" altLang="en-US" sz="2000"/>
                        <a:t>（视黄醇）</a:t>
                      </a:r>
                      <a:endParaRPr lang="zh-CN" altLang="en-US" sz="2000"/>
                    </a:p>
                  </a:txBody>
                  <a:tcPr anchor="ctr" anchorCtr="0"/>
                </a:tc>
                <a:tc>
                  <a:txBody>
                    <a:bodyPr/>
                    <a:p>
                      <a:pPr>
                        <a:buNone/>
                      </a:pPr>
                      <a:r>
                        <a:rPr lang="en-US" altLang="zh-CN" sz="2000"/>
                        <a:t>1.</a:t>
                      </a:r>
                      <a:r>
                        <a:rPr lang="zh-CN" altLang="en-US" sz="2000"/>
                        <a:t>维持正常视觉的功能。</a:t>
                      </a:r>
                      <a:endParaRPr lang="zh-CN" altLang="en-US" sz="2000"/>
                    </a:p>
                    <a:p>
                      <a:pPr>
                        <a:buNone/>
                      </a:pPr>
                      <a:r>
                        <a:rPr lang="en-US" altLang="zh-CN" sz="2000"/>
                        <a:t>2.</a:t>
                      </a:r>
                      <a:r>
                        <a:rPr lang="zh-CN" altLang="en-US" sz="2000"/>
                        <a:t>维持上皮细胞健康。</a:t>
                      </a:r>
                      <a:endParaRPr lang="zh-CN" altLang="en-US" sz="2000"/>
                    </a:p>
                    <a:p>
                      <a:pPr>
                        <a:buNone/>
                      </a:pPr>
                      <a:r>
                        <a:rPr lang="en-US" altLang="zh-CN" sz="2000"/>
                        <a:t>3.提高免机体免疫力</a:t>
                      </a:r>
                      <a:endParaRPr lang="en-US" altLang="zh-CN" sz="2000"/>
                    </a:p>
                  </a:txBody>
                  <a:tcPr anchor="ctr" anchorCtr="0"/>
                </a:tc>
                <a:tc>
                  <a:txBody>
                    <a:bodyPr/>
                    <a:p>
                      <a:pPr>
                        <a:buNone/>
                      </a:pPr>
                      <a:r>
                        <a:rPr lang="en-US" altLang="zh-CN" sz="2000"/>
                        <a:t>1.</a:t>
                      </a:r>
                      <a:r>
                        <a:rPr lang="zh-CN" altLang="en-US" sz="2000"/>
                        <a:t>动物性食物，肝脏、鱼肝油、全奶、禽蛋等；</a:t>
                      </a:r>
                      <a:endParaRPr lang="zh-CN" altLang="en-US" sz="2000"/>
                    </a:p>
                    <a:p>
                      <a:pPr>
                        <a:buNone/>
                      </a:pPr>
                      <a:r>
                        <a:rPr lang="en-US" altLang="zh-CN" sz="2000"/>
                        <a:t>2.</a:t>
                      </a:r>
                      <a:r>
                        <a:rPr lang="zh-CN" altLang="en-US" sz="2000"/>
                        <a:t>植物性食物，胡萝卜、番茄、辣椒、西兰花、菠菜、芒果、杏及柿子等水果</a:t>
                      </a:r>
                      <a:endParaRPr lang="zh-CN" altLang="en-US" sz="2000"/>
                    </a:p>
                  </a:txBody>
                  <a:tcPr anchor="ctr" anchorCtr="0"/>
                </a:tc>
                <a:tc>
                  <a:txBody>
                    <a:bodyPr/>
                    <a:p>
                      <a:pPr>
                        <a:buNone/>
                      </a:pPr>
                      <a:r>
                        <a:rPr lang="en-US" altLang="zh-CN" sz="2000"/>
                        <a:t>1.</a:t>
                      </a:r>
                      <a:r>
                        <a:rPr lang="zh-CN" altLang="en-US" sz="2000"/>
                        <a:t>夜盲症</a:t>
                      </a:r>
                      <a:endParaRPr lang="zh-CN" altLang="en-US" sz="2000"/>
                    </a:p>
                    <a:p>
                      <a:pPr>
                        <a:buNone/>
                      </a:pPr>
                      <a:r>
                        <a:rPr lang="en-US" altLang="zh-CN" sz="2000"/>
                        <a:t>2.皮肤干燥、粗糙</a:t>
                      </a:r>
                      <a:endParaRPr lang="en-US" altLang="zh-CN" sz="2000"/>
                    </a:p>
                  </a:txBody>
                  <a:tcPr anchor="ctr" anchorCtr="0"/>
                </a:tc>
                <a:tc>
                  <a:txBody>
                    <a:bodyPr/>
                    <a:p>
                      <a:pPr>
                        <a:buNone/>
                      </a:pPr>
                      <a:r>
                        <a:rPr lang="en-US" altLang="zh-CN" sz="2000"/>
                        <a:t>中毒可表现为四肢疼痛、食欲减退、过度兴奋、生长停滞、脱发</a:t>
                      </a:r>
                      <a:endParaRPr lang="en-US" altLang="zh-CN" sz="2000"/>
                    </a:p>
                  </a:txBody>
                  <a:tcPr anchor="ctr" anchorCtr="0"/>
                </a:tc>
              </a:tr>
              <a:tr h="1243330">
                <a:tc>
                  <a:txBody>
                    <a:bodyPr/>
                    <a:p>
                      <a:pPr>
                        <a:buNone/>
                      </a:pPr>
                      <a:r>
                        <a:rPr lang="zh-CN" altLang="en-US" sz="2000"/>
                        <a:t>维生素D</a:t>
                      </a:r>
                      <a:endParaRPr lang="zh-CN" altLang="en-US" sz="2000"/>
                    </a:p>
                    <a:p>
                      <a:pPr>
                        <a:buNone/>
                      </a:pPr>
                      <a:r>
                        <a:rPr lang="zh-CN" altLang="en-US" sz="2000"/>
                        <a:t>（抗佝偻病维生素）</a:t>
                      </a:r>
                      <a:endParaRPr lang="zh-CN" altLang="en-US" sz="2000"/>
                    </a:p>
                  </a:txBody>
                  <a:tcPr anchor="ctr" anchorCtr="0"/>
                </a:tc>
                <a:tc>
                  <a:txBody>
                    <a:bodyPr/>
                    <a:p>
                      <a:pPr>
                        <a:buNone/>
                      </a:pPr>
                      <a:r>
                        <a:rPr lang="zh-CN" altLang="en-US" sz="2000"/>
                        <a:t>促进钙、磷的吸收，与机体钙和磷的代谢密切相关</a:t>
                      </a:r>
                      <a:endParaRPr lang="zh-CN" altLang="en-US" sz="2000"/>
                    </a:p>
                  </a:txBody>
                  <a:tcPr anchor="ctr" anchorCtr="0"/>
                </a:tc>
                <a:tc>
                  <a:txBody>
                    <a:bodyPr/>
                    <a:p>
                      <a:pPr>
                        <a:buNone/>
                      </a:pPr>
                      <a:r>
                        <a:rPr lang="zh-CN" altLang="en-US" sz="2000"/>
                        <a:t>动物肝脏、蛋黄、奶油、海鱼等</a:t>
                      </a:r>
                      <a:endParaRPr lang="zh-CN" altLang="en-US" sz="2000"/>
                    </a:p>
                  </a:txBody>
                  <a:tcPr anchor="ctr" anchorCtr="0"/>
                </a:tc>
                <a:tc>
                  <a:txBody>
                    <a:bodyPr/>
                    <a:p>
                      <a:pPr>
                        <a:buNone/>
                      </a:pPr>
                      <a:r>
                        <a:rPr lang="en-US" altLang="zh-CN" sz="2000"/>
                        <a:t>1.</a:t>
                      </a:r>
                      <a:r>
                        <a:rPr lang="zh-CN" altLang="en-US" sz="2000"/>
                        <a:t>佝偻病</a:t>
                      </a:r>
                      <a:endParaRPr lang="zh-CN" altLang="en-US" sz="2000"/>
                    </a:p>
                    <a:p>
                      <a:pPr>
                        <a:buNone/>
                      </a:pPr>
                      <a:r>
                        <a:rPr lang="en-US" altLang="zh-CN" sz="2000"/>
                        <a:t>2.</a:t>
                      </a:r>
                      <a:r>
                        <a:rPr lang="zh-CN" altLang="en-US" sz="2000"/>
                        <a:t>手足抽搐症</a:t>
                      </a:r>
                      <a:endParaRPr lang="zh-CN" altLang="en-US" sz="2000"/>
                    </a:p>
                  </a:txBody>
                  <a:tcPr anchor="ctr" anchorCtr="0"/>
                </a:tc>
                <a:tc>
                  <a:txBody>
                    <a:bodyPr/>
                    <a:p>
                      <a:pPr>
                        <a:buNone/>
                      </a:pPr>
                      <a:r>
                        <a:rPr lang="zh-CN" altLang="en-US" sz="2000"/>
                        <a:t>食欲减退，甚至厌食、烦躁、哭闹、精神不振</a:t>
                      </a:r>
                      <a:endParaRPr lang="zh-CN" altLang="en-US" sz="2000"/>
                    </a:p>
                  </a:txBody>
                  <a:tcPr anchor="ctr" anchorCtr="0"/>
                </a:tc>
              </a:tr>
              <a:tr h="583565">
                <a:tc>
                  <a:txBody>
                    <a:bodyPr/>
                    <a:p>
                      <a:pPr>
                        <a:buNone/>
                      </a:pPr>
                      <a:r>
                        <a:rPr lang="zh-CN" altLang="en-US" sz="2000"/>
                        <a:t>维生素E</a:t>
                      </a:r>
                      <a:endParaRPr lang="zh-CN" altLang="en-US" sz="2000"/>
                    </a:p>
                    <a:p>
                      <a:pPr>
                        <a:buNone/>
                      </a:pPr>
                      <a:r>
                        <a:rPr lang="zh-CN" altLang="en-US" sz="2000"/>
                        <a:t>（生育酚）</a:t>
                      </a:r>
                      <a:endParaRPr lang="zh-CN" altLang="en-US" sz="2000"/>
                    </a:p>
                  </a:txBody>
                  <a:tcPr anchor="ctr" anchorCtr="0"/>
                </a:tc>
                <a:tc>
                  <a:txBody>
                    <a:bodyPr/>
                    <a:p>
                      <a:pPr>
                        <a:buNone/>
                      </a:pPr>
                      <a:r>
                        <a:rPr lang="zh-CN" altLang="en-US" sz="2000"/>
                        <a:t>防止细胞老化及被破坏</a:t>
                      </a:r>
                      <a:endParaRPr lang="zh-CN" altLang="en-US" sz="2000"/>
                    </a:p>
                  </a:txBody>
                  <a:tcPr anchor="ctr" anchorCtr="0"/>
                </a:tc>
                <a:tc>
                  <a:txBody>
                    <a:bodyPr/>
                    <a:p>
                      <a:pPr>
                        <a:buNone/>
                      </a:pPr>
                      <a:r>
                        <a:rPr lang="zh-CN" altLang="en-US" sz="2000"/>
                        <a:t>植物胚芽油、绿色蔬菜、豆类</a:t>
                      </a:r>
                      <a:endParaRPr lang="zh-CN" altLang="en-US" sz="2000"/>
                    </a:p>
                  </a:txBody>
                  <a:tcPr anchor="ctr" anchorCtr="0"/>
                </a:tc>
                <a:tc>
                  <a:txBody>
                    <a:bodyPr/>
                    <a:p>
                      <a:pPr>
                        <a:buNone/>
                      </a:pPr>
                      <a:r>
                        <a:rPr lang="zh-CN" altLang="en-US" sz="2000">
                          <a:sym typeface="+mn-ea"/>
                        </a:rPr>
                        <a:t>孕期维生素E缺乏会导致新生儿溶血病</a:t>
                      </a:r>
                      <a:endParaRPr lang="zh-CN" altLang="en-US" sz="2000"/>
                    </a:p>
                    <a:p>
                      <a:pPr>
                        <a:buNone/>
                      </a:pPr>
                      <a:endParaRPr lang="zh-CN" altLang="en-US" sz="2000"/>
                    </a:p>
                  </a:txBody>
                  <a:tcPr anchor="ctr" anchorCtr="0"/>
                </a:tc>
                <a:tc>
                  <a:txBody>
                    <a:bodyPr/>
                    <a:p>
                      <a:pPr>
                        <a:buNone/>
                      </a:pPr>
                      <a:r>
                        <a:rPr lang="en-US" altLang="zh-CN" sz="2000"/>
                        <a:t>1.</a:t>
                      </a:r>
                      <a:r>
                        <a:rPr lang="zh-CN" altLang="en-US" sz="2000"/>
                        <a:t>增加肝脏负荷</a:t>
                      </a:r>
                      <a:endParaRPr lang="zh-CN" altLang="en-US" sz="2000"/>
                    </a:p>
                    <a:p>
                      <a:pPr>
                        <a:buNone/>
                      </a:pPr>
                      <a:r>
                        <a:rPr lang="en-US" altLang="zh-CN" sz="2000"/>
                        <a:t>2.加速肾脏负荷</a:t>
                      </a:r>
                      <a:endParaRPr lang="en-US" altLang="zh-CN" sz="2000"/>
                    </a:p>
                  </a:txBody>
                  <a:tcPr anchor="ctr" anchorCtr="0"/>
                </a:tc>
              </a:tr>
            </a:tbl>
          </a:graphicData>
        </a:graphic>
      </p:graphicFrame>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文本框 1"/>
          <p:cNvSpPr txBox="1"/>
          <p:nvPr>
            <p:custDataLst>
              <p:tags r:id="rId8"/>
            </p:custDataLst>
          </p:nvPr>
        </p:nvSpPr>
        <p:spPr>
          <a:xfrm>
            <a:off x="612140" y="134620"/>
            <a:ext cx="6096000" cy="645160"/>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4.</a:t>
            </a:r>
            <a:r>
              <a:rPr lang="zh-CN" altLang="en-US" sz="2400" spc="100" dirty="0">
                <a:latin typeface="微软雅黑" panose="020B0503020204020204" charset="-122"/>
                <a:ea typeface="微软雅黑" panose="020B0503020204020204" charset="-122"/>
                <a:cs typeface="微软雅黑" panose="020B0503020204020204" charset="-122"/>
                <a:sym typeface="+mn-ea"/>
              </a:rPr>
              <a:t>维生素</a:t>
            </a:r>
            <a:endParaRPr lang="zh-CN" altLang="en-US" sz="2400" spc="100" dirty="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9"/>
            </p:custDataLst>
          </p:nvPr>
        </p:nvGraphicFramePr>
        <p:xfrm>
          <a:off x="472440" y="1046480"/>
          <a:ext cx="11541125" cy="5085080"/>
        </p:xfrm>
        <a:graphic>
          <a:graphicData uri="http://schemas.openxmlformats.org/drawingml/2006/table">
            <a:tbl>
              <a:tblPr firstRow="1" bandRow="1">
                <a:tableStyleId>{5C22544A-7EE6-4342-B048-85BDC9FD1C3A}</a:tableStyleId>
              </a:tblPr>
              <a:tblGrid>
                <a:gridCol w="1633220"/>
                <a:gridCol w="2516505"/>
                <a:gridCol w="1765300"/>
                <a:gridCol w="3636645"/>
                <a:gridCol w="1989455"/>
              </a:tblGrid>
              <a:tr h="624205">
                <a:tc>
                  <a:txBody>
                    <a:bodyPr/>
                    <a:p>
                      <a:pPr algn="ctr">
                        <a:buNone/>
                      </a:pPr>
                      <a:r>
                        <a:rPr lang="zh-CN" altLang="en-US" sz="2000"/>
                        <a:t>维生素类型</a:t>
                      </a:r>
                      <a:endParaRPr lang="zh-CN" altLang="en-US" sz="2000"/>
                    </a:p>
                  </a:txBody>
                  <a:tcPr anchor="ctr" anchorCtr="0"/>
                </a:tc>
                <a:tc>
                  <a:txBody>
                    <a:bodyPr/>
                    <a:p>
                      <a:pPr algn="ctr">
                        <a:buNone/>
                      </a:pPr>
                      <a:r>
                        <a:rPr lang="zh-CN" altLang="en-US" sz="2000"/>
                        <a:t>功能</a:t>
                      </a:r>
                      <a:endParaRPr lang="zh-CN" altLang="en-US" sz="2000"/>
                    </a:p>
                  </a:txBody>
                  <a:tcPr anchor="ctr" anchorCtr="0"/>
                </a:tc>
                <a:tc>
                  <a:txBody>
                    <a:bodyPr/>
                    <a:p>
                      <a:pPr algn="ctr">
                        <a:buNone/>
                      </a:pPr>
                      <a:r>
                        <a:rPr lang="zh-CN" altLang="en-US" sz="2000"/>
                        <a:t>食物来源</a:t>
                      </a:r>
                      <a:endParaRPr lang="zh-CN" altLang="en-US" sz="2000"/>
                    </a:p>
                  </a:txBody>
                  <a:tcPr anchor="ctr" anchorCtr="0"/>
                </a:tc>
                <a:tc>
                  <a:txBody>
                    <a:bodyPr/>
                    <a:p>
                      <a:pPr algn="ctr">
                        <a:buNone/>
                      </a:pPr>
                      <a:r>
                        <a:rPr lang="zh-CN" altLang="en-US" sz="2000"/>
                        <a:t>缺乏</a:t>
                      </a:r>
                      <a:endParaRPr lang="zh-CN" altLang="en-US" sz="2000"/>
                    </a:p>
                  </a:txBody>
                  <a:tcPr anchor="ctr" anchorCtr="0"/>
                </a:tc>
                <a:tc>
                  <a:txBody>
                    <a:bodyPr/>
                    <a:p>
                      <a:pPr algn="ctr">
                        <a:buNone/>
                      </a:pPr>
                      <a:r>
                        <a:rPr lang="zh-CN" altLang="en-US" sz="2000">
                          <a:sym typeface="+mn-ea"/>
                        </a:rPr>
                        <a:t>过量</a:t>
                      </a:r>
                      <a:endParaRPr lang="zh-CN" altLang="en-US" sz="2000">
                        <a:sym typeface="+mn-ea"/>
                      </a:endParaRPr>
                    </a:p>
                  </a:txBody>
                  <a:tcPr anchor="ctr" anchorCtr="0"/>
                </a:tc>
              </a:tr>
              <a:tr h="1172210">
                <a:tc>
                  <a:txBody>
                    <a:bodyPr/>
                    <a:p>
                      <a:pPr>
                        <a:buNone/>
                      </a:pPr>
                      <a:r>
                        <a:rPr lang="zh-CN" altLang="en-US" sz="2000"/>
                        <a:t>维生素C（抗坏血酸）</a:t>
                      </a:r>
                      <a:endParaRPr lang="zh-CN" altLang="en-US" sz="2000"/>
                    </a:p>
                  </a:txBody>
                  <a:tcPr anchor="ctr" anchorCtr="0"/>
                </a:tc>
                <a:tc>
                  <a:txBody>
                    <a:bodyPr/>
                    <a:p>
                      <a:pPr>
                        <a:buNone/>
                      </a:pPr>
                      <a:r>
                        <a:rPr lang="en-US" altLang="zh-CN" sz="2000"/>
                        <a:t>1.能够促进胆固醇代谢</a:t>
                      </a:r>
                      <a:endParaRPr lang="en-US" altLang="zh-CN" sz="2000"/>
                    </a:p>
                    <a:p>
                      <a:pPr>
                        <a:buNone/>
                      </a:pPr>
                      <a:r>
                        <a:rPr lang="en-US" altLang="zh-CN" sz="2000"/>
                        <a:t>2.促进体内铁的吸收和叶酸的代谢</a:t>
                      </a:r>
                      <a:endParaRPr lang="en-US" altLang="zh-CN" sz="2000"/>
                    </a:p>
                  </a:txBody>
                  <a:tcPr anchor="ctr" anchorCtr="0"/>
                </a:tc>
                <a:tc>
                  <a:txBody>
                    <a:bodyPr/>
                    <a:p>
                      <a:pPr>
                        <a:buNone/>
                      </a:pPr>
                      <a:r>
                        <a:rPr lang="zh-CN" altLang="en-US" sz="2000"/>
                        <a:t>新鲜的蔬菜和水果</a:t>
                      </a:r>
                      <a:endParaRPr lang="zh-CN" altLang="en-US" sz="2000"/>
                    </a:p>
                  </a:txBody>
                  <a:tcPr anchor="ctr" anchorCtr="0"/>
                </a:tc>
                <a:tc>
                  <a:txBody>
                    <a:bodyPr/>
                    <a:p>
                      <a:pPr>
                        <a:buNone/>
                      </a:pPr>
                      <a:r>
                        <a:rPr lang="en-US" altLang="zh-CN" sz="2000"/>
                        <a:t>维生素C缺乏症（坏血病）</a:t>
                      </a:r>
                      <a:endParaRPr lang="en-US" altLang="zh-CN" sz="2000"/>
                    </a:p>
                  </a:txBody>
                  <a:tcPr anchor="ctr" anchorCtr="0"/>
                </a:tc>
                <a:tc>
                  <a:txBody>
                    <a:bodyPr/>
                    <a:p>
                      <a:pPr>
                        <a:buNone/>
                      </a:pPr>
                      <a:r>
                        <a:rPr lang="en-US" altLang="zh-CN" sz="2000"/>
                        <a:t>1.刺激胃肠黏膜</a:t>
                      </a:r>
                      <a:endParaRPr lang="en-US" altLang="zh-CN" sz="2000"/>
                    </a:p>
                    <a:p>
                      <a:pPr>
                        <a:buNone/>
                      </a:pPr>
                      <a:r>
                        <a:rPr lang="en-US" altLang="zh-CN" sz="2000"/>
                        <a:t>2.排泄障碍</a:t>
                      </a:r>
                      <a:endParaRPr lang="en-US" altLang="zh-CN" sz="2000"/>
                    </a:p>
                    <a:p>
                      <a:pPr>
                        <a:buNone/>
                      </a:pPr>
                      <a:endParaRPr lang="en-US" altLang="zh-CN" sz="2000"/>
                    </a:p>
                  </a:txBody>
                  <a:tcPr anchor="ctr" anchorCtr="0"/>
                </a:tc>
              </a:tr>
              <a:tr h="1839595">
                <a:tc>
                  <a:txBody>
                    <a:bodyPr/>
                    <a:p>
                      <a:pPr>
                        <a:buNone/>
                      </a:pPr>
                      <a:r>
                        <a:rPr lang="zh-CN" altLang="en-US" sz="2000"/>
                        <a:t>维生素B</a:t>
                      </a:r>
                      <a:r>
                        <a:rPr lang="zh-CN" altLang="en-US" sz="2000" baseline="-25000"/>
                        <a:t>1</a:t>
                      </a:r>
                      <a:r>
                        <a:rPr lang="zh-CN" altLang="en-US" sz="2000"/>
                        <a:t>（硫胺素）</a:t>
                      </a:r>
                      <a:endParaRPr lang="zh-CN" altLang="en-US" sz="2000"/>
                    </a:p>
                  </a:txBody>
                  <a:tcPr anchor="ctr" anchorCtr="0"/>
                </a:tc>
                <a:tc>
                  <a:txBody>
                    <a:bodyPr/>
                    <a:p>
                      <a:pPr>
                        <a:buNone/>
                      </a:pPr>
                      <a:r>
                        <a:rPr lang="zh-CN" altLang="en-US" sz="2000"/>
                        <a:t>促进生长发育，增进食欲</a:t>
                      </a:r>
                      <a:endParaRPr lang="zh-CN" altLang="en-US" sz="2000"/>
                    </a:p>
                  </a:txBody>
                  <a:tcPr anchor="ctr" anchorCtr="0"/>
                </a:tc>
                <a:tc>
                  <a:txBody>
                    <a:bodyPr/>
                    <a:p>
                      <a:pPr>
                        <a:buNone/>
                      </a:pPr>
                      <a:r>
                        <a:rPr lang="zh-CN" altLang="en-US" sz="2000"/>
                        <a:t>动物内脏、蛋类、豆类、酵母等粮谷类</a:t>
                      </a:r>
                      <a:endParaRPr lang="zh-CN" altLang="en-US" sz="2000"/>
                    </a:p>
                  </a:txBody>
                  <a:tcPr anchor="ctr" anchorCtr="0"/>
                </a:tc>
                <a:tc>
                  <a:txBody>
                    <a:bodyPr/>
                    <a:p>
                      <a:pPr>
                        <a:buNone/>
                      </a:pPr>
                      <a:r>
                        <a:rPr lang="zh-CN" altLang="en-US" sz="2000"/>
                        <a:t>维生素B1缺乏症又称脚气病；</a:t>
                      </a:r>
                      <a:endParaRPr lang="zh-CN" altLang="en-US" sz="2000"/>
                    </a:p>
                    <a:p>
                      <a:pPr>
                        <a:buNone/>
                      </a:pPr>
                      <a:r>
                        <a:rPr lang="zh-CN" altLang="en-US" sz="2000"/>
                        <a:t>食欲差、精神不振、恶心、呕吐、腹胀、对刺激反应淡漠、健忘、注意力不集中</a:t>
                      </a:r>
                      <a:endParaRPr lang="zh-CN" altLang="en-US" sz="2000"/>
                    </a:p>
                  </a:txBody>
                  <a:tcPr anchor="ctr" anchorCtr="0"/>
                </a:tc>
                <a:tc>
                  <a:txBody>
                    <a:bodyPr/>
                    <a:p>
                      <a:pPr>
                        <a:buNone/>
                      </a:pPr>
                      <a:r>
                        <a:rPr lang="en-US" altLang="zh-CN" sz="2000"/>
                        <a:t>头晕眼花、腹泻、心律失常</a:t>
                      </a:r>
                      <a:endParaRPr lang="en-US" altLang="zh-CN" sz="2000"/>
                    </a:p>
                  </a:txBody>
                  <a:tcPr anchor="ctr" anchorCtr="0"/>
                </a:tc>
              </a:tr>
              <a:tr h="1310640">
                <a:tc>
                  <a:txBody>
                    <a:bodyPr/>
                    <a:p>
                      <a:pPr>
                        <a:buNone/>
                      </a:pPr>
                      <a:r>
                        <a:rPr lang="zh-CN" altLang="en-US" sz="2000"/>
                        <a:t>维生素B</a:t>
                      </a:r>
                      <a:r>
                        <a:rPr lang="zh-CN" altLang="en-US" sz="2000" baseline="-25000"/>
                        <a:t>2</a:t>
                      </a:r>
                      <a:r>
                        <a:rPr lang="zh-CN" altLang="en-US" sz="2000"/>
                        <a:t>（核黄素）</a:t>
                      </a:r>
                      <a:endParaRPr lang="zh-CN" altLang="en-US" sz="2000"/>
                    </a:p>
                  </a:txBody>
                  <a:tcPr anchor="ctr" anchorCtr="0"/>
                </a:tc>
                <a:tc>
                  <a:txBody>
                    <a:bodyPr/>
                    <a:p>
                      <a:pPr>
                        <a:buNone/>
                      </a:pPr>
                      <a:r>
                        <a:rPr lang="zh-CN" altLang="en-US" sz="2000"/>
                        <a:t>是多种辅酶的组成成分</a:t>
                      </a:r>
                      <a:endParaRPr lang="zh-CN" altLang="en-US" sz="2000"/>
                    </a:p>
                  </a:txBody>
                  <a:tcPr anchor="ctr" anchorCtr="0"/>
                </a:tc>
                <a:tc>
                  <a:txBody>
                    <a:bodyPr/>
                    <a:p>
                      <a:pPr>
                        <a:buNone/>
                      </a:pPr>
                      <a:r>
                        <a:rPr lang="zh-CN" altLang="en-US" sz="2000"/>
                        <a:t>鸡蛋、内脏、各种肉类、蔬菜和水果</a:t>
                      </a:r>
                      <a:endParaRPr lang="zh-CN" altLang="en-US" sz="2000"/>
                    </a:p>
                  </a:txBody>
                  <a:tcPr anchor="ctr" anchorCtr="0"/>
                </a:tc>
                <a:tc>
                  <a:txBody>
                    <a:bodyPr/>
                    <a:p>
                      <a:pPr>
                        <a:buNone/>
                      </a:pPr>
                      <a:r>
                        <a:rPr lang="en-US" altLang="zh-CN" sz="2000"/>
                        <a:t>1.疲倦、乏力、口腔疼痛</a:t>
                      </a:r>
                      <a:endParaRPr lang="en-US" altLang="zh-CN" sz="2000"/>
                    </a:p>
                    <a:p>
                      <a:pPr>
                        <a:buNone/>
                      </a:pPr>
                      <a:r>
                        <a:rPr lang="en-US" altLang="zh-CN" sz="2000"/>
                        <a:t>2.口角炎、阴囊炎、脂溢性皮炎</a:t>
                      </a:r>
                      <a:endParaRPr lang="en-US" altLang="zh-CN" sz="2000"/>
                    </a:p>
                  </a:txBody>
                  <a:tcPr anchor="ctr" anchorCtr="0"/>
                </a:tc>
                <a:tc>
                  <a:txBody>
                    <a:bodyPr/>
                    <a:p>
                      <a:pPr>
                        <a:buNone/>
                      </a:pPr>
                      <a:r>
                        <a:rPr lang="en-US" altLang="zh-CN" sz="2000"/>
                        <a:t>1.胃肠道功能紊乱</a:t>
                      </a:r>
                      <a:endParaRPr lang="en-US" altLang="zh-CN" sz="2000"/>
                    </a:p>
                    <a:p>
                      <a:pPr>
                        <a:buNone/>
                      </a:pPr>
                      <a:r>
                        <a:rPr lang="en-US" altLang="zh-CN" sz="2000"/>
                        <a:t>2.过敏反应</a:t>
                      </a:r>
                      <a:endParaRPr lang="en-US" altLang="zh-CN" sz="2000"/>
                    </a:p>
                    <a:p>
                      <a:pPr>
                        <a:buNone/>
                      </a:pPr>
                      <a:r>
                        <a:rPr lang="en-US" altLang="zh-CN" sz="2000"/>
                        <a:t>3.损伤肝脏</a:t>
                      </a:r>
                      <a:endParaRPr lang="en-US" altLang="zh-CN" sz="2000"/>
                    </a:p>
                  </a:txBody>
                  <a:tcPr anchor="ctr" anchorCtr="0"/>
                </a:tc>
              </a:tr>
            </a:tbl>
          </a:graphicData>
        </a:graphic>
      </p:graphicFrame>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文本框 1"/>
          <p:cNvSpPr txBox="1"/>
          <p:nvPr>
            <p:custDataLst>
              <p:tags r:id="rId8"/>
            </p:custDataLst>
          </p:nvPr>
        </p:nvSpPr>
        <p:spPr>
          <a:xfrm>
            <a:off x="612140" y="134620"/>
            <a:ext cx="6096000" cy="645160"/>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5.</a:t>
            </a:r>
            <a:r>
              <a:rPr lang="zh-CN" altLang="en-US" sz="2400" spc="100" dirty="0">
                <a:latin typeface="微软雅黑" panose="020B0503020204020204" charset="-122"/>
                <a:ea typeface="微软雅黑" panose="020B0503020204020204" charset="-122"/>
                <a:cs typeface="微软雅黑" panose="020B0503020204020204" charset="-122"/>
                <a:sym typeface="+mn-ea"/>
              </a:rPr>
              <a:t>无机盐</a:t>
            </a:r>
            <a:endParaRPr lang="zh-CN" altLang="en-US" sz="2400" spc="100" dirty="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9"/>
            </p:custDataLst>
          </p:nvPr>
        </p:nvGraphicFramePr>
        <p:xfrm>
          <a:off x="215265" y="1358900"/>
          <a:ext cx="11896090" cy="5558790"/>
        </p:xfrm>
        <a:graphic>
          <a:graphicData uri="http://schemas.openxmlformats.org/drawingml/2006/table">
            <a:tbl>
              <a:tblPr firstRow="1" bandRow="1">
                <a:tableStyleId>{5C22544A-7EE6-4342-B048-85BDC9FD1C3A}</a:tableStyleId>
              </a:tblPr>
              <a:tblGrid>
                <a:gridCol w="1155065"/>
                <a:gridCol w="3466465"/>
                <a:gridCol w="3058160"/>
                <a:gridCol w="2165985"/>
                <a:gridCol w="2050415"/>
              </a:tblGrid>
              <a:tr h="701040">
                <a:tc>
                  <a:txBody>
                    <a:bodyPr/>
                    <a:p>
                      <a:pPr algn="ctr">
                        <a:buNone/>
                      </a:pPr>
                      <a:r>
                        <a:rPr lang="zh-CN" altLang="en-US" sz="2000"/>
                        <a:t>无机盐类型</a:t>
                      </a:r>
                      <a:endParaRPr lang="zh-CN" altLang="en-US" sz="2000"/>
                    </a:p>
                  </a:txBody>
                  <a:tcPr anchor="ctr" anchorCtr="0"/>
                </a:tc>
                <a:tc>
                  <a:txBody>
                    <a:bodyPr/>
                    <a:p>
                      <a:pPr algn="ctr">
                        <a:buNone/>
                      </a:pPr>
                      <a:r>
                        <a:rPr lang="zh-CN" altLang="en-US" sz="2000"/>
                        <a:t>功能</a:t>
                      </a:r>
                      <a:endParaRPr lang="zh-CN" altLang="en-US" sz="2000"/>
                    </a:p>
                  </a:txBody>
                  <a:tcPr anchor="ctr" anchorCtr="0"/>
                </a:tc>
                <a:tc>
                  <a:txBody>
                    <a:bodyPr/>
                    <a:p>
                      <a:pPr algn="ctr">
                        <a:buNone/>
                      </a:pPr>
                      <a:r>
                        <a:rPr lang="zh-CN" altLang="en-US" sz="2000"/>
                        <a:t>食物来源</a:t>
                      </a:r>
                      <a:endParaRPr lang="zh-CN" altLang="en-US" sz="2000"/>
                    </a:p>
                  </a:txBody>
                  <a:tcPr anchor="ctr" anchorCtr="0"/>
                </a:tc>
                <a:tc>
                  <a:txBody>
                    <a:bodyPr/>
                    <a:p>
                      <a:pPr algn="ctr">
                        <a:buNone/>
                      </a:pPr>
                      <a:r>
                        <a:rPr lang="zh-CN" altLang="en-US" sz="2000"/>
                        <a:t>缺乏</a:t>
                      </a:r>
                      <a:endParaRPr lang="zh-CN" altLang="en-US" sz="2000"/>
                    </a:p>
                  </a:txBody>
                  <a:tcPr anchor="ctr" anchorCtr="0"/>
                </a:tc>
                <a:tc>
                  <a:txBody>
                    <a:bodyPr/>
                    <a:p>
                      <a:pPr algn="ctr">
                        <a:buNone/>
                      </a:pPr>
                      <a:r>
                        <a:rPr lang="zh-CN" altLang="en-US" sz="2000">
                          <a:sym typeface="+mn-ea"/>
                        </a:rPr>
                        <a:t>过量</a:t>
                      </a:r>
                      <a:endParaRPr lang="zh-CN" altLang="en-US" sz="2000">
                        <a:sym typeface="+mn-ea"/>
                      </a:endParaRPr>
                    </a:p>
                  </a:txBody>
                  <a:tcPr anchor="ctr" anchorCtr="0"/>
                </a:tc>
              </a:tr>
              <a:tr h="1172210">
                <a:tc>
                  <a:txBody>
                    <a:bodyPr/>
                    <a:p>
                      <a:pPr algn="ctr">
                        <a:buNone/>
                      </a:pPr>
                      <a:r>
                        <a:rPr lang="zh-CN" altLang="en-US" sz="2000"/>
                        <a:t>钙</a:t>
                      </a:r>
                      <a:endParaRPr lang="zh-CN" altLang="en-US" sz="2000"/>
                    </a:p>
                  </a:txBody>
                  <a:tcPr anchor="ctr" anchorCtr="0"/>
                </a:tc>
                <a:tc>
                  <a:txBody>
                    <a:bodyPr/>
                    <a:p>
                      <a:pPr>
                        <a:buNone/>
                      </a:pPr>
                      <a:r>
                        <a:rPr lang="en-US" altLang="zh-CN" sz="2000"/>
                        <a:t>1.构成人体骨骼和牙齿的主要成分</a:t>
                      </a:r>
                      <a:endParaRPr lang="en-US" altLang="zh-CN" sz="2000"/>
                    </a:p>
                    <a:p>
                      <a:pPr>
                        <a:buNone/>
                      </a:pPr>
                      <a:r>
                        <a:rPr lang="en-US" altLang="zh-CN" sz="2000"/>
                        <a:t>2.维持神经与肌肉的活动</a:t>
                      </a:r>
                      <a:endParaRPr lang="en-US" altLang="zh-CN" sz="2000"/>
                    </a:p>
                    <a:p>
                      <a:pPr>
                        <a:buNone/>
                      </a:pPr>
                      <a:r>
                        <a:rPr lang="en-US" altLang="zh-CN" sz="2000"/>
                        <a:t>3.钙可以调节体内某些酶的活性，参与血凝过程</a:t>
                      </a:r>
                      <a:endParaRPr lang="en-US" altLang="zh-CN" sz="2000"/>
                    </a:p>
                  </a:txBody>
                  <a:tcPr anchor="ctr" anchorCtr="0"/>
                </a:tc>
                <a:tc>
                  <a:txBody>
                    <a:bodyPr/>
                    <a:p>
                      <a:pPr>
                        <a:buNone/>
                      </a:pPr>
                      <a:r>
                        <a:rPr lang="zh-CN" altLang="en-US" sz="2000"/>
                        <a:t>钙的最好来源是牛奶及其制品</a:t>
                      </a:r>
                      <a:endParaRPr lang="zh-CN" altLang="en-US" sz="2000"/>
                    </a:p>
                  </a:txBody>
                  <a:tcPr anchor="ctr" anchorCtr="0"/>
                </a:tc>
                <a:tc>
                  <a:txBody>
                    <a:bodyPr/>
                    <a:p>
                      <a:pPr>
                        <a:buNone/>
                      </a:pPr>
                      <a:r>
                        <a:rPr lang="en-US" altLang="zh-CN" sz="2000"/>
                        <a:t>1.影响骨骼和牙齿的发育</a:t>
                      </a:r>
                      <a:endParaRPr lang="en-US" altLang="zh-CN" sz="2000"/>
                    </a:p>
                    <a:p>
                      <a:pPr>
                        <a:buNone/>
                      </a:pPr>
                      <a:r>
                        <a:rPr lang="en-US" altLang="zh-CN" sz="2000"/>
                        <a:t>2.发生佝偻病</a:t>
                      </a:r>
                      <a:endParaRPr lang="en-US" altLang="zh-CN" sz="2000"/>
                    </a:p>
                    <a:p>
                      <a:pPr>
                        <a:buNone/>
                      </a:pPr>
                      <a:r>
                        <a:rPr lang="en-US" altLang="zh-CN" sz="2000"/>
                        <a:t>3.手足抽搐症</a:t>
                      </a:r>
                      <a:endParaRPr lang="en-US" altLang="zh-CN" sz="2000"/>
                    </a:p>
                  </a:txBody>
                  <a:tcPr anchor="ctr" anchorCtr="0"/>
                </a:tc>
                <a:tc>
                  <a:txBody>
                    <a:bodyPr/>
                    <a:p>
                      <a:pPr>
                        <a:buNone/>
                      </a:pPr>
                      <a:r>
                        <a:rPr lang="en-US" altLang="zh-CN" sz="2000"/>
                        <a:t>1.刺激肠胃，引起腹痛、呕吐等不适症状</a:t>
                      </a:r>
                      <a:endParaRPr lang="en-US" altLang="zh-CN" sz="2000"/>
                    </a:p>
                    <a:p>
                      <a:pPr>
                        <a:buNone/>
                      </a:pPr>
                      <a:r>
                        <a:rPr lang="en-US" altLang="zh-CN" sz="2000"/>
                        <a:t>2.厌食、便秘及胀气肾结石</a:t>
                      </a:r>
                      <a:r>
                        <a:rPr lang="zh-CN" altLang="en-US" sz="2000"/>
                        <a:t>；</a:t>
                      </a:r>
                      <a:endParaRPr lang="zh-CN" altLang="en-US" sz="2000"/>
                    </a:p>
                    <a:p>
                      <a:pPr>
                        <a:buNone/>
                      </a:pPr>
                      <a:r>
                        <a:rPr lang="en-US" altLang="zh-CN" sz="2000"/>
                        <a:t>3.影响其他微量元素的吸收</a:t>
                      </a:r>
                      <a:endParaRPr lang="en-US" altLang="zh-CN" sz="2000"/>
                    </a:p>
                  </a:txBody>
                  <a:tcPr/>
                </a:tc>
              </a:tr>
              <a:tr h="1322070">
                <a:tc>
                  <a:txBody>
                    <a:bodyPr/>
                    <a:p>
                      <a:pPr algn="ctr">
                        <a:buNone/>
                      </a:pPr>
                      <a:r>
                        <a:rPr lang="zh-CN" altLang="en-US" sz="2000"/>
                        <a:t>铁</a:t>
                      </a:r>
                      <a:endParaRPr lang="zh-CN" altLang="en-US" sz="2000"/>
                    </a:p>
                  </a:txBody>
                  <a:tcPr anchor="ctr" anchorCtr="0"/>
                </a:tc>
                <a:tc>
                  <a:txBody>
                    <a:bodyPr/>
                    <a:p>
                      <a:pPr>
                        <a:buNone/>
                      </a:pPr>
                      <a:r>
                        <a:rPr lang="zh-CN" altLang="en-US" sz="2000"/>
                        <a:t>参与氧的转运，调节组织呼吸，维持正常的造血功能，提升疾病的抵抗力</a:t>
                      </a:r>
                      <a:endParaRPr lang="zh-CN" altLang="en-US" sz="2000"/>
                    </a:p>
                  </a:txBody>
                  <a:tcPr anchor="ctr" anchorCtr="0"/>
                </a:tc>
                <a:tc>
                  <a:txBody>
                    <a:bodyPr/>
                    <a:p>
                      <a:pPr>
                        <a:buNone/>
                      </a:pPr>
                      <a:r>
                        <a:rPr lang="zh-CN" altLang="en-US" sz="2000"/>
                        <a:t>动物血、肝脏、鸡胗、大豆、黑木耳、芝麻酱</a:t>
                      </a:r>
                      <a:endParaRPr lang="zh-CN" altLang="en-US" sz="2000"/>
                    </a:p>
                  </a:txBody>
                  <a:tcPr anchor="ctr" anchorCtr="0"/>
                </a:tc>
                <a:tc>
                  <a:txBody>
                    <a:bodyPr/>
                    <a:p>
                      <a:pPr>
                        <a:buNone/>
                      </a:pPr>
                      <a:r>
                        <a:rPr lang="zh-CN" altLang="en-US" sz="2000"/>
                        <a:t>缺铁性贫血</a:t>
                      </a:r>
                      <a:endParaRPr lang="zh-CN" altLang="en-US" sz="2000"/>
                    </a:p>
                  </a:txBody>
                  <a:tcPr anchor="ctr" anchorCtr="0"/>
                </a:tc>
                <a:tc>
                  <a:txBody>
                    <a:bodyPr/>
                    <a:p>
                      <a:pPr>
                        <a:buNone/>
                      </a:pPr>
                      <a:r>
                        <a:rPr lang="en-US" altLang="zh-CN" sz="2000"/>
                        <a:t>1.细菌感染</a:t>
                      </a:r>
                      <a:endParaRPr lang="en-US" altLang="zh-CN" sz="2000"/>
                    </a:p>
                    <a:p>
                      <a:pPr>
                        <a:buNone/>
                      </a:pPr>
                      <a:r>
                        <a:rPr lang="en-US" altLang="zh-CN" sz="2000"/>
                        <a:t>2.色素沉着</a:t>
                      </a:r>
                      <a:endParaRPr lang="en-US" altLang="zh-CN" sz="2000"/>
                    </a:p>
                    <a:p>
                      <a:pPr>
                        <a:buNone/>
                      </a:pPr>
                      <a:r>
                        <a:rPr lang="en-US" altLang="zh-CN" sz="2000"/>
                        <a:t>3.铁中毒</a:t>
                      </a:r>
                      <a:endParaRPr lang="en-US" altLang="zh-CN" sz="2000"/>
                    </a:p>
                  </a:txBody>
                  <a:tcPr/>
                </a:tc>
              </a:tr>
            </a:tbl>
          </a:graphicData>
        </a:graphic>
      </p:graphicFrame>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08605" y="3250565"/>
            <a:ext cx="9109710" cy="2660650"/>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1.了解各种营养素及热能对婴幼儿生长发育的重要作用；</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2.掌握相关营养学的知识要点。</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1.能够区分各种营养素及热能对婴幼儿生长发育的功能和影响；</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2.能够结合生活实际分析婴幼儿的营养需要及膳食安排。</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培植“懂婴幼，爱婴幼，护婴幼、育婴幼”的托育服务情怀与育人情怀，树立正确的安全膳食观</a:t>
            </a:r>
            <a:r>
              <a:rPr lang="zh-CN" altLang="en-US" sz="2400" spc="100" dirty="0">
                <a:solidFill>
                  <a:schemeClr val="tx1"/>
                </a:solidFill>
                <a:latin typeface="楷体" panose="02010609060101010101" charset="-122"/>
                <a:ea typeface="楷体" panose="02010609060101010101" charset="-122"/>
                <a:cs typeface="+mn-cs"/>
                <a:sym typeface="+mn-ea"/>
              </a:rPr>
              <a:t>。</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文本框 1"/>
          <p:cNvSpPr txBox="1"/>
          <p:nvPr>
            <p:custDataLst>
              <p:tags r:id="rId8"/>
            </p:custDataLst>
          </p:nvPr>
        </p:nvSpPr>
        <p:spPr>
          <a:xfrm>
            <a:off x="612140" y="134620"/>
            <a:ext cx="6096000" cy="645160"/>
          </a:xfrm>
          <a:prstGeom prst="rect">
            <a:avLst/>
          </a:prstGeom>
          <a:noFill/>
        </p:spPr>
        <p:txBody>
          <a:bodyPr wrap="square" rtlCol="0" anchor="t">
            <a:spAutoFit/>
          </a:bodyPr>
          <a:p>
            <a:pPr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400" spc="100" dirty="0">
                <a:latin typeface="微软雅黑" panose="020B0503020204020204" charset="-122"/>
                <a:ea typeface="微软雅黑" panose="020B0503020204020204" charset="-122"/>
                <a:cs typeface="微软雅黑" panose="020B0503020204020204" charset="-122"/>
                <a:sym typeface="+mn-ea"/>
              </a:rPr>
              <a:t>5.</a:t>
            </a:r>
            <a:r>
              <a:rPr lang="zh-CN" altLang="en-US" sz="2400" spc="100" dirty="0">
                <a:latin typeface="微软雅黑" panose="020B0503020204020204" charset="-122"/>
                <a:ea typeface="微软雅黑" panose="020B0503020204020204" charset="-122"/>
                <a:cs typeface="微软雅黑" panose="020B0503020204020204" charset="-122"/>
                <a:sym typeface="+mn-ea"/>
              </a:rPr>
              <a:t>无机盐</a:t>
            </a:r>
            <a:endParaRPr lang="zh-CN" altLang="en-US" sz="2400" spc="100" dirty="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9"/>
            </p:custDataLst>
          </p:nvPr>
        </p:nvGraphicFramePr>
        <p:xfrm>
          <a:off x="226060" y="981710"/>
          <a:ext cx="11740515" cy="4846320"/>
        </p:xfrm>
        <a:graphic>
          <a:graphicData uri="http://schemas.openxmlformats.org/drawingml/2006/table">
            <a:tbl>
              <a:tblPr firstRow="1" bandRow="1">
                <a:tableStyleId>{5C22544A-7EE6-4342-B048-85BDC9FD1C3A}</a:tableStyleId>
              </a:tblPr>
              <a:tblGrid>
                <a:gridCol w="1381125"/>
                <a:gridCol w="3180080"/>
                <a:gridCol w="3018155"/>
                <a:gridCol w="2137410"/>
                <a:gridCol w="2023745"/>
              </a:tblGrid>
              <a:tr h="701040">
                <a:tc>
                  <a:txBody>
                    <a:bodyPr/>
                    <a:p>
                      <a:pPr algn="ctr">
                        <a:buNone/>
                      </a:pPr>
                      <a:r>
                        <a:rPr lang="zh-CN" altLang="en-US" sz="2000"/>
                        <a:t>无机盐类型</a:t>
                      </a:r>
                      <a:endParaRPr lang="zh-CN" altLang="en-US" sz="2000"/>
                    </a:p>
                  </a:txBody>
                  <a:tcPr anchor="ctr" anchorCtr="0"/>
                </a:tc>
                <a:tc>
                  <a:txBody>
                    <a:bodyPr/>
                    <a:p>
                      <a:pPr algn="ctr">
                        <a:buNone/>
                      </a:pPr>
                      <a:r>
                        <a:rPr lang="zh-CN" altLang="en-US" sz="2000"/>
                        <a:t>功能</a:t>
                      </a:r>
                      <a:endParaRPr lang="zh-CN" altLang="en-US" sz="2000"/>
                    </a:p>
                  </a:txBody>
                  <a:tcPr anchor="ctr" anchorCtr="0"/>
                </a:tc>
                <a:tc>
                  <a:txBody>
                    <a:bodyPr/>
                    <a:p>
                      <a:pPr algn="ctr">
                        <a:buNone/>
                      </a:pPr>
                      <a:r>
                        <a:rPr lang="zh-CN" altLang="en-US" sz="2000"/>
                        <a:t>食物来源</a:t>
                      </a:r>
                      <a:endParaRPr lang="zh-CN" altLang="en-US" sz="2000"/>
                    </a:p>
                  </a:txBody>
                  <a:tcPr anchor="ctr" anchorCtr="0"/>
                </a:tc>
                <a:tc>
                  <a:txBody>
                    <a:bodyPr/>
                    <a:p>
                      <a:pPr algn="ctr">
                        <a:buNone/>
                      </a:pPr>
                      <a:r>
                        <a:rPr lang="zh-CN" altLang="en-US" sz="2000"/>
                        <a:t>缺乏</a:t>
                      </a:r>
                      <a:endParaRPr lang="zh-CN" altLang="en-US" sz="2000"/>
                    </a:p>
                  </a:txBody>
                  <a:tcPr anchor="ctr" anchorCtr="0"/>
                </a:tc>
                <a:tc>
                  <a:txBody>
                    <a:bodyPr/>
                    <a:p>
                      <a:pPr algn="ctr">
                        <a:buNone/>
                      </a:pPr>
                      <a:r>
                        <a:rPr lang="zh-CN" altLang="en-US" sz="2000">
                          <a:sym typeface="+mn-ea"/>
                        </a:rPr>
                        <a:t>过量</a:t>
                      </a:r>
                      <a:endParaRPr lang="zh-CN" altLang="en-US" sz="2000">
                        <a:sym typeface="+mn-ea"/>
                      </a:endParaRPr>
                    </a:p>
                  </a:txBody>
                  <a:tcPr anchor="ctr" anchorCtr="0"/>
                </a:tc>
              </a:tr>
              <a:tr h="1920240">
                <a:tc>
                  <a:txBody>
                    <a:bodyPr/>
                    <a:p>
                      <a:pPr algn="ctr">
                        <a:buNone/>
                      </a:pPr>
                      <a:r>
                        <a:rPr lang="zh-CN" altLang="en-US" sz="2000"/>
                        <a:t>锌</a:t>
                      </a:r>
                      <a:endParaRPr lang="zh-CN" altLang="en-US" sz="2000"/>
                    </a:p>
                  </a:txBody>
                  <a:tcPr anchor="ctr" anchorCtr="0"/>
                </a:tc>
                <a:tc>
                  <a:txBody>
                    <a:bodyPr/>
                    <a:p>
                      <a:pPr>
                        <a:buNone/>
                      </a:pPr>
                      <a:r>
                        <a:rPr lang="zh-CN" altLang="en-US" sz="2000"/>
                        <a:t>促进婴幼儿生长、保证正常味觉、促进伤口愈合以及提高机体免疫力</a:t>
                      </a:r>
                      <a:endParaRPr lang="zh-CN" altLang="en-US" sz="2000"/>
                    </a:p>
                  </a:txBody>
                  <a:tcPr anchor="ctr" anchorCtr="0"/>
                </a:tc>
                <a:tc>
                  <a:txBody>
                    <a:bodyPr/>
                    <a:p>
                      <a:pPr>
                        <a:buNone/>
                      </a:pPr>
                      <a:r>
                        <a:rPr lang="zh-CN" altLang="en-US" sz="2000"/>
                        <a:t>含锌良好</a:t>
                      </a:r>
                      <a:r>
                        <a:rPr lang="en-US" altLang="zh-CN" sz="2000"/>
                        <a:t>—</a:t>
                      </a:r>
                      <a:r>
                        <a:rPr lang="zh-CN" altLang="en-US" sz="2000"/>
                        <a:t>干果类、谷类胚芽、麦麸等；</a:t>
                      </a:r>
                      <a:endParaRPr lang="zh-CN" altLang="en-US" sz="2000"/>
                    </a:p>
                    <a:p>
                      <a:pPr>
                        <a:buNone/>
                      </a:pPr>
                      <a:r>
                        <a:rPr lang="zh-CN" altLang="en-US" sz="2000"/>
                        <a:t>含微量锌</a:t>
                      </a:r>
                      <a:r>
                        <a:rPr lang="en-US" altLang="zh-CN" sz="2000"/>
                        <a:t>—</a:t>
                      </a:r>
                      <a:r>
                        <a:rPr lang="zh-CN" altLang="en-US" sz="2000"/>
                        <a:t>水果、蔬菜、白面包。含锌较丰富</a:t>
                      </a:r>
                      <a:r>
                        <a:rPr lang="en-US" altLang="zh-CN" sz="2000"/>
                        <a:t>—</a:t>
                      </a:r>
                      <a:r>
                        <a:rPr lang="zh-CN" altLang="en-US" sz="2000"/>
                        <a:t>牛肉、瘦肉、海产品、奶类、蛋类</a:t>
                      </a:r>
                      <a:endParaRPr lang="zh-CN" altLang="en-US" sz="2000"/>
                    </a:p>
                  </a:txBody>
                  <a:tcPr anchor="ctr" anchorCtr="0"/>
                </a:tc>
                <a:tc>
                  <a:txBody>
                    <a:bodyPr/>
                    <a:p>
                      <a:pPr>
                        <a:buNone/>
                      </a:pPr>
                      <a:r>
                        <a:rPr lang="en-US" altLang="zh-CN" sz="2000"/>
                        <a:t>1.食欲减退、口味异常、生长迟缓</a:t>
                      </a:r>
                      <a:endParaRPr lang="en-US" altLang="zh-CN" sz="2000"/>
                    </a:p>
                    <a:p>
                      <a:pPr>
                        <a:buNone/>
                      </a:pPr>
                      <a:r>
                        <a:rPr lang="en-US" altLang="zh-CN" sz="2000"/>
                        <a:t>2.异食癖</a:t>
                      </a:r>
                      <a:endParaRPr lang="en-US" altLang="zh-CN" sz="2000"/>
                    </a:p>
                    <a:p>
                      <a:pPr>
                        <a:buNone/>
                      </a:pPr>
                      <a:r>
                        <a:rPr lang="en-US" altLang="zh-CN" sz="2000"/>
                        <a:t>3.侏儒症</a:t>
                      </a:r>
                      <a:endParaRPr lang="en-US" altLang="zh-CN" sz="2000"/>
                    </a:p>
                  </a:txBody>
                  <a:tcPr anchor="ctr" anchorCtr="0"/>
                </a:tc>
                <a:tc>
                  <a:txBody>
                    <a:bodyPr/>
                    <a:p>
                      <a:pPr>
                        <a:buNone/>
                      </a:pPr>
                      <a:r>
                        <a:rPr lang="en-US" altLang="zh-CN" sz="2000"/>
                        <a:t>1.恶心、吐泻、发热等</a:t>
                      </a:r>
                      <a:endParaRPr lang="en-US" altLang="zh-CN" sz="2000"/>
                    </a:p>
                    <a:p>
                      <a:pPr>
                        <a:buNone/>
                      </a:pPr>
                      <a:r>
                        <a:rPr lang="en-US" altLang="zh-CN" sz="2000"/>
                        <a:t>2.上腹疼痛、精神不振，甚至造成急性肾功能衰竭</a:t>
                      </a:r>
                      <a:endParaRPr lang="en-US" altLang="zh-CN" sz="2000"/>
                    </a:p>
                  </a:txBody>
                  <a:tcPr/>
                </a:tc>
              </a:tr>
              <a:tr h="2225040">
                <a:tc>
                  <a:txBody>
                    <a:bodyPr/>
                    <a:p>
                      <a:pPr algn="ctr">
                        <a:buNone/>
                      </a:pPr>
                      <a:r>
                        <a:rPr lang="zh-CN" altLang="en-US" sz="2000"/>
                        <a:t>碘</a:t>
                      </a:r>
                      <a:endParaRPr lang="zh-CN" altLang="en-US" sz="2000"/>
                    </a:p>
                  </a:txBody>
                  <a:tcPr anchor="ctr" anchorCtr="0"/>
                </a:tc>
                <a:tc>
                  <a:txBody>
                    <a:bodyPr/>
                    <a:p>
                      <a:pPr>
                        <a:buNone/>
                      </a:pPr>
                      <a:r>
                        <a:rPr lang="zh-CN" altLang="en-US" sz="2000"/>
                        <a:t>促进机体的生长发育和新陈代谢</a:t>
                      </a:r>
                      <a:endParaRPr lang="zh-CN" altLang="en-US" sz="2000"/>
                    </a:p>
                  </a:txBody>
                  <a:tcPr anchor="ctr" anchorCtr="0"/>
                </a:tc>
                <a:tc>
                  <a:txBody>
                    <a:bodyPr/>
                    <a:p>
                      <a:pPr>
                        <a:buNone/>
                      </a:pPr>
                      <a:r>
                        <a:rPr lang="zh-CN" altLang="en-US" sz="2000"/>
                        <a:t>海鱼、海虾、紫菜、海带</a:t>
                      </a:r>
                      <a:endParaRPr lang="zh-CN" altLang="en-US" sz="2000"/>
                    </a:p>
                  </a:txBody>
                  <a:tcPr anchor="ctr" anchorCtr="0"/>
                </a:tc>
                <a:tc>
                  <a:txBody>
                    <a:bodyPr/>
                    <a:p>
                      <a:pPr>
                        <a:buNone/>
                      </a:pPr>
                      <a:r>
                        <a:rPr lang="en-US" altLang="zh-CN" sz="2000"/>
                        <a:t>1.</a:t>
                      </a:r>
                      <a:r>
                        <a:rPr lang="zh-CN" altLang="en-US" sz="2000"/>
                        <a:t>甲状腺肿大</a:t>
                      </a:r>
                      <a:endParaRPr lang="zh-CN" altLang="en-US" sz="2000"/>
                    </a:p>
                    <a:p>
                      <a:pPr>
                        <a:buNone/>
                      </a:pPr>
                      <a:r>
                        <a:rPr lang="en-US" altLang="zh-CN" sz="2000"/>
                        <a:t>2.</a:t>
                      </a:r>
                      <a:r>
                        <a:rPr lang="zh-CN" altLang="en-US" sz="2000"/>
                        <a:t>呆小症</a:t>
                      </a:r>
                      <a:endParaRPr lang="zh-CN" altLang="en-US" sz="2000"/>
                    </a:p>
                  </a:txBody>
                  <a:tcPr anchor="ctr" anchorCtr="0"/>
                </a:tc>
                <a:tc>
                  <a:txBody>
                    <a:bodyPr/>
                    <a:p>
                      <a:pPr>
                        <a:buNone/>
                      </a:pPr>
                      <a:r>
                        <a:rPr lang="en-US" altLang="zh-CN" sz="2000"/>
                        <a:t>1.过量食用碘同样会发生甲状腺肿大</a:t>
                      </a:r>
                      <a:endParaRPr lang="en-US" altLang="zh-CN" sz="2000"/>
                    </a:p>
                    <a:p>
                      <a:pPr>
                        <a:buNone/>
                      </a:pPr>
                      <a:r>
                        <a:rPr lang="en-US" altLang="zh-CN" sz="2000"/>
                        <a:t>2.扰乱人体甲状腺的正常功能,导致甲状腺肿,甲状腺功能减退</a:t>
                      </a:r>
                      <a:endParaRPr lang="en-US" altLang="zh-CN" sz="2000"/>
                    </a:p>
                  </a:txBody>
                  <a:tcPr/>
                </a:tc>
              </a:tr>
            </a:tbl>
          </a:graphicData>
        </a:graphic>
      </p:graphicFrame>
    </p:spTree>
    <p:custDataLst>
      <p:tags r:id="rId10"/>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89078" y="208032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参与人体的新陈代谢</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润滑作用</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调节体温。</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256155"/>
            <a:ext cx="560006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    </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    </a:t>
            </a:r>
            <a:r>
              <a:rPr lang="zh-CN" altLang="en-US" sz="2400" spc="50" dirty="0">
                <a:ln w="3175">
                  <a:noFill/>
                  <a:prstDash val="dash"/>
                </a:ln>
                <a:solidFill>
                  <a:schemeClr val="tx1"/>
                </a:solidFill>
                <a:latin typeface="+mj-ea"/>
                <a:ea typeface="+mj-ea"/>
                <a:cs typeface="微软雅黑" panose="020B0503020204020204" charset="-122"/>
              </a:rPr>
              <a:t>儿童体内水分含量较成人多，随年龄增长，体内水的比例会相应减少。0-6个月婴儿体液总量约占体重的80%左右，幼儿约占65%，12岁以上，逐渐减少至成人水平。</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803979" y="306035"/>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tx1"/>
                </a:solidFill>
                <a:latin typeface="+mj-ea"/>
                <a:ea typeface="+mj-ea"/>
                <a:cs typeface="微软雅黑" panose="020B0503020204020204" charset="-122"/>
              </a:rPr>
              <a:t>6.</a:t>
            </a:r>
            <a:r>
              <a:rPr lang="zh-CN" altLang="en-US" sz="3200" b="1" spc="150" dirty="0">
                <a:ln w="3175">
                  <a:noFill/>
                  <a:prstDash val="dash"/>
                </a:ln>
                <a:solidFill>
                  <a:schemeClr val="tx1"/>
                </a:solidFill>
                <a:latin typeface="+mj-ea"/>
                <a:ea typeface="+mj-ea"/>
                <a:cs typeface="微软雅黑" panose="020B0503020204020204" charset="-122"/>
              </a:rPr>
              <a:t>水</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7" name="文本框 6"/>
          <p:cNvSpPr txBox="1"/>
          <p:nvPr>
            <p:custDataLst>
              <p:tags r:id="rId13"/>
            </p:custDataLst>
          </p:nvPr>
        </p:nvSpPr>
        <p:spPr>
          <a:xfrm>
            <a:off x="6510655" y="2080260"/>
            <a:ext cx="4234815" cy="460375"/>
          </a:xfrm>
          <a:prstGeom prst="rect">
            <a:avLst/>
          </a:prstGeom>
          <a:noFill/>
        </p:spPr>
        <p:txBody>
          <a:bodyPr wrap="square" rtlCol="0" anchor="t">
            <a:spAutoFit/>
          </a:bodyPr>
          <a:p>
            <a:r>
              <a:rPr lang="zh-CN" altLang="en-US" sz="2400" spc="50" dirty="0">
                <a:ln w="3175">
                  <a:noFill/>
                  <a:prstDash val="dash"/>
                </a:ln>
                <a:latin typeface="+mj-ea"/>
                <a:ea typeface="+mj-ea"/>
                <a:cs typeface="微软雅黑" panose="020B0503020204020204" charset="-122"/>
                <a:sym typeface="+mn-ea"/>
              </a:rPr>
              <a:t>（2）水的生理功能</a:t>
            </a:r>
            <a:endParaRPr lang="zh-CN" altLang="en-US" sz="2400" spc="50" dirty="0">
              <a:ln w="3175">
                <a:noFill/>
                <a:prstDash val="dash"/>
              </a:ln>
              <a:latin typeface="+mj-ea"/>
              <a:ea typeface="+mj-ea"/>
              <a:cs typeface="微软雅黑" panose="020B0503020204020204" charset="-122"/>
              <a:sym typeface="+mn-ea"/>
            </a:endParaRPr>
          </a:p>
        </p:txBody>
      </p:sp>
      <p:sp>
        <p:nvSpPr>
          <p:cNvPr id="8" name="文本框 7"/>
          <p:cNvSpPr txBox="1"/>
          <p:nvPr/>
        </p:nvSpPr>
        <p:spPr>
          <a:xfrm>
            <a:off x="1484630" y="2080260"/>
            <a:ext cx="6096000" cy="460375"/>
          </a:xfrm>
          <a:prstGeom prst="rect">
            <a:avLst/>
          </a:prstGeom>
          <a:noFill/>
        </p:spPr>
        <p:txBody>
          <a:bodyPr wrap="square" rtlCol="0" anchor="t">
            <a:spAutoFit/>
          </a:bodyPr>
          <a:p>
            <a:r>
              <a:rPr lang="zh-CN" altLang="en-US" sz="2400" spc="50" dirty="0">
                <a:ln w="3175">
                  <a:noFill/>
                  <a:prstDash val="dash"/>
                </a:ln>
                <a:latin typeface="+mj-ea"/>
                <a:ea typeface="+mj-ea"/>
                <a:cs typeface="微软雅黑" panose="020B0503020204020204" charset="-122"/>
                <a:sym typeface="+mn-ea"/>
              </a:rPr>
              <a:t>（1）体液的总量。</a:t>
            </a:r>
            <a:endParaRPr lang="zh-CN" altLang="en-US" sz="2400" spc="50" dirty="0">
              <a:ln w="3175">
                <a:noFill/>
                <a:prstDash val="dash"/>
              </a:ln>
              <a:latin typeface="+mj-ea"/>
              <a:ea typeface="+mj-ea"/>
              <a:cs typeface="微软雅黑" panose="020B0503020204020204" charset="-122"/>
              <a:sym typeface="+mn-ea"/>
            </a:endParaRPr>
          </a:p>
        </p:txBody>
      </p:sp>
      <p:pic>
        <p:nvPicPr>
          <p:cNvPr id="6" name="图片 5" descr="32313539323930333b32313539323838383b6c34"/>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758045" y="351155"/>
            <a:ext cx="1483995" cy="1483995"/>
          </a:xfrm>
          <a:prstGeom prst="rect">
            <a:avLst/>
          </a:prstGeom>
        </p:spPr>
      </p:pic>
    </p:spTree>
    <p:custDataLst>
      <p:tags r:id="rId1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400203" y="190760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幼圆" panose="02010509060101010101" pitchFamily="49" charset="-122"/>
              </a:rPr>
              <a:t>（3）水的来源。</a:t>
            </a:r>
            <a:endParaRPr lang="zh-CN" altLang="en-US">
              <a:solidFill>
                <a:schemeClr val="lt1"/>
              </a:solidFill>
              <a:latin typeface="Arial" panose="020B0604020202020204" pitchFamily="34" charset="0"/>
              <a:ea typeface="幼圆" panose="02010509060101010101" pitchFamily="49" charset="-122"/>
            </a:endParaRPr>
          </a:p>
          <a:p>
            <a:pPr algn="ctr"/>
            <a:r>
              <a:rPr lang="zh-CN" altLang="en-US">
                <a:solidFill>
                  <a:schemeClr val="lt1"/>
                </a:solidFill>
                <a:latin typeface="Arial" panose="020B0604020202020204" pitchFamily="34" charset="0"/>
                <a:ea typeface="幼圆" panose="02010509060101010101" pitchFamily="49" charset="-122"/>
              </a:rPr>
              <a:t>人体所需水的来源主要有三个途径，即饮水、食物中所含的水及碳水化合物、蛋白质和脂肪在体内氧化后产生的代谢水。</a:t>
            </a: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tx1"/>
                </a:solidFill>
                <a:latin typeface="+mj-ea"/>
                <a:ea typeface="+mj-ea"/>
                <a:cs typeface="微软雅黑" panose="020B0503020204020204" charset="-122"/>
              </a:rPr>
              <a:t>6.</a:t>
            </a:r>
            <a:r>
              <a:rPr lang="zh-CN" altLang="en-US" sz="3200" b="1" spc="150" dirty="0">
                <a:ln w="3175">
                  <a:noFill/>
                  <a:prstDash val="dash"/>
                </a:ln>
                <a:solidFill>
                  <a:schemeClr val="tx1"/>
                </a:solidFill>
                <a:latin typeface="+mj-ea"/>
                <a:ea typeface="+mj-ea"/>
                <a:cs typeface="微软雅黑" panose="020B0503020204020204" charset="-122"/>
              </a:rPr>
              <a:t>水</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002030" y="2256155"/>
            <a:ext cx="4646295" cy="2861310"/>
          </a:xfrm>
          <a:prstGeom prst="rect">
            <a:avLst/>
          </a:prstGeom>
          <a:noFill/>
        </p:spPr>
        <p:txBody>
          <a:bodyPr wrap="square" rtlCol="0">
            <a:spAutoFit/>
          </a:bodyPr>
          <a:p>
            <a:pPr>
              <a:lnSpc>
                <a:spcPct val="150000"/>
              </a:lnSpc>
            </a:pPr>
            <a:r>
              <a:rPr lang="zh-CN" altLang="en-US" sz="2400"/>
              <a:t>（3）水的来源。</a:t>
            </a:r>
            <a:endParaRPr lang="zh-CN" altLang="en-US" sz="2400"/>
          </a:p>
          <a:p>
            <a:pPr>
              <a:lnSpc>
                <a:spcPct val="150000"/>
              </a:lnSpc>
            </a:pPr>
            <a:r>
              <a:rPr lang="zh-CN" altLang="en-US" sz="2400"/>
              <a:t>人体所需水的来源主要有三个途径，即饮水、食物中所含的水及碳水化合物、蛋白质和脂肪在体内氧化后产生的代谢水。</a:t>
            </a:r>
            <a:endParaRPr lang="zh-CN" altLang="en-US" sz="2400"/>
          </a:p>
        </p:txBody>
      </p:sp>
      <p:sp>
        <p:nvSpPr>
          <p:cNvPr id="13" name="文本框 12"/>
          <p:cNvSpPr txBox="1"/>
          <p:nvPr/>
        </p:nvSpPr>
        <p:spPr>
          <a:xfrm>
            <a:off x="6577330" y="2369185"/>
            <a:ext cx="4606290" cy="3046095"/>
          </a:xfrm>
          <a:prstGeom prst="rect">
            <a:avLst/>
          </a:prstGeom>
          <a:noFill/>
        </p:spPr>
        <p:txBody>
          <a:bodyPr wrap="square" rtlCol="0">
            <a:spAutoFit/>
          </a:bodyPr>
          <a:p>
            <a:r>
              <a:rPr lang="zh-CN" altLang="en-US" sz="2400"/>
              <a:t>（4）水的需要量。</a:t>
            </a:r>
            <a:endParaRPr lang="zh-CN" altLang="en-US" sz="2400"/>
          </a:p>
          <a:p>
            <a:r>
              <a:rPr lang="zh-CN" altLang="en-US" sz="2400"/>
              <a:t>婴幼儿体内水的占比较大，单位体重的代谢率高于成人，并且肾功能代谢还未发育完全，容易导致体内和电解质失衡。在我国，0～6月龄婴儿的水适宜摄入量为0.7L/d；7～12月龄的婴儿的总水适宜摄入量为0.9L/d。</a:t>
            </a:r>
            <a:endParaRPr lang="zh-CN" altLang="en-US" sz="2400"/>
          </a:p>
        </p:txBody>
      </p:sp>
      <p:pic>
        <p:nvPicPr>
          <p:cNvPr id="5" name="图片 4" descr="32313539323930333b32313539323838383b6c34"/>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9571990" y="106045"/>
            <a:ext cx="1483995" cy="1483995"/>
          </a:xfrm>
          <a:prstGeom prst="rect">
            <a:avLst/>
          </a:prstGeom>
        </p:spPr>
      </p:pic>
    </p:spTree>
    <p:custDataLst>
      <p:tags r:id="rId1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1943100" y="2007870"/>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朵朵妈妈觉得吃肉会变胖。因此，她让女儿朵朵从小养成吃素食的习惯，从不让朵朵吃肉。陈老师发现，2岁朵朵不爱吃饭，并且经常感冒，口腔里总长溃疡，个子比同龄的小朋友矮一截。有一天，陈老师看到朵朵在户外活动时竟然抓起地上的土往嘴里塞，陈老师立即阻止朵朵，打算放学时与朵朵妈妈沟通。</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215515" y="4668520"/>
            <a:ext cx="8355965"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问题：此情景说明什么问题？若你是陈老师，你会如何与朵朵的妈妈进行沟通？</a:t>
            </a:r>
            <a:endParaRPr lang="zh-CN" altLang="en-US" sz="2800" spc="100" dirty="0">
              <a:solidFill>
                <a:srgbClr val="C00000"/>
              </a:solidFill>
              <a:uFillTx/>
              <a:latin typeface="+mj-ea"/>
              <a:ea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2" name="标题 4"/>
          <p:cNvSpPr>
            <a:spLocks noGrp="1"/>
          </p:cNvSpPr>
          <p:nvPr>
            <p:custDataLst>
              <p:tags r:id="rId9"/>
            </p:custDataLst>
          </p:nvPr>
        </p:nvSpPr>
        <p:spPr>
          <a:xfrm>
            <a:off x="1695450" y="1486535"/>
            <a:ext cx="10029190" cy="1496695"/>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陈老师发现托小班的乐乐的爸爸特别喜欢给乐乐喝雪碧、椰子奶、颗粒橙等饮料，并且觉得孩子喝了高兴，这比什么都好。</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0"/>
            </p:custDataLst>
          </p:nvPr>
        </p:nvSpPr>
        <p:spPr>
          <a:xfrm>
            <a:off x="2215515" y="4086225"/>
            <a:ext cx="8355965"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问题：若你是陈老师，为了乐乐的健康，你会如何与乐乐的爸爸进行沟通呢？</a:t>
            </a:r>
            <a:endParaRPr lang="zh-CN" altLang="en-US" sz="2800" spc="100" dirty="0">
              <a:solidFill>
                <a:srgbClr val="C00000"/>
              </a:solidFill>
              <a:uFillTx/>
              <a:latin typeface="+mj-ea"/>
              <a:ea typeface="+mj-ea"/>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活学活用</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1720215" y="1311275"/>
            <a:ext cx="8594725" cy="3485515"/>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3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请同学们依据营养素的分类，整理出蛋白质、脂肪、碳水化合物、维生素、无机盐的功能，以及缺乏或过量摄入对人体的影响。</a:t>
            </a:r>
            <a:endParaRPr lang="zh-CN" altLang="en-US" sz="3200" spc="100" dirty="0">
              <a:solidFill>
                <a:schemeClr val="tx1"/>
              </a:solidFill>
              <a:uFillTx/>
              <a:latin typeface="+mj-ea"/>
              <a:ea typeface="+mj-ea"/>
              <a:sym typeface="+mn-ea"/>
            </a:endParaRPr>
          </a:p>
        </p:txBody>
      </p:sp>
    </p:spTree>
    <p:custDataLst>
      <p:tags r:id="rId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2" name="矩形 1"/>
          <p:cNvSpPr/>
          <p:nvPr>
            <p:custDataLst>
              <p:tags r:id="rId8"/>
            </p:custDataLst>
          </p:nvPr>
        </p:nvSpPr>
        <p:spPr>
          <a:xfrm>
            <a:off x="6289078" y="208032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（1）基础代谢。</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（2）食物热效应。</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（3）生长发育。</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（4）身体活动。</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smtClean="0">
                <a:ln w="3175">
                  <a:noFill/>
                  <a:prstDash val="dash"/>
                </a:ln>
                <a:solidFill>
                  <a:schemeClr val="tx1"/>
                </a:solidFill>
                <a:effectLst/>
                <a:latin typeface="+mj-ea"/>
                <a:ea typeface="+mj-ea"/>
                <a:cs typeface="微软雅黑" panose="020B0503020204020204" charset="-122"/>
                <a:sym typeface="+mn-ea"/>
              </a:rPr>
              <a:t>（5）排泄消耗。</a:t>
            </a:r>
            <a:endParaRPr lang="zh-CN" altLang="en-US" sz="2400" spc="50" dirty="0" smtClean="0">
              <a:ln w="3175">
                <a:noFill/>
                <a:prstDash val="dash"/>
              </a:ln>
              <a:solidFill>
                <a:schemeClr val="tx1"/>
              </a:solidFill>
              <a:effectLst/>
              <a:latin typeface="+mj-ea"/>
              <a:ea typeface="+mj-ea"/>
              <a:cs typeface="微软雅黑" panose="020B0503020204020204" charset="-122"/>
              <a:sym typeface="+mn-ea"/>
            </a:endParaRPr>
          </a:p>
        </p:txBody>
      </p:sp>
      <p:sp>
        <p:nvSpPr>
          <p:cNvPr id="3" name="折角形 33"/>
          <p:cNvSpPr/>
          <p:nvPr>
            <p:custDataLst>
              <p:tags r:id="rId9"/>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1"/>
            </p:custDataLst>
          </p:nvPr>
        </p:nvSpPr>
        <p:spPr>
          <a:xfrm>
            <a:off x="608330" y="2256155"/>
            <a:ext cx="560006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    </a:t>
            </a:r>
            <a:r>
              <a:rPr lang="zh-CN" altLang="en-US" sz="2400" spc="50" dirty="0">
                <a:ln w="3175">
                  <a:noFill/>
                  <a:prstDash val="dash"/>
                </a:ln>
                <a:solidFill>
                  <a:schemeClr val="tx1"/>
                </a:solidFill>
                <a:latin typeface="+mj-ea"/>
                <a:ea typeface="+mj-ea"/>
                <a:cs typeface="微软雅黑" panose="020B0503020204020204" charset="-122"/>
              </a:rPr>
              <a:t>在营养学中最常用的热量单位是(KCAL)。热量的国际单位制导出单位及中国法定计量单位为焦耳（J）。</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2"/>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二、热量</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390015"/>
            <a:ext cx="4559300" cy="521970"/>
          </a:xfrm>
          <a:prstGeom prst="rect">
            <a:avLst/>
          </a:prstGeom>
          <a:noFill/>
        </p:spPr>
        <p:txBody>
          <a:bodyPr wrap="square" rtlCol="0" anchor="t">
            <a:spAutoFit/>
          </a:bodyPr>
          <a:p>
            <a:r>
              <a:rPr lang="zh-CN" altLang="en-US" sz="2800" dirty="0">
                <a:sym typeface="+mn-ea"/>
              </a:rPr>
              <a:t>（一）热量的单位与计算</a:t>
            </a:r>
            <a:endParaRPr lang="zh-CN" altLang="en-US" sz="2800" dirty="0">
              <a:sym typeface="+mn-ea"/>
            </a:endParaRPr>
          </a:p>
        </p:txBody>
      </p:sp>
      <p:sp>
        <p:nvSpPr>
          <p:cNvPr id="7" name="文本框 6"/>
          <p:cNvSpPr txBox="1"/>
          <p:nvPr>
            <p:custDataLst>
              <p:tags r:id="rId13"/>
            </p:custDataLst>
          </p:nvPr>
        </p:nvSpPr>
        <p:spPr>
          <a:xfrm>
            <a:off x="6510655" y="1364615"/>
            <a:ext cx="4234815" cy="521970"/>
          </a:xfrm>
          <a:prstGeom prst="rect">
            <a:avLst/>
          </a:prstGeom>
          <a:noFill/>
        </p:spPr>
        <p:txBody>
          <a:bodyPr wrap="square" rtlCol="0" anchor="t">
            <a:spAutoFit/>
          </a:bodyPr>
          <a:p>
            <a:r>
              <a:rPr lang="zh-CN" altLang="en-US" sz="2800" dirty="0">
                <a:sym typeface="+mn-ea"/>
              </a:rPr>
              <a:t>（二）婴幼儿的热量消耗</a:t>
            </a:r>
            <a:endParaRPr lang="zh-CN" altLang="en-US" sz="2800" dirty="0">
              <a:sym typeface="+mn-ea"/>
            </a:endParaRPr>
          </a:p>
        </p:txBody>
      </p:sp>
    </p:spTree>
    <p:custDataLst>
      <p:tags r:id="rId1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5" name="Title 6"/>
          <p:cNvSpPr txBox="1"/>
          <p:nvPr>
            <p:custDataLst>
              <p:tags r:id="rId8"/>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二、热量</a:t>
            </a:r>
            <a:endParaRPr lang="zh-CN" altLang="en-US" sz="3200" b="1" spc="150">
              <a:ln w="3175">
                <a:noFill/>
                <a:prstDash val="dash"/>
              </a:ln>
              <a:latin typeface="+mj-ea"/>
              <a:ea typeface="+mj-ea"/>
              <a:cs typeface="微软雅黑" panose="020B0503020204020204" charset="-122"/>
              <a:sym typeface="+mn-ea"/>
            </a:endParaRPr>
          </a:p>
        </p:txBody>
      </p:sp>
      <p:sp>
        <p:nvSpPr>
          <p:cNvPr id="100" name="文本框 99"/>
          <p:cNvSpPr txBox="1"/>
          <p:nvPr/>
        </p:nvSpPr>
        <p:spPr>
          <a:xfrm>
            <a:off x="461645" y="914400"/>
            <a:ext cx="11461115" cy="2399665"/>
          </a:xfrm>
          <a:prstGeom prst="rect">
            <a:avLst/>
          </a:prstGeom>
          <a:noFill/>
          <a:ln w="9525">
            <a:noFill/>
          </a:ln>
        </p:spPr>
        <p:txBody>
          <a:bodyPr wrap="square">
            <a:spAutoFit/>
          </a:bodyPr>
          <a:p>
            <a:pPr indent="0">
              <a:lnSpc>
                <a:spcPct val="150000"/>
              </a:lnSpc>
            </a:pPr>
            <a:r>
              <a:rPr lang="zh-CN" sz="2800" b="0">
                <a:latin typeface="微软雅黑" panose="020B0503020204020204" charset="-122"/>
                <a:ea typeface="微软雅黑" panose="020B0503020204020204" charset="-122"/>
              </a:rPr>
              <a:t>（三）热量需要量和热量的食物来源</a:t>
            </a:r>
            <a:endParaRPr lang="zh-CN" sz="2800" b="0">
              <a:latin typeface="微软雅黑" panose="020B0503020204020204" charset="-122"/>
              <a:ea typeface="微软雅黑" panose="020B0503020204020204" charset="-122"/>
            </a:endParaRPr>
          </a:p>
          <a:p>
            <a:pPr indent="0">
              <a:lnSpc>
                <a:spcPct val="150000"/>
              </a:lnSpc>
            </a:pPr>
            <a:r>
              <a:rPr lang="en-US" altLang="zh-CN" sz="2400" b="0">
                <a:latin typeface="微软雅黑" panose="020B0503020204020204" charset="-122"/>
                <a:ea typeface="微软雅黑" panose="020B0503020204020204" charset="-122"/>
              </a:rPr>
              <a:t>      </a:t>
            </a:r>
            <a:r>
              <a:rPr lang="zh-CN" sz="2400" b="0">
                <a:latin typeface="微软雅黑" panose="020B0503020204020204" charset="-122"/>
                <a:ea typeface="微软雅黑" panose="020B0503020204020204" charset="-122"/>
              </a:rPr>
              <a:t>热量需要量是维持人体正常生理功能所需要的热量。如热量的摄入长期高于消耗，机体将出现超重或肥胖，如果热量的摄入长期低于消耗，可出现体重减少甚至消瘦，导致机体的免疫力降低，易于引发各种感染性疾病。</a:t>
            </a:r>
            <a:endParaRPr lang="zh-CN" altLang="en-US" sz="2400" b="0">
              <a:latin typeface="微软雅黑" panose="020B0503020204020204" charset="-122"/>
              <a:ea typeface="微软雅黑" panose="020B0503020204020204" charset="-122"/>
            </a:endParaRPr>
          </a:p>
        </p:txBody>
      </p:sp>
      <p:sp>
        <p:nvSpPr>
          <p:cNvPr id="2" name="文本框 1"/>
          <p:cNvSpPr txBox="1"/>
          <p:nvPr/>
        </p:nvSpPr>
        <p:spPr>
          <a:xfrm>
            <a:off x="2995295" y="3552825"/>
            <a:ext cx="5080000" cy="460375"/>
          </a:xfrm>
          <a:prstGeom prst="rect">
            <a:avLst/>
          </a:prstGeom>
          <a:noFill/>
          <a:ln w="9525">
            <a:noFill/>
          </a:ln>
        </p:spPr>
        <p:txBody>
          <a:bodyPr>
            <a:spAutoFit/>
          </a:bodyPr>
          <a:p>
            <a:pPr indent="266700" algn="ctr"/>
            <a:r>
              <a:rPr lang="zh-CN" sz="2400" b="0">
                <a:ea typeface="宋体" panose="02010600030101010101" pitchFamily="2" charset="-122"/>
              </a:rPr>
              <a:t> </a:t>
            </a:r>
            <a:r>
              <a:rPr lang="zh-CN" sz="2400" b="0">
                <a:latin typeface="微软雅黑" panose="020B0503020204020204" charset="-122"/>
                <a:ea typeface="微软雅黑" panose="020B0503020204020204" charset="-122"/>
              </a:rPr>
              <a:t>婴幼儿每日膳食中热量供给量</a:t>
            </a:r>
            <a:endParaRPr lang="zh-CN" altLang="en-US" sz="2400" b="0">
              <a:latin typeface="微软雅黑" panose="020B0503020204020204" charset="-122"/>
              <a:ea typeface="微软雅黑" panose="020B0503020204020204" charset="-122"/>
            </a:endParaRPr>
          </a:p>
        </p:txBody>
      </p:sp>
      <p:graphicFrame>
        <p:nvGraphicFramePr>
          <p:cNvPr id="3" name="表格 2"/>
          <p:cNvGraphicFramePr/>
          <p:nvPr>
            <p:custDataLst>
              <p:tags r:id="rId9"/>
            </p:custDataLst>
          </p:nvPr>
        </p:nvGraphicFramePr>
        <p:xfrm>
          <a:off x="1507490" y="4136390"/>
          <a:ext cx="8758555" cy="2049780"/>
        </p:xfrm>
        <a:graphic>
          <a:graphicData uri="http://schemas.openxmlformats.org/drawingml/2006/table">
            <a:tbl>
              <a:tblPr>
                <a:tableStyleId>{3C2FFA5D-87B4-456A-9821-1D502468CF0F}</a:tableStyleId>
              </a:tblPr>
              <a:tblGrid>
                <a:gridCol w="2038985"/>
                <a:gridCol w="1678305"/>
                <a:gridCol w="2030095"/>
                <a:gridCol w="1329690"/>
                <a:gridCol w="1681480"/>
              </a:tblGrid>
              <a:tr h="720725">
                <a:tc>
                  <a:txBody>
                    <a:bodyPr/>
                    <a:p>
                      <a:pPr indent="0" algn="ctr">
                        <a:buNone/>
                      </a:pPr>
                      <a:r>
                        <a:rPr lang="en-US" sz="2400"/>
                        <a:t> </a:t>
                      </a:r>
                      <a:endParaRPr lang="en-US" altLang="en-US" sz="2400"/>
                    </a:p>
                  </a:txBody>
                  <a:tcPr marL="68580" marR="68580" marT="0" marB="0" vert="horz" anchor="ctr" anchorCtr="0"/>
                </a:tc>
                <a:tc>
                  <a:txBody>
                    <a:bodyPr/>
                    <a:p>
                      <a:pPr indent="0" algn="ctr">
                        <a:buNone/>
                      </a:pPr>
                      <a:r>
                        <a:rPr lang="en-US" sz="2400"/>
                        <a:t>0～6个月</a:t>
                      </a:r>
                      <a:endParaRPr lang="en-US" altLang="en-US" sz="2400"/>
                    </a:p>
                  </a:txBody>
                  <a:tcPr marL="68580" marR="68580" marT="0" marB="0" vert="horz" anchor="ctr" anchorCtr="0"/>
                </a:tc>
                <a:tc>
                  <a:txBody>
                    <a:bodyPr/>
                    <a:p>
                      <a:pPr indent="0" algn="ctr">
                        <a:buNone/>
                      </a:pPr>
                      <a:r>
                        <a:rPr lang="en-US" sz="2400"/>
                        <a:t>7～12个月</a:t>
                      </a:r>
                      <a:endParaRPr lang="en-US" altLang="en-US" sz="2400"/>
                    </a:p>
                  </a:txBody>
                  <a:tcPr marL="68580" marR="68580" marT="0" marB="0" vert="horz" anchor="ctr" anchorCtr="0"/>
                </a:tc>
                <a:tc>
                  <a:txBody>
                    <a:bodyPr/>
                    <a:p>
                      <a:pPr indent="0" algn="ctr">
                        <a:buNone/>
                      </a:pPr>
                      <a:r>
                        <a:rPr lang="en-US" sz="2400"/>
                        <a:t>1～2岁</a:t>
                      </a:r>
                      <a:endParaRPr lang="en-US" altLang="en-US" sz="2400"/>
                    </a:p>
                  </a:txBody>
                  <a:tcPr marL="68580" marR="68580" marT="0" marB="0" vert="horz" anchor="ctr" anchorCtr="0"/>
                </a:tc>
                <a:tc>
                  <a:txBody>
                    <a:bodyPr/>
                    <a:p>
                      <a:pPr indent="0" algn="ctr">
                        <a:buNone/>
                      </a:pPr>
                      <a:r>
                        <a:rPr lang="en-US" sz="2400"/>
                        <a:t>2～3</a:t>
                      </a:r>
                      <a:r>
                        <a:rPr lang="zh-CN" altLang="en-US" sz="2400"/>
                        <a:t>岁</a:t>
                      </a:r>
                      <a:endParaRPr lang="zh-CN" altLang="en-US" sz="2400"/>
                    </a:p>
                  </a:txBody>
                  <a:tcPr marL="68580" marR="68580" marT="0" marB="0" vert="horz" anchor="ctr" anchorCtr="0"/>
                </a:tc>
              </a:tr>
              <a:tr h="721995">
                <a:tc>
                  <a:txBody>
                    <a:bodyPr/>
                    <a:p>
                      <a:pPr indent="0" algn="ctr">
                        <a:buNone/>
                      </a:pPr>
                      <a:r>
                        <a:rPr lang="en-US" sz="2400"/>
                        <a:t>男</a:t>
                      </a:r>
                      <a:endParaRPr lang="en-US" altLang="en-US" sz="2400"/>
                    </a:p>
                  </a:txBody>
                  <a:tcPr marL="68580" marR="68580" marT="0" marB="0" vert="horz" anchor="ctr" anchorCtr="0"/>
                </a:tc>
                <a:tc rowSpan="2">
                  <a:txBody>
                    <a:bodyPr/>
                    <a:p>
                      <a:pPr indent="0" algn="ctr">
                        <a:buNone/>
                      </a:pPr>
                      <a:r>
                        <a:rPr lang="en-US" sz="2400"/>
                        <a:t>504</a:t>
                      </a:r>
                      <a:endParaRPr lang="en-US" altLang="en-US" sz="2400"/>
                    </a:p>
                  </a:txBody>
                  <a:tcPr marL="68580" marR="68580" marT="0" marB="0" vert="horz" anchor="ctr" anchorCtr="0"/>
                </a:tc>
                <a:tc rowSpan="2">
                  <a:txBody>
                    <a:bodyPr/>
                    <a:p>
                      <a:pPr indent="0" algn="ctr">
                        <a:buNone/>
                      </a:pPr>
                      <a:r>
                        <a:rPr lang="en-US" sz="2400"/>
                        <a:t>420</a:t>
                      </a:r>
                      <a:endParaRPr lang="en-US" altLang="en-US" sz="2400"/>
                    </a:p>
                  </a:txBody>
                  <a:tcPr marL="68580" marR="68580" marT="0" marB="0" vert="horz" anchor="ctr" anchorCtr="0"/>
                </a:tc>
                <a:tc>
                  <a:txBody>
                    <a:bodyPr/>
                    <a:p>
                      <a:pPr indent="0" algn="ctr">
                        <a:buNone/>
                      </a:pPr>
                      <a:r>
                        <a:rPr lang="en-US" sz="2400"/>
                        <a:t>4620</a:t>
                      </a:r>
                      <a:endParaRPr lang="en-US" altLang="en-US" sz="2400"/>
                    </a:p>
                  </a:txBody>
                  <a:tcPr marL="68580" marR="68580" marT="0" marB="0" vert="horz" anchor="ctr" anchorCtr="0"/>
                </a:tc>
                <a:tc>
                  <a:txBody>
                    <a:bodyPr/>
                    <a:p>
                      <a:pPr indent="0" algn="ctr">
                        <a:buNone/>
                      </a:pPr>
                      <a:r>
                        <a:rPr lang="en-US" sz="2400"/>
                        <a:t>5040</a:t>
                      </a:r>
                      <a:endParaRPr lang="en-US" altLang="en-US" sz="2400"/>
                    </a:p>
                  </a:txBody>
                  <a:tcPr marL="68580" marR="68580" marT="0" marB="0" vert="horz" anchor="ctr" anchorCtr="0"/>
                </a:tc>
              </a:tr>
              <a:tr h="607060">
                <a:tc>
                  <a:txBody>
                    <a:bodyPr/>
                    <a:p>
                      <a:pPr indent="0" algn="ctr">
                        <a:buNone/>
                      </a:pPr>
                      <a:r>
                        <a:rPr lang="en-US" sz="2400"/>
                        <a:t>女</a:t>
                      </a:r>
                      <a:endParaRPr lang="en-US" altLang="en-US" sz="2400"/>
                    </a:p>
                  </a:txBody>
                  <a:tcPr marL="68580" marR="68580" marT="0" marB="0" vert="horz" anchor="ctr" anchorCtr="0"/>
                </a:tc>
                <a:tc vMerge="1">
                  <a:tcPr/>
                </a:tc>
                <a:tc vMerge="1">
                  <a:tcPr/>
                </a:tc>
                <a:tc>
                  <a:txBody>
                    <a:bodyPr/>
                    <a:p>
                      <a:pPr indent="0" algn="ctr">
                        <a:buNone/>
                      </a:pPr>
                      <a:r>
                        <a:rPr lang="en-US" sz="2400"/>
                        <a:t>4410</a:t>
                      </a:r>
                      <a:endParaRPr lang="en-US" altLang="en-US" sz="2400"/>
                    </a:p>
                  </a:txBody>
                  <a:tcPr marL="68580" marR="68580" marT="0" marB="0" vert="horz" anchor="ctr" anchorCtr="0"/>
                </a:tc>
                <a:tc>
                  <a:txBody>
                    <a:bodyPr/>
                    <a:p>
                      <a:pPr indent="0" algn="ctr">
                        <a:buNone/>
                      </a:pPr>
                      <a:r>
                        <a:rPr lang="en-US" sz="2400"/>
                        <a:t>4830</a:t>
                      </a:r>
                      <a:endParaRPr lang="en-US" altLang="en-US" sz="2400"/>
                    </a:p>
                  </a:txBody>
                  <a:tcPr marL="68580" marR="68580" marT="0" marB="0" vert="horz" anchor="ctr" anchorCtr="0"/>
                </a:tc>
              </a:tr>
            </a:tbl>
          </a:graphicData>
        </a:graphic>
      </p:graphicFrame>
    </p:spTree>
    <p:custDataLst>
      <p:tags r:id="rId10"/>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216150" y="1527175"/>
            <a:ext cx="7505700" cy="3324225"/>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了解蛋白质、脂肪、碳水化合物、无机盐、维生素、水等营养物质对婴幼儿的生长发育的影响。</a:t>
            </a:r>
            <a:endParaRPr lang="zh-CN" altLang="en-US" sz="3200" spc="100" dirty="0">
              <a:solidFill>
                <a:schemeClr val="tx1"/>
              </a:solidFill>
              <a:uFillTx/>
              <a:latin typeface="+mj-ea"/>
              <a:ea typeface="+mj-ea"/>
              <a:sym typeface="+mn-ea"/>
            </a:endParaRPr>
          </a:p>
          <a:p>
            <a:pPr algn="ctr"/>
            <a:endParaRPr lang="zh-CN" altLang="en-US" sz="3200" b="0" spc="100" dirty="0">
              <a:solidFill>
                <a:schemeClr val="tx1"/>
              </a:solidFill>
              <a:uFillTx/>
              <a:latin typeface="+mj-ea"/>
              <a:ea typeface="+mj-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5"/>
          <p:cNvSpPr txBox="1"/>
          <p:nvPr>
            <p:custDataLst>
              <p:tags r:id="rId1"/>
            </p:custDataLst>
          </p:nvPr>
        </p:nvSpPr>
        <p:spPr>
          <a:xfrm>
            <a:off x="614362" y="2260600"/>
            <a:ext cx="697033" cy="834080"/>
          </a:xfrm>
          <a:prstGeom prst="rect">
            <a:avLst/>
          </a:prstGeom>
          <a:noFill/>
        </p:spPr>
        <p:txBody>
          <a:bodyPr wrap="square" rtlCol="0">
            <a:noAutofit/>
            <a:scene3d>
              <a:camera prst="orthographicFront"/>
              <a:lightRig rig="threePt" dir="t"/>
            </a:scene3d>
            <a:sp3d contourW="12700"/>
          </a:bodyPr>
          <a:lstStyle/>
          <a:p>
            <a:pPr algn="ctr"/>
            <a:r>
              <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1.</a:t>
            </a:r>
            <a:endPar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89" name="文本框 88"/>
          <p:cNvSpPr txBox="1"/>
          <p:nvPr>
            <p:custDataLst>
              <p:tags r:id="rId2"/>
            </p:custDataLst>
          </p:nvPr>
        </p:nvSpPr>
        <p:spPr>
          <a:xfrm>
            <a:off x="1390650" y="2350770"/>
            <a:ext cx="4688205" cy="473075"/>
          </a:xfrm>
          <a:prstGeom prst="rect">
            <a:avLst/>
          </a:prstGeom>
          <a:noFill/>
        </p:spPr>
        <p:txBody>
          <a:bodyPr wrap="square" lIns="91440" tIns="45720" rIns="91440" bIns="0" anchor="b">
            <a:noAutofit/>
          </a:bodyPr>
          <a:lstStyle/>
          <a:p>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营养素</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
            </p:custDataLst>
          </p:nvPr>
        </p:nvSpPr>
        <p:spPr>
          <a:xfrm>
            <a:off x="1210627" y="577215"/>
            <a:ext cx="4897120" cy="645160"/>
          </a:xfrm>
          <a:prstGeom prst="rect">
            <a:avLst/>
          </a:prstGeom>
          <a:noFill/>
        </p:spPr>
        <p:txBody>
          <a:bodyPr wrap="square" rtlCol="0" anchor="b" anchorCtr="0">
            <a:normAutofit/>
          </a:bodyPr>
          <a:lstStyle/>
          <a:p>
            <a:pPr algn="l"/>
            <a:r>
              <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endParaRPr>
          </a:p>
        </p:txBody>
      </p:sp>
      <p:sp>
        <p:nvSpPr>
          <p:cNvPr id="4" name="文本框 5"/>
          <p:cNvSpPr txBox="1"/>
          <p:nvPr>
            <p:custDataLst>
              <p:tags r:id="rId4"/>
            </p:custDataLst>
          </p:nvPr>
        </p:nvSpPr>
        <p:spPr>
          <a:xfrm>
            <a:off x="614362" y="3974140"/>
            <a:ext cx="697033" cy="834080"/>
          </a:xfrm>
          <a:prstGeom prst="rect">
            <a:avLst/>
          </a:prstGeom>
          <a:noFill/>
        </p:spPr>
        <p:txBody>
          <a:bodyPr wrap="square" rtlCol="0">
            <a:noAutofit/>
            <a:scene3d>
              <a:camera prst="orthographicFront"/>
              <a:lightRig rig="threePt" dir="t"/>
            </a:scene3d>
            <a:sp3d contourW="12700"/>
          </a:bodyPr>
          <a:lstStyle/>
          <a:p>
            <a:pPr algn="ct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2.</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5"/>
            </p:custDataLst>
          </p:nvPr>
        </p:nvSpPr>
        <p:spPr>
          <a:xfrm>
            <a:off x="1401445" y="4065905"/>
            <a:ext cx="3776980" cy="473075"/>
          </a:xfrm>
          <a:prstGeom prst="rect">
            <a:avLst/>
          </a:prstGeom>
          <a:noFill/>
        </p:spPr>
        <p:txBody>
          <a:bodyPr wrap="square" lIns="91440" tIns="45720" rIns="91440" bIns="0" anchor="b"/>
          <a:lstStyle/>
          <a:p>
            <a:pPr algn="l">
              <a:buClrTx/>
              <a:buSzTx/>
              <a:buFontTx/>
            </a:pP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热量</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96235" y="748665"/>
            <a:ext cx="8639810" cy="1927225"/>
          </a:xfrm>
        </p:spPr>
        <p:txBody>
          <a:bodyPr>
            <a:normAutofit/>
          </a:bodyPr>
          <a:lstStyle/>
          <a:p>
            <a:pPr>
              <a:lnSpc>
                <a:spcPct val="150000"/>
              </a:lnSpc>
            </a:pPr>
            <a:r>
              <a:rPr lang="zh-CN" altLang="en-US" sz="3600" spc="0" dirty="0">
                <a:solidFill>
                  <a:schemeClr val="tx1"/>
                </a:solidFill>
                <a:latin typeface="+mn-lt"/>
                <a:ea typeface="+mn-ea"/>
                <a:cs typeface="+mn-cs"/>
                <a:sym typeface="+mn-ea"/>
              </a:rPr>
              <a:t>思考：营养素的分类有哪些？</a:t>
            </a:r>
            <a:br>
              <a:rPr lang="zh-CN" altLang="en-US" sz="3600" spc="0" dirty="0">
                <a:solidFill>
                  <a:schemeClr val="tx1"/>
                </a:solidFill>
                <a:latin typeface="+mn-lt"/>
                <a:ea typeface="+mn-ea"/>
                <a:cs typeface="+mn-cs"/>
                <a:sym typeface="+mn-ea"/>
              </a:rPr>
            </a:br>
            <a:r>
              <a:rPr lang="zh-CN" altLang="en-US" sz="3600" spc="0" dirty="0">
                <a:solidFill>
                  <a:schemeClr val="tx1"/>
                </a:solidFill>
                <a:latin typeface="+mn-lt"/>
                <a:ea typeface="+mn-ea"/>
                <a:cs typeface="+mn-cs"/>
                <a:sym typeface="+mn-ea"/>
              </a:rPr>
              <a:t> </a:t>
            </a:r>
            <a:r>
              <a:rPr lang="en-US" altLang="zh-CN" sz="3600" spc="0" dirty="0">
                <a:solidFill>
                  <a:schemeClr val="tx1"/>
                </a:solidFill>
                <a:latin typeface="+mn-lt"/>
                <a:ea typeface="+mn-ea"/>
                <a:cs typeface="+mn-cs"/>
                <a:sym typeface="+mn-ea"/>
              </a:rPr>
              <a:t>             </a:t>
            </a:r>
            <a:r>
              <a:rPr lang="zh-CN" altLang="en-US" sz="3600" spc="0" dirty="0">
                <a:solidFill>
                  <a:schemeClr val="tx1"/>
                </a:solidFill>
                <a:latin typeface="+mn-lt"/>
                <a:ea typeface="+mn-ea"/>
                <a:cs typeface="+mn-cs"/>
                <a:sym typeface="+mn-ea"/>
              </a:rPr>
              <a:t>可以从哪些食物中获取？</a:t>
            </a:r>
            <a:endParaRPr lang="zh-CN" altLang="en-US" sz="3600" spc="0" dirty="0">
              <a:solidFill>
                <a:schemeClr val="tx1"/>
              </a:solidFill>
              <a:latin typeface="+mn-lt"/>
              <a:ea typeface="+mn-ea"/>
              <a:cs typeface="+mn-cs"/>
            </a:endParaRPr>
          </a:p>
        </p:txBody>
      </p:sp>
      <p:pic>
        <p:nvPicPr>
          <p:cNvPr id="3" name="图片 2"/>
          <p:cNvPicPr>
            <a:picLocks noChangeAspect="1"/>
          </p:cNvPicPr>
          <p:nvPr/>
        </p:nvPicPr>
        <p:blipFill>
          <a:blip r:embed="rId2"/>
          <a:stretch>
            <a:fillRect/>
          </a:stretch>
        </p:blipFill>
        <p:spPr>
          <a:xfrm>
            <a:off x="4579620" y="3185160"/>
            <a:ext cx="5273675" cy="31629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907540"/>
            <a:ext cx="5487670" cy="396938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720090" y="248285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     </a:t>
            </a:r>
            <a:r>
              <a:rPr lang="zh-CN" altLang="en-US" sz="2400" spc="50" dirty="0">
                <a:ln w="3175">
                  <a:noFill/>
                  <a:prstDash val="dash"/>
                </a:ln>
                <a:solidFill>
                  <a:schemeClr val="tx1"/>
                </a:solidFill>
                <a:latin typeface="+mj-ea"/>
                <a:ea typeface="+mj-ea"/>
                <a:cs typeface="微软雅黑" panose="020B0503020204020204" charset="-122"/>
              </a:rPr>
              <a:t>营养素是指食物中所含的能维持生命和健康并促进机体生长发育的化学物质。人体所需营养素主要包括蛋白质、脂肪、碳水化合物、无机盐、维生素和水。</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一、营养素</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907540"/>
            <a:ext cx="3977640" cy="737235"/>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800" spc="50" dirty="0">
                <a:ln w="3175">
                  <a:noFill/>
                  <a:prstDash val="dash"/>
                </a:ln>
                <a:solidFill>
                  <a:schemeClr val="tx1"/>
                </a:solidFill>
                <a:latin typeface="+mj-ea"/>
                <a:ea typeface="+mj-ea"/>
                <a:cs typeface="微软雅黑" panose="020B0503020204020204" charset="-122"/>
                <a:sym typeface="+mn-ea"/>
              </a:rPr>
              <a:t>（一）营养素的定义</a:t>
            </a:r>
            <a:endParaRPr lang="zh-CN" altLang="en-US" sz="2800" spc="50" dirty="0">
              <a:ln w="3175">
                <a:noFill/>
                <a:prstDash val="dash"/>
              </a:ln>
              <a:solidFill>
                <a:schemeClr val="tx1"/>
              </a:solidFill>
              <a:latin typeface="+mj-ea"/>
              <a:ea typeface="+mj-ea"/>
              <a:cs typeface="微软雅黑" panose="020B0503020204020204" charset="-122"/>
              <a:sym typeface="+mn-ea"/>
            </a:endParaRPr>
          </a:p>
        </p:txBody>
      </p:sp>
      <p:sp>
        <p:nvSpPr>
          <p:cNvPr id="8" name="椭圆 7"/>
          <p:cNvSpPr/>
          <p:nvPr/>
        </p:nvSpPr>
        <p:spPr>
          <a:xfrm>
            <a:off x="8376920" y="3082925"/>
            <a:ext cx="1551940" cy="150558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400"/>
              <a:t>营养素</a:t>
            </a:r>
            <a:endParaRPr lang="zh-CN" altLang="en-US" sz="2400"/>
          </a:p>
        </p:txBody>
      </p:sp>
      <p:sp>
        <p:nvSpPr>
          <p:cNvPr id="13" name="椭圆 12"/>
          <p:cNvSpPr/>
          <p:nvPr/>
        </p:nvSpPr>
        <p:spPr>
          <a:xfrm>
            <a:off x="10475595" y="2187575"/>
            <a:ext cx="1360170" cy="135001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buClrTx/>
              <a:buSzTx/>
              <a:buFontTx/>
            </a:pPr>
            <a:r>
              <a:rPr lang="zh-CN" altLang="en-US" sz="2400" spc="50" dirty="0">
                <a:ln w="3175">
                  <a:noFill/>
                  <a:prstDash val="dash"/>
                </a:ln>
                <a:solidFill>
                  <a:schemeClr val="tx1"/>
                </a:solidFill>
                <a:latin typeface="+mj-ea"/>
                <a:ea typeface="+mj-ea"/>
                <a:cs typeface="微软雅黑" panose="020B0503020204020204" charset="-122"/>
                <a:sym typeface="+mn-ea"/>
              </a:rPr>
              <a:t>脂肪</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4" name="椭圆 13"/>
          <p:cNvSpPr/>
          <p:nvPr/>
        </p:nvSpPr>
        <p:spPr>
          <a:xfrm>
            <a:off x="8344535" y="985520"/>
            <a:ext cx="1350645" cy="129222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400" spc="50" dirty="0">
                <a:ln w="3175">
                  <a:noFill/>
                  <a:prstDash val="dash"/>
                </a:ln>
                <a:solidFill>
                  <a:schemeClr val="tx1"/>
                </a:solidFill>
                <a:latin typeface="+mj-ea"/>
                <a:ea typeface="+mj-ea"/>
                <a:cs typeface="微软雅黑" panose="020B0503020204020204" charset="-122"/>
                <a:sym typeface="+mn-ea"/>
              </a:rPr>
              <a:t>蛋白质</a:t>
            </a: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15" name="椭圆 14"/>
          <p:cNvSpPr/>
          <p:nvPr/>
        </p:nvSpPr>
        <p:spPr>
          <a:xfrm>
            <a:off x="6450330" y="2103120"/>
            <a:ext cx="1379855" cy="135001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buClrTx/>
              <a:buSzTx/>
              <a:buFontTx/>
            </a:pPr>
            <a:r>
              <a:rPr lang="zh-CN" altLang="en-US" sz="2400" spc="50" dirty="0">
                <a:ln w="3175">
                  <a:noFill/>
                  <a:prstDash val="dash"/>
                </a:ln>
                <a:solidFill>
                  <a:schemeClr val="tx1"/>
                </a:solidFill>
                <a:latin typeface="+mj-ea"/>
                <a:ea typeface="+mj-ea"/>
                <a:cs typeface="微软雅黑" panose="020B0503020204020204" charset="-122"/>
                <a:sym typeface="+mn-ea"/>
              </a:rPr>
              <a:t>水</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6" name="椭圆 15"/>
          <p:cNvSpPr/>
          <p:nvPr/>
        </p:nvSpPr>
        <p:spPr>
          <a:xfrm>
            <a:off x="6431915" y="4161155"/>
            <a:ext cx="1363345" cy="133032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400" spc="50" dirty="0">
                <a:ln w="3175">
                  <a:noFill/>
                  <a:prstDash val="dash"/>
                </a:ln>
                <a:solidFill>
                  <a:schemeClr val="tx1"/>
                </a:solidFill>
                <a:latin typeface="+mj-ea"/>
                <a:ea typeface="+mj-ea"/>
                <a:cs typeface="微软雅黑" panose="020B0503020204020204" charset="-122"/>
                <a:sym typeface="+mn-ea"/>
              </a:rPr>
              <a:t>维生素</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17" name="椭圆 16"/>
          <p:cNvSpPr/>
          <p:nvPr/>
        </p:nvSpPr>
        <p:spPr>
          <a:xfrm>
            <a:off x="8404225" y="5366385"/>
            <a:ext cx="1302385" cy="126238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400" spc="50" dirty="0">
                <a:ln w="3175">
                  <a:noFill/>
                  <a:prstDash val="dash"/>
                </a:ln>
                <a:solidFill>
                  <a:schemeClr val="tx1"/>
                </a:solidFill>
                <a:latin typeface="+mj-ea"/>
                <a:ea typeface="+mj-ea"/>
                <a:cs typeface="微软雅黑" panose="020B0503020204020204" charset="-122"/>
                <a:sym typeface="+mn-ea"/>
              </a:rPr>
              <a:t>无机盐</a:t>
            </a: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18" name="椭圆 17"/>
          <p:cNvSpPr/>
          <p:nvPr/>
        </p:nvSpPr>
        <p:spPr>
          <a:xfrm>
            <a:off x="10315575" y="4464050"/>
            <a:ext cx="1369060" cy="1320165"/>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000" spc="50" dirty="0">
                <a:ln w="3175">
                  <a:noFill/>
                  <a:prstDash val="dash"/>
                </a:ln>
                <a:solidFill>
                  <a:schemeClr val="tx1"/>
                </a:solidFill>
                <a:latin typeface="+mj-ea"/>
                <a:ea typeface="+mj-ea"/>
                <a:cs typeface="微软雅黑" panose="020B0503020204020204" charset="-122"/>
                <a:sym typeface="+mn-ea"/>
              </a:rPr>
              <a:t>碳水化合物</a:t>
            </a:r>
            <a:endParaRPr lang="zh-CN" altLang="en-US" sz="2000" spc="50" dirty="0">
              <a:ln w="3175">
                <a:noFill/>
                <a:prstDash val="dash"/>
              </a:ln>
              <a:solidFill>
                <a:schemeClr val="tx1"/>
              </a:solidFill>
              <a:latin typeface="+mj-ea"/>
              <a:ea typeface="+mj-ea"/>
              <a:cs typeface="微软雅黑" panose="020B0503020204020204" charset="-122"/>
              <a:sym typeface="+mn-ea"/>
            </a:endParaRPr>
          </a:p>
        </p:txBody>
      </p:sp>
      <p:cxnSp>
        <p:nvCxnSpPr>
          <p:cNvPr id="20" name="直接箭头连接符 19"/>
          <p:cNvCxnSpPr/>
          <p:nvPr/>
        </p:nvCxnSpPr>
        <p:spPr>
          <a:xfrm flipV="1">
            <a:off x="10003155" y="3257550"/>
            <a:ext cx="524510" cy="195580"/>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cxnSp>
        <p:nvCxnSpPr>
          <p:cNvPr id="21" name="直接箭头连接符 20"/>
          <p:cNvCxnSpPr/>
          <p:nvPr/>
        </p:nvCxnSpPr>
        <p:spPr>
          <a:xfrm flipH="1" flipV="1">
            <a:off x="7871460" y="3188970"/>
            <a:ext cx="431165" cy="163830"/>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cxnSp>
        <p:nvCxnSpPr>
          <p:cNvPr id="22" name="直接箭头连接符 21"/>
          <p:cNvCxnSpPr/>
          <p:nvPr/>
        </p:nvCxnSpPr>
        <p:spPr>
          <a:xfrm flipV="1">
            <a:off x="9050655" y="2410460"/>
            <a:ext cx="0" cy="539750"/>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cxnSp>
        <p:nvCxnSpPr>
          <p:cNvPr id="23" name="直接箭头连接符 22"/>
          <p:cNvCxnSpPr/>
          <p:nvPr/>
        </p:nvCxnSpPr>
        <p:spPr>
          <a:xfrm>
            <a:off x="9050655" y="4721225"/>
            <a:ext cx="9525" cy="512445"/>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cxnSp>
        <p:nvCxnSpPr>
          <p:cNvPr id="24" name="直接箭头连接符 23"/>
          <p:cNvCxnSpPr/>
          <p:nvPr/>
        </p:nvCxnSpPr>
        <p:spPr>
          <a:xfrm>
            <a:off x="9928860" y="4378960"/>
            <a:ext cx="485775" cy="342265"/>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cxnSp>
        <p:nvCxnSpPr>
          <p:cNvPr id="25" name="直接箭头连接符 24"/>
          <p:cNvCxnSpPr/>
          <p:nvPr/>
        </p:nvCxnSpPr>
        <p:spPr>
          <a:xfrm flipH="1">
            <a:off x="7807960" y="4208780"/>
            <a:ext cx="485140" cy="290830"/>
          </a:xfrm>
          <a:prstGeom prst="straightConnector1">
            <a:avLst/>
          </a:prstGeom>
          <a:ln w="28575">
            <a:tailEnd type="arrow" w="med" len="med"/>
          </a:ln>
        </p:spPr>
        <p:style>
          <a:lnRef idx="1">
            <a:schemeClr val="dk1"/>
          </a:lnRef>
          <a:fillRef idx="0">
            <a:schemeClr val="dk1"/>
          </a:fillRef>
          <a:effectRef idx="0">
            <a:schemeClr val="dk1"/>
          </a:effectRef>
          <a:fontRef idx="minor">
            <a:schemeClr val="tx1"/>
          </a:fontRef>
        </p:style>
      </p:cxn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3" grpId="0" animBg="1"/>
      <p:bldP spid="13" grpId="1" animBg="1"/>
      <p:bldP spid="18" grpId="0" animBg="1"/>
      <p:bldP spid="18" grpId="1" animBg="1"/>
      <p:bldP spid="17" grpId="0" animBg="1"/>
      <p:bldP spid="17" grpId="1" animBg="1"/>
      <p:bldP spid="16" grpId="0" animBg="1"/>
      <p:bldP spid="16" grpId="1" animBg="1"/>
      <p:bldP spid="15" grpId="0" animBg="1"/>
      <p:bldP spid="15" grpId="1" animBg="1"/>
      <p:bldP spid="8" grpId="0" animBg="1"/>
      <p:bldP spid="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4" name="文本框 3"/>
          <p:cNvSpPr txBox="1"/>
          <p:nvPr>
            <p:custDataLst>
              <p:tags r:id="rId8"/>
            </p:custDataLst>
          </p:nvPr>
        </p:nvSpPr>
        <p:spPr>
          <a:xfrm>
            <a:off x="608330" y="1504315"/>
            <a:ext cx="10761345" cy="3637280"/>
          </a:xfrm>
          <a:prstGeom prst="rect">
            <a:avLst/>
          </a:prstGeom>
          <a:noFill/>
        </p:spPr>
        <p:txBody>
          <a:bodyPr wrap="square" rtlCol="0" anchor="ctr" anchorCtr="0">
            <a:noAutofit/>
          </a:bodyPr>
          <a:lstStyle/>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300" spc="100" dirty="0">
              <a:solidFill>
                <a:schemeClr val="tx1"/>
              </a:solidFill>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1.营养素的需要量</a:t>
            </a:r>
            <a:endPar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300" spc="100" dirty="0">
                <a:latin typeface="+mj-ea"/>
                <a:ea typeface="+mj-ea"/>
                <a:sym typeface="+mn-ea"/>
              </a:rPr>
              <a:t>维持人体正常生理功能、保持健康所必需的各种营养素的最低量</a:t>
            </a:r>
            <a:endParaRPr lang="zh-CN" altLang="en-US" sz="2300" spc="100" dirty="0">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2.营养素的供给量</a:t>
            </a:r>
            <a:endPar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300" spc="100" dirty="0">
                <a:latin typeface="+mj-ea"/>
                <a:ea typeface="+mj-ea"/>
                <a:sym typeface="+mn-ea"/>
              </a:rPr>
              <a:t>在营养需要量的基础上，综合考虑人群个体差异、应激状态、食物的消化率、烹调损失、各种营养素之间的相互影响作用，以及社会条件、经济状况等因素而提出的一日膳食中应供给的能量和各种营养素种类与数量的建议。</a:t>
            </a:r>
            <a:endParaRPr lang="zh-CN" altLang="en-US" sz="2300" spc="100" dirty="0">
              <a:latin typeface="+mj-ea"/>
              <a:ea typeface="+mj-ea"/>
              <a:sym typeface="+mn-ea"/>
            </a:endParaRPr>
          </a:p>
          <a:p>
            <a:pPr lvl="0" algn="just" fontAlgn="auto">
              <a:lnSpc>
                <a:spcPct val="150000"/>
              </a:lnSpc>
              <a:spcAft>
                <a:spcPts val="800"/>
              </a:spcAft>
              <a:buClr>
                <a:schemeClr val="tx1">
                  <a:lumMod val="75000"/>
                  <a:lumOff val="25000"/>
                </a:schemeClr>
              </a:buClr>
              <a:buSzTx/>
              <a:buFont typeface="Wingdings" panose="05000000000000000000" pitchFamily="2" charset="2"/>
              <a:buNone/>
              <a:defRPr/>
            </a:pPr>
            <a:r>
              <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3.营养素的摄入量</a:t>
            </a:r>
            <a:endParaRPr lang="zh-CN" altLang="en-US" sz="23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300" spc="100" dirty="0">
                <a:latin typeface="+mj-ea"/>
                <a:ea typeface="+mj-ea"/>
                <a:sym typeface="+mn-ea"/>
              </a:rPr>
              <a:t>在每日膳食中营养素供给量的基础上发展起来的一组每日平均膳食营养素摄入量的参考值。</a:t>
            </a:r>
            <a:endParaRPr lang="zh-CN" altLang="en-US" sz="2300" spc="100" dirty="0">
              <a:latin typeface="+mj-ea"/>
              <a:ea typeface="+mj-ea"/>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一、营养素</a:t>
            </a:r>
            <a:endParaRPr lang="zh-CN" altLang="en-US" sz="3200" b="1" spc="150">
              <a:ln w="3175">
                <a:noFill/>
                <a:prstDash val="dash"/>
              </a:ln>
              <a:latin typeface="+mj-ea"/>
              <a:ea typeface="+mj-ea"/>
              <a:cs typeface="微软雅黑" panose="020B0503020204020204" charset="-122"/>
              <a:sym typeface="+mn-ea"/>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5" name="Title 6"/>
          <p:cNvSpPr txBox="1"/>
          <p:nvPr>
            <p:custDataLst>
              <p:tags r:id="rId8"/>
            </p:custDataLst>
          </p:nvPr>
        </p:nvSpPr>
        <p:spPr>
          <a:xfrm>
            <a:off x="608330" y="914400"/>
            <a:ext cx="11440160" cy="272669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800" spc="50" dirty="0">
                <a:ln w="3175">
                  <a:noFill/>
                  <a:prstDash val="dash"/>
                </a:ln>
                <a:solidFill>
                  <a:schemeClr val="tx1"/>
                </a:solidFill>
                <a:latin typeface="+mj-ea"/>
                <a:ea typeface="+mj-ea"/>
                <a:cs typeface="微软雅黑" panose="020B0503020204020204" charset="-122"/>
              </a:rPr>
              <a:t>1.蛋白质</a:t>
            </a:r>
            <a:endParaRPr lang="zh-CN" altLang="en-US" sz="28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altLang="zh-CN" sz="2800" spc="50" dirty="0">
                <a:ln w="3175">
                  <a:noFill/>
                  <a:prstDash val="dash"/>
                </a:ln>
                <a:solidFill>
                  <a:schemeClr val="tx1"/>
                </a:solidFill>
                <a:latin typeface="+mj-ea"/>
                <a:ea typeface="+mj-ea"/>
                <a:cs typeface="微软雅黑" panose="020B0503020204020204" charset="-122"/>
              </a:rPr>
              <a:t>     </a:t>
            </a:r>
            <a:r>
              <a:rPr lang="zh-CN" altLang="en-US" sz="2800" spc="50" dirty="0">
                <a:ln w="3175">
                  <a:noFill/>
                  <a:prstDash val="dash"/>
                </a:ln>
                <a:solidFill>
                  <a:schemeClr val="tx1"/>
                </a:solidFill>
                <a:latin typeface="+mj-ea"/>
                <a:ea typeface="+mj-ea"/>
                <a:cs typeface="微软雅黑" panose="020B0503020204020204" charset="-122"/>
              </a:rPr>
              <a:t>蛋白质是生命活动的物质基础，是细胞、组织和器官的重要成分</a:t>
            </a:r>
            <a:r>
              <a:rPr lang="zh-CN" altLang="en-US" sz="2400" spc="50" dirty="0">
                <a:ln w="3175">
                  <a:noFill/>
                  <a:prstDash val="dash"/>
                </a:ln>
                <a:solidFill>
                  <a:schemeClr val="tx1"/>
                </a:solidFill>
                <a:latin typeface="+mj-ea"/>
                <a:ea typeface="+mj-ea"/>
                <a:cs typeface="微软雅黑" panose="020B0503020204020204" charset="-122"/>
              </a:rPr>
              <a:t>。</a:t>
            </a:r>
            <a:endParaRPr lang="zh-CN" altLang="en-US" sz="2400" spc="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608330" y="1140460"/>
            <a:ext cx="3977640" cy="521970"/>
          </a:xfrm>
          <a:prstGeom prst="rect">
            <a:avLst/>
          </a:prstGeom>
          <a:noFill/>
        </p:spPr>
        <p:txBody>
          <a:bodyPr wrap="square" rtlCol="0" anchor="t">
            <a:spAutoFit/>
          </a:bodyPr>
          <a:p>
            <a:r>
              <a:rPr lang="zh-CN" altLang="en-US" sz="2800" dirty="0">
                <a:sym typeface="+mn-ea"/>
              </a:rPr>
              <a:t>（三）营养素的分类</a:t>
            </a:r>
            <a:endParaRPr lang="zh-CN" altLang="en-US" sz="2800" dirty="0">
              <a:sym typeface="+mn-ea"/>
            </a:endParaRPr>
          </a:p>
        </p:txBody>
      </p:sp>
      <p:sp>
        <p:nvSpPr>
          <p:cNvPr id="2" name="Title 6"/>
          <p:cNvSpPr txBox="1"/>
          <p:nvPr>
            <p:custDataLst>
              <p:tags r:id="rId9"/>
            </p:custDataLst>
          </p:nvPr>
        </p:nvSpPr>
        <p:spPr>
          <a:xfrm>
            <a:off x="608399" y="224755"/>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一、营养素</a:t>
            </a:r>
            <a:endParaRPr lang="zh-CN" altLang="en-US" sz="3200" b="1" spc="150">
              <a:ln w="3175">
                <a:noFill/>
                <a:prstDash val="dash"/>
              </a:ln>
              <a:latin typeface="+mj-ea"/>
              <a:ea typeface="+mj-ea"/>
              <a:cs typeface="微软雅黑" panose="020B0503020204020204" charset="-122"/>
              <a:sym typeface="+mn-ea"/>
            </a:endParaRPr>
          </a:p>
        </p:txBody>
      </p:sp>
      <p:sp>
        <p:nvSpPr>
          <p:cNvPr id="15" name="文本框 14"/>
          <p:cNvSpPr txBox="1"/>
          <p:nvPr/>
        </p:nvSpPr>
        <p:spPr>
          <a:xfrm>
            <a:off x="1688465" y="4170045"/>
            <a:ext cx="10844530" cy="1301750"/>
          </a:xfrm>
          <a:prstGeom prst="rect">
            <a:avLst/>
          </a:prstGeom>
          <a:noFill/>
        </p:spPr>
        <p:txBody>
          <a:bodyPr wrap="square" rtlCol="0">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n w="3175">
                  <a:noFill/>
                  <a:prstDash val="dash"/>
                </a:ln>
                <a:latin typeface="+mj-ea"/>
                <a:ea typeface="+mj-ea"/>
                <a:cs typeface="微软雅黑" panose="020B0503020204020204" charset="-122"/>
                <a:sym typeface="+mn-ea"/>
              </a:rPr>
              <a:t>构成和修复机体组织。</a:t>
            </a:r>
            <a:endParaRPr lang="zh-CN" altLang="en-US" sz="2400" spc="50" dirty="0">
              <a:ln w="3175">
                <a:noFill/>
                <a:prstDash val="dash"/>
              </a:ln>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a:ln w="3175">
                <a:noFill/>
                <a:prstDash val="dash"/>
              </a:ln>
              <a:latin typeface="+mj-ea"/>
              <a:ea typeface="+mj-ea"/>
              <a:cs typeface="微软雅黑" panose="020B0503020204020204" charset="-122"/>
              <a:sym typeface="+mn-ea"/>
            </a:endParaRPr>
          </a:p>
        </p:txBody>
      </p:sp>
      <p:pic>
        <p:nvPicPr>
          <p:cNvPr id="16" name="图片 15" descr="32313539313434333b32313539313037333b9e2186cb"/>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57580" y="4170045"/>
            <a:ext cx="634365" cy="634365"/>
          </a:xfrm>
          <a:prstGeom prst="rect">
            <a:avLst/>
          </a:prstGeom>
        </p:spPr>
      </p:pic>
      <p:pic>
        <p:nvPicPr>
          <p:cNvPr id="17" name="图片 16" descr="32313539313434333b32313539313037333b9e2186cb"/>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57580" y="4918075"/>
            <a:ext cx="634365" cy="634365"/>
          </a:xfrm>
          <a:prstGeom prst="rect">
            <a:avLst/>
          </a:prstGeom>
        </p:spPr>
      </p:pic>
      <p:pic>
        <p:nvPicPr>
          <p:cNvPr id="18" name="图片 17" descr="32313539313434333b32313539313037333b9e2186cb"/>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57580" y="5666105"/>
            <a:ext cx="634365" cy="634365"/>
          </a:xfrm>
          <a:prstGeom prst="rect">
            <a:avLst/>
          </a:prstGeom>
        </p:spPr>
      </p:pic>
      <p:sp>
        <p:nvSpPr>
          <p:cNvPr id="19" name="文本框 18"/>
          <p:cNvSpPr txBox="1"/>
          <p:nvPr/>
        </p:nvSpPr>
        <p:spPr>
          <a:xfrm>
            <a:off x="1797050" y="4907280"/>
            <a:ext cx="6096000" cy="645160"/>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n w="3175">
                  <a:noFill/>
                  <a:prstDash val="dash"/>
                </a:ln>
                <a:latin typeface="+mj-ea"/>
                <a:ea typeface="+mj-ea"/>
                <a:cs typeface="微软雅黑" panose="020B0503020204020204" charset="-122"/>
                <a:sym typeface="+mn-ea"/>
              </a:rPr>
              <a:t>调节生理功能。</a:t>
            </a:r>
            <a:endParaRPr lang="zh-CN" altLang="en-US" sz="2400" spc="50" dirty="0">
              <a:ln w="3175">
                <a:noFill/>
                <a:prstDash val="dash"/>
              </a:ln>
              <a:latin typeface="+mj-ea"/>
              <a:ea typeface="+mj-ea"/>
              <a:cs typeface="微软雅黑" panose="020B0503020204020204" charset="-122"/>
              <a:sym typeface="+mn-ea"/>
            </a:endParaRPr>
          </a:p>
        </p:txBody>
      </p:sp>
      <p:sp>
        <p:nvSpPr>
          <p:cNvPr id="20" name="文本框 19"/>
          <p:cNvSpPr txBox="1"/>
          <p:nvPr/>
        </p:nvSpPr>
        <p:spPr>
          <a:xfrm>
            <a:off x="1797050" y="5655310"/>
            <a:ext cx="6096000" cy="645160"/>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n w="3175">
                  <a:noFill/>
                  <a:prstDash val="dash"/>
                </a:ln>
                <a:latin typeface="+mj-ea"/>
                <a:ea typeface="+mj-ea"/>
                <a:cs typeface="微软雅黑" panose="020B0503020204020204" charset="-122"/>
                <a:sym typeface="+mn-ea"/>
              </a:rPr>
              <a:t>供给能量。</a:t>
            </a:r>
            <a:endParaRPr lang="zh-CN" altLang="en-US" sz="2400" spc="50" dirty="0">
              <a:ln w="3175">
                <a:noFill/>
                <a:prstDash val="dash"/>
              </a:ln>
              <a:latin typeface="+mj-ea"/>
              <a:ea typeface="+mj-ea"/>
              <a:cs typeface="微软雅黑" panose="020B0503020204020204" charset="-122"/>
              <a:sym typeface="+mn-ea"/>
            </a:endParaRPr>
          </a:p>
        </p:txBody>
      </p:sp>
      <p:sp>
        <p:nvSpPr>
          <p:cNvPr id="21" name="圆角矩形 20"/>
          <p:cNvSpPr/>
          <p:nvPr/>
        </p:nvSpPr>
        <p:spPr>
          <a:xfrm>
            <a:off x="699770" y="3223260"/>
            <a:ext cx="4279900" cy="81915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a:t>
            </a:r>
            <a:r>
              <a:rPr lang="en-US" altLang="zh-CN" sz="2800"/>
              <a:t>1</a:t>
            </a:r>
            <a:r>
              <a:rPr lang="zh-CN" altLang="en-US" sz="2800"/>
              <a:t>）蛋白质的生理功能</a:t>
            </a:r>
            <a:endParaRPr lang="zh-CN" altLang="en-US" sz="2800"/>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15" grpId="0"/>
      <p:bldP spid="15" grpId="1"/>
      <p:bldP spid="19" grpId="0"/>
      <p:bldP spid="19" grpId="1"/>
      <p:bldP spid="20" grpId="0"/>
      <p:bldP spid="2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5" name="文本框 14"/>
          <p:cNvSpPr txBox="1"/>
          <p:nvPr/>
        </p:nvSpPr>
        <p:spPr>
          <a:xfrm>
            <a:off x="608330" y="791845"/>
            <a:ext cx="6096000" cy="1486535"/>
          </a:xfrm>
          <a:prstGeom prst="rect">
            <a:avLst/>
          </a:prstGeom>
          <a:noFill/>
        </p:spPr>
        <p:txBody>
          <a:bodyPr wrap="square" rtlCol="0" anchor="t">
            <a:spAutoFit/>
          </a:bodyPr>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800" spc="50" dirty="0">
                <a:latin typeface="+mj-ea"/>
                <a:ea typeface="+mj-ea"/>
                <a:cs typeface="微软雅黑" panose="020B0503020204020204" charset="-122"/>
                <a:sym typeface="+mn-ea"/>
              </a:rPr>
              <a:t>1.蛋白质</a:t>
            </a:r>
            <a:endParaRPr lang="zh-CN" altLang="en-US" sz="2800" spc="50" dirty="0">
              <a:latin typeface="+mj-ea"/>
              <a:ea typeface="+mj-ea"/>
              <a:cs typeface="微软雅黑" panose="020B0503020204020204" charset="-122"/>
              <a:sym typeface="+mn-ea"/>
            </a:endParaRPr>
          </a:p>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800" spc="50" dirty="0">
                <a:latin typeface="+mj-ea"/>
                <a:ea typeface="+mj-ea"/>
                <a:cs typeface="微软雅黑" panose="020B0503020204020204" charset="-122"/>
                <a:sym typeface="+mn-ea"/>
              </a:rPr>
              <a:t>（</a:t>
            </a:r>
            <a:r>
              <a:rPr lang="en-US" altLang="zh-CN" sz="2800" spc="50" dirty="0">
                <a:latin typeface="+mj-ea"/>
                <a:ea typeface="+mj-ea"/>
                <a:cs typeface="微软雅黑" panose="020B0503020204020204" charset="-122"/>
                <a:sym typeface="+mn-ea"/>
              </a:rPr>
              <a:t>2</a:t>
            </a:r>
            <a:r>
              <a:rPr lang="zh-CN" altLang="en-US" sz="2800" spc="50" dirty="0">
                <a:latin typeface="+mj-ea"/>
                <a:ea typeface="+mj-ea"/>
                <a:cs typeface="微软雅黑" panose="020B0503020204020204" charset="-122"/>
                <a:sym typeface="+mn-ea"/>
              </a:rPr>
              <a:t>）蛋白质的组成</a:t>
            </a:r>
            <a:endParaRPr lang="zh-CN" altLang="en-US" sz="2800" spc="50" dirty="0">
              <a:latin typeface="+mj-ea"/>
              <a:ea typeface="+mj-ea"/>
              <a:cs typeface="微软雅黑" panose="020B0503020204020204" charset="-122"/>
              <a:sym typeface="+mn-ea"/>
            </a:endParaRPr>
          </a:p>
        </p:txBody>
      </p:sp>
      <p:sp>
        <p:nvSpPr>
          <p:cNvPr id="100" name="文本框 99"/>
          <p:cNvSpPr txBox="1"/>
          <p:nvPr/>
        </p:nvSpPr>
        <p:spPr>
          <a:xfrm>
            <a:off x="720090" y="2331720"/>
            <a:ext cx="11094085" cy="730885"/>
          </a:xfrm>
          <a:prstGeom prst="rect">
            <a:avLst/>
          </a:prstGeom>
          <a:noFill/>
          <a:ln w="9525">
            <a:noFill/>
          </a:ln>
        </p:spPr>
        <p:txBody>
          <a:bodyPr wrap="square">
            <a:noAutofit/>
          </a:bodyPr>
          <a:p>
            <a:pPr indent="0"/>
            <a:r>
              <a:rPr lang="zh-CN" sz="2800" b="0">
                <a:latin typeface="微软雅黑" panose="020B0503020204020204" charset="-122"/>
                <a:ea typeface="微软雅黑" panose="020B0503020204020204" charset="-122"/>
              </a:rPr>
              <a:t>氨基酸是组成蛋白质的最基本单位，分为必需氨基酸和非必需氨基酸</a:t>
            </a:r>
            <a:endParaRPr lang="zh-CN" altLang="en-US" sz="2800" b="0">
              <a:latin typeface="微软雅黑" panose="020B0503020204020204" charset="-122"/>
              <a:ea typeface="微软雅黑" panose="020B0503020204020204" charset="-122"/>
            </a:endParaRPr>
          </a:p>
        </p:txBody>
      </p:sp>
      <p:sp>
        <p:nvSpPr>
          <p:cNvPr id="16" name="文本框 15"/>
          <p:cNvSpPr txBox="1"/>
          <p:nvPr/>
        </p:nvSpPr>
        <p:spPr>
          <a:xfrm>
            <a:off x="3966210" y="3115945"/>
            <a:ext cx="7785735" cy="829945"/>
          </a:xfrm>
          <a:prstGeom prst="rect">
            <a:avLst/>
          </a:prstGeom>
          <a:noFill/>
          <a:ln w="9525">
            <a:noFill/>
          </a:ln>
        </p:spPr>
        <p:txBody>
          <a:bodyPr wrap="square">
            <a:spAutoFit/>
          </a:bodyPr>
          <a:p>
            <a:pPr indent="304800"/>
            <a:r>
              <a:rPr lang="zh-CN" sz="2400" b="0">
                <a:latin typeface="微软雅黑" panose="020B0503020204020204" charset="-122"/>
                <a:ea typeface="微软雅黑" panose="020B0503020204020204" charset="-122"/>
              </a:rPr>
              <a:t>不能在人体内合成或合成的速度远不能适应机体的需要而必需从食物中获得的氨基酸</a:t>
            </a:r>
            <a:endParaRPr lang="zh-CN" altLang="en-US" sz="2400" b="0">
              <a:latin typeface="微软雅黑" panose="020B0503020204020204" charset="-122"/>
              <a:ea typeface="微软雅黑" panose="020B0503020204020204" charset="-122"/>
            </a:endParaRPr>
          </a:p>
        </p:txBody>
      </p:sp>
      <p:sp>
        <p:nvSpPr>
          <p:cNvPr id="21" name="圆角矩形 20"/>
          <p:cNvSpPr/>
          <p:nvPr>
            <p:custDataLst>
              <p:tags r:id="rId8"/>
            </p:custDataLst>
          </p:nvPr>
        </p:nvSpPr>
        <p:spPr>
          <a:xfrm>
            <a:off x="367665" y="3125470"/>
            <a:ext cx="2512060" cy="81915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必须氨基酸</a:t>
            </a:r>
            <a:endParaRPr lang="zh-CN" altLang="en-US" sz="2800"/>
          </a:p>
        </p:txBody>
      </p:sp>
      <p:sp>
        <p:nvSpPr>
          <p:cNvPr id="17" name="文本框 16"/>
          <p:cNvSpPr txBox="1"/>
          <p:nvPr/>
        </p:nvSpPr>
        <p:spPr>
          <a:xfrm>
            <a:off x="4137025" y="4726940"/>
            <a:ext cx="7677150" cy="829945"/>
          </a:xfrm>
          <a:prstGeom prst="rect">
            <a:avLst/>
          </a:prstGeom>
          <a:noFill/>
        </p:spPr>
        <p:txBody>
          <a:bodyPr wrap="square" rtlCol="0" anchor="t">
            <a:spAutoFit/>
          </a:bodyPr>
          <a:p>
            <a:pPr indent="304800"/>
            <a:r>
              <a:rPr lang="zh-CN" sz="2400">
                <a:latin typeface="微软雅黑" panose="020B0503020204020204" charset="-122"/>
                <a:ea typeface="微软雅黑" panose="020B0503020204020204" charset="-122"/>
                <a:sym typeface="+mn-ea"/>
              </a:rPr>
              <a:t>非必需氨基酸是指人体内能够自己合成或可以从其他氨基酸转化而成，不一定从食物中直接获取。</a:t>
            </a:r>
            <a:endParaRPr lang="zh-CN" sz="2400">
              <a:latin typeface="微软雅黑" panose="020B0503020204020204" charset="-122"/>
              <a:ea typeface="微软雅黑" panose="020B0503020204020204" charset="-122"/>
              <a:sym typeface="+mn-ea"/>
            </a:endParaRPr>
          </a:p>
        </p:txBody>
      </p:sp>
      <p:sp>
        <p:nvSpPr>
          <p:cNvPr id="18" name="圆角矩形 17"/>
          <p:cNvSpPr/>
          <p:nvPr>
            <p:custDataLst>
              <p:tags r:id="rId9"/>
            </p:custDataLst>
          </p:nvPr>
        </p:nvSpPr>
        <p:spPr>
          <a:xfrm>
            <a:off x="285115" y="4791710"/>
            <a:ext cx="2676525" cy="819150"/>
          </a:xfrm>
          <a:prstGeom prst="roundRect">
            <a:avLst/>
          </a:prstGeom>
          <a:solidFill>
            <a:srgbClr val="FBD6C7"/>
          </a:solidFill>
          <a:ln>
            <a:solidFill>
              <a:srgbClr val="FBD6C7"/>
            </a:solidFill>
          </a:ln>
        </p:spPr>
        <p:style>
          <a:lnRef idx="1">
            <a:schemeClr val="accent1"/>
          </a:lnRef>
          <a:fillRef idx="2">
            <a:schemeClr val="accent1"/>
          </a:fillRef>
          <a:effectRef idx="1">
            <a:schemeClr val="accent1"/>
          </a:effectRef>
          <a:fontRef idx="minor">
            <a:schemeClr val="dk1"/>
          </a:fontRef>
        </p:style>
        <p:txBody>
          <a:bodyPr rtlCol="0" anchor="ctr"/>
          <a:p>
            <a:pPr algn="ctr"/>
            <a:r>
              <a:rPr lang="zh-CN" altLang="en-US" sz="2800"/>
              <a:t>非必须氨基酸</a:t>
            </a:r>
            <a:endParaRPr lang="zh-CN" altLang="en-US" sz="2800"/>
          </a:p>
        </p:txBody>
      </p:sp>
      <p:sp>
        <p:nvSpPr>
          <p:cNvPr id="19" name="右箭头 18"/>
          <p:cNvSpPr/>
          <p:nvPr/>
        </p:nvSpPr>
        <p:spPr>
          <a:xfrm>
            <a:off x="3110865" y="3428365"/>
            <a:ext cx="624840" cy="280035"/>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20" name="右箭头 19"/>
          <p:cNvSpPr/>
          <p:nvPr/>
        </p:nvSpPr>
        <p:spPr>
          <a:xfrm>
            <a:off x="3145155" y="5061585"/>
            <a:ext cx="624840" cy="280035"/>
          </a:xfrm>
          <a:prstGeom prst="rightArrow">
            <a:avLst/>
          </a:prstGeom>
          <a:solidFill>
            <a:srgbClr val="FBD6C7"/>
          </a:solidFill>
          <a:ln>
            <a:solidFill>
              <a:srgbClr val="FBD6C7"/>
            </a:solidFill>
          </a:ln>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6" name="文本框 5"/>
          <p:cNvSpPr txBox="1"/>
          <p:nvPr>
            <p:custDataLst>
              <p:tags r:id="rId10"/>
            </p:custDataLst>
          </p:nvPr>
        </p:nvSpPr>
        <p:spPr>
          <a:xfrm>
            <a:off x="608330" y="353695"/>
            <a:ext cx="3977640" cy="521970"/>
          </a:xfrm>
          <a:prstGeom prst="rect">
            <a:avLst/>
          </a:prstGeom>
          <a:noFill/>
        </p:spPr>
        <p:txBody>
          <a:bodyPr wrap="square" rtlCol="0" anchor="t">
            <a:spAutoFit/>
          </a:bodyPr>
          <a:p>
            <a:r>
              <a:rPr lang="zh-CN" altLang="en-US" sz="2800" dirty="0">
                <a:sym typeface="+mn-ea"/>
              </a:rPr>
              <a:t>（三）营养素的分类</a:t>
            </a:r>
            <a:endParaRPr lang="zh-CN" altLang="en-US" sz="2800" dirty="0">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18" grpId="0" bldLvl="0" animBg="1"/>
      <p:bldP spid="18" grpId="1" animBg="1"/>
      <p:bldP spid="19" grpId="0" animBg="1"/>
      <p:bldP spid="19" grpId="1" animBg="1"/>
      <p:bldP spid="16" grpId="0"/>
      <p:bldP spid="16" grpId="1"/>
      <p:bldP spid="20" grpId="0" animBg="1"/>
      <p:bldP spid="20" grpId="1" animBg="1"/>
      <p:bldP spid="17" grpId="0"/>
      <p:bldP spid="17" grpId="1"/>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6033"/>
  <p:tag name="KSO_WM_UNIT_ID" val="custom20206033_4*l_h_i*1_1_1"/>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1_1"/>
  <p:tag name="KSO_WM_UNIT_ISNUMDGMTITLE"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6033"/>
  <p:tag name="KSO_WM_UNIT_ID" val="custom20206033_4*l_h_i*1_2_1"/>
  <p:tag name="KSO_WM_UNIT_TEXT_FILL_FORE_SCHEMECOLOR_INDEX" val="6"/>
  <p:tag name="KSO_WM_UNIT_TEXT_FILL_TYPE" val="1"/>
  <p:tag name="KSO_WM_UNIT_USESOURCEFORMAT_APPLY" val="1"/>
</p:tagLst>
</file>

<file path=ppt/tags/tag155.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2_1"/>
  <p:tag name="KSO_WM_UNIT_ISNUMDGMTITLE"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58.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5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6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6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6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6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6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6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17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17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17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8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8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ABLE_BEAUTIFY" val="smartTable{d726c595-f66a-456b-8805-0a0048f0d934}"/>
  <p:tag name="TABLE_ENDDRAG_ORIGIN_RECT" val="666*130"/>
  <p:tag name="TABLE_ENDDRAG_RECT" val="156*309*666*130"/>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9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9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9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97.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9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0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02.xml><?xml version="1.0" encoding="utf-8"?>
<p:tagLst xmlns:p="http://schemas.openxmlformats.org/presentationml/2006/main">
  <p:tag name="KSO_WM_UNIT_TABLE_BEAUTIFY" val="smartTable{dbada0d3-7914-4605-ac86-ae802013879e}"/>
  <p:tag name="TABLE_ENDDRAG_ORIGIN_RECT" val="819*265"/>
  <p:tag name="TABLE_ENDDRAG_RECT" val="109*184*819*265"/>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0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0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0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0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09.xml><?xml version="1.0" encoding="utf-8"?>
<p:tagLst xmlns:p="http://schemas.openxmlformats.org/presentationml/2006/main">
  <p:tag name="KSO_WM_UNIT_TABLE_BEAUTIFY" val="smartTable{692d8fea-8c1d-444a-8f09-428d9d73439e}"/>
  <p:tag name="TABLE_ENDDRAG_ORIGIN_RECT" val="874*176"/>
  <p:tag name="TABLE_ENDDRAG_RECT" val="65*242*874*17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1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1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1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17.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1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UNIT_TABLE_BEAUTIFY" val="smartTable{4a03d123-cd2c-47f0-9cf5-7c09cc6bb42a}"/>
  <p:tag name="TABLE_ENDDRAG_ORIGIN_RECT" val="817*387"/>
  <p:tag name="TABLE_ENDDRAG_RECT" val="79*136*817*387"/>
</p:tagLst>
</file>

<file path=ppt/tags/tag223.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24.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2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2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2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3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UNIT_TABLE_BEAUTIFY" val="smartTable{11e4d402-feb3-4ae4-9779-82175f6f8c10}"/>
  <p:tag name="TABLE_ENDDRAG_ORIGIN_RECT" val="830*399"/>
  <p:tag name="TABLE_ENDDRAG_RECT" val="56*82*830*399"/>
</p:tagLst>
</file>

<file path=ppt/tags/tag23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3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3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TABLE_BEAUTIFY" val="smartTable{11e4d402-feb3-4ae4-9779-82175f6f8c10}"/>
  <p:tag name="TABLE_ENDDRAG_ORIGIN_RECT" val="908*418"/>
  <p:tag name="TABLE_ENDDRAG_RECT" val="37*82*908*418"/>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4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4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4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UNIT_TABLE_BEAUTIFY" val="smartTable{11e4d402-feb3-4ae4-9779-82175f6f8c10}"/>
  <p:tag name="TABLE_ENDDRAG_ORIGIN_RECT" val="936*461"/>
  <p:tag name="TABLE_ENDDRAG_RECT" val="9*77*936*461"/>
  <p:tag name="KSO_WM_BEAUTIFY_FLAG" val=""/>
</p:tagLst>
</file>

<file path=ppt/tags/tag24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4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4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UNIT_TABLE_BEAUTIFY" val="smartTable{11e4d402-feb3-4ae4-9779-82175f6f8c10}"/>
  <p:tag name="TABLE_ENDDRAG_ORIGIN_RECT" val="924*369"/>
  <p:tag name="TABLE_ENDDRAG_RECT" val="9*89*924*369"/>
  <p:tag name="KSO_WM_BEAUTIFY_FLAG" val=""/>
</p:tagLst>
</file>

<file path=ppt/tags/tag25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5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5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5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5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5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5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6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6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6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6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72.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73.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74.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75.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7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81.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82.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83.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8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28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29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29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9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9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2_1"/>
</p:tagLst>
</file>

<file path=ppt/tags/tag29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9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9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02.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30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30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306.xml><?xml version="1.0" encoding="utf-8"?>
<p:tagLst xmlns:p="http://schemas.openxmlformats.org/presentationml/2006/main">
  <p:tag name="KSO_WM_UNIT_TABLE_BEAUTIFY" val="smartTable{fcb28b7f-6f91-4134-8aca-15274f2e3965}"/>
  <p:tag name="TABLE_ENDDRAG_ORIGIN_RECT" val="689*161"/>
  <p:tag name="TABLE_ENDDRAG_RECT" val="145*334*689*161"/>
</p:tagLst>
</file>

<file path=ppt/tags/tag30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309.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COMMONDATA" val="eyJoZGlkIjoiYzEwYjI2NmY4ZjA0NjBmNWEzOGQzNTYwYWNjZWJmYmEifQ=="/>
  <p:tag name="KSO_WPP_MARK_KEY" val="edc4ae16-9a38-4313-bf6e-428e8fa34f27"/>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4565</Words>
  <Application>WPS 演示</Application>
  <PresentationFormat>宽屏</PresentationFormat>
  <Paragraphs>529</Paragraphs>
  <Slides>28</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Arial</vt:lpstr>
      <vt:lpstr>宋体</vt:lpstr>
      <vt:lpstr>Wingdings</vt:lpstr>
      <vt:lpstr>幼圆</vt:lpstr>
      <vt:lpstr>汉仪乐喵体W</vt:lpstr>
      <vt:lpstr>微软雅黑</vt:lpstr>
      <vt:lpstr>黑体</vt:lpstr>
      <vt:lpstr>隶书</vt:lpstr>
      <vt:lpstr>楷体</vt:lpstr>
      <vt:lpstr>Segoe UI</vt:lpstr>
      <vt:lpstr>Arial Unicode MS</vt:lpstr>
      <vt:lpstr>Calibri</vt:lpstr>
      <vt:lpstr>Office 主题</vt:lpstr>
      <vt:lpstr>1_Office 主题​​</vt:lpstr>
      <vt:lpstr>了解婴幼儿膳食营养基础知识</vt:lpstr>
      <vt:lpstr>一、教学目标 知识目标： 1.了解各种营养素及热能对婴幼儿生长发育的重要作用； 2.掌握相关营养学的知识要点。 能力目标：	 1.能够区分各种营养素及热能对婴幼儿生长发育的功能和影响； 2.能够结合生活实际分析婴幼儿的营养需要及膳食安排。 素质目标：	 培植“懂婴幼，爱婴幼，护婴幼、育婴幼”的托育服务情怀与育人情怀，树立正确的安全膳食观。 </vt:lpstr>
      <vt:lpstr>PowerPoint 演示文稿</vt:lpstr>
      <vt:lpstr>PowerPoint 演示文稿</vt:lpstr>
      <vt:lpstr>思考：营养素的分类有哪些？               可以从哪些食物中获取？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小昕子</cp:lastModifiedBy>
  <cp:revision>18</cp:revision>
  <dcterms:created xsi:type="dcterms:W3CDTF">2023-05-23T12:01:00Z</dcterms:created>
  <dcterms:modified xsi:type="dcterms:W3CDTF">2023-05-28T10:39:24Z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7CF0E8D93BCC45D9A12F3D8811AD8B34</vt:lpwstr>
  </property>
  <property fmtid="{D5CDD505-2E9C-101B-9397-08002B2CF9AE}" pid="3" name="KSOProductBuildVer">
    <vt:lpwstr>2052-11.1.0.14309</vt:lpwstr>
  </property>
</Properties>
</file>