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312" r:id="rId38"/>
    <p:sldId id="313" r:id="rId39"/>
    <p:sldId id="292" r:id="rId40"/>
    <p:sldId id="293" r:id="rId41"/>
    <p:sldId id="294" r:id="rId42"/>
    <p:sldId id="295" r:id="rId43"/>
    <p:sldId id="31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6" r:id="rId54"/>
    <p:sldId id="308" r:id="rId55"/>
    <p:sldId id="309" r:id="rId56"/>
    <p:sldId id="316" r:id="rId57"/>
    <p:sldId id="317" r:id="rId58"/>
  </p:sldIdLst>
  <p:sldSz cx="12192000" cy="6858000"/>
  <p:notesSz cx="6858000" cy="12192000"/>
  <p:custDataLst>
    <p:tags r:id="rId60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5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5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f4b5014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1A253EF-BD6A-40E3-AA97-B4F615CCF0F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地理时事热点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f4b5014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FC08EFF-2226-4879-9AC7-BB6978DC08C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2674fd1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0717f10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72674fd13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60717f100&amp;color=RGB(64,64,64)">
            <a:hlinkClick r:id="rId5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第20讲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地理时事热点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a192f60008dc518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62B4E1D-8BD4-D5F0-E7FB-6FEB17AD850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4573107-D74E-4705-96D4-EC172086EE23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2D19FDC-5347-405D-A2D6-E6061123895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8B68024-6C15-444D-BF8C-13E880081E6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2674fd1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0717f10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72674fd13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60717f100&amp;color=RGB(64,64,64)">
            <a:hlinkClick r:id="rId5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470D8F52-33BE-C46E-E479-8BC5A43DA96D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6_1#f82d36ca4?htil=6&amp;vaa=1&amp;vcp=1&amp;vis=1&amp;pid=a956e0be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533874"/>
            <a:ext cx="4875764" cy="248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6_2#f82d36ca4?htil=6&amp;vaa=1&amp;vcp=1&amp;vis=1&amp;pid=a956e0be9&amp;color=0,0,0&amp;vtp=1&amp;vaab=1&amp;bt=1&amp;bbb=1&amp;hb=1&amp;hs=1"/>
          <p:cNvSpPr/>
          <p:nvPr/>
        </p:nvSpPr>
        <p:spPr>
          <a:xfrm>
            <a:off x="539496" y="1546574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（2）大熊猫漂洋过海“出差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”到澳大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途经的大洋是(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f82d36ca4.bracket?vaa=1&amp;vcp=1&amp;vis=1&amp;pid=a956e0be9&amp;color=0,0,0&amp;vpa=4&amp;vtp=1&amp;vaab=1"/>
          <p:cNvSpPr/>
          <p:nvPr/>
        </p:nvSpPr>
        <p:spPr>
          <a:xfrm>
            <a:off x="4016915" y="218093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6_3#f82d36ca4.choices?htil=6&amp;vaa=1&amp;vcp=1&amp;vis=1&amp;pid=a956e0be9&amp;color=0,0,0&amp;vtp=1&amp;vaab=1&amp;bbb=1&amp;hs=1"/>
          <p:cNvSpPr/>
          <p:nvPr/>
        </p:nvSpPr>
        <p:spPr>
          <a:xfrm>
            <a:off x="539496" y="2829591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.北冰洋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.大西洋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C.太平洋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.印度洋</a:t>
            </a:r>
            <a:endParaRPr lang="en-US" altLang="zh-CN" sz="2800" dirty="0"/>
          </a:p>
        </p:txBody>
      </p:sp>
      <p:sp>
        <p:nvSpPr>
          <p:cNvPr id="6" name="QC_6_BD.18_1#49b72da47?vaa=1&amp;vcp=1&amp;vis=1&amp;pid=a956e0be9&amp;color=0,0,0&amp;vtp=1&amp;vaab=1&amp;bbb=1&amp;hs=1"/>
          <p:cNvSpPr/>
          <p:nvPr/>
        </p:nvSpPr>
        <p:spPr>
          <a:xfrm>
            <a:off x="539496" y="40962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（3）大熊猫到世界各地“出差”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有利于(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19_1#49b72da47.bracket?vaa=1&amp;vcp=1&amp;vis=1&amp;pid=a956e0be9&amp;color=0,0,0&amp;vpa=5&amp;vtp=1&amp;vaab=1"/>
          <p:cNvSpPr/>
          <p:nvPr/>
        </p:nvSpPr>
        <p:spPr>
          <a:xfrm>
            <a:off x="6642639" y="408289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6_BD.18_2#49b72da47.choices?vaa=1&amp;vcp=1&amp;vis=1&amp;pid=a956e0be9&amp;color=0,0,0&amp;vtp=1&amp;vaab=1&amp;bbb=1&amp;hs=1"/>
          <p:cNvSpPr/>
          <p:nvPr/>
        </p:nvSpPr>
        <p:spPr>
          <a:xfrm>
            <a:off x="539496" y="47196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.增进国际往来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B.实现人地和谐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C.提高科技水平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.改善生态环境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33b7d9e5?vcp=1&amp;pid=72674fd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热点地区</a:t>
            </a:r>
            <a:endParaRPr lang="en-US" altLang="zh-CN" sz="3200" dirty="0"/>
          </a:p>
        </p:txBody>
      </p:sp>
      <p:sp>
        <p:nvSpPr>
          <p:cNvPr id="4" name="QO_5_BD.20_2#da7df9893?htil=7&amp;sp=1&amp;vaa=1&amp;vcp=1&amp;vis=1&amp;pid=e33b7d9e5&amp;color=0,0,0&amp;vtp=1&amp;vaab=1&amp;bbb=1&amp;hb=1&amp;hs=1"/>
          <p:cNvSpPr/>
          <p:nvPr/>
        </p:nvSpPr>
        <p:spPr>
          <a:xfrm>
            <a:off x="539496" y="1263495"/>
            <a:ext cx="60807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（2024·四川南充·中考）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中国—阿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拉伯国家合作论坛第十届部长级会议开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幕式于2024年5月30日上午在北京举行。</a:t>
            </a: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图为沙特阿拉伯及周边国家示意图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4020" y="1013460"/>
            <a:ext cx="4867910" cy="352044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BD.22_2#b815c217c?htil=8&amp;sp=1&amp;vaa=1&amp;vcp=1&amp;vis=1&amp;pid=da7df9893&amp;color=0,0,0&amp;vtp=1&amp;vaab=1&amp;bt=1&amp;bbb=1"/>
          <p:cNvSpPr/>
          <p:nvPr/>
        </p:nvSpPr>
        <p:spPr>
          <a:xfrm>
            <a:off x="691896" y="1099947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图中的甲运河(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24_1#b815c217c.bracket?vaa=1&amp;vcp=1&amp;vis=1&amp;pid=da7df9893&amp;color=0,0,0&amp;vpa=6&amp;vtp=1&amp;vaab=1"/>
          <p:cNvSpPr/>
          <p:nvPr/>
        </p:nvSpPr>
        <p:spPr>
          <a:xfrm>
            <a:off x="3991515" y="108661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22_3#b815c217c?htil=8&amp;vaa=1&amp;vcp=1&amp;vis=1&amp;pid=da7df9893&amp;color=0,0,0&amp;vtp=1&amp;vaab=1&amp;bbb=1&amp;hb=1"/>
          <p:cNvSpPr/>
          <p:nvPr/>
        </p:nvSpPr>
        <p:spPr>
          <a:xfrm>
            <a:off x="691896" y="1732216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①是亚洲和非洲的分界线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②是亚洲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和欧洲的分界线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③沟通了大西洋和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印度洋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④沟通了太平洋和印度洋</a:t>
            </a:r>
            <a:endParaRPr lang="en-US" altLang="zh-CN" sz="2800" dirty="0"/>
          </a:p>
        </p:txBody>
      </p:sp>
      <p:sp>
        <p:nvSpPr>
          <p:cNvPr id="6" name="QC_6_BD.22_4#b815c217c.choices?htil=8&amp;vaa=1&amp;vcp=1&amp;vis=1&amp;pid=da7df9893&amp;color=0,0,0&amp;vtp=1&amp;vaab=1&amp;bbb=1"/>
          <p:cNvSpPr/>
          <p:nvPr/>
        </p:nvSpPr>
        <p:spPr>
          <a:xfrm>
            <a:off x="691896" y="3654806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  <p:sp>
        <p:nvSpPr>
          <p:cNvPr id="7" name="QC_6_AS.1_1#b815c217c?htil=8&amp;vaa=1&amp;vcp=1&amp;vis=1&amp;pid=da7df9893&amp;color=0,0,0&amp;vtp=1&amp;vaab=1&amp;bbb=1&amp;hb=1"/>
          <p:cNvSpPr/>
          <p:nvPr/>
        </p:nvSpPr>
        <p:spPr>
          <a:xfrm>
            <a:off x="691896" y="4284281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图示甲运河为苏伊士运河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它是亚洲和非洲的分界线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沟通了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大西洋和印度洋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O_5_AS.1_1#da7df9893?vaa=1&amp;vcp=1&amp;vis=1&amp;pid=e33b7d9e5&amp;color=0,0,0&amp;vtp=1&amp;vaab=1&amp;bbb=1&amp;hs=1"/>
          <p:cNvSpPr/>
          <p:nvPr/>
        </p:nvSpPr>
        <p:spPr>
          <a:xfrm>
            <a:off x="691896" y="57105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本题主要考查中东地区的相关知识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310" y="1653540"/>
            <a:ext cx="4867910" cy="352044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8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BD.26_2#d9fa94a39?htil=9&amp;sp=1&amp;vaa=1&amp;vcp=1&amp;vis=1&amp;pid=da7df9893&amp;color=0,0,0&amp;vtp=1&amp;vaab=1&amp;bt=1&amp;bbb=1&amp;hb=1"/>
          <p:cNvSpPr/>
          <p:nvPr/>
        </p:nvSpPr>
        <p:spPr>
          <a:xfrm>
            <a:off x="539496" y="89204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）下列关于图示区域自然地理特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征的叙述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BD.26_3#d9fa94a39?htil=9&amp;vaa=1&amp;vcp=1&amp;vis=1&amp;pid=da7df9893&amp;color=0,0,0&amp;vtp=1&amp;vaab=1&amp;bbb=1&amp;hb=1"/>
          <p:cNvSpPr/>
          <p:nvPr/>
        </p:nvSpPr>
        <p:spPr>
          <a:xfrm>
            <a:off x="539496" y="217506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①沙特阿拉伯水资源匮乏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②阿拉伯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半岛位于亚洲东部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土耳其火山、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地震较多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④波斯湾及其沿岸地区石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油资源丰富</a:t>
            </a:r>
            <a:endParaRPr lang="en-US" altLang="zh-CN" sz="2800" dirty="0"/>
          </a:p>
        </p:txBody>
      </p:sp>
      <p:sp>
        <p:nvSpPr>
          <p:cNvPr id="6" name="QC_6_BD.26_4#d9fa94a39.choices?htil=9&amp;vaa=1&amp;vcp=1&amp;vis=1&amp;pid=da7df9893&amp;color=0,0,0&amp;vtp=1&amp;vaab=1&amp;bbb=1"/>
          <p:cNvSpPr/>
          <p:nvPr/>
        </p:nvSpPr>
        <p:spPr>
          <a:xfrm>
            <a:off x="539496" y="474046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330" y="1151255"/>
            <a:ext cx="4867910" cy="352044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AS.1_1#d9fa94a39?htil=10&amp;vaa=1&amp;vcp=1&amp;vis=1&amp;pid=da7df9893&amp;color=0,0,0&amp;vtp=1&amp;vaab=1&amp;bt=1&amp;bbb=1&amp;hb=1&amp;hs=1"/>
          <p:cNvSpPr/>
          <p:nvPr/>
        </p:nvSpPr>
        <p:spPr>
          <a:xfrm>
            <a:off x="539496" y="1235519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沙特阿拉伯属热带沙漠气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水资源匮乏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阿拉伯半岛位于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亚洲西部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土耳其位于地中海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马拉雅火山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地震带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火山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较多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根据图中信息可知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波斯湾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及其沿岸地区石油资源丰富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6_AN.2_1#d9fa94a39?vaa=1&amp;vcp=1&amp;vis=1&amp;pid=da7df9893&amp;color=0,0,0&amp;vtp=1&amp;vaab=1&amp;bbb=1&amp;hs=1"/>
          <p:cNvSpPr/>
          <p:nvPr/>
        </p:nvSpPr>
        <p:spPr>
          <a:xfrm>
            <a:off x="539496" y="506818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9710" y="1371600"/>
            <a:ext cx="4867910" cy="352044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77cd8fd85?vcp=1&amp;pid=e33b7d9e5&amp;color=0,0,0&amp;vtp=1&amp;vaab=1&amp;bt=1&amp;bbb=1"/>
          <p:cNvSpPr/>
          <p:nvPr/>
        </p:nvSpPr>
        <p:spPr>
          <a:xfrm>
            <a:off x="539496" y="12286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5_BD.30_1#bbc49e87a?htil=11&amp;vaa=1&amp;vcp=1&amp;vis=1&amp;pid=e33b7d9e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57492" y="1874678"/>
            <a:ext cx="2258568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30_2#bbc49e87a?htil=11&amp;sp=1&amp;vaa=1&amp;vcp=1&amp;vis=1&amp;pid=e33b7d9e5&amp;color=0,0,0&amp;vtp=1&amp;vaab=1&amp;bbb=1&amp;hb=1&amp;hs=1"/>
          <p:cNvSpPr/>
          <p:nvPr/>
        </p:nvSpPr>
        <p:spPr>
          <a:xfrm>
            <a:off x="539496" y="1856390"/>
            <a:ext cx="87233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2.（2024·河南·中考）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2024年是京津冀协同发展10周年。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天津市宝坻区依托京津中关村科技城建设，形成了“创新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研发在北京，成果转化在宝坻”的合作模式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图为天津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市宝坻区位置示意图。据此完成下列各题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6_BD.31_1#8cf23e00c?htil=11&amp;vaa=1&amp;vcp=1&amp;vis=1&amp;pid=bbc49e87a&amp;color=0,0,0&amp;vtp=1&amp;vaab=1&amp;bbb=1&amp;hs=1"/>
          <p:cNvSpPr/>
          <p:nvPr/>
        </p:nvSpPr>
        <p:spPr>
          <a:xfrm>
            <a:off x="539496" y="4413980"/>
            <a:ext cx="87233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京津中关村科技城可以重点发展的产业是(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32_1#8cf23e00c.bracket?vaa=1&amp;vcp=1&amp;vis=1&amp;pid=bbc49e87a&amp;color=0,0,0&amp;vpa=8&amp;vtp=1&amp;vaab=1"/>
          <p:cNvSpPr/>
          <p:nvPr/>
        </p:nvSpPr>
        <p:spPr>
          <a:xfrm>
            <a:off x="8106314" y="440064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6_BD.31_2#8cf23e00c.choices?htil=11&amp;vaa=1&amp;vcp=1&amp;vis=1&amp;pid=bbc49e87a&amp;color=0,0,0&amp;vtp=1&amp;vaab=1&amp;bbb=1&amp;hs=1"/>
          <p:cNvSpPr/>
          <p:nvPr/>
        </p:nvSpPr>
        <p:spPr>
          <a:xfrm>
            <a:off x="539496" y="503564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.金属冶炼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B.食品加工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C.纺织服装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.生物医药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33_1#dcd53333b?htil=12&amp;vaa=1&amp;vcp=1&amp;vis=1&amp;pid=bbc49e87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73088" y="1723644"/>
            <a:ext cx="2935224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33_2#dcd53333b?htil=12&amp;vaa=1&amp;vcp=1&amp;vis=1&amp;pid=bbc49e87a&amp;color=0,0,0&amp;vtp=1&amp;vaab=1&amp;bt=1&amp;bbb=1&amp;hb=1"/>
          <p:cNvSpPr/>
          <p:nvPr/>
        </p:nvSpPr>
        <p:spPr>
          <a:xfrm>
            <a:off x="539496" y="1705356"/>
            <a:ext cx="804672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）北京市和天津市宝坻区之间的高效联动得益于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34_1#dcd53333b.bracket?vaa=1&amp;vcp=1&amp;vis=1&amp;pid=bbc49e87a&amp;color=0,0,0&amp;vpa=9&amp;vtp=1&amp;vaab=1"/>
          <p:cNvSpPr/>
          <p:nvPr/>
        </p:nvSpPr>
        <p:spPr>
          <a:xfrm>
            <a:off x="816515" y="233972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33_3#dcd53333b.choices?htil=12&amp;vaa=1&amp;vcp=1&amp;vis=1&amp;pid=bbc49e87a&amp;color=0,0,0&amp;vtp=1&amp;vaab=1&amp;bbb=1"/>
          <p:cNvSpPr/>
          <p:nvPr/>
        </p:nvSpPr>
        <p:spPr>
          <a:xfrm>
            <a:off x="539496" y="2988373"/>
            <a:ext cx="804672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13131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.良好的生态环境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.便捷的交通运输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13131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C.庞大的消费市场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.充足的劳动人口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2a6c668f?vcp=1&amp;pid=72674fd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科学考察</a:t>
            </a:r>
            <a:endParaRPr lang="en-US" altLang="zh-CN" sz="3200" dirty="0"/>
          </a:p>
        </p:txBody>
      </p:sp>
      <p:pic>
        <p:nvPicPr>
          <p:cNvPr id="3" name="QO_5_BD.35_1#2d3c0bdd2?htil=13&amp;vaa=1&amp;vcp=1&amp;vis=1&amp;pid=22a6c668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0532" y="1281783"/>
            <a:ext cx="3831336" cy="428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35_2#2d3c0bdd2?htil=13&amp;sp=1&amp;vaa=1&amp;vcp=1&amp;vis=1&amp;pid=22a6c668f&amp;color=0,0,0&amp;vtp=1&amp;vaab=1&amp;bbb=1&amp;hb=1"/>
          <p:cNvSpPr/>
          <p:nvPr/>
        </p:nvSpPr>
        <p:spPr>
          <a:xfrm>
            <a:off x="539496" y="1263495"/>
            <a:ext cx="715060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2024年2月7日，中国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第五座南极科学考察站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秦岭站开站。开站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后，该站与长城站、中山站、昆仑站、泰山站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联动，开展近岸海洋、海冰环境调查等科学考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察任务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图为中国南极科学考察站分布图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36_1#52e0626d1?htil=14&amp;vaa=1&amp;vcp=1&amp;vis=1&amp;pid=2d3c0bd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3707" y="1293876"/>
            <a:ext cx="3831336" cy="428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36_2#52e0626d1?htil=14&amp;vaa=1&amp;vcp=1&amp;vis=1&amp;pid=2d3c0bdd2&amp;color=0,0,0&amp;vtp=1&amp;vaab=1&amp;bt=1&amp;bbb=1&amp;hb=1"/>
          <p:cNvSpPr/>
          <p:nvPr/>
        </p:nvSpPr>
        <p:spPr>
          <a:xfrm>
            <a:off x="539496" y="1275588"/>
            <a:ext cx="71506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（1）秦岭站开站时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，南极地区的昼夜长短情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况是(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38_1#52e0626d1.bracket?vaa=1&amp;vcp=1&amp;vis=1&amp;pid=2d3c0bdd2&amp;color=0,0,0&amp;vpa=10&amp;vtp=1&amp;vaab=1"/>
          <p:cNvSpPr/>
          <p:nvPr/>
        </p:nvSpPr>
        <p:spPr>
          <a:xfrm>
            <a:off x="1527714" y="190995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36_3#52e0626d1.choices?htil=14&amp;vaa=1&amp;vcp=1&amp;vis=1&amp;pid=2d3c0bdd2&amp;color=0,0,0&amp;vtp=1&amp;vaab=1&amp;bbb=1"/>
          <p:cNvSpPr/>
          <p:nvPr/>
        </p:nvSpPr>
        <p:spPr>
          <a:xfrm>
            <a:off x="539496" y="2558605"/>
            <a:ext cx="71506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6830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.昼短夜长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.昼长夜短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6830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C.昼夜平分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.出现极夜</a:t>
            </a:r>
            <a:endParaRPr lang="en-US" altLang="zh-CN" sz="2800" dirty="0"/>
          </a:p>
        </p:txBody>
      </p:sp>
      <p:sp>
        <p:nvSpPr>
          <p:cNvPr id="6" name="QC_6_AS.1_1#52e0626d1?htil=14&amp;vaa=1&amp;vcp=1&amp;vis=1&amp;pid=2d3c0bdd2&amp;color=0,0,0&amp;vtp=1&amp;vaab=1&amp;bbb=1&amp;hb=1"/>
          <p:cNvSpPr/>
          <p:nvPr/>
        </p:nvSpPr>
        <p:spPr>
          <a:xfrm>
            <a:off x="539496" y="3835590"/>
            <a:ext cx="71506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秦岭站开站当天是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一天南极地区处于南半球的夏季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昼长夜短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40_1#bd05411d2?htil=15&amp;vaa=1&amp;vcp=1&amp;vis=1&amp;pid=2d3c0bdd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1966" y="1332357"/>
            <a:ext cx="3831336" cy="428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40_2#bd05411d2?htil=15&amp;vaa=1&amp;vcp=1&amp;vis=1&amp;pid=2d3c0bdd2&amp;color=0,0,0&amp;vtp=1&amp;vaab=1&amp;bt=1&amp;bbb=1"/>
          <p:cNvSpPr/>
          <p:nvPr/>
        </p:nvSpPr>
        <p:spPr>
          <a:xfrm>
            <a:off x="539496" y="1214882"/>
            <a:ext cx="71506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秦岭站位于中山站的(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42_1#bd05411d2.bracket?vaa=1&amp;vcp=1&amp;vis=1&amp;pid=2d3c0bdd2&amp;color=0,0,0&amp;vpa=11&amp;vtp=1&amp;vaab=1"/>
          <p:cNvSpPr/>
          <p:nvPr/>
        </p:nvSpPr>
        <p:spPr>
          <a:xfrm>
            <a:off x="4905915" y="120154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40_3#bd05411d2.choices?htil=15&amp;vaa=1&amp;vcp=1&amp;vis=1&amp;pid=2d3c0bdd2&amp;color=0,0,0&amp;vtp=1&amp;vaab=1&amp;bbb=1"/>
          <p:cNvSpPr/>
          <p:nvPr/>
        </p:nvSpPr>
        <p:spPr>
          <a:xfrm>
            <a:off x="539496" y="1847151"/>
            <a:ext cx="71506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6830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.东南方向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6830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C.东北方向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.西北方向</a:t>
            </a:r>
            <a:endParaRPr lang="en-US" altLang="zh-CN" sz="2800" dirty="0"/>
          </a:p>
        </p:txBody>
      </p:sp>
      <p:sp>
        <p:nvSpPr>
          <p:cNvPr id="6" name="QC_6_AS.1_1#bd05411d2?htil=15&amp;vaa=1&amp;vcp=1&amp;vis=1&amp;pid=2d3c0bdd2&amp;color=0,0,0&amp;vtp=1&amp;vaab=1&amp;bbb=1&amp;hb=1"/>
          <p:cNvSpPr/>
          <p:nvPr/>
        </p:nvSpPr>
        <p:spPr>
          <a:xfrm>
            <a:off x="539496" y="3124136"/>
            <a:ext cx="71506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经线指示南北方向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纬线指示东西方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两个科学考察站同属东经度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秦岭站位于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中山站的东部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同时秦岭站的纬度较中山站的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纬度高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故秦岭站位于中山站的东南方向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fdd4e31ea.fixed?vcp=1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1#fdd4e31ea.fixed?vcp=1&amp;color=86,186,157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</a:t>
            </a:r>
            <a:r>
              <a:rPr lang="zh-CN" altLang="en-US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中考专题突破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44_1#ba3514988?htil=16&amp;vaa=1&amp;vcp=1&amp;vis=1&amp;pid=2d3c0bdd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0299" y="775081"/>
            <a:ext cx="3122435" cy="349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44_2#ba3514988?htil=16&amp;vaa=1&amp;vcp=1&amp;vis=1&amp;pid=2d3c0bdd2&amp;color=0,0,0&amp;vtp=1&amp;vaab=1&amp;bt=1&amp;bbb=1&amp;hb=1&amp;hs=1"/>
          <p:cNvSpPr/>
          <p:nvPr/>
        </p:nvSpPr>
        <p:spPr>
          <a:xfrm>
            <a:off x="539496" y="787781"/>
            <a:ext cx="7150608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）乘坐科学考察船从秦岭站经中山站至长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城站进行科考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途中依次经过的大洋为(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46_1#ba3514988.bracket?vaa=1&amp;vcp=1&amp;vis=1&amp;pid=2d3c0bdd2&amp;color=0,0,0&amp;vpa=12&amp;vtp=1&amp;vaab=1"/>
          <p:cNvSpPr/>
          <p:nvPr/>
        </p:nvSpPr>
        <p:spPr>
          <a:xfrm>
            <a:off x="6861714" y="1371600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44_3#ba3514988.choices?htil=16&amp;vaa=1&amp;vcp=1&amp;vis=1&amp;pid=2d3c0bdd2&amp;color=0,0,0&amp;vtp=1&amp;vaab=1&amp;bbb=1&amp;hs=1"/>
          <p:cNvSpPr/>
          <p:nvPr/>
        </p:nvSpPr>
        <p:spPr>
          <a:xfrm>
            <a:off x="539496" y="1969706"/>
            <a:ext cx="7150608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A.太平洋、大西洋、印度洋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.大西洋、太平洋、印度洋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.印度洋、太平洋、大西洋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.太平洋、印度洋、大西洋</a:t>
            </a:r>
            <a:endParaRPr lang="en-US" altLang="zh-CN" sz="2800" dirty="0"/>
          </a:p>
        </p:txBody>
      </p:sp>
      <p:sp>
        <p:nvSpPr>
          <p:cNvPr id="6" name="QC_6_AS.1_1#ba3514988?htil=16&amp;vaa=1&amp;vcp=1&amp;vis=1&amp;pid=2d3c0bdd2&amp;color=0,0,0&amp;vtp=1&amp;vaab=1&amp;bbb=1&amp;hb=1&amp;hs=1"/>
          <p:cNvSpPr/>
          <p:nvPr/>
        </p:nvSpPr>
        <p:spPr>
          <a:xfrm>
            <a:off x="539995" y="4330319"/>
            <a:ext cx="1111201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南极地区被太平洋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大西洋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印度洋</a:t>
            </a:r>
            <a:endParaRPr lang="en-US" altLang="zh-CN" sz="2800" dirty="0"/>
          </a:p>
        </p:txBody>
      </p:sp>
      <p:sp>
        <p:nvSpPr>
          <p:cNvPr id="8" name="QC_6_AS.1_1#ba3514988?htil=16&amp;vaa=1&amp;vcp=1&amp;vis=1&amp;pid=2d3c0bdd2&amp;color=0,0,0&amp;vtp=1&amp;vaab=1&amp;bbb=1&amp;hb=1&amp;hs=1"/>
          <p:cNvSpPr/>
          <p:nvPr/>
        </p:nvSpPr>
        <p:spPr>
          <a:xfrm>
            <a:off x="539496" y="4909121"/>
            <a:ext cx="11112011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包围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乘坐科学考察船从秦岭站经中山站至长城站进行科考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途中依次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经过的大洋为太平洋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印度洋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大西洋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be50ea430?vcp=1&amp;pid=22a6c668f&amp;color=0,0,0&amp;vtp=1&amp;vaab=1&amp;bt=1&amp;bbb=1"/>
          <p:cNvSpPr/>
          <p:nvPr/>
        </p:nvSpPr>
        <p:spPr>
          <a:xfrm>
            <a:off x="539496" y="801307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5_BD.48_1#da859a632?vaa=1&amp;vcp=1&amp;vis=1&amp;pid=22a6c668f&amp;color=0,0,0&amp;vtp=1&amp;vaab=1&amp;bbb=1&amp;hb=1"/>
          <p:cNvSpPr/>
          <p:nvPr/>
        </p:nvSpPr>
        <p:spPr>
          <a:xfrm>
            <a:off x="539496" y="1380490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2024年4月10日，我国第40次南极考察队顺利返回，标志着我国第40次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南极考察任务圆满结束。结合所学知识，完成下列各题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6_BD.49_1#e484c10e2?vaa=1&amp;vcp=1&amp;vis=1&amp;pid=da859a632&amp;color=0,0,0&amp;vtp=1&amp;vaab=1&amp;bbb=1"/>
          <p:cNvSpPr/>
          <p:nvPr/>
        </p:nvSpPr>
        <p:spPr>
          <a:xfrm>
            <a:off x="539496" y="2567686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（1）在此次南极考察中，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考察队可能遇到的情况是(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AN.51_1#e484c10e2.bracket?vaa=1&amp;vcp=1&amp;vis=1&amp;pid=da859a632&amp;color=0,0,0&amp;vpa=13&amp;vtp=1&amp;vaab=1"/>
          <p:cNvSpPr/>
          <p:nvPr/>
        </p:nvSpPr>
        <p:spPr>
          <a:xfrm>
            <a:off x="8817514" y="2557844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49_2#e484c10e2.choices?vaa=1&amp;vcp=1&amp;vis=1&amp;pid=da859a632&amp;color=0,0,0&amp;vtp=1&amp;vaab=1&amp;bbb=1"/>
          <p:cNvSpPr/>
          <p:nvPr/>
        </p:nvSpPr>
        <p:spPr>
          <a:xfrm>
            <a:off x="539496" y="3148648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.被北极熊袭扰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.暴雨影响勘探进度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C.酷寒导致冻伤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.潮湿导致衣服发霉</a:t>
            </a:r>
            <a:endParaRPr lang="en-US" altLang="zh-CN" sz="2800" dirty="0"/>
          </a:p>
        </p:txBody>
      </p:sp>
      <p:sp>
        <p:nvSpPr>
          <p:cNvPr id="7" name="QC_6_AS.1_1#e484c10e2?vaa=1&amp;vcp=1&amp;vis=1&amp;pid=da859a632&amp;color=0,0,0&amp;vtp=1&amp;vaab=1&amp;bbb=1&amp;hb=1"/>
          <p:cNvSpPr/>
          <p:nvPr/>
        </p:nvSpPr>
        <p:spPr>
          <a:xfrm>
            <a:off x="539496" y="4329748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（提示：南极地区具有酷寒、干燥、烈风等气候特点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，北极熊是北极地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区的代表动物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，所以在此次南极考察中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，考察队可能遇到酷寒导致冻伤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3_1#a5a25dc10?vaa=1&amp;vcp=1&amp;vis=1&amp;pid=da859a632&amp;color=0,0,0&amp;vtp=1&amp;vaab=1&amp;bt=1&amp;bbb=1"/>
          <p:cNvSpPr/>
          <p:nvPr/>
        </p:nvSpPr>
        <p:spPr>
          <a:xfrm>
            <a:off x="539496" y="24963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我国开展南极考察的主要目的是(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54_1#a5a25dc10.bracket?vaa=1&amp;vcp=1&amp;vis=1&amp;pid=da859a632&amp;color=0,0,0&amp;vpa=14&amp;vtp=1&amp;vaab=1"/>
          <p:cNvSpPr/>
          <p:nvPr/>
        </p:nvSpPr>
        <p:spPr>
          <a:xfrm>
            <a:off x="6683914" y="248297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53_2#a5a25dc10.choices?vaa=1&amp;vcp=1&amp;vis=1&amp;pid=da859a632&amp;color=0,0,0&amp;vtp=1&amp;vaab=1&amp;bbb=1"/>
          <p:cNvSpPr/>
          <p:nvPr/>
        </p:nvSpPr>
        <p:spPr>
          <a:xfrm>
            <a:off x="539496" y="31285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.捕捉极地动物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.更好地保护地球环境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C.建设永久居民点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.大力开发极地的矿产资源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34f1903e?vcp=1&amp;pid=72674fd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自然灾害</a:t>
            </a:r>
            <a:endParaRPr lang="en-US" altLang="zh-CN" sz="3200" dirty="0"/>
          </a:p>
        </p:txBody>
      </p:sp>
      <p:pic>
        <p:nvPicPr>
          <p:cNvPr id="3" name="QO_5_BD.55_1#c772b01fb?htil=17&amp;vaa=1&amp;vcp=1&amp;vis=1&amp;pid=f34f1903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81783"/>
            <a:ext cx="5422392" cy="405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55_2#c772b01fb?htil=17&amp;sp=1&amp;vaa=1&amp;vcp=1&amp;vis=1&amp;pid=f34f1903e&amp;color=0,0,0&amp;vtp=1&amp;vaab=1&amp;bbb=1&amp;hb=1"/>
          <p:cNvSpPr/>
          <p:nvPr/>
        </p:nvSpPr>
        <p:spPr>
          <a:xfrm>
            <a:off x="539496" y="1263495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（2024·新疆·中考）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日，日本石川县发生7．6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级地震，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地震导致该地区地壳大幅变动。读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世界六大板块分布示意图，完成下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57_1#0f5cad804?htil=18&amp;vaa=1&amp;vcp=1&amp;vis=1&amp;pid=c772b01f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1088" y="1376426"/>
            <a:ext cx="4471416" cy="337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57_2#0f5cad804?htil=18&amp;vaa=1&amp;vcp=1&amp;vis=1&amp;pid=c772b01fb&amp;color=0,0,0&amp;vtp=1&amp;vaab=1&amp;bt=1&amp;bbb=1&amp;hb=1"/>
          <p:cNvSpPr/>
          <p:nvPr/>
        </p:nvSpPr>
        <p:spPr>
          <a:xfrm>
            <a:off x="539496" y="1091438"/>
            <a:ext cx="651052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）日本地震频繁发生的主要原因是其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BD.57_3#0f5cad804.choices?htil=18&amp;vaa=1&amp;vcp=1&amp;vis=1&amp;pid=c772b01fb&amp;color=0,0,0&amp;vtp=1&amp;vaab=1&amp;bbb=1&amp;hb=1"/>
          <p:cNvSpPr/>
          <p:nvPr/>
        </p:nvSpPr>
        <p:spPr>
          <a:xfrm>
            <a:off x="539496" y="2374455"/>
            <a:ext cx="651052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A.亚欧板块内部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.太平洋板块与印度洋板块的交界地带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.太平洋板块与亚欧板块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、美洲板块的交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界地带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.印度洋板块与太平洋板块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、美洲板块的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交界地带</a:t>
            </a:r>
            <a:endParaRPr lang="en-US" altLang="zh-CN" sz="2800" dirty="0"/>
          </a:p>
        </p:txBody>
      </p:sp>
      <p:sp>
        <p:nvSpPr>
          <p:cNvPr id="4" name="QO_5_AS.1_1#c772b01fb?htil=17&amp;vaa=1&amp;vcp=1&amp;vis=1&amp;pid=f34f1903e&amp;color=0,0,0&amp;vtp=1&amp;vaab=1&amp;bbb=1&amp;hb=1"/>
          <p:cNvSpPr/>
          <p:nvPr/>
        </p:nvSpPr>
        <p:spPr>
          <a:xfrm>
            <a:off x="620454" y="463568"/>
            <a:ext cx="5559552" cy="64615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本题主要考查板块运动和避震措施的相关知识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0f5cad804?vaa=1&amp;vcp=1&amp;vis=1&amp;pid=c772b01fb&amp;color=0,0,0&amp;vtp=1&amp;vaab=1&amp;bt=1&amp;bbb=1&amp;hb=1"/>
          <p:cNvSpPr/>
          <p:nvPr/>
        </p:nvSpPr>
        <p:spPr>
          <a:xfrm>
            <a:off x="539496" y="70253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根据世界六大板块分布示意图可知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日本位于太平洋板块与亚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欧板块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美洲板块的交界地带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地壳比较活跃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多火山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5_AS.1_1#0f5cad804?vaa=1&amp;vcp=1&amp;vis=1&amp;pid=c772b01f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4760" y="2039461"/>
            <a:ext cx="4599432" cy="341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2_1#0f5cad804?vaa=1&amp;vcp=1&amp;vis=1&amp;pid=c772b01fb&amp;color=0,0,0&amp;vtp=1&amp;vaab=1&amp;bbb=1"/>
          <p:cNvSpPr/>
          <p:nvPr/>
        </p:nvSpPr>
        <p:spPr>
          <a:xfrm>
            <a:off x="539496" y="55827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61_1#3ce22bb17?htil=19&amp;vaa=1&amp;vcp=1&amp;vis=1&amp;pid=c772b01f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2408" y="1681067"/>
            <a:ext cx="3300984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61_2#3ce22bb17?htil=19&amp;sp=1&amp;vaa=1&amp;vcp=1&amp;vis=1&amp;pid=c772b01fb&amp;color=0,0,0&amp;vtp=1&amp;vaab=1&amp;bt=1&amp;bbb=1&amp;hs=1"/>
          <p:cNvSpPr/>
          <p:nvPr/>
        </p:nvSpPr>
        <p:spPr>
          <a:xfrm>
            <a:off x="539496" y="1543907"/>
            <a:ext cx="767181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（2）地震发生时，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BD.61_3#3ce22bb17?htil=19&amp;vaa=1&amp;vcp=1&amp;vis=1&amp;pid=c772b01fb&amp;color=0,0,0&amp;vtp=1&amp;vaab=1&amp;bbb=1&amp;hb=1&amp;hs=1"/>
          <p:cNvSpPr/>
          <p:nvPr/>
        </p:nvSpPr>
        <p:spPr>
          <a:xfrm>
            <a:off x="539496" y="2176176"/>
            <a:ext cx="767181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①若在室内，应迅速躲到墙角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②若在高楼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快乘坐电梯下楼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③若在室外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，应迅速撤离到高大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建筑物附近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④若在野外，应避开山崖、陡坡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止被滚落的山石砸伤</a:t>
            </a:r>
            <a:endParaRPr lang="en-US" altLang="zh-CN" sz="2800" dirty="0"/>
          </a:p>
        </p:txBody>
      </p:sp>
      <p:sp>
        <p:nvSpPr>
          <p:cNvPr id="6" name="QC_6_BD.61_4#3ce22bb17.choices?vaa=1&amp;vcp=1&amp;vis=1&amp;pid=c772b01fb&amp;color=0,0,0&amp;vtp=1&amp;vaab=1&amp;bbb=1&amp;hs=1"/>
          <p:cNvSpPr/>
          <p:nvPr/>
        </p:nvSpPr>
        <p:spPr>
          <a:xfrm>
            <a:off x="539496" y="47337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S.1_1#3ce22bb17?htil=20&amp;vaa=1&amp;vcp=1&amp;vis=1&amp;pid=c772b01f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1624" y="572688"/>
            <a:ext cx="3209544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3ce22bb17?htil=20&amp;vaa=1&amp;vcp=1&amp;vis=1&amp;pid=c772b01fb&amp;color=0,0,0&amp;vtp=1&amp;vaab=1&amp;bt=1&amp;bbb=1&amp;hb=1&amp;hs=1"/>
          <p:cNvSpPr/>
          <p:nvPr/>
        </p:nvSpPr>
        <p:spPr>
          <a:xfrm>
            <a:off x="539496" y="554400"/>
            <a:ext cx="777240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地震是一种破坏力极强的地质灾害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给人们的生命财产安全带来极大威胁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我们可以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采取正确的避震措施来减轻地震带来的负面影响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地震发生时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若在室内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应迅速躲到三角区</a:t>
            </a:r>
            <a:r>
              <a:rPr lang="zh-CN" altLang="en-US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墙</a:t>
            </a:r>
            <a:endParaRPr lang="en-US" altLang="zh-CN" sz="2800" dirty="0"/>
          </a:p>
        </p:txBody>
      </p:sp>
      <p:sp>
        <p:nvSpPr>
          <p:cNvPr id="4" name="QC_6_AN.2_1#3ce22bb17?vaa=1&amp;vcp=1&amp;vis=1&amp;pid=c772b01fb&amp;color=0,0,0&amp;vtp=1&amp;vaab=1&amp;bbb=1&amp;hs=1"/>
          <p:cNvSpPr/>
          <p:nvPr/>
        </p:nvSpPr>
        <p:spPr>
          <a:xfrm>
            <a:off x="539496" y="56961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AS.1_1#3ce22bb17?htil=20&amp;vaa=1&amp;vcp=1&amp;vis=1&amp;pid=c772b01fb&amp;color=0,0,0&amp;vtp=1&amp;vaab=1&amp;bt=1&amp;bbb=1&amp;hb=1&amp;hs=1"/>
          <p:cNvSpPr/>
          <p:nvPr/>
        </p:nvSpPr>
        <p:spPr>
          <a:xfrm>
            <a:off x="539496" y="3141644"/>
            <a:ext cx="11112011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角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等待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在高楼时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若乘坐电梯下楼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可能遭遇突然停电而被困在电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梯里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使自己陷入更加危险的处境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若在室外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应迅速跑到空旷的地方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远离高大建筑物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被困时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应注意保存体力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等待救援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若在野外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避开山崖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陡坡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防止被滚落的山石砸伤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9ed49965?vcp=1&amp;pid=f34f1903e&amp;color=0,0,0&amp;vtp=1&amp;vaab=1&amp;bt=1&amp;bbb=1"/>
          <p:cNvSpPr/>
          <p:nvPr/>
        </p:nvSpPr>
        <p:spPr>
          <a:xfrm>
            <a:off x="539496" y="72377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5_BD.65_1#f155df3b3?vaa=1&amp;vcp=1&amp;vis=1&amp;pid=f34f1903e&amp;color=0,0,0&amp;vtp=1&amp;vaab=1&amp;bbb=1&amp;hb=1"/>
          <p:cNvSpPr/>
          <p:nvPr/>
        </p:nvSpPr>
        <p:spPr>
          <a:xfrm>
            <a:off x="539496" y="135147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4.（2024·广东·中考）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巴布亚新几内亚位于太平洋西南部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，年平均降水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500毫米。2024年5月，其北部地区遭遇持续强降雨天气，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24日发生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严重山体滑坡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，造成重大损失。据此完成下列各题。</a:t>
            </a:r>
            <a:endParaRPr lang="en-US" altLang="zh-CN" sz="2800" dirty="0"/>
          </a:p>
        </p:txBody>
      </p:sp>
      <p:sp>
        <p:nvSpPr>
          <p:cNvPr id="4" name="QC_6_BD.66_1#0fee8c575?vaa=1&amp;vcp=1&amp;vis=1&amp;pid=f155df3b3&amp;color=0,0,0&amp;vtp=1&amp;vaab=1&amp;bbb=1"/>
          <p:cNvSpPr/>
          <p:nvPr/>
        </p:nvSpPr>
        <p:spPr>
          <a:xfrm>
            <a:off x="539496" y="32740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巴布亚新几内亚发生此次滑坡的主要诱因是(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AN.68_1#0fee8c575.bracket?vaa=1&amp;vcp=1&amp;vis=1&amp;pid=f155df3b3&amp;color=0,0,0&amp;vpa=17&amp;vtp=1&amp;vaab=1"/>
          <p:cNvSpPr/>
          <p:nvPr/>
        </p:nvSpPr>
        <p:spPr>
          <a:xfrm>
            <a:off x="8461914" y="326072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6_BD.66_2#0fee8c575.choices?vaa=1&amp;vcp=1&amp;vis=1&amp;pid=f155df3b3&amp;color=0,0,0&amp;vtp=1&amp;vaab=1&amp;bbb=1"/>
          <p:cNvSpPr/>
          <p:nvPr/>
        </p:nvSpPr>
        <p:spPr>
          <a:xfrm>
            <a:off x="539496" y="389572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.地表崎岖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B.暴雨集中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C.土质疏松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.植被稀疏</a:t>
            </a:r>
            <a:endParaRPr lang="en-US" altLang="zh-CN" sz="2800" dirty="0"/>
          </a:p>
        </p:txBody>
      </p:sp>
      <p:sp>
        <p:nvSpPr>
          <p:cNvPr id="7" name="QC_6_AS.1_1#0fee8c575?vaa=1&amp;vcp=1&amp;vis=1&amp;pid=f155df3b3&amp;color=0,0,0&amp;vtp=1&amp;vaab=1&amp;bbb=1&amp;hb=1"/>
          <p:cNvSpPr/>
          <p:nvPr/>
        </p:nvSpPr>
        <p:spPr>
          <a:xfrm>
            <a:off x="539496" y="457282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（提示：根据题干“2024年5月，其北部地区遭遇持续强降雨天气”，说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明发生此次滑坡的主要诱因是暴雨集中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0_1#c3a052686?sp=1&amp;vaa=1&amp;vcp=1&amp;vis=1&amp;pid=f155df3b3&amp;color=0,0,0&amp;vtp=1&amp;vaab=1&amp;bt=1&amp;bbb=1"/>
          <p:cNvSpPr/>
          <p:nvPr/>
        </p:nvSpPr>
        <p:spPr>
          <a:xfrm>
            <a:off x="539496" y="21789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（2）遭遇滑坡时，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下列做法正确的有(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71_1#c3a052686.bracket?vaa=1&amp;vcp=1&amp;vis=1&amp;pid=f155df3b3&amp;color=0,0,0&amp;vpa=18&amp;vtp=1&amp;vaab=1"/>
          <p:cNvSpPr/>
          <p:nvPr/>
        </p:nvSpPr>
        <p:spPr>
          <a:xfrm>
            <a:off x="6683914" y="21655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70_2#c3a052686?vaa=1&amp;vcp=1&amp;vis=1&amp;pid=f155df3b3&amp;color=0,0,0&amp;vtp=1&amp;vaab=1&amp;bbb=1"/>
          <p:cNvSpPr/>
          <p:nvPr/>
        </p:nvSpPr>
        <p:spPr>
          <a:xfrm>
            <a:off x="539496" y="281117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①迅速避让和撤离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②优先抢救财物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及时报警求救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④往垂直于滑坡方向的两侧逃生</a:t>
            </a:r>
            <a:endParaRPr lang="en-US" altLang="zh-CN" sz="2800" dirty="0"/>
          </a:p>
        </p:txBody>
      </p:sp>
      <p:sp>
        <p:nvSpPr>
          <p:cNvPr id="5" name="QC_6_BD.70_3#c3a052686.choices?vaa=1&amp;vcp=1&amp;vis=1&amp;pid=f155df3b3&amp;color=0,0,0&amp;vtp=1&amp;vaab=1&amp;bbb=1"/>
          <p:cNvSpPr/>
          <p:nvPr/>
        </p:nvSpPr>
        <p:spPr>
          <a:xfrm>
            <a:off x="539496" y="40803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2674fd13.fixed?vcp=1&amp;pid=5f4b5014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地理时事热点</a:t>
            </a:r>
            <a:endParaRPr lang="en-US" altLang="zh-CN" sz="4000" dirty="0"/>
          </a:p>
        </p:txBody>
      </p:sp>
      <p:sp>
        <p:nvSpPr>
          <p:cNvPr id="3" name="C_3_BD#72674fd13.fixed?vcp=1&amp;pid=5f4b5014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fe7acb8d?vcp=1&amp;pid=72674fd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要点5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国家建设</a:t>
            </a:r>
            <a:endParaRPr lang="en-US" altLang="zh-CN" sz="3200" dirty="0"/>
          </a:p>
        </p:txBody>
      </p:sp>
      <p:pic>
        <p:nvPicPr>
          <p:cNvPr id="3" name="QO_5_BD.72_1#efeddf653?htil=21&amp;vaa=1&amp;vcp=1&amp;vis=1&amp;pid=dfe7acb8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7037" y="1281783"/>
            <a:ext cx="3730752" cy="49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72_2#efeddf653?htil=21&amp;sp=1&amp;vaa=1&amp;vcp=1&amp;vis=1&amp;pid=dfe7acb8d&amp;color=0,0,0&amp;vtp=1&amp;vaab=1&amp;bbb=1&amp;hb=1"/>
          <p:cNvSpPr/>
          <p:nvPr/>
        </p:nvSpPr>
        <p:spPr>
          <a:xfrm>
            <a:off x="539496" y="1263495"/>
            <a:ext cx="725119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（2023·湖南岳阳·中考）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“最北高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”——哈伊高铁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，在总里程中桥梁的占比高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72%。读哈伊高铁示意图，完成下列各题。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74_1#01c13fdc2?htil=22&amp;vaa=1&amp;vcp=1&amp;vis=1&amp;pid=efeddf65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2585" y="1086485"/>
            <a:ext cx="2628792" cy="3491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74_2#01c13fdc2?htil=22&amp;vaa=1&amp;vcp=1&amp;vis=1&amp;pid=efeddf653&amp;color=0,0,0&amp;vtp=1&amp;vaab=1&amp;bt=1&amp;bbb=1&amp;hs=1"/>
          <p:cNvSpPr/>
          <p:nvPr/>
        </p:nvSpPr>
        <p:spPr>
          <a:xfrm>
            <a:off x="539496" y="949325"/>
            <a:ext cx="7964424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哈伊高铁沿线桥梁占比高的主要原因是(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76_1#01c13fdc2.bracket?vaa=1&amp;vcp=1&amp;vis=1&amp;pid=efeddf653&amp;color=0,0,0&amp;vpa=19&amp;vtp=1&amp;vaab=1"/>
          <p:cNvSpPr/>
          <p:nvPr/>
        </p:nvSpPr>
        <p:spPr>
          <a:xfrm>
            <a:off x="7750714" y="933006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74_3#01c13fdc2.choices?htil=22&amp;vaa=1&amp;vcp=1&amp;vis=1&amp;pid=efeddf653&amp;color=0,0,0&amp;vtp=1&amp;vaab=1&amp;bbb=1&amp;hs=1"/>
          <p:cNvSpPr/>
          <p:nvPr/>
        </p:nvSpPr>
        <p:spPr>
          <a:xfrm>
            <a:off x="539496" y="1544638"/>
            <a:ext cx="7964424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409003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.沿线地形崎岖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.沿线冻土广布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409003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C.防御风沙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.避开城市</a:t>
            </a:r>
            <a:endParaRPr lang="en-US" altLang="zh-CN" sz="2800" dirty="0"/>
          </a:p>
        </p:txBody>
      </p:sp>
      <p:sp>
        <p:nvSpPr>
          <p:cNvPr id="6" name="QC_6_AS.1_1#01c13fdc2?htil=22&amp;vaa=1&amp;vcp=1&amp;vis=1&amp;pid=efeddf653&amp;color=0,0,0&amp;vtp=1&amp;vaab=1&amp;bbb=1&amp;hb=1&amp;hs=1"/>
          <p:cNvSpPr/>
          <p:nvPr/>
        </p:nvSpPr>
        <p:spPr>
          <a:xfrm>
            <a:off x="539496" y="2751202"/>
            <a:ext cx="7964424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哈伊高铁连接哈尔滨和伊春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位于黑龙江境内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所在地区纬度较高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冬季气候寒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沿线冻土广布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为了减轻冻土对铁路路基的影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线路多采用高架桥的形式修建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哈伊高铁沿线</a:t>
            </a:r>
            <a:endParaRPr lang="en-US" altLang="zh-CN" sz="2800" dirty="0"/>
          </a:p>
        </p:txBody>
      </p:sp>
      <p:sp>
        <p:nvSpPr>
          <p:cNvPr id="8" name="QC_6_AS.1_1#01c13fdc2?htil=22&amp;vaa=1&amp;vcp=1&amp;vis=1&amp;pid=efeddf653&amp;color=0,0,0&amp;vtp=1&amp;vaab=1&amp;bbb=1&amp;hb=1&amp;hs=1"/>
          <p:cNvSpPr/>
          <p:nvPr/>
        </p:nvSpPr>
        <p:spPr>
          <a:xfrm>
            <a:off x="539496" y="5171632"/>
            <a:ext cx="11112011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多平原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地形平坦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沿线降水较多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蒸发较少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气候较为湿润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几乎不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受风沙的影响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沿线连接了诸多城市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方便沿线居民出行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O_5_AS.1_1#efeddf653?htil=21&amp;vaa=1&amp;vcp=1&amp;vis=1&amp;pid=dfe7acb8d&amp;color=0,0,0&amp;vtp=1&amp;vaab=1&amp;bbb=1"/>
          <p:cNvSpPr/>
          <p:nvPr/>
        </p:nvSpPr>
        <p:spPr>
          <a:xfrm>
            <a:off x="606171" y="332340"/>
            <a:ext cx="725119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本题主要考查读图分析能力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78_1#11d9c33f7?htil=23&amp;vaa=1&amp;vcp=1&amp;vis=1&amp;pid=efeddf65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4055" y="800419"/>
            <a:ext cx="3110642" cy="410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78_2#11d9c33f7?htil=23&amp;vaa=1&amp;vcp=1&amp;vis=1&amp;pid=efeddf653&amp;color=0,0,0&amp;vtp=1&amp;vaab=1&amp;bt=1&amp;bbb=1&amp;hb=1"/>
          <p:cNvSpPr/>
          <p:nvPr/>
        </p:nvSpPr>
        <p:spPr>
          <a:xfrm>
            <a:off x="539496" y="782130"/>
            <a:ext cx="725119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）下列关于哈伊高铁所在区域地理特征的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80_1#11d9c33f7.bracket?vaa=1&amp;vcp=1&amp;vis=1&amp;pid=efeddf653&amp;color=0,0,0&amp;vpa=20&amp;vtp=1&amp;vaab=1"/>
          <p:cNvSpPr/>
          <p:nvPr/>
        </p:nvSpPr>
        <p:spPr>
          <a:xfrm>
            <a:off x="3305715" y="1365949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78_3#11d9c33f7.choices?htil=23&amp;vaa=1&amp;vcp=1&amp;vis=1&amp;pid=efeddf653&amp;color=0,0,0&amp;vtp=1&amp;vaab=1&amp;bbb=1"/>
          <p:cNvSpPr/>
          <p:nvPr/>
        </p:nvSpPr>
        <p:spPr>
          <a:xfrm>
            <a:off x="539496" y="1964055"/>
            <a:ext cx="7251192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A.山环水绕，沃野千里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.牛羊成群，一望无垠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.树木常绿，山清水秀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.白色荒漠，地球风库</a:t>
            </a:r>
            <a:endParaRPr lang="en-US" altLang="zh-CN" sz="2800" dirty="0"/>
          </a:p>
        </p:txBody>
      </p:sp>
      <p:sp>
        <p:nvSpPr>
          <p:cNvPr id="6" name="QC_6_AS.1_1#11d9c33f7?htil=23&amp;vaa=1&amp;vcp=1&amp;vis=1&amp;pid=efeddf653&amp;color=0,0,0&amp;vtp=1&amp;vaab=1&amp;bbb=1&amp;hb=1"/>
          <p:cNvSpPr/>
          <p:nvPr/>
        </p:nvSpPr>
        <p:spPr>
          <a:xfrm>
            <a:off x="539496" y="4326255"/>
            <a:ext cx="7251192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哈伊高铁位于黑龙江境内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地处东北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山环水绕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沃野千里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符合东北三省的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区域地理特征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69fb94cc?vcp=1&amp;pid=dfe7acb8d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5_BD.82_1#c30b49019?htil=24&amp;vaa=1&amp;vcp=1&amp;vis=1&amp;pid=dfe7acb8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00385"/>
            <a:ext cx="5422392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82_2#c30b49019?htil=24&amp;sp=1&amp;vaa=1&amp;vcp=1&amp;vis=1&amp;pid=dfe7acb8d&amp;color=0,0,0&amp;vtp=1&amp;vaab=1&amp;bbb=1&amp;hb=1&amp;hs=1"/>
          <p:cNvSpPr/>
          <p:nvPr/>
        </p:nvSpPr>
        <p:spPr>
          <a:xfrm>
            <a:off x="539496" y="1182097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5.（2024·吉林长春·中考）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2024年6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月，粤港澳大湾区的深中通道被命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名为深中大桥，于6月底通车。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为粤港澳大湾区及深中大桥位置示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意图。据此完成下列各题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6_BD.83_1#072d26e36?vaa=1&amp;vcp=1&amp;vis=1&amp;pid=c30b49019&amp;color=0,0,0&amp;vtp=1&amp;vaab=1&amp;bbb=1&amp;hs=1"/>
          <p:cNvSpPr/>
          <p:nvPr/>
        </p:nvSpPr>
        <p:spPr>
          <a:xfrm>
            <a:off x="539496" y="437468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（1）下列关于粤港澳大湾区的叙述，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84_1#072d26e36.bracket?vaa=1&amp;vcp=1&amp;vis=1&amp;pid=c30b49019&amp;color=0,0,0&amp;vpa=21&amp;vtp=1&amp;vaab=1"/>
          <p:cNvSpPr/>
          <p:nvPr/>
        </p:nvSpPr>
        <p:spPr>
          <a:xfrm>
            <a:off x="8106314" y="436135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83_2#072d26e36.choices?vaa=1&amp;vcp=1&amp;vis=1&amp;pid=c30b49019&amp;color=0,0,0&amp;vtp=1&amp;vaab=1&amp;bbb=1&amp;hs=1"/>
          <p:cNvSpPr/>
          <p:nvPr/>
        </p:nvSpPr>
        <p:spPr>
          <a:xfrm>
            <a:off x="539496" y="50041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.香港位于珠江口西侧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.澳门被称为“东方甜岛”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C.香港和澳门地狭人稠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.粤港澳大湾区位于福建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5_1#af1272c04?sp=1&amp;vaa=1&amp;vcp=1&amp;vis=1&amp;pid=c30b49019&amp;color=0,0,0&amp;vtp=1&amp;vaab=1&amp;bt=1&amp;bbb=1&amp;h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）修建深中大桥和港珠澳大桥对粤港澳大湾区发展的有利影响有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86_1#af1272c04.bracket?vaa=1&amp;vcp=1&amp;vis=1&amp;pid=c30b49019&amp;color=0,0,0&amp;vpa=22&amp;vtp=1&amp;vaab=1"/>
          <p:cNvSpPr/>
          <p:nvPr/>
        </p:nvSpPr>
        <p:spPr>
          <a:xfrm>
            <a:off x="816515" y="1154094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O_5_BD.85_2#af1272c04?vaa=1&amp;vcp=1&amp;vis=1&amp;pid=c30b4901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4522" y="1253915"/>
            <a:ext cx="6015228" cy="231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85_3#af1272c04?vaa=1&amp;vcp=1&amp;vis=1&amp;pid=c30b49019&amp;color=0,0,0&amp;vtp=1&amp;vaab=1&amp;bbb=1"/>
          <p:cNvSpPr/>
          <p:nvPr/>
        </p:nvSpPr>
        <p:spPr>
          <a:xfrm>
            <a:off x="539496" y="3485804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①促进粤港澳大湾区的繁荣与稳定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②促进粤港澳大湾区大量出口本地生产的各种农产品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③减少粤港澳大湾区的自然灾害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④促进祖国内地与港澳地区的优势互补</a:t>
            </a:r>
            <a:endParaRPr lang="en-US" altLang="zh-CN" sz="2800" dirty="0"/>
          </a:p>
        </p:txBody>
      </p:sp>
      <p:sp>
        <p:nvSpPr>
          <p:cNvPr id="6" name="QC_6_BD.85_4#af1272c04.choices?vaa=1&amp;vcp=1&amp;vis=1&amp;pid=c30b49019&amp;color=0,0,0&amp;vtp=1&amp;vaab=1&amp;bbb=1"/>
          <p:cNvSpPr/>
          <p:nvPr/>
        </p:nvSpPr>
        <p:spPr>
          <a:xfrm>
            <a:off x="539496" y="5887882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60717f100.fixed?vcp=1&amp;pid=5f4b5014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地理时事热点</a:t>
            </a:r>
            <a:endParaRPr lang="en-US" altLang="zh-CN" sz="4000" dirty="0"/>
          </a:p>
        </p:txBody>
      </p:sp>
      <p:sp>
        <p:nvSpPr>
          <p:cNvPr id="3" name="C_3_BD#60717f100.fixed?vcp=1&amp;pid=5f4b5014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075dbd32?vcp=1&amp;pid=60717f10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P_5#8c1dd1948?sp=1&amp;vcp=1&amp;pid=4075dbd32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单项选择题</a:t>
            </a:r>
            <a:endParaRPr lang="en-US" altLang="zh-CN" sz="2800" dirty="0"/>
          </a:p>
        </p:txBody>
      </p:sp>
      <p:pic>
        <p:nvPicPr>
          <p:cNvPr id="4" name="QM_5_BD.87_1#aff36f9e5?htil=25&amp;vaa=1&amp;vcp=1&amp;vis=1&amp;pid=4075dbd3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7108" y="1926317"/>
            <a:ext cx="3758184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5_BD.87_2#aff36f9e5?htil=25&amp;vaa=1&amp;vcp=1&amp;vis=1&amp;pid=4075dbd32&amp;color=0,0,0&amp;vtp=1&amp;vaab=1&amp;bbb=1&amp;hb=1"/>
          <p:cNvSpPr/>
          <p:nvPr/>
        </p:nvSpPr>
        <p:spPr>
          <a:xfrm>
            <a:off x="539496" y="1908029"/>
            <a:ext cx="721461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2024年中非合作论坛峰会于9月4日至6日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在北京举行，中非合作为促进非洲经济发展和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民生改善发挥了重要作用。中国某企业在非洲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的阿尔及利亚承建了10多个光伏电站（利用太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阳能发电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）。读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图，完成1～2题。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8_1#aa83f2538?vaa=1&amp;vcp=1&amp;vis=1&amp;pid=aff36f9e5&amp;color=0,0,0&amp;vtp=1&amp;vaab=1&amp;bbb=1&amp;htil=1&amp;hb=1"/>
          <p:cNvSpPr/>
          <p:nvPr/>
        </p:nvSpPr>
        <p:spPr>
          <a:xfrm>
            <a:off x="539995" y="68931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阿尔及利亚建设光伏电站的优势条件是 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88_2#aa83f2538.choices?vaa=1&amp;vcp=1&amp;vis=1&amp;pid=aff36f9e5&amp;color=0,0,0&amp;vtp=1&amp;vaab=1&amp;bbb=1&amp;htil=1"/>
          <p:cNvSpPr/>
          <p:nvPr/>
        </p:nvSpPr>
        <p:spPr>
          <a:xfrm>
            <a:off x="539995" y="1324968"/>
            <a:ext cx="11112011" cy="24967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A.热带沙漠气候面积广，光照充足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.位于高纬度地区，极昼时间长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.地中海气候面积广，冬季光照充足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.地处热带草原气候区，热量充足</a:t>
            </a:r>
            <a:endParaRPr lang="en-US" altLang="zh-CN" sz="2800" dirty="0"/>
          </a:p>
        </p:txBody>
      </p:sp>
      <p:sp>
        <p:nvSpPr>
          <p:cNvPr id="7" name="QC_6_AN.89_1#aa83f2538.bracket?vaa=1&amp;vcp=1&amp;vis=1&amp;pid=aff36f9e5&amp;color=0,0,0&amp;vpa=23&amp;vtp=1&amp;vaab=1"/>
          <p:cNvSpPr/>
          <p:nvPr/>
        </p:nvSpPr>
        <p:spPr>
          <a:xfrm>
            <a:off x="7217814" y="67598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M_5_BD.87_1#aff36f9e5?htil=25&amp;vaa=1&amp;vcp=1&amp;vis=1&amp;pid=4075dbd32&amp;color=0,0,0&amp;tib=255,255,255&amp;vtp=1&amp;vaab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4367" y="1554842"/>
            <a:ext cx="5577150" cy="4274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0_1#d42faf942?sp=1&amp;vaa=1&amp;vcp=1&amp;vis=1&amp;pid=aff36f9e5&amp;color=0,0,0&amp;vtp=1&amp;vaab=1&amp;bbb=1&amp;htil=1&amp;hb=1"/>
          <p:cNvSpPr/>
          <p:nvPr/>
        </p:nvSpPr>
        <p:spPr>
          <a:xfrm>
            <a:off x="539496" y="1211920"/>
            <a:ext cx="720648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光伏电站的建设对阿尔及利亚的有利影响主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90_2#d42faf942?vaa=1&amp;vcp=1&amp;vis=1&amp;pid=aff36f9e5&amp;color=0,0,0&amp;vtp=1&amp;vaab=1&amp;bbb=1&amp;hb=1&amp;htil=1"/>
          <p:cNvSpPr/>
          <p:nvPr/>
        </p:nvSpPr>
        <p:spPr>
          <a:xfrm>
            <a:off x="539496" y="2490193"/>
            <a:ext cx="720648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①促进矿产资源的开发利用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②改善当地的大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气环境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③调整当地的能源结构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④提供大量的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就业机会</a:t>
            </a:r>
            <a:endParaRPr lang="en-US" altLang="zh-CN" sz="2800" dirty="0"/>
          </a:p>
        </p:txBody>
      </p:sp>
      <p:sp>
        <p:nvSpPr>
          <p:cNvPr id="4" name="QC_6_BD.90_3#d42faf942.choices?vaa=1&amp;vcp=1&amp;vis=1&amp;pid=aff36f9e5&amp;color=0,0,0&amp;vtp=1&amp;vaab=1&amp;bbb=1&amp;htil=1"/>
          <p:cNvSpPr/>
          <p:nvPr/>
        </p:nvSpPr>
        <p:spPr>
          <a:xfrm>
            <a:off x="539496" y="4420593"/>
            <a:ext cx="7206488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</p:txBody>
      </p:sp>
      <p:pic>
        <p:nvPicPr>
          <p:cNvPr id="5" name="QM_5_BD.87_1#aff36f9e5?htil=25&amp;vaa=1&amp;vcp=1&amp;vis=1&amp;pid=4075dbd32&amp;color=0,0,0&amp;tib=255,255,255&amp;vtp=1&amp;vaab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7108" y="1265832"/>
            <a:ext cx="3758184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AN.91_1#d42faf942.bracket?vaa=1&amp;vcp=1&amp;vis=1&amp;pid=aff36f9e5&amp;color=0,0,0&amp;vpa=24&amp;vtp=1&amp;vaab=1&amp;htil=1"/>
          <p:cNvSpPr/>
          <p:nvPr/>
        </p:nvSpPr>
        <p:spPr>
          <a:xfrm>
            <a:off x="1527714" y="184628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92_1#08e3ad7da?htil=26&amp;vaa=1&amp;vcp=1&amp;vis=1&amp;pid=4075dbd3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572688"/>
            <a:ext cx="5422392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5_BD.92_2#08e3ad7da?htil=26&amp;vaa=1&amp;vcp=1&amp;vis=1&amp;pid=4075dbd32&amp;color=0,0,0&amp;vtp=1&amp;vaab=1&amp;bt=1&amp;bbb=1&amp;hb=1&amp;hs=1"/>
          <p:cNvSpPr/>
          <p:nvPr/>
        </p:nvSpPr>
        <p:spPr>
          <a:xfrm>
            <a:off x="539496" y="554400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（2024·江苏苏州·中考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2月7日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，我国第五个南极科考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——秦岭站正式开站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，这是中国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第三个南极常年科考站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、北极</a:t>
            </a:r>
            <a:endParaRPr lang="en-US" altLang="zh-CN" sz="2800" dirty="0"/>
          </a:p>
        </p:txBody>
      </p:sp>
      <p:sp>
        <p:nvSpPr>
          <p:cNvPr id="4" name="QC_6_BD.93_1#21afea13b?vaa=1&amp;vcp=1&amp;vis=1&amp;pid=08e3ad7da&amp;color=0,0,0&amp;vtp=1&amp;vaab=1&amp;bbb=1&amp;hs=1"/>
          <p:cNvSpPr/>
          <p:nvPr/>
        </p:nvSpPr>
        <p:spPr>
          <a:xfrm>
            <a:off x="539496" y="43950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秦岭站的主体建筑采用底部架空设计，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其主要目的是(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AN.94_1#21afea13b.bracket?vaa=1&amp;vcp=1&amp;vis=1&amp;pid=08e3ad7da&amp;color=0,0,0&amp;vpa=25&amp;vtp=1&amp;vaab=1"/>
          <p:cNvSpPr/>
          <p:nvPr/>
        </p:nvSpPr>
        <p:spPr>
          <a:xfrm>
            <a:off x="9262014" y="43816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6_BD.93_2#21afea13b.choices?vaa=1&amp;vcp=1&amp;vis=1&amp;pid=08e3ad7da&amp;color=0,0,0&amp;vtp=1&amp;vaab=1&amp;bbb=1&amp;hs=1"/>
          <p:cNvSpPr/>
          <p:nvPr/>
        </p:nvSpPr>
        <p:spPr>
          <a:xfrm>
            <a:off x="539496" y="502448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.节约建筑材料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.降低建设难度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C.便于通风透气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.防止被积雪掩埋</a:t>
            </a:r>
            <a:endParaRPr lang="en-US" altLang="zh-CN" sz="2800" dirty="0"/>
          </a:p>
        </p:txBody>
      </p:sp>
      <p:sp>
        <p:nvSpPr>
          <p:cNvPr id="7" name="QM_5_BD.92_2#08e3ad7da?htil=26&amp;vaa=1&amp;vcp=1&amp;vis=1&amp;pid=4075dbd32&amp;color=0,0,0&amp;vtp=1&amp;vaab=1&amp;bt=1&amp;bbb=1&amp;hb=1&amp;hs=1"/>
          <p:cNvSpPr/>
          <p:nvPr/>
        </p:nvSpPr>
        <p:spPr>
          <a:xfrm>
            <a:off x="539496" y="3125832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地区是全球气候变化的敏感地区，近年来呈现快速增温趋势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图为南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极地区和北极地区示意图，据此完成3～5题。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869b325e?vcp=1&amp;pid=72674fd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国际交往</a:t>
            </a:r>
            <a:endParaRPr lang="en-US" altLang="zh-CN" sz="3200" dirty="0"/>
          </a:p>
        </p:txBody>
      </p:sp>
      <p:pic>
        <p:nvPicPr>
          <p:cNvPr id="3" name="QO_5_BD.1_1#7d356537f?htil=1&amp;vaa=1&amp;vcp=1&amp;vis=1&amp;pid=d869b325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68" y="1281783"/>
            <a:ext cx="4663440" cy="473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_2#7d356537f?htil=1&amp;sp=1&amp;vaa=1&amp;vcp=1&amp;vis=1&amp;pid=d869b325e&amp;color=0,0,0&amp;vtp=1&amp;vaab=1&amp;bbb=1&amp;hb=1"/>
          <p:cNvSpPr/>
          <p:nvPr/>
        </p:nvSpPr>
        <p:spPr>
          <a:xfrm>
            <a:off x="539496" y="1263495"/>
            <a:ext cx="63093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2024年4月13日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，是中老铁路国际旅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客列车正式运营一周年，我国昆明与老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挝万象之间的往来可实现朝发夕至。读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中南半岛示意图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95_1#d30e40b43?htil=27&amp;vaa=1&amp;vcp=1&amp;vis=1&amp;pid=08e3ad7d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5214" y="775717"/>
            <a:ext cx="4895074" cy="215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95_2#d30e40b43?htil=27&amp;vaa=1&amp;vcp=1&amp;vis=1&amp;pid=08e3ad7da&amp;color=0,0,0&amp;vtp=1&amp;vaab=1&amp;bt=1&amp;bbb=1&amp;hb=1&amp;hs=1"/>
          <p:cNvSpPr/>
          <p:nvPr/>
        </p:nvSpPr>
        <p:spPr>
          <a:xfrm>
            <a:off x="539496" y="757428"/>
            <a:ext cx="5559552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极地地区呈现快速增温趋势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带来的影响可能是(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97_1#d30e40b43.bracket?vaa=1&amp;vcp=1&amp;vis=1&amp;pid=08e3ad7da&amp;color=0,0,0&amp;vpa=26&amp;vtp=1&amp;vaab=1"/>
          <p:cNvSpPr/>
          <p:nvPr/>
        </p:nvSpPr>
        <p:spPr>
          <a:xfrm>
            <a:off x="3661315" y="1281303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95_3#d30e40b43.choices?htil=27&amp;vaa=1&amp;vcp=1&amp;vis=1&amp;pid=08e3ad7da&amp;color=0,0,0&amp;vtp=1&amp;vaab=1&amp;bbb=1&amp;hs=1"/>
          <p:cNvSpPr/>
          <p:nvPr/>
        </p:nvSpPr>
        <p:spPr>
          <a:xfrm>
            <a:off x="539496" y="1819465"/>
            <a:ext cx="5559552" cy="2103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A.淡水资源大幅增加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.全球陆地面积增大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.南极冰层厚度下降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.北极航行范围缩小</a:t>
            </a:r>
            <a:endParaRPr lang="en-US" altLang="zh-CN" sz="2800" dirty="0"/>
          </a:p>
        </p:txBody>
      </p:sp>
      <p:sp>
        <p:nvSpPr>
          <p:cNvPr id="6" name="QC_6_AS.1_1#d30e40b43?vaa=1&amp;vcp=1&amp;vis=1&amp;pid=08e3ad7da&amp;color=0,0,0&amp;vtp=1&amp;vaab=1&amp;bbb=1&amp;hb=1&amp;hs=1"/>
          <p:cNvSpPr/>
          <p:nvPr/>
        </p:nvSpPr>
        <p:spPr>
          <a:xfrm>
            <a:off x="539496" y="3965765"/>
            <a:ext cx="11109960" cy="2077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（提示：极地呈现快速增温趋势，造成极地冰川融化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，融化的冰川进入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，变成咸水，故淡水资源不会大幅增加；冰川融化，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海平面上升，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沿海低地被淹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，陆地面积减少；冰川融化，南极冰层厚度下降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；冰川融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，北极航行范围扩大，更有利于北极航线的运行）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99_1#dd2d34463?htil=28&amp;vaa=1&amp;vcp=1&amp;vis=1&amp;pid=08e3ad7d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5784" y="533030"/>
            <a:ext cx="6980165" cy="307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99_2#dd2d34463?htil=28&amp;sp=1&amp;vaa=1&amp;vcp=1&amp;vis=1&amp;pid=08e3ad7da&amp;color=0,0,0&amp;vtp=1&amp;vaab=1&amp;bt=1&amp;bbb=1&amp;hb=1&amp;hs=1"/>
          <p:cNvSpPr/>
          <p:nvPr/>
        </p:nvSpPr>
        <p:spPr>
          <a:xfrm>
            <a:off x="368046" y="357501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为缓解极地地区的升温现象，人们可以采取的措施主要有(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00_1#dd2d34463.bracket?vaa=1&amp;vcp=1&amp;vis=1&amp;pid=08e3ad7da&amp;color=0,0,0&amp;vpa=27&amp;vtp=1&amp;vaab=1"/>
          <p:cNvSpPr/>
          <p:nvPr/>
        </p:nvSpPr>
        <p:spPr>
          <a:xfrm>
            <a:off x="9814465" y="360524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99_3#dd2d34463?htil=28&amp;vaa=1&amp;vcp=1&amp;vis=1&amp;pid=08e3ad7da&amp;color=0,0,0&amp;vtp=1&amp;vaab=1&amp;bbb=1&amp;hb=1&amp;hs=1"/>
          <p:cNvSpPr/>
          <p:nvPr/>
        </p:nvSpPr>
        <p:spPr>
          <a:xfrm>
            <a:off x="376333" y="4304378"/>
            <a:ext cx="11014329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①倡导低碳生活，绿色出行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增加耕地面积，科技兴农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推广清洁能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源，节能减排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加强国际合作，互利共赢</a:t>
            </a:r>
            <a:endParaRPr lang="en-US" altLang="zh-CN" sz="2800" dirty="0"/>
          </a:p>
        </p:txBody>
      </p:sp>
      <p:sp>
        <p:nvSpPr>
          <p:cNvPr id="6" name="QC_6_BD.99_4#dd2d34463.choices?vaa=1&amp;vcp=1&amp;vis=1&amp;pid=08e3ad7da&amp;color=0,0,0&amp;vtp=1&amp;vaab=1&amp;bbb=1&amp;hs=1"/>
          <p:cNvSpPr/>
          <p:nvPr/>
        </p:nvSpPr>
        <p:spPr>
          <a:xfrm>
            <a:off x="380906" y="56415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101_1#f6f5daf8f?htil=29&amp;vaa=1&amp;vcp=1&amp;vis=1&amp;pid=4075dbd3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9802" y="548468"/>
            <a:ext cx="4725923" cy="3482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5_BD.101_2#f6f5daf8f?htil=29&amp;vaa=1&amp;vcp=1&amp;vis=1&amp;pid=4075dbd32&amp;color=0,0,0&amp;vtp=1&amp;vaab=1&amp;bt=1&amp;bbb=1&amp;hb=1&amp;hs=1"/>
          <p:cNvSpPr/>
          <p:nvPr/>
        </p:nvSpPr>
        <p:spPr>
          <a:xfrm>
            <a:off x="539496" y="339788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（2024·江苏苏州·中考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沙尘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天气分为浮尘、扬沙和沙尘暴等类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型，春季是我国沙尘天气的多发季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节。读某年某时段全国空气污染气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象条件预报图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，完成6～8题。</a:t>
            </a:r>
            <a:endParaRPr lang="en-US" altLang="zh-CN" sz="2800" dirty="0"/>
          </a:p>
        </p:txBody>
      </p:sp>
      <p:sp>
        <p:nvSpPr>
          <p:cNvPr id="4" name="QC_6_BD.102_1#1ab38115b?vaa=1&amp;vcp=1&amp;vis=1&amp;pid=f6f5daf8f&amp;color=0,0,0&amp;vtp=1&amp;vaab=1&amp;bbb=1&amp;hs=1"/>
          <p:cNvSpPr/>
          <p:nvPr/>
        </p:nvSpPr>
        <p:spPr>
          <a:xfrm>
            <a:off x="539496" y="353237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沙尘暴区域主要位于(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AN.103_1#1ab38115b.bracket?vaa=1&amp;vcp=1&amp;vis=1&amp;pid=f6f5daf8f&amp;color=0,0,0&amp;vpa=28&amp;vtp=1&amp;vaab=1"/>
          <p:cNvSpPr/>
          <p:nvPr/>
        </p:nvSpPr>
        <p:spPr>
          <a:xfrm>
            <a:off x="4283615" y="351904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102_2#1ab38115b.choices?vaa=1&amp;vcp=1&amp;vis=1&amp;pid=f6f5daf8f&amp;color=0,0,0&amp;vtp=1&amp;vaab=1&amp;bbb=1&amp;hs=1"/>
          <p:cNvSpPr/>
          <p:nvPr/>
        </p:nvSpPr>
        <p:spPr>
          <a:xfrm>
            <a:off x="539496" y="41558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.新疆南部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B.宁夏西北部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C.内蒙古中部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.河北东北部</a:t>
            </a:r>
            <a:endParaRPr lang="en-US" altLang="zh-CN" sz="2800" dirty="0"/>
          </a:p>
        </p:txBody>
      </p:sp>
      <p:sp>
        <p:nvSpPr>
          <p:cNvPr id="7" name="QC_6_BD.104_1#5289ab448?vaa=1&amp;vcp=1&amp;vis=1&amp;pid=f6f5daf8f&amp;color=0,0,0&amp;vtp=1&amp;vaab=1&amp;bbb=1&amp;htil=1&amp;hb=1"/>
          <p:cNvSpPr/>
          <p:nvPr/>
        </p:nvSpPr>
        <p:spPr>
          <a:xfrm>
            <a:off x="539496" y="4801292"/>
            <a:ext cx="55422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与江苏相比，广东受沙尘天气影响较小的原因是(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6_BD.104_2#5289ab448.choices?vaa=1&amp;vcp=1&amp;vis=1&amp;pid=f6f5daf8f&amp;color=0,0,0&amp;vtp=1&amp;vaab=1&amp;bbb=1&amp;htil=1&amp;hb=1"/>
          <p:cNvSpPr/>
          <p:nvPr/>
        </p:nvSpPr>
        <p:spPr>
          <a:xfrm>
            <a:off x="539496" y="5419096"/>
            <a:ext cx="8027332" cy="56781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A.海拔较高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B.纬度较低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C.距海洋近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D.人口较少</a:t>
            </a:r>
            <a:endParaRPr lang="en-US" altLang="zh-CN" sz="2800" dirty="0"/>
          </a:p>
        </p:txBody>
      </p:sp>
      <p:sp>
        <p:nvSpPr>
          <p:cNvPr id="9" name="QC_6_AN.1_1#5289ab448.bracket?vaa=1&amp;vcp=1&amp;vis=1&amp;pid=f6f5daf8f&amp;color=0,0,0&amp;vpa=29&amp;vtp=1&amp;vaab=1&amp;htil=1"/>
          <p:cNvSpPr/>
          <p:nvPr/>
        </p:nvSpPr>
        <p:spPr>
          <a:xfrm>
            <a:off x="8566828" y="483415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9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6_1#3cfb8a4b5?vaa=1&amp;vcp=1&amp;vis=1&amp;pid=f6f5daf8f&amp;color=0,0,0&amp;vtp=1&amp;vaab=1&amp;bbb=1&amp;htil=1&amp;hb=1"/>
          <p:cNvSpPr/>
          <p:nvPr/>
        </p:nvSpPr>
        <p:spPr>
          <a:xfrm>
            <a:off x="539496" y="554400"/>
            <a:ext cx="55422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受沙尘天气影响的区域，销售量增加较多的商品最有可能是(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106_2#3cfb8a4b5.choices?vaa=1&amp;vcp=1&amp;vis=1&amp;pid=f6f5daf8f&amp;color=0,0,0&amp;vtp=1&amp;vaab=1&amp;bbb=1&amp;htil=1&amp;hb=1"/>
          <p:cNvSpPr/>
          <p:nvPr/>
        </p:nvSpPr>
        <p:spPr>
          <a:xfrm>
            <a:off x="539495" y="1203864"/>
            <a:ext cx="1006224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A.口罩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B.烘干机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C.防晒霜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D.除湿机</a:t>
            </a:r>
            <a:endParaRPr lang="en-US" altLang="zh-CN" sz="2800" dirty="0"/>
          </a:p>
        </p:txBody>
      </p:sp>
      <p:sp>
        <p:nvSpPr>
          <p:cNvPr id="4" name="QC_6_AN.1_1#3cfb8a4b5.bracket?vaa=1&amp;vcp=1&amp;vis=1&amp;pid=f6f5daf8f&amp;color=0,0,0&amp;vpa=30&amp;vtp=1&amp;vaab=1&amp;htil=1"/>
          <p:cNvSpPr/>
          <p:nvPr/>
        </p:nvSpPr>
        <p:spPr>
          <a:xfrm>
            <a:off x="10344828" y="6209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108_1#685cabe94?htil=30&amp;vaa=1&amp;vcp=1&amp;vis=1&amp;pid=4075dbd3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9575" y="628650"/>
            <a:ext cx="4463259" cy="2075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5_BD.108_2#685cabe94?htil=30&amp;vaa=1&amp;vcp=1&amp;vis=1&amp;pid=4075dbd32&amp;color=0,0,0&amp;vtp=1&amp;vaab=1&amp;bt=1&amp;bbb=1&amp;hb=1&amp;hs=1"/>
          <p:cNvSpPr/>
          <p:nvPr/>
        </p:nvSpPr>
        <p:spPr>
          <a:xfrm>
            <a:off x="539496" y="895064"/>
            <a:ext cx="69311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（2023·贵州黔东南·中考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中东和南亚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长期是世界的热点地区。读中东和南亚局部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地区示意图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，完成9～10题。</a:t>
            </a:r>
            <a:endParaRPr lang="en-US" altLang="zh-CN" sz="2800" dirty="0"/>
          </a:p>
        </p:txBody>
      </p:sp>
      <p:sp>
        <p:nvSpPr>
          <p:cNvPr id="4" name="QC_6_BD.109_1#9083475c9?htil=30&amp;vaa=1&amp;vcp=1&amp;vis=1&amp;pid=685cabe94&amp;color=0,0,0&amp;vtp=1&amp;vaab=1&amp;bbb=1&amp;hs=1"/>
          <p:cNvSpPr/>
          <p:nvPr/>
        </p:nvSpPr>
        <p:spPr>
          <a:xfrm>
            <a:off x="539995" y="2807494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导致中东冲突不断的因素有很多，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但不包括下列中的(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AN.110_1#9083475c9.bracket?vaa=1&amp;vcp=1&amp;vis=1&amp;pid=685cabe94&amp;color=0,0,0&amp;vpa=31&amp;vtp=1&amp;vaab=1"/>
          <p:cNvSpPr/>
          <p:nvPr/>
        </p:nvSpPr>
        <p:spPr>
          <a:xfrm>
            <a:off x="9262514" y="279415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6_BD.109_2#9083475c9.choices?htil=30&amp;vaa=1&amp;vcp=1&amp;vis=1&amp;pid=685cabe94&amp;color=0,0,0&amp;vtp=1&amp;vaab=1&amp;bbb=1&amp;hs=1"/>
          <p:cNvSpPr/>
          <p:nvPr/>
        </p:nvSpPr>
        <p:spPr>
          <a:xfrm>
            <a:off x="539496" y="343696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A.地处“三洲五海之地”，战略位置十分重要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.争夺丰富的石油资源和有限的水资源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.存在显著的宗教文化差异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.农业以畜牧业为主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111_1#eda81d9c5?htil=31&amp;vaa=1&amp;vcp=1&amp;vis=1&amp;pid=685cabe9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6239" y="1069468"/>
            <a:ext cx="5690169" cy="262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11_2#eda81d9c5?htil=31&amp;vaa=1&amp;vcp=1&amp;vis=1&amp;pid=685cabe94&amp;color=0,0,0&amp;vtp=1&amp;vaab=1&amp;bt=1&amp;bbb=1&amp;hb=1&amp;hs=1"/>
          <p:cNvSpPr/>
          <p:nvPr/>
        </p:nvSpPr>
        <p:spPr>
          <a:xfrm>
            <a:off x="539496" y="784479"/>
            <a:ext cx="6099048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下列关于中东和南亚的叙述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，错误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13_1#eda81d9c5.bracket?vaa=1&amp;vcp=1&amp;vis=1&amp;pid=685cabe94&amp;color=0,0,0&amp;vpa=32&amp;vtp=1&amp;vaab=1"/>
          <p:cNvSpPr/>
          <p:nvPr/>
        </p:nvSpPr>
        <p:spPr>
          <a:xfrm>
            <a:off x="1527714" y="1368298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11_3#eda81d9c5.choices?htil=31&amp;vaa=1&amp;vcp=1&amp;vis=1&amp;pid=685cabe94&amp;color=0,0,0&amp;vtp=1&amp;vaab=1&amp;bbb=1&amp;hb=1&amp;hs=1"/>
          <p:cNvSpPr/>
          <p:nvPr/>
        </p:nvSpPr>
        <p:spPr>
          <a:xfrm>
            <a:off x="539496" y="1966404"/>
            <a:ext cx="6099048" cy="2903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A.中东终年炎热干燥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.南亚的德干高原地势东高西低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.中东的居民主要信奉伊斯兰教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D.德干高原所在国家的软件产业在世界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上占有重要地位</a:t>
            </a:r>
            <a:endParaRPr lang="en-US" altLang="zh-CN" sz="2800" dirty="0"/>
          </a:p>
        </p:txBody>
      </p:sp>
      <p:sp>
        <p:nvSpPr>
          <p:cNvPr id="6" name="QC_6_AS.1_1#eda81d9c5?vaa=1&amp;vcp=1&amp;vis=1&amp;pid=685cabe94&amp;color=0,0,0&amp;vtp=1&amp;vaab=1&amp;bbb=1&amp;hb=1&amp;hs=1"/>
          <p:cNvSpPr/>
          <p:nvPr/>
        </p:nvSpPr>
        <p:spPr>
          <a:xfrm>
            <a:off x="539496" y="4912804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（提示：读图可知，德干高原上的河流主要发源于西部的山地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，向东注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入印度洋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。由此可推知，德干高原地势西高东低）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ca498305?vcp=1&amp;pid=60717f10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5_BD#e3c78d4f3?sp=1&amp;vcp=1&amp;pid=2ca498305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M_6_BD.115_1#9034b7de9?htil=32&amp;vaa=1&amp;vcp=1&amp;vis=1&amp;pid=e3c78d4f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960417"/>
            <a:ext cx="5422392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6_BD.115_2#9034b7de9?htil=32&amp;vaa=1&amp;vcp=1&amp;vis=1&amp;pid=e3c78d4f3&amp;color=0,0,0&amp;vtp=1&amp;vaab=1&amp;bbb=1&amp;hb=1"/>
          <p:cNvSpPr/>
          <p:nvPr/>
        </p:nvSpPr>
        <p:spPr>
          <a:xfrm>
            <a:off x="539496" y="1942129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（2023·江苏苏州·中考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川藏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铁路是继青藏铁路之后的第二条进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“天路”，全线桥隧比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（桥梁和隧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道占总里程的比例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）高达81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%，被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称为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“最难修建的铁路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”。读川藏铁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路沿线示意图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，完成11～12题。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116_1#72a015378?htil=33&amp;vaa=1&amp;vcp=1&amp;vis=1&amp;pid=9034b7de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6372" y="597471"/>
            <a:ext cx="6142586" cy="304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6_2#72a015378?htil=33&amp;vaa=1&amp;vcp=1&amp;vis=1&amp;pid=9034b7de9&amp;color=0,0,0&amp;vtp=1&amp;vaab=1&amp;bt=1&amp;bbb=1&amp;hb=1"/>
          <p:cNvSpPr/>
          <p:nvPr/>
        </p:nvSpPr>
        <p:spPr>
          <a:xfrm>
            <a:off x="539496" y="3642868"/>
            <a:ext cx="5559552" cy="1243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川藏铁路雅安至林芝段沿线修建了许多高架桥和隧道，最主要的目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116_3#72a015378.choices?htil=33&amp;vaa=1&amp;vcp=1&amp;vis=1&amp;pid=9034b7de9&amp;color=0,0,0&amp;vtp=1&amp;vaab=1&amp;bbb=1"/>
          <p:cNvSpPr/>
          <p:nvPr/>
        </p:nvSpPr>
        <p:spPr>
          <a:xfrm>
            <a:off x="539496" y="4957000"/>
            <a:ext cx="5559552" cy="14723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A.便于欣赏沿途风光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	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B.增强“过山车”的刺激感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C.减小线路的起伏程度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	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D.尽量避免惊扰野生动物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AS.1_1#72a015378?htil=34&amp;vaa=1&amp;vcp=1&amp;vis=1&amp;pid=9034b7de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715867"/>
            <a:ext cx="5422392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72a015378?htil=34&amp;vaa=1&amp;vcp=1&amp;vis=1&amp;pid=9034b7de9&amp;color=0,0,0&amp;vtp=1&amp;vaab=1&amp;bt=1&amp;bbb=1&amp;hb=1&amp;hs=1"/>
          <p:cNvSpPr/>
          <p:nvPr/>
        </p:nvSpPr>
        <p:spPr>
          <a:xfrm>
            <a:off x="539496" y="578707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（提示：读图可知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，川藏铁路雅安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至林芝段沿线需要穿越横断山脉，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沿线多崇山峻岭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、深邃河谷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情况复杂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，地势起伏很大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，为确保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列车运行的安全平稳，需减小线路</a:t>
            </a:r>
            <a:endParaRPr lang="en-US" altLang="zh-CN" sz="2800" dirty="0"/>
          </a:p>
        </p:txBody>
      </p:sp>
      <p:sp>
        <p:nvSpPr>
          <p:cNvPr id="4" name="QC_7_AN.2_1#72a015378?vaa=1&amp;vcp=1&amp;vis=1&amp;pid=9034b7de9&amp;color=0,0,0&amp;vtp=1&amp;vaab=1&amp;bbb=1&amp;hs=1"/>
          <p:cNvSpPr/>
          <p:nvPr/>
        </p:nvSpPr>
        <p:spPr>
          <a:xfrm>
            <a:off x="539496" y="57123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AS.1_1#72a015378?htil=34&amp;vaa=1&amp;vcp=1&amp;vis=1&amp;pid=9034b7de9&amp;color=0,0,0&amp;vtp=1&amp;vaab=1&amp;bt=1&amp;bbb=1&amp;hb=1&amp;hs=1"/>
          <p:cNvSpPr/>
          <p:nvPr/>
        </p:nvSpPr>
        <p:spPr>
          <a:xfrm>
            <a:off x="539496" y="3789711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的起伏程度，因此沿线修建了许多高架桥和隧道。沿线修建高架桥和隧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道主要是受到地形因素的影响；尽量避免惊扰野生动物并非修建高架桥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和隧道的最主要目的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120_1#38010af1b?htil=35&amp;vaa=1&amp;vcp=1&amp;vis=1&amp;pid=9034b7de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0529" y="1748917"/>
            <a:ext cx="6289749" cy="3118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20_2#38010af1b?htil=35&amp;vaa=1&amp;vcp=1&amp;vis=1&amp;pid=9034b7de9&amp;color=0,0,0&amp;vtp=1&amp;vaab=1&amp;bt=1&amp;bbb=1&amp;hb=1"/>
          <p:cNvSpPr/>
          <p:nvPr/>
        </p:nvSpPr>
        <p:spPr>
          <a:xfrm>
            <a:off x="539496" y="1526032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川藏铁路林芝到拉萨段沿途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21_1#38010af1b.bracket?vaa=1&amp;vcp=1&amp;vis=1&amp;pid=9034b7de9&amp;color=0,0,0&amp;vpa=34&amp;vtp=1&amp;vaab=1"/>
          <p:cNvSpPr/>
          <p:nvPr/>
        </p:nvSpPr>
        <p:spPr>
          <a:xfrm>
            <a:off x="816515" y="21603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20_3#38010af1b.choices?htil=35&amp;vaa=1&amp;vcp=1&amp;vis=1&amp;pid=9034b7de9&amp;color=0,0,0&amp;vtp=1&amp;vaab=1&amp;bbb=1"/>
          <p:cNvSpPr/>
          <p:nvPr/>
        </p:nvSpPr>
        <p:spPr>
          <a:xfrm>
            <a:off x="539496" y="2800921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A.山顶积雪，光照充足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.雨林密布，湖泊众多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.黑土广布，盛产青稞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.地势平坦，一望无际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BD.3_2#dcc924ac9?htil=2&amp;vaa=1&amp;vcp=1&amp;vis=1&amp;pid=7d356537f&amp;color=0,0,0&amp;vtp=1&amp;vaab=1&amp;bt=1&amp;bbb=1&amp;hb=1"/>
          <p:cNvSpPr/>
          <p:nvPr/>
        </p:nvSpPr>
        <p:spPr>
          <a:xfrm>
            <a:off x="510921" y="1285426"/>
            <a:ext cx="786238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（1）中老铁路国际旅客列车的运营，有利于(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BD.3_3#dcc924ac9?htil=2&amp;vaa=1&amp;vcp=1&amp;vis=1&amp;pid=7d356537f&amp;color=0,0,0&amp;vtp=1&amp;vaab=1&amp;bbb=1"/>
          <p:cNvSpPr/>
          <p:nvPr/>
        </p:nvSpPr>
        <p:spPr>
          <a:xfrm>
            <a:off x="606171" y="1954748"/>
            <a:ext cx="63093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①促进中老两国人们的友好往来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②加快中老两国货物的流通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③加快中老两国旅游业的发展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④增加中老两国人们的出境方式</a:t>
            </a:r>
            <a:endParaRPr lang="en-US" altLang="zh-CN" sz="2800" dirty="0"/>
          </a:p>
        </p:txBody>
      </p:sp>
      <p:sp>
        <p:nvSpPr>
          <p:cNvPr id="6" name="QC_6_BD.3_4#dcc924ac9.choices?htil=2&amp;vaa=1&amp;vcp=1&amp;vis=1&amp;pid=7d356537f&amp;color=0,0,0&amp;vtp=1&amp;vaab=1&amp;bbb=1"/>
          <p:cNvSpPr/>
          <p:nvPr/>
        </p:nvSpPr>
        <p:spPr>
          <a:xfrm>
            <a:off x="606171" y="4520148"/>
            <a:ext cx="63093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26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2626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  <p:sp>
        <p:nvSpPr>
          <p:cNvPr id="2" name="QO_5_AS.1_1#7d356537f?htil=1&amp;vaa=1&amp;vcp=1&amp;vis=1&amp;pid=d869b325e&amp;color=0,0,0&amp;vtp=1&amp;vaab=1&amp;bbb=1&amp;hb=1"/>
          <p:cNvSpPr/>
          <p:nvPr/>
        </p:nvSpPr>
        <p:spPr>
          <a:xfrm>
            <a:off x="658369" y="493866"/>
            <a:ext cx="6309360" cy="6586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本题主要考查中老铁路运营的意义及中南半岛的地理特征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5_BD.1_1#7d356537f?htil=1&amp;vaa=1&amp;vcp=1&amp;vis=1&amp;pid=d869b325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3350" y="2126613"/>
            <a:ext cx="3831658" cy="389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8c2dd755?sp=1&amp;vcp=1&amp;pid=2ca49830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6_BD.122_1#5900c0817?sp=1&amp;vaa=1&amp;vcp=1&amp;vis=1&amp;pid=d8c2dd755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13.（2024·山东临沂·中考）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奥运盛会，全球瞩目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。临沂某中学地理兴趣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小组开展了主题为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“奥运之旅”的网络模拟学习活动。阅读图文材料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成相关学习任务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第33届夏季奥运会于2024年7月26日至8月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11日在法国巴黎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举行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。第25届冬季奥运会将于2026年2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月在意大利北部多个地区举行，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米兰与科尔蒂纳丹佩佐将作为主要举办地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150" y="1760855"/>
            <a:ext cx="2577465" cy="3214370"/>
          </a:xfrm>
          <a:prstGeom prst="rect">
            <a:avLst/>
          </a:prstGeom>
        </p:spPr>
      </p:pic>
      <p:sp>
        <p:nvSpPr>
          <p:cNvPr id="2" name="QO_6_BD.122_2#5900c0817?vaa=1&amp;vcp=1&amp;vis=1&amp;pid=d8c2dd755&amp;color=0,0,0&amp;mp=1&amp;vtp=1&amp;vaab=1&amp;bt=1&amp;bbb=1&amp;h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图1为欧洲西部部分冬奥会举办地分布图，图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2为欧洲西部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，图3为欧洲西部气候类型分布图。</a:t>
            </a:r>
            <a:endParaRPr lang="en-US" altLang="zh-CN" sz="2800" dirty="0"/>
          </a:p>
        </p:txBody>
      </p:sp>
      <p:sp>
        <p:nvSpPr>
          <p:cNvPr id="5" name="QO_6_BD.122_6#5900c0817?sp=1&amp;vaa=1&amp;vcp=1&amp;vis=1&amp;pid=d8c2dd755&amp;color=0,0,0&amp;vtp=1&amp;vaab=1&amp;bbb=1"/>
          <p:cNvSpPr/>
          <p:nvPr/>
        </p:nvSpPr>
        <p:spPr>
          <a:xfrm>
            <a:off x="539496" y="4678344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【学习过程】</a:t>
            </a:r>
            <a:endParaRPr lang="en-US" altLang="zh-CN" sz="2800" dirty="0"/>
          </a:p>
        </p:txBody>
      </p:sp>
      <p:sp>
        <p:nvSpPr>
          <p:cNvPr id="6" name="QB_7_BD.123_1#b5b8a3a1c?vaa=1&amp;vcp=1&amp;vis=1&amp;pid=5900c0817&amp;color=0,0,0&amp;vtp=1&amp;vaab=1&amp;bbb=1&amp;hb=1"/>
          <p:cNvSpPr/>
          <p:nvPr/>
        </p:nvSpPr>
        <p:spPr>
          <a:xfrm>
            <a:off x="539496" y="5276958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（1）欧洲西部是举办冬奥会最多的地区，根据经济发展水平划分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地区举办冬奥会的国家大多数为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124_1#b5b8a3a1c.blank?vaa=1&amp;vcp=1&amp;vis=1&amp;pid=5900c0817&amp;color=0,0,0&amp;vpa=35&amp;vtp=1&amp;vaab=1&amp;bbb=1"/>
          <p:cNvSpPr/>
          <p:nvPr/>
        </p:nvSpPr>
        <p:spPr>
          <a:xfrm>
            <a:off x="5528215" y="5838552"/>
            <a:ext cx="969963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发达</a:t>
            </a:r>
            <a:endParaRPr lang="en-US" altLang="zh-CN" sz="2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6235" y="1760855"/>
            <a:ext cx="4968240" cy="321437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25_1#4645a5ba3?vaa=1&amp;vcp=1&amp;vis=1&amp;pid=5900c0817&amp;color=0,0,0&amp;vtp=1&amp;vaab=1&amp;bt=1&amp;bbb=1&amp;hb=1"/>
          <p:cNvSpPr/>
          <p:nvPr/>
        </p:nvSpPr>
        <p:spPr>
          <a:xfrm>
            <a:off x="541020" y="70130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（2）冬奥会举办地多分布在阿尔卑斯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山脉附近。试分析阿尔卑斯山脉附近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适合举办冬奥会的原因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7_AN.1_1#4645a5ba3?vaa=1&amp;vcp=1&amp;vis=1&amp;pid=5900c0817&amp;color=0,0,0&amp;vtp=1&amp;vaab=1&amp;bbb=1"/>
          <p:cNvSpPr/>
          <p:nvPr/>
        </p:nvSpPr>
        <p:spPr>
          <a:xfrm>
            <a:off x="541020" y="26247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阿尔卑斯山脉附近坡度适宜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气温适宜、降雪量大等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O_7_BD.127_1#14fc8f1c8?vaa=1&amp;vcp=1&amp;vis=1&amp;pid=5900c0817&amp;color=0,0,0&amp;vtp=1&amp;vaab=1&amp;bt=1&amp;bbb=1"/>
          <p:cNvSpPr/>
          <p:nvPr/>
        </p:nvSpPr>
        <p:spPr>
          <a:xfrm>
            <a:off x="541020" y="423179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（3）与意大利相比，挪威开展雪上项目的有利自然条件有哪些？</a:t>
            </a:r>
            <a:endParaRPr lang="en-US" altLang="zh-CN" sz="2800" dirty="0"/>
          </a:p>
        </p:txBody>
      </p:sp>
      <p:sp>
        <p:nvSpPr>
          <p:cNvPr id="7" name="QO_7_AN.1_1#14fc8f1c8?vaa=1&amp;vcp=1&amp;vis=1&amp;pid=5900c0817&amp;color=0,0,0&amp;vtp=1&amp;vaab=1&amp;bbb=1"/>
          <p:cNvSpPr/>
          <p:nvPr/>
        </p:nvSpPr>
        <p:spPr>
          <a:xfrm>
            <a:off x="541020" y="48946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挪威纬度更高，气温更低；海拔较高，山地积雪丰富。</a:t>
            </a:r>
            <a:endParaRPr lang="en-US" altLang="zh-CN" sz="2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5905" y="1026160"/>
            <a:ext cx="4679950" cy="302768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63ddd80f?sp=1&amp;vcp=1&amp;vis=1&amp;pid=5900c0817&amp;color=0,0,0&amp;vtp=1&amp;vaab=1&amp;bt=1&amp;bbb=1"/>
          <p:cNvSpPr/>
          <p:nvPr/>
        </p:nvSpPr>
        <p:spPr>
          <a:xfrm>
            <a:off x="539496" y="554400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【奥运推介】</a:t>
            </a:r>
            <a:endParaRPr lang="en-US" altLang="zh-CN" sz="2800" dirty="0"/>
          </a:p>
        </p:txBody>
      </p:sp>
      <p:sp>
        <p:nvSpPr>
          <p:cNvPr id="3" name="QO_7_BD.129_1#8adaecdd2?vaa=1&amp;vcp=1&amp;vis=1&amp;pid=5900c0817&amp;color=0,0,0&amp;vtp=1&amp;vaab=1&amp;bbb=1&amp;hb=1"/>
          <p:cNvSpPr/>
          <p:nvPr/>
        </p:nvSpPr>
        <p:spPr>
          <a:xfrm>
            <a:off x="539496" y="1071480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（4）在巴黎，中国观众可以品尝到美味的牛排，以及奶油、奶酪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、三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明治等食品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。请从地形和气候方面解释原因。</a:t>
            </a:r>
            <a:endParaRPr lang="en-US" altLang="zh-CN" sz="2800" dirty="0"/>
          </a:p>
        </p:txBody>
      </p:sp>
      <p:sp>
        <p:nvSpPr>
          <p:cNvPr id="6" name="QO_7_AN.1_1#8adaecdd2?vaa=1&amp;vcp=1&amp;vis=1&amp;pid=5900c0817&amp;color=0,0,0&amp;vtp=1&amp;vaab=1&amp;bbb=1&amp;hb=1"/>
          <p:cNvSpPr/>
          <p:nvPr/>
        </p:nvSpPr>
        <p:spPr>
          <a:xfrm>
            <a:off x="539496" y="2218674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巴黎属温带海洋性气候，气候适宜，地形平坦，草场广布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，乳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畜业发达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O_7_BD.131_1#fc6d25953?vaa=1&amp;vcp=1&amp;vis=1&amp;pid=5900c0817&amp;color=0,0,0&amp;vtp=1&amp;vaab=1&amp;bt=1&amp;bbb=1&amp;hb=1"/>
          <p:cNvSpPr/>
          <p:nvPr/>
        </p:nvSpPr>
        <p:spPr>
          <a:xfrm>
            <a:off x="539496" y="3342398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（5）巴黎奥运会结束后，某中国观众拟前往欧洲旅游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，请你为他推荐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两个当地著名的旅游景点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O_7_AN.1_1#fc6d25953?vaa=1&amp;vcp=1&amp;vis=1&amp;pid=5900c0817&amp;color=0,0,0&amp;vtp=1&amp;vaab=1&amp;bbb=1"/>
          <p:cNvSpPr/>
          <p:nvPr/>
        </p:nvSpPr>
        <p:spPr>
          <a:xfrm>
            <a:off x="539496" y="4545324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法国的凯旋门、意大利的比萨斜塔、挪威的峡湾等。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33_1#11ceaf60c?htil=41&amp;vaa=1&amp;vcp=1&amp;vis=1&amp;pid=d8c2dd75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1211580"/>
            <a:ext cx="4873752" cy="445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33_2#11ceaf60c?htil=41&amp;sp=1&amp;vaa=1&amp;vcp=1&amp;vis=1&amp;pid=d8c2dd755&amp;color=0,0,0&amp;vtp=1&amp;vaab=1&amp;bt=1&amp;bbb=1&amp;hb=1"/>
          <p:cNvSpPr/>
          <p:nvPr/>
        </p:nvSpPr>
        <p:spPr>
          <a:xfrm>
            <a:off x="539496" y="1193292"/>
            <a:ext cx="609904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14.（2023·江苏无锡·中考）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阅读图文材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料，完成下列各题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青藏地区和南极地区是开展科学考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察的天然实验室，我国对这两个地区进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行了多次科学考察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图为青藏地区和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南极地区位置示意图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34_1#8a22afda3?htil=42&amp;vaa=1&amp;vcp=1&amp;vis=1&amp;pid=11ceaf60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554400"/>
            <a:ext cx="4799806" cy="438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34_2#8a22afda3?htil=42&amp;vaa=1&amp;vcp=1&amp;vis=1&amp;pid=11ceaf60c&amp;color=0,0,0&amp;vtp=1&amp;vaab=1&amp;bt=1&amp;bbb=1&amp;hb=1&amp;hs=1"/>
          <p:cNvSpPr/>
          <p:nvPr/>
        </p:nvSpPr>
        <p:spPr>
          <a:xfrm>
            <a:off x="539496" y="567100"/>
            <a:ext cx="609904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）照片一和照片二分别反映了两个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地区科学考察的场景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。任选其一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，判断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照片的拍摄地并说明理由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AN.1_1#8a22afda3?htil=42&amp;vaa=1&amp;vcp=1&amp;vis=1&amp;pid=11ceaf60c&amp;color=0,0,0&amp;vtp=1&amp;vaab=1&amp;bbb=1&amp;hb=1&amp;hs=1"/>
          <p:cNvSpPr/>
          <p:nvPr/>
        </p:nvSpPr>
        <p:spPr>
          <a:xfrm>
            <a:off x="539496" y="2490832"/>
            <a:ext cx="60990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照片一为南极地区的科学考察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场景。理由：南极地区纬度高，气候酷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寒，海面结冰，多冰川，需要破冰船辅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助前行。照片二为青藏地区的科学考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察</a:t>
            </a:r>
            <a:endParaRPr lang="en-US" altLang="zh-CN" sz="2800" dirty="0"/>
          </a:p>
        </p:txBody>
      </p:sp>
      <p:sp>
        <p:nvSpPr>
          <p:cNvPr id="14" name="QO_7_AN.1_1#8a22afda3?htil=42&amp;vaa=1&amp;vcp=1&amp;vis=1&amp;pid=11ceaf60c&amp;color=0,0,0&amp;vtp=1&amp;vaab=1&amp;bbb=1&amp;hb=1&amp;hs=1"/>
          <p:cNvSpPr/>
          <p:nvPr/>
        </p:nvSpPr>
        <p:spPr>
          <a:xfrm>
            <a:off x="539496" y="5051152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场景。理由：图片中有被称为“高原之舟”的牦牛，牦牛是青藏地区的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代表动物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4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6_1#e5df3e8bc?sp=1&amp;vaa=1&amp;vcp=1&amp;vis=1&amp;pid=11ceaf60c&amp;color=0,0,0&amp;mp=1&amp;vtp=1&amp;vaab=1&amp;bbb=1&amp;hb=1"/>
          <p:cNvSpPr/>
          <p:nvPr/>
        </p:nvSpPr>
        <p:spPr>
          <a:xfrm>
            <a:off x="539496" y="121827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（2）下列选项中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，适合青藏地区科学考察的时间段是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，适合南极地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区科学考察的时间段是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.11月～次年3月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.5～8月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.全年</a:t>
            </a:r>
            <a:endParaRPr lang="en-US" altLang="zh-CN" sz="2800" dirty="0"/>
          </a:p>
        </p:txBody>
      </p:sp>
      <p:sp>
        <p:nvSpPr>
          <p:cNvPr id="3" name="QB_7_BD.139_1#dca075791?vaa=1&amp;vcp=1&amp;vis=1&amp;pid=11ceaf60c&amp;color=0,0,0&amp;vtp=1&amp;vaab=1&amp;bbb=1&amp;hb=1"/>
          <p:cNvSpPr/>
          <p:nvPr/>
        </p:nvSpPr>
        <p:spPr>
          <a:xfrm>
            <a:off x="539496" y="442503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（3）青藏地区和南极地区气候寒冷，但成因不同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。青藏地区主要是由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高，南极地区主要是由于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e5df3e8bc.blank?vaa=1&amp;vcp=1&amp;vis=1&amp;pid=11ceaf60c&amp;color=0,0,0&amp;mp=1&amp;vpa=36&amp;vtp=1&amp;vaab=1"/>
          <p:cNvSpPr/>
          <p:nvPr/>
        </p:nvSpPr>
        <p:spPr>
          <a:xfrm>
            <a:off x="8881014" y="11877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B_7_AN.2_1#e5df3e8bc.blank?vaa=1&amp;vcp=1&amp;vis=1&amp;pid=11ceaf60c&amp;color=0,0,0&amp;mp=1&amp;vpa=37&amp;vtp=1&amp;vaab=1"/>
          <p:cNvSpPr/>
          <p:nvPr/>
        </p:nvSpPr>
        <p:spPr>
          <a:xfrm>
            <a:off x="4067715" y="18354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B_7_AN.140_1#dca075791.blank?vaa=1&amp;vcp=1&amp;vis=1&amp;pid=11ceaf60c&amp;color=0,0,0&amp;vpa=38&amp;vtp=1&amp;vaab=1&amp;bbb=1"/>
          <p:cNvSpPr/>
          <p:nvPr/>
        </p:nvSpPr>
        <p:spPr>
          <a:xfrm>
            <a:off x="905415" y="502130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海拔</a:t>
            </a:r>
            <a:endParaRPr lang="en-US" altLang="zh-CN" sz="2800" dirty="0"/>
          </a:p>
        </p:txBody>
      </p:sp>
      <p:sp>
        <p:nvSpPr>
          <p:cNvPr id="8" name="QB_7_AN.141_1#dca075791.blank?vaa=1&amp;vcp=1&amp;vis=1&amp;pid=11ceaf60c&amp;color=0,0,0&amp;vpa=39&amp;vtp=1&amp;vaab=1&amp;bbb=1"/>
          <p:cNvSpPr/>
          <p:nvPr/>
        </p:nvSpPr>
        <p:spPr>
          <a:xfrm>
            <a:off x="5883815" y="502130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2_1#8ecce0a74?sp=1&amp;vaa=1&amp;vcp=1&amp;vis=1&amp;pid=11ceaf60c&amp;color=0,0,0&amp;vtp=1&amp;vaab=1&amp;bbb=1&amp;hb=1"/>
          <p:cNvSpPr/>
          <p:nvPr/>
        </p:nvSpPr>
        <p:spPr>
          <a:xfrm>
            <a:off x="539496" y="153006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（4）青藏地区和南极地区都是对全球气候变化较为敏感的地区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①～④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项代表气候变化对这两个地区环境的不同影响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，请将数字序号填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在对应的横线上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海冰、冰盖面积变化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②高海拔湖泊、湿地面积变化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③“亚洲水塔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量变化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④极地海洋生物的栖息地变化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对青藏地区的影响有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，对南极地区的影响有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43_1#8ecce0a74.blank?vaa=1&amp;vcp=1&amp;vis=1&amp;pid=11ceaf60c&amp;color=0,0,0&amp;vpa=40&amp;vtp=1&amp;vaab=1&amp;bbb=1"/>
          <p:cNvSpPr/>
          <p:nvPr/>
        </p:nvSpPr>
        <p:spPr>
          <a:xfrm>
            <a:off x="3750215" y="471712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②③</a:t>
            </a:r>
            <a:endParaRPr lang="en-US" altLang="zh-CN" sz="2800" dirty="0"/>
          </a:p>
        </p:txBody>
      </p:sp>
      <p:sp>
        <p:nvSpPr>
          <p:cNvPr id="4" name="QB_7_AN.144_1#8ecce0a74.blank?vaa=1&amp;vcp=1&amp;vis=1&amp;pid=11ceaf60c&amp;color=0,0,0&amp;vpa=41&amp;vtp=1&amp;vaab=1&amp;bbb=1"/>
          <p:cNvSpPr/>
          <p:nvPr/>
        </p:nvSpPr>
        <p:spPr>
          <a:xfrm>
            <a:off x="8373014" y="471712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S.1_1#dcc924ac9?htil=3&amp;vaa=1&amp;vcp=1&amp;vis=1&amp;pid=7d356537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3302" y="1146474"/>
            <a:ext cx="3684201" cy="374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dcc924ac9?htil=3&amp;vaa=1&amp;vcp=1&amp;vis=1&amp;pid=7d356537f&amp;color=0,0,0&amp;vtp=1&amp;vaab=1&amp;bt=1&amp;bbb=1&amp;hb=1&amp;hs=1"/>
          <p:cNvSpPr/>
          <p:nvPr/>
        </p:nvSpPr>
        <p:spPr>
          <a:xfrm>
            <a:off x="763144" y="1055796"/>
            <a:ext cx="63093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中老铁路国际旅客列车的运营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改善了老挝的交通条件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有利于促进中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老两国人们的友好往来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增加中老两国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人们的出境方式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促进中老两国旅游业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国际旅客列车以客运为主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能加快货物的流通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6_AN.2_1#dcc924ac9?vaa=1&amp;vcp=1&amp;vis=1&amp;pid=7d356537f&amp;color=0,0,0&amp;vtp=1&amp;vaab=1&amp;bbb=1&amp;hs=1"/>
          <p:cNvSpPr/>
          <p:nvPr/>
        </p:nvSpPr>
        <p:spPr>
          <a:xfrm>
            <a:off x="763144" y="48884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7_1#99ac1e6d6?htil=4&amp;vaa=1&amp;vcp=1&amp;vis=1&amp;pid=7d356537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5237" y="862140"/>
            <a:ext cx="3683842" cy="374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7_2#99ac1e6d6?htil=4&amp;vaa=1&amp;vcp=1&amp;vis=1&amp;pid=7d356537f&amp;color=0,0,0&amp;vtp=1&amp;vaab=1&amp;bt=1&amp;bbb=1&amp;hb=1&amp;hs=1"/>
          <p:cNvSpPr/>
          <p:nvPr/>
        </p:nvSpPr>
        <p:spPr>
          <a:xfrm>
            <a:off x="539496" y="724979"/>
            <a:ext cx="6784848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（2）下列关于中南半岛的叙述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，正确的是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9_1#99ac1e6d6.bracket?vaa=1&amp;vcp=1&amp;vis=1&amp;pid=7d356537f&amp;color=0,0,0&amp;vpa=2&amp;vtp=1&amp;vaab=1"/>
          <p:cNvSpPr/>
          <p:nvPr/>
        </p:nvSpPr>
        <p:spPr>
          <a:xfrm>
            <a:off x="816515" y="1321435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7_3#99ac1e6d6.choices?htil=4&amp;vaa=1&amp;vcp=1&amp;vis=1&amp;pid=7d356537f&amp;color=0,0,0&amp;vtp=1&amp;vaab=1&amp;bbb=1&amp;hs=1"/>
          <p:cNvSpPr/>
          <p:nvPr/>
        </p:nvSpPr>
        <p:spPr>
          <a:xfrm>
            <a:off x="539496" y="1927225"/>
            <a:ext cx="6784848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A.地形以高原为主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.农作物以小麦为主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.人口稠密，居民多信仰佛教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.终年高温，气候干、湿季分明</a:t>
            </a:r>
            <a:endParaRPr lang="en-US" altLang="zh-CN" sz="2800" dirty="0"/>
          </a:p>
        </p:txBody>
      </p:sp>
      <p:sp>
        <p:nvSpPr>
          <p:cNvPr id="6" name="QC_6_AS.1_1#99ac1e6d6?htil=4&amp;vaa=1&amp;vcp=1&amp;vis=1&amp;pid=7d356537f&amp;color=0,0,0&amp;vtp=1&amp;vaab=1&amp;bbb=1&amp;hb=1&amp;hs=1"/>
          <p:cNvSpPr/>
          <p:nvPr/>
        </p:nvSpPr>
        <p:spPr>
          <a:xfrm>
            <a:off x="539496" y="4342066"/>
            <a:ext cx="6784848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中南半岛以山地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平原为主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农作</a:t>
            </a:r>
            <a:endParaRPr lang="en-US" altLang="zh-CN" sz="2800" dirty="0"/>
          </a:p>
        </p:txBody>
      </p:sp>
      <p:sp>
        <p:nvSpPr>
          <p:cNvPr id="8" name="QC_6_AS.1_1#99ac1e6d6?htil=4&amp;vaa=1&amp;vcp=1&amp;vis=1&amp;pid=7d356537f&amp;color=0,0,0&amp;vtp=1&amp;vaab=1&amp;bbb=1&amp;hb=1&amp;hs=1"/>
          <p:cNvSpPr/>
          <p:nvPr/>
        </p:nvSpPr>
        <p:spPr>
          <a:xfrm>
            <a:off x="539496" y="4936681"/>
            <a:ext cx="11112011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物主要是水稻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这里人口稠密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居民多信仰佛教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中南半岛以热带季风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气候为主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终年高温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雨季分明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f1ad2155d?vcp=1&amp;pid=d869b325e&amp;color=0,0,0&amp;vtp=1&amp;vaab=1&amp;bt=1&amp;bbb=1"/>
          <p:cNvSpPr/>
          <p:nvPr/>
        </p:nvSpPr>
        <p:spPr>
          <a:xfrm>
            <a:off x="539496" y="7355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5_BD.11_1#a956e0be9?sp=1&amp;vaa=1&amp;vcp=1&amp;vis=1&amp;pid=d869b325e&amp;color=0,0,0&amp;vtp=1&amp;vaab=1&amp;bbb=1&amp;hb=1"/>
          <p:cNvSpPr/>
          <p:nvPr/>
        </p:nvSpPr>
        <p:spPr>
          <a:xfrm>
            <a:off x="539496" y="136328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1.（2023·山西阳泉·中考）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大熊猫是我国的国宝，主要分布在四川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西和甘肃的山区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。作为友好使者，大熊猫曾漂洋过海“出差”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到世界各地。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读大熊猫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“出差”的部分国家分布示意图，完成下列各题。</a:t>
            </a:r>
            <a:endParaRPr lang="en-US" altLang="zh-CN" sz="2800" dirty="0"/>
          </a:p>
        </p:txBody>
      </p:sp>
      <p:pic>
        <p:nvPicPr>
          <p:cNvPr id="4" name="QO_5_BD.11_2#a956e0be9?vaa=1&amp;vcp=1&amp;vis=1&amp;pid=d869b325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347593"/>
            <a:ext cx="5458968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2_1#f656a3249?htil=5&amp;vaa=1&amp;vcp=1&amp;vis=1&amp;pid=a956e0be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7105" y="897636"/>
            <a:ext cx="5422392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2_2#f656a3249?htil=5&amp;vaa=1&amp;vcp=1&amp;vis=1&amp;pid=a956e0be9&amp;color=0,0,0&amp;vtp=1&amp;vaab=1&amp;bt=1&amp;bbb=1&amp;hb=1&amp;hs=1"/>
          <p:cNvSpPr/>
          <p:nvPr/>
        </p:nvSpPr>
        <p:spPr>
          <a:xfrm>
            <a:off x="539496" y="87934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（1）从纬度位置看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，图中大熊猫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出差”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的国家大部分位于(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4_1#f656a3249.bracket?vaa=1&amp;vcp=1&amp;vis=1&amp;pid=a956e0be9&amp;color=0,0,0&amp;vpa=3&amp;vtp=1&amp;vaab=1"/>
          <p:cNvSpPr/>
          <p:nvPr/>
        </p:nvSpPr>
        <p:spPr>
          <a:xfrm>
            <a:off x="4686840" y="15137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2_3#f656a3249.choices?htil=5&amp;vaa=1&amp;vcp=1&amp;vis=1&amp;pid=a956e0be9&amp;color=0,0,0&amp;vtp=1&amp;vaab=1&amp;bbb=1&amp;hs=1"/>
          <p:cNvSpPr/>
          <p:nvPr/>
        </p:nvSpPr>
        <p:spPr>
          <a:xfrm>
            <a:off x="539496" y="216236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A.赤道附近地区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.中、低纬度地区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.北回归线附近地区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.高纬度地区</a:t>
            </a:r>
            <a:endParaRPr lang="en-US" altLang="zh-CN" sz="2800" dirty="0"/>
          </a:p>
        </p:txBody>
      </p:sp>
      <p:sp>
        <p:nvSpPr>
          <p:cNvPr id="6" name="QC_6_AS.1_1#f656a3249?vaa=1&amp;vcp=1&amp;vis=1&amp;pid=a956e0be9&amp;color=0,0,0&amp;vtp=1&amp;vaab=1&amp;bbb=1&amp;hb=1&amp;hs=1"/>
          <p:cNvSpPr/>
          <p:nvPr/>
        </p:nvSpPr>
        <p:spPr>
          <a:xfrm>
            <a:off x="539496" y="47277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（提示：从纬度位置看，大熊猫“出差”的国家大部分位于纬度0°～60°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之间的中、低纬度地区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GRiMmI4YzljYjc0ZWEwZGZmYWI3NTc4MTkxYTUzZm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2204</Words>
  <Application>Microsoft Office PowerPoint</Application>
  <PresentationFormat>宽屏</PresentationFormat>
  <Paragraphs>460</Paragraphs>
  <Slides>57</Slides>
  <Notes>52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7" baseType="lpstr">
      <vt:lpstr>Arial (正文)</vt:lpstr>
      <vt:lpstr>等线</vt:lpstr>
      <vt:lpstr>华文隶书</vt:lpstr>
      <vt:lpstr>楷体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12</cp:revision>
  <dcterms:created xsi:type="dcterms:W3CDTF">2024-11-11T08:32:00Z</dcterms:created>
  <dcterms:modified xsi:type="dcterms:W3CDTF">2025-07-28T00:59:23Z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5879257A77C24C1D801509F30B65F050_12</vt:lpwstr>
  </property>
  <property fmtid="{D5CDD505-2E9C-101B-9397-08002B2CF9AE}" pid="3" name="KSOProductBuildVer">
    <vt:lpwstr>2052-12.1.0.19770</vt:lpwstr>
  </property>
</Properties>
</file>