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5"/>
  </p:notesMasterIdLst>
  <p:handoutMasterIdLst>
    <p:handoutMasterId r:id="rId66"/>
  </p:handoutMasterIdLst>
  <p:sldIdLst>
    <p:sldId id="286" r:id="rId2"/>
    <p:sldId id="311" r:id="rId3"/>
    <p:sldId id="310" r:id="rId4"/>
    <p:sldId id="711" r:id="rId5"/>
    <p:sldId id="287" r:id="rId6"/>
    <p:sldId id="258" r:id="rId7"/>
    <p:sldId id="422" r:id="rId8"/>
    <p:sldId id="266" r:id="rId9"/>
    <p:sldId id="501" r:id="rId10"/>
    <p:sldId id="393" r:id="rId11"/>
    <p:sldId id="504" r:id="rId12"/>
    <p:sldId id="627" r:id="rId13"/>
    <p:sldId id="505" r:id="rId14"/>
    <p:sldId id="628" r:id="rId15"/>
    <p:sldId id="572" r:id="rId16"/>
    <p:sldId id="573" r:id="rId17"/>
    <p:sldId id="629" r:id="rId18"/>
    <p:sldId id="712" r:id="rId19"/>
    <p:sldId id="630" r:id="rId20"/>
    <p:sldId id="668" r:id="rId21"/>
    <p:sldId id="669" r:id="rId22"/>
    <p:sldId id="395" r:id="rId23"/>
    <p:sldId id="321" r:id="rId24"/>
    <p:sldId id="314" r:id="rId25"/>
    <p:sldId id="423" r:id="rId26"/>
    <p:sldId id="319" r:id="rId27"/>
    <p:sldId id="670" r:id="rId28"/>
    <p:sldId id="671" r:id="rId29"/>
    <p:sldId id="672" r:id="rId30"/>
    <p:sldId id="673" r:id="rId31"/>
    <p:sldId id="574" r:id="rId32"/>
    <p:sldId id="674" r:id="rId33"/>
    <p:sldId id="507" r:id="rId34"/>
    <p:sldId id="508" r:id="rId35"/>
    <p:sldId id="677" r:id="rId36"/>
    <p:sldId id="678" r:id="rId37"/>
    <p:sldId id="679" r:id="rId38"/>
    <p:sldId id="680" r:id="rId39"/>
    <p:sldId id="553" r:id="rId40"/>
    <p:sldId id="323" r:id="rId41"/>
    <p:sldId id="315" r:id="rId42"/>
    <p:sldId id="424" r:id="rId43"/>
    <p:sldId id="425" r:id="rId44"/>
    <p:sldId id="426" r:id="rId45"/>
    <p:sldId id="713" r:id="rId46"/>
    <p:sldId id="427" r:id="rId47"/>
    <p:sldId id="682" r:id="rId48"/>
    <p:sldId id="683" r:id="rId49"/>
    <p:sldId id="684" r:id="rId50"/>
    <p:sldId id="685" r:id="rId51"/>
    <p:sldId id="429" r:id="rId52"/>
    <p:sldId id="555" r:id="rId53"/>
    <p:sldId id="686" r:id="rId54"/>
    <p:sldId id="687" r:id="rId55"/>
    <p:sldId id="688" r:id="rId56"/>
    <p:sldId id="689" r:id="rId57"/>
    <p:sldId id="690" r:id="rId58"/>
    <p:sldId id="691" r:id="rId59"/>
    <p:sldId id="692" r:id="rId60"/>
    <p:sldId id="349" r:id="rId61"/>
    <p:sldId id="333" r:id="rId62"/>
    <p:sldId id="325" r:id="rId63"/>
    <p:sldId id="327" r:id="rId64"/>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7" userDrawn="1">
          <p15:clr>
            <a:srgbClr val="A4A3A4"/>
          </p15:clr>
        </p15:guide>
        <p15:guide id="2" pos="360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F3F3F3"/>
    <a:srgbClr val="4996D1"/>
    <a:srgbClr val="418ECF"/>
    <a:srgbClr val="3185C5"/>
    <a:srgbClr val="3289C7"/>
    <a:srgbClr val="2E7AB9"/>
    <a:srgbClr val="67A5D9"/>
    <a:srgbClr val="7BB0DE"/>
    <a:srgbClr val="006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83" autoAdjust="0"/>
    <p:restoredTop sz="94660"/>
  </p:normalViewPr>
  <p:slideViewPr>
    <p:cSldViewPr snapToGrid="0" showGuides="1">
      <p:cViewPr varScale="1">
        <p:scale>
          <a:sx n="114" d="100"/>
          <a:sy n="114" d="100"/>
        </p:scale>
        <p:origin x="222" y="96"/>
      </p:cViewPr>
      <p:guideLst>
        <p:guide orient="horz" pos="3407"/>
        <p:guide pos="3604"/>
      </p:guideLst>
    </p:cSldViewPr>
  </p:slideViewPr>
  <p:notesTextViewPr>
    <p:cViewPr>
      <p:scale>
        <a:sx n="1" d="1"/>
        <a:sy n="1" d="1"/>
      </p:scale>
      <p:origin x="0" y="0"/>
    </p:cViewPr>
  </p:notesTextViewPr>
  <p:sorterViewPr>
    <p:cViewPr>
      <p:scale>
        <a:sx n="75" d="100"/>
        <a:sy n="75" d="100"/>
      </p:scale>
      <p:origin x="0" y="-896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t>2023/7/25</a:t>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t>‹#›</a:t>
            </a:fld>
            <a:endParaRPr lang="zh-CN" altLang="en-US">
              <a:ea typeface="黑体" panose="0201060906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FD6FEEB-E1DF-4A27-84CE-FEAB69D6522A}" type="datetimeFigureOut">
              <a:rPr lang="zh-CN" altLang="en-US" smtClean="0"/>
              <a:t>2023/7/25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9E3BE65E-D6A0-433A-9769-180C0D5DD83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22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24</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25</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26</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27</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3</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30</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31</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32</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33</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34</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39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4</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45</a:t>
            </a:fld>
            <a:endParaRPr lang="zh-CN" altLang="en-US"/>
          </a:p>
        </p:txBody>
      </p:sp>
    </p:spTree>
    <p:extLst>
      <p:ext uri="{BB962C8B-B14F-4D97-AF65-F5344CB8AC3E}">
        <p14:creationId xmlns:p14="http://schemas.microsoft.com/office/powerpoint/2010/main" val="3390044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55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59</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5BC0CA1-3571-4BD4-9253-723F5D1C3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24.emf"/><Relationship Id="rId4" Type="http://schemas.openxmlformats.org/officeDocument/2006/relationships/image" Target="../media/image23.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24.emf"/><Relationship Id="rId4" Type="http://schemas.openxmlformats.org/officeDocument/2006/relationships/image" Target="../media/image23.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sv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svg"/><Relationship Id="rId5" Type="http://schemas.openxmlformats.org/officeDocument/2006/relationships/image" Target="../media/image50.sv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sv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notesSlide" Target="../notesSlides/notesSlide2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image" Target="../media/image5.png"/><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4.png"/><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29" Type="http://schemas.openxmlformats.org/officeDocument/2006/relationships/image" Target="../media/image8.svg"/><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notesSlide" Target="../notesSlides/notesSlide3.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Layout" Target="../slideLayouts/slideLayout1.xml"/><Relationship Id="rId28" Type="http://schemas.openxmlformats.org/officeDocument/2006/relationships/image" Target="../media/image7.png"/><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image" Target="../media/image10.svg"/><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image" Target="../media/image6.svg"/><Relationship Id="rId30"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sv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notesSlide" Target="../notesSlides/notesSlide44.xml"/><Relationship Id="rId3" Type="http://schemas.openxmlformats.org/officeDocument/2006/relationships/tags" Target="../tags/tag40.xml"/><Relationship Id="rId7"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image" Target="../media/image64.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6.xml"/><Relationship Id="rId7" Type="http://schemas.openxmlformats.org/officeDocument/2006/relationships/tags" Target="../tags/tag50.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10" Type="http://schemas.openxmlformats.org/officeDocument/2006/relationships/image" Target="../media/image67.jpeg"/><Relationship Id="rId4" Type="http://schemas.openxmlformats.org/officeDocument/2006/relationships/tags" Target="../tags/tag47.xml"/><Relationship Id="rId9" Type="http://schemas.openxmlformats.org/officeDocument/2006/relationships/image" Target="../media/image66.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1.xml"/><Relationship Id="rId4" Type="http://schemas.openxmlformats.org/officeDocument/2006/relationships/image" Target="../media/image37.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jpe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452391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7795" y="3093085"/>
            <a:ext cx="4443730" cy="126047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项目三：</a:t>
            </a:r>
          </a:p>
          <a:p>
            <a:pPr algn="ctr"/>
            <a:r>
              <a:rPr lang="zh-CN" altLang="en-US" sz="3600" b="1"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互联网搜索引擎营销</a:t>
            </a:r>
          </a:p>
        </p:txBody>
      </p:sp>
      <p:sp>
        <p:nvSpPr>
          <p:cNvPr id="55" name="直角三角形 54"/>
          <p:cNvSpPr/>
          <p:nvPr/>
        </p:nvSpPr>
        <p:spPr>
          <a:xfrm rot="18900000">
            <a:off x="5954823" y="5852854"/>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4" name="文本框 3"/>
          <p:cNvSpPr txBox="1"/>
          <p:nvPr/>
        </p:nvSpPr>
        <p:spPr>
          <a:xfrm>
            <a:off x="4277995" y="2379345"/>
            <a:ext cx="3636010" cy="398780"/>
          </a:xfrm>
          <a:prstGeom prst="rect">
            <a:avLst/>
          </a:prstGeom>
          <a:noFill/>
        </p:spPr>
        <p:txBody>
          <a:bodyPr wrap="square" rtlCol="0">
            <a:spAutoFit/>
          </a:bodyPr>
          <a:lstStyle/>
          <a:p>
            <a:r>
              <a:rPr lang="zh-CN" altLang="en-US" sz="2000" b="1" dirty="0">
                <a:solidFill>
                  <a:schemeClr val="bg1"/>
                </a:solidFill>
                <a:latin typeface="黑体" panose="02010609060101010101" charset="-122"/>
                <a:ea typeface="黑体" panose="02010609060101010101" charset="-122"/>
                <a:cs typeface="黑体" panose="02010609060101010101" charset="-122"/>
              </a:rPr>
              <a:t>《互联网营销理论与工具运用》</a:t>
            </a:r>
          </a:p>
        </p:txBody>
      </p:sp>
      <p:sp>
        <p:nvSpPr>
          <p:cNvPr id="25" name="流程图: 过程 24"/>
          <p:cNvSpPr/>
          <p:nvPr/>
        </p:nvSpPr>
        <p:spPr>
          <a:xfrm>
            <a:off x="2583180" y="0"/>
            <a:ext cx="99695" cy="455295"/>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269740" cy="273494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4308255" y="2465596"/>
            <a:ext cx="6767830" cy="2931795"/>
            <a:chOff x="4422555" y="1864251"/>
            <a:chExt cx="6767830" cy="293179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问题</a:t>
              </a:r>
            </a:p>
          </p:txBody>
        </p:sp>
        <p:sp>
          <p:nvSpPr>
            <p:cNvPr id="29" name="矩形 28"/>
            <p:cNvSpPr/>
            <p:nvPr/>
          </p:nvSpPr>
          <p:spPr>
            <a:xfrm>
              <a:off x="7450235" y="2858026"/>
              <a:ext cx="3740150"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1.结合日常经验，你能概括出搜索引擎营销的概念吗？</a:t>
              </a: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2.你认为搜索引擎营销的特点是什么？</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68" name="圆角矩形 67"/>
          <p:cNvSpPr/>
          <p:nvPr/>
        </p:nvSpPr>
        <p:spPr>
          <a:xfrm>
            <a:off x="4805045" y="1321435"/>
            <a:ext cx="2433320"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69" name="文本框 68"/>
          <p:cNvSpPr txBox="1"/>
          <p:nvPr/>
        </p:nvSpPr>
        <p:spPr>
          <a:xfrm>
            <a:off x="4863465" y="1436370"/>
            <a:ext cx="2336800" cy="460375"/>
          </a:xfrm>
          <a:prstGeom prst="rect">
            <a:avLst/>
          </a:prstGeom>
          <a:noFill/>
        </p:spPr>
        <p:txBody>
          <a:bodyPr wrap="square" rtlCol="0">
            <a:spAutoFit/>
          </a:bodyPr>
          <a:lstStyle/>
          <a:p>
            <a:r>
              <a:rPr lang="zh-CN" altLang="en-US" sz="2400" dirty="0">
                <a:solidFill>
                  <a:schemeClr val="bg1"/>
                </a:solidFill>
                <a:cs typeface="+mn-ea"/>
                <a:sym typeface="+mn-lt"/>
              </a:rPr>
              <a:t>常见的搜索引擎</a:t>
            </a:r>
          </a:p>
        </p:txBody>
      </p:sp>
      <p:grpSp>
        <p:nvGrpSpPr>
          <p:cNvPr id="2" name="组合 1"/>
          <p:cNvGrpSpPr/>
          <p:nvPr/>
        </p:nvGrpSpPr>
        <p:grpSpPr>
          <a:xfrm>
            <a:off x="8049106" y="2592765"/>
            <a:ext cx="3033600" cy="2840520"/>
            <a:chOff x="8040216" y="2329240"/>
            <a:chExt cx="3033600" cy="2840520"/>
          </a:xfrm>
        </p:grpSpPr>
        <p:sp>
          <p:nvSpPr>
            <p:cNvPr id="3" name="任意多边形: 形状 63"/>
            <p:cNvSpPr/>
            <p:nvPr/>
          </p:nvSpPr>
          <p:spPr>
            <a:xfrm>
              <a:off x="8040216" y="2330469"/>
              <a:ext cx="415102" cy="415102"/>
            </a:xfrm>
            <a:prstGeom prst="ellipse">
              <a:avLst/>
            </a:prstGeom>
            <a:solidFill>
              <a:srgbClr val="3289C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4" name="任意多边形: 形状 64"/>
            <p:cNvSpPr/>
            <p:nvPr/>
          </p:nvSpPr>
          <p:spPr>
            <a:xfrm>
              <a:off x="8060536" y="4746174"/>
              <a:ext cx="415102" cy="415102"/>
            </a:xfrm>
            <a:prstGeom prst="ellipse">
              <a:avLst/>
            </a:prstGeom>
            <a:solidFill>
              <a:srgbClr val="3289C7"/>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5" name="任意多边形: 形状 65"/>
            <p:cNvSpPr/>
            <p:nvPr/>
          </p:nvSpPr>
          <p:spPr>
            <a:xfrm>
              <a:off x="8176192" y="2456085"/>
              <a:ext cx="172652" cy="163874"/>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sp>
          <p:nvSpPr>
            <p:cNvPr id="6" name="任意多边形: 形状 66"/>
            <p:cNvSpPr/>
            <p:nvPr/>
          </p:nvSpPr>
          <p:spPr>
            <a:xfrm>
              <a:off x="8204637" y="4851498"/>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cxnSp>
          <p:nvCxnSpPr>
            <p:cNvPr id="9" name="直接连接符 8"/>
            <p:cNvCxnSpPr/>
            <p:nvPr/>
          </p:nvCxnSpPr>
          <p:spPr>
            <a:xfrm>
              <a:off x="8040216" y="3101082"/>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10" name="任意多边形: 形状 62"/>
            <p:cNvSpPr/>
            <p:nvPr/>
          </p:nvSpPr>
          <p:spPr>
            <a:xfrm>
              <a:off x="8040216" y="3495019"/>
              <a:ext cx="415102" cy="415102"/>
            </a:xfrm>
            <a:prstGeom prst="ellipse">
              <a:avLst/>
            </a:prstGeom>
            <a:solidFill>
              <a:srgbClr val="3289C7"/>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11" name="任意多边形: 形状 61"/>
            <p:cNvSpPr/>
            <p:nvPr/>
          </p:nvSpPr>
          <p:spPr>
            <a:xfrm>
              <a:off x="8167937" y="3616919"/>
              <a:ext cx="172652" cy="151268"/>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cxnSp>
          <p:nvCxnSpPr>
            <p:cNvPr id="12" name="直接连接符 11"/>
            <p:cNvCxnSpPr/>
            <p:nvPr/>
          </p:nvCxnSpPr>
          <p:spPr>
            <a:xfrm>
              <a:off x="8127846" y="4283739"/>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8601454" y="2329240"/>
              <a:ext cx="2133781" cy="3987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a:cs typeface="黑体" panose="02010609060101010101" charset="-122"/>
                  <a:sym typeface="+mn-ea"/>
                </a:rPr>
                <a:t>Google</a:t>
              </a:r>
              <a:endParaRPr kumimoji="0" lang="en-US" altLang="zh-CN" sz="2000" b="1" i="0" u="none" strike="noStrike" kern="1200" cap="none" spc="0" normalizeH="0" baseline="0" noProof="0" dirty="0">
                <a:ln>
                  <a:noFill/>
                </a:ln>
                <a:solidFill>
                  <a:prstClr val="black">
                    <a:lumMod val="75000"/>
                    <a:lumOff val="25000"/>
                  </a:prstClr>
                </a:solidFill>
                <a:effectLst/>
                <a:uLnTx/>
                <a:uFillTx/>
                <a:cs typeface="+mn-ea"/>
                <a:sym typeface="+mn-ea"/>
              </a:endParaRPr>
            </a:p>
          </p:txBody>
        </p:sp>
        <p:sp>
          <p:nvSpPr>
            <p:cNvPr id="17" name="文本框 16"/>
            <p:cNvSpPr txBox="1"/>
            <p:nvPr/>
          </p:nvSpPr>
          <p:spPr>
            <a:xfrm>
              <a:off x="8688449" y="3497694"/>
              <a:ext cx="2133781" cy="3987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ea"/>
                </a:rPr>
                <a:t>雅虎</a:t>
              </a:r>
            </a:p>
          </p:txBody>
        </p:sp>
        <p:sp>
          <p:nvSpPr>
            <p:cNvPr id="52" name="文本框 51"/>
            <p:cNvSpPr txBox="1"/>
            <p:nvPr/>
          </p:nvSpPr>
          <p:spPr>
            <a:xfrm>
              <a:off x="8706864" y="4770980"/>
              <a:ext cx="2133781" cy="3987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a:cs typeface="黑体" panose="02010609060101010101" charset="-122"/>
                  <a:sym typeface="+mn-ea"/>
                </a:rPr>
                <a:t>必应</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ea"/>
              </a:endParaRPr>
            </a:p>
          </p:txBody>
        </p:sp>
      </p:grpSp>
      <p:sp>
        <p:nvSpPr>
          <p:cNvPr id="55" name="任意多边形: 形状 57"/>
          <p:cNvSpPr/>
          <p:nvPr/>
        </p:nvSpPr>
        <p:spPr>
          <a:xfrm>
            <a:off x="3658235" y="2693035"/>
            <a:ext cx="415290" cy="415290"/>
          </a:xfrm>
          <a:prstGeom prst="ellipse">
            <a:avLst/>
          </a:prstGeom>
          <a:solidFill>
            <a:srgbClr val="2E7AB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56" name="任意多边形: 形状 59"/>
          <p:cNvSpPr/>
          <p:nvPr/>
        </p:nvSpPr>
        <p:spPr>
          <a:xfrm>
            <a:off x="3779520" y="2818765"/>
            <a:ext cx="172720" cy="16383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sp>
        <p:nvSpPr>
          <p:cNvPr id="57" name="任意多边形: 形状 58"/>
          <p:cNvSpPr/>
          <p:nvPr/>
        </p:nvSpPr>
        <p:spPr>
          <a:xfrm>
            <a:off x="3660196" y="3813725"/>
            <a:ext cx="415290" cy="415290"/>
          </a:xfrm>
          <a:prstGeom prst="ellipse">
            <a:avLst/>
          </a:prstGeom>
          <a:solidFill>
            <a:srgbClr val="2E7AB9"/>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58" name="任意多边形: 形状 60"/>
          <p:cNvSpPr/>
          <p:nvPr/>
        </p:nvSpPr>
        <p:spPr>
          <a:xfrm>
            <a:off x="3781481" y="3945805"/>
            <a:ext cx="172720" cy="151130"/>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sp>
        <p:nvSpPr>
          <p:cNvPr id="59" name="任意多边形: 形状 56"/>
          <p:cNvSpPr/>
          <p:nvPr/>
        </p:nvSpPr>
        <p:spPr>
          <a:xfrm>
            <a:off x="3677178" y="4962948"/>
            <a:ext cx="415290" cy="415290"/>
          </a:xfrm>
          <a:prstGeom prst="ellipse">
            <a:avLst/>
          </a:prstGeom>
          <a:solidFill>
            <a:srgbClr val="2E7AB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60" name="任意多边形: 形状 55"/>
          <p:cNvSpPr/>
          <p:nvPr/>
        </p:nvSpPr>
        <p:spPr>
          <a:xfrm>
            <a:off x="3814973" y="5084868"/>
            <a:ext cx="139700" cy="171450"/>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cxnSp>
        <p:nvCxnSpPr>
          <p:cNvPr id="63" name="直接连接符 62"/>
          <p:cNvCxnSpPr/>
          <p:nvPr/>
        </p:nvCxnSpPr>
        <p:spPr>
          <a:xfrm>
            <a:off x="1150041" y="3652435"/>
            <a:ext cx="2945765"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1383665" y="2703195"/>
            <a:ext cx="2133600" cy="398780"/>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2000">
                <a:cs typeface="黑体" panose="02010609060101010101" charset="-122"/>
                <a:sym typeface="+mn-ea"/>
              </a:rPr>
              <a:t>百度搜索</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ea"/>
            </a:endParaRPr>
          </a:p>
        </p:txBody>
      </p:sp>
      <p:grpSp>
        <p:nvGrpSpPr>
          <p:cNvPr id="78" name="组合 77"/>
          <p:cNvGrpSpPr/>
          <p:nvPr/>
        </p:nvGrpSpPr>
        <p:grpSpPr>
          <a:xfrm rot="16200000">
            <a:off x="4873553" y="2480735"/>
            <a:ext cx="2323621" cy="3559810"/>
            <a:chOff x="4934190" y="1971788"/>
            <a:chExt cx="2323621" cy="3559810"/>
          </a:xfrm>
        </p:grpSpPr>
        <p:grpSp>
          <p:nvGrpSpPr>
            <p:cNvPr id="79" name="组合 78"/>
            <p:cNvGrpSpPr/>
            <p:nvPr/>
          </p:nvGrpSpPr>
          <p:grpSpPr>
            <a:xfrm rot="5400000">
              <a:off x="4447330" y="2650520"/>
              <a:ext cx="3297340" cy="2323621"/>
              <a:chOff x="4273199" y="2470989"/>
              <a:chExt cx="3572171" cy="2323621"/>
            </a:xfrm>
          </p:grpSpPr>
          <p:sp>
            <p:nvSpPr>
              <p:cNvPr id="80" name="任意多边形: 形状 54"/>
              <p:cNvSpPr/>
              <p:nvPr/>
            </p:nvSpPr>
            <p:spPr bwMode="auto">
              <a:xfrm>
                <a:off x="5404837" y="2606774"/>
                <a:ext cx="1308894" cy="2052053"/>
              </a:xfrm>
              <a:custGeom>
                <a:avLst/>
                <a:gdLst>
                  <a:gd name="connsiteX0" fmla="*/ 661412 w 1308894"/>
                  <a:gd name="connsiteY0" fmla="*/ 0 h 2052053"/>
                  <a:gd name="connsiteX1" fmla="*/ 670279 w 1308894"/>
                  <a:gd name="connsiteY1" fmla="*/ 4056 h 2052053"/>
                  <a:gd name="connsiteX2" fmla="*/ 1308894 w 1308894"/>
                  <a:gd name="connsiteY2" fmla="*/ 1022841 h 2052053"/>
                  <a:gd name="connsiteX3" fmla="*/ 670279 w 1308894"/>
                  <a:gd name="connsiteY3" fmla="*/ 2041626 h 2052053"/>
                  <a:gd name="connsiteX4" fmla="*/ 647483 w 1308894"/>
                  <a:gd name="connsiteY4" fmla="*/ 2052053 h 2052053"/>
                  <a:gd name="connsiteX5" fmla="*/ 638615 w 1308894"/>
                  <a:gd name="connsiteY5" fmla="*/ 2047997 h 2052053"/>
                  <a:gd name="connsiteX6" fmla="*/ 0 w 1308894"/>
                  <a:gd name="connsiteY6" fmla="*/ 1029212 h 2052053"/>
                  <a:gd name="connsiteX7" fmla="*/ 638615 w 1308894"/>
                  <a:gd name="connsiteY7" fmla="*/ 10427 h 2052053"/>
                  <a:gd name="connsiteX8" fmla="*/ 661412 w 1308894"/>
                  <a:gd name="connsiteY8" fmla="*/ 0 h 205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8894" h="2052053">
                    <a:moveTo>
                      <a:pt x="661412" y="0"/>
                    </a:moveTo>
                    <a:lnTo>
                      <a:pt x="670279" y="4056"/>
                    </a:lnTo>
                    <a:cubicBezTo>
                      <a:pt x="1050667" y="200257"/>
                      <a:pt x="1308894" y="582916"/>
                      <a:pt x="1308894" y="1022841"/>
                    </a:cubicBezTo>
                    <a:cubicBezTo>
                      <a:pt x="1308894" y="1462766"/>
                      <a:pt x="1050667" y="1845426"/>
                      <a:pt x="670279" y="2041626"/>
                    </a:cubicBezTo>
                    <a:lnTo>
                      <a:pt x="647483" y="2052053"/>
                    </a:lnTo>
                    <a:lnTo>
                      <a:pt x="638615" y="2047997"/>
                    </a:lnTo>
                    <a:cubicBezTo>
                      <a:pt x="258227" y="1851797"/>
                      <a:pt x="0" y="1469137"/>
                      <a:pt x="0" y="1029212"/>
                    </a:cubicBezTo>
                    <a:cubicBezTo>
                      <a:pt x="0" y="589287"/>
                      <a:pt x="258227" y="206628"/>
                      <a:pt x="638615" y="10427"/>
                    </a:cubicBezTo>
                    <a:lnTo>
                      <a:pt x="661412" y="0"/>
                    </a:lnTo>
                    <a:close/>
                  </a:path>
                </a:pathLst>
              </a:custGeom>
              <a:solidFill>
                <a:schemeClr val="bg1">
                  <a:lumMod val="95000"/>
                </a:schemeClr>
              </a:solidFill>
              <a:ln w="38100">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sp>
            <p:nvSpPr>
              <p:cNvPr id="81" name="任意多边形: 形状 53"/>
              <p:cNvSpPr/>
              <p:nvPr/>
            </p:nvSpPr>
            <p:spPr bwMode="auto">
              <a:xfrm>
                <a:off x="4273199" y="2470989"/>
                <a:ext cx="1793050" cy="2317250"/>
              </a:xfrm>
              <a:custGeom>
                <a:avLst/>
                <a:gdLst>
                  <a:gd name="connsiteX0" fmla="*/ 1220266 w 1793050"/>
                  <a:gd name="connsiteY0" fmla="*/ 0 h 2317250"/>
                  <a:gd name="connsiteX1" fmla="*/ 1695248 w 1793050"/>
                  <a:gd name="connsiteY1" fmla="*/ 91050 h 2317250"/>
                  <a:gd name="connsiteX2" fmla="*/ 1793050 w 1793050"/>
                  <a:gd name="connsiteY2" fmla="*/ 135784 h 2317250"/>
                  <a:gd name="connsiteX3" fmla="*/ 1770253 w 1793050"/>
                  <a:gd name="connsiteY3" fmla="*/ 146211 h 2317250"/>
                  <a:gd name="connsiteX4" fmla="*/ 1131638 w 1793050"/>
                  <a:gd name="connsiteY4" fmla="*/ 1164996 h 2317250"/>
                  <a:gd name="connsiteX5" fmla="*/ 1770253 w 1793050"/>
                  <a:gd name="connsiteY5" fmla="*/ 2183781 h 2317250"/>
                  <a:gd name="connsiteX6" fmla="*/ 1779121 w 1793050"/>
                  <a:gd name="connsiteY6" fmla="*/ 2187837 h 2317250"/>
                  <a:gd name="connsiteX7" fmla="*/ 1695248 w 1793050"/>
                  <a:gd name="connsiteY7" fmla="*/ 2226200 h 2317250"/>
                  <a:gd name="connsiteX8" fmla="*/ 1220266 w 1793050"/>
                  <a:gd name="connsiteY8" fmla="*/ 2317250 h 2317250"/>
                  <a:gd name="connsiteX9" fmla="*/ 0 w 1793050"/>
                  <a:gd name="connsiteY9" fmla="*/ 1158625 h 2317250"/>
                  <a:gd name="connsiteX10" fmla="*/ 1220266 w 1793050"/>
                  <a:gd name="connsiteY10" fmla="*/ 0 h 231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3050" h="2317250">
                    <a:moveTo>
                      <a:pt x="1220266" y="0"/>
                    </a:moveTo>
                    <a:cubicBezTo>
                      <a:pt x="1388750" y="0"/>
                      <a:pt x="1549258" y="32421"/>
                      <a:pt x="1695248" y="91050"/>
                    </a:cubicBezTo>
                    <a:lnTo>
                      <a:pt x="1793050" y="135784"/>
                    </a:lnTo>
                    <a:lnTo>
                      <a:pt x="1770253" y="146211"/>
                    </a:lnTo>
                    <a:cubicBezTo>
                      <a:pt x="1389865" y="342412"/>
                      <a:pt x="1131638" y="725071"/>
                      <a:pt x="1131638" y="1164996"/>
                    </a:cubicBezTo>
                    <a:cubicBezTo>
                      <a:pt x="1131638" y="1604921"/>
                      <a:pt x="1389865" y="1987581"/>
                      <a:pt x="1770253" y="2183781"/>
                    </a:cubicBezTo>
                    <a:lnTo>
                      <a:pt x="1779121" y="2187837"/>
                    </a:lnTo>
                    <a:lnTo>
                      <a:pt x="1695248" y="2226200"/>
                    </a:lnTo>
                    <a:cubicBezTo>
                      <a:pt x="1549258" y="2284829"/>
                      <a:pt x="1388750" y="2317250"/>
                      <a:pt x="1220266" y="2317250"/>
                    </a:cubicBezTo>
                    <a:cubicBezTo>
                      <a:pt x="546332" y="2317250"/>
                      <a:pt x="0" y="1798516"/>
                      <a:pt x="0" y="1158625"/>
                    </a:cubicBezTo>
                    <a:cubicBezTo>
                      <a:pt x="0" y="518734"/>
                      <a:pt x="546332" y="0"/>
                      <a:pt x="1220266" y="0"/>
                    </a:cubicBezTo>
                    <a:close/>
                  </a:path>
                </a:pathLst>
              </a:custGeom>
              <a:solidFill>
                <a:srgbClr val="2E7AB9"/>
              </a:solidFill>
              <a:ln w="9525">
                <a:noFill/>
                <a:rou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ea typeface="黑体" panose="02010609060101010101" charset="-122"/>
                  <a:cs typeface="黑体" panose="02010609060101010101" charset="-122"/>
                  <a:sym typeface="+mn-lt"/>
                </a:endParaRPr>
              </a:p>
            </p:txBody>
          </p:sp>
          <p:sp>
            <p:nvSpPr>
              <p:cNvPr id="82" name="任意多边形: 形状 52"/>
              <p:cNvSpPr/>
              <p:nvPr/>
            </p:nvSpPr>
            <p:spPr bwMode="auto">
              <a:xfrm>
                <a:off x="6052321" y="2477360"/>
                <a:ext cx="1793049" cy="2317250"/>
              </a:xfrm>
              <a:custGeom>
                <a:avLst/>
                <a:gdLst>
                  <a:gd name="connsiteX0" fmla="*/ 572783 w 1793049"/>
                  <a:gd name="connsiteY0" fmla="*/ 0 h 2317250"/>
                  <a:gd name="connsiteX1" fmla="*/ 1793049 w 1793049"/>
                  <a:gd name="connsiteY1" fmla="*/ 1158625 h 2317250"/>
                  <a:gd name="connsiteX2" fmla="*/ 572783 w 1793049"/>
                  <a:gd name="connsiteY2" fmla="*/ 2317250 h 2317250"/>
                  <a:gd name="connsiteX3" fmla="*/ 97801 w 1793049"/>
                  <a:gd name="connsiteY3" fmla="*/ 2226200 h 2317250"/>
                  <a:gd name="connsiteX4" fmla="*/ 0 w 1793049"/>
                  <a:gd name="connsiteY4" fmla="*/ 2181466 h 2317250"/>
                  <a:gd name="connsiteX5" fmla="*/ 22796 w 1793049"/>
                  <a:gd name="connsiteY5" fmla="*/ 2171039 h 2317250"/>
                  <a:gd name="connsiteX6" fmla="*/ 661411 w 1793049"/>
                  <a:gd name="connsiteY6" fmla="*/ 1152254 h 2317250"/>
                  <a:gd name="connsiteX7" fmla="*/ 22796 w 1793049"/>
                  <a:gd name="connsiteY7" fmla="*/ 133469 h 2317250"/>
                  <a:gd name="connsiteX8" fmla="*/ 13929 w 1793049"/>
                  <a:gd name="connsiteY8" fmla="*/ 129413 h 2317250"/>
                  <a:gd name="connsiteX9" fmla="*/ 97801 w 1793049"/>
                  <a:gd name="connsiteY9" fmla="*/ 91050 h 2317250"/>
                  <a:gd name="connsiteX10" fmla="*/ 572783 w 1793049"/>
                  <a:gd name="connsiteY10" fmla="*/ 0 h 231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3049" h="2317250">
                    <a:moveTo>
                      <a:pt x="572783" y="0"/>
                    </a:moveTo>
                    <a:cubicBezTo>
                      <a:pt x="1246717" y="0"/>
                      <a:pt x="1793049" y="518734"/>
                      <a:pt x="1793049" y="1158625"/>
                    </a:cubicBezTo>
                    <a:cubicBezTo>
                      <a:pt x="1793049" y="1798516"/>
                      <a:pt x="1246717" y="2317250"/>
                      <a:pt x="572783" y="2317250"/>
                    </a:cubicBezTo>
                    <a:cubicBezTo>
                      <a:pt x="404300" y="2317250"/>
                      <a:pt x="243791" y="2284829"/>
                      <a:pt x="97801" y="2226200"/>
                    </a:cubicBezTo>
                    <a:lnTo>
                      <a:pt x="0" y="2181466"/>
                    </a:lnTo>
                    <a:lnTo>
                      <a:pt x="22796" y="2171039"/>
                    </a:lnTo>
                    <a:cubicBezTo>
                      <a:pt x="403184" y="1974839"/>
                      <a:pt x="661411" y="1592179"/>
                      <a:pt x="661411" y="1152254"/>
                    </a:cubicBezTo>
                    <a:cubicBezTo>
                      <a:pt x="661411" y="712329"/>
                      <a:pt x="403184" y="329670"/>
                      <a:pt x="22796" y="133469"/>
                    </a:cubicBezTo>
                    <a:lnTo>
                      <a:pt x="13929" y="129413"/>
                    </a:lnTo>
                    <a:lnTo>
                      <a:pt x="97801" y="91050"/>
                    </a:lnTo>
                    <a:cubicBezTo>
                      <a:pt x="243791" y="32421"/>
                      <a:pt x="404300" y="0"/>
                      <a:pt x="572783" y="0"/>
                    </a:cubicBezTo>
                    <a:close/>
                  </a:path>
                </a:pathLst>
              </a:custGeom>
              <a:solidFill>
                <a:srgbClr val="3289C7"/>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grpSp>
        <p:sp>
          <p:nvSpPr>
            <p:cNvPr id="83" name="文本框 82"/>
            <p:cNvSpPr txBox="1"/>
            <p:nvPr/>
          </p:nvSpPr>
          <p:spPr>
            <a:xfrm rot="5400000">
              <a:off x="5399645" y="2477565"/>
              <a:ext cx="1441450" cy="42989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prstClr val="white"/>
                  </a:solidFill>
                  <a:effectLst/>
                  <a:uLnTx/>
                  <a:uFillTx/>
                  <a:cs typeface="+mn-ea"/>
                  <a:sym typeface="+mn-lt"/>
                </a:rPr>
                <a:t>国内</a:t>
              </a:r>
            </a:p>
          </p:txBody>
        </p:sp>
        <p:sp>
          <p:nvSpPr>
            <p:cNvPr id="84" name="文本框 83"/>
            <p:cNvSpPr txBox="1"/>
            <p:nvPr/>
          </p:nvSpPr>
          <p:spPr>
            <a:xfrm rot="5400000">
              <a:off x="5534900" y="4758803"/>
              <a:ext cx="1115695" cy="42989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prstClr val="white"/>
                  </a:solidFill>
                  <a:effectLst/>
                  <a:uLnTx/>
                  <a:uFillTx/>
                  <a:cs typeface="+mn-ea"/>
                  <a:sym typeface="+mn-lt"/>
                </a:rPr>
                <a:t>国外</a:t>
              </a:r>
            </a:p>
          </p:txBody>
        </p:sp>
        <p:sp>
          <p:nvSpPr>
            <p:cNvPr id="85" name="任意多边形: 形状 51"/>
            <p:cNvSpPr/>
            <p:nvPr/>
          </p:nvSpPr>
          <p:spPr>
            <a:xfrm rot="5400000">
              <a:off x="5911830" y="3604780"/>
              <a:ext cx="361970" cy="343566"/>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7BB0DE"/>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000" b="0" i="0" u="none" strike="noStrike" kern="1200" cap="none" spc="0" normalizeH="0" baseline="0" noProof="0">
                <a:ln>
                  <a:noFill/>
                </a:ln>
                <a:solidFill>
                  <a:prstClr val="black"/>
                </a:solidFill>
                <a:effectLst/>
                <a:uLnTx/>
                <a:uFillTx/>
                <a:ea typeface="黑体" panose="02010609060101010101" charset="-122"/>
                <a:cs typeface="黑体" panose="02010609060101010101" charset="-122"/>
                <a:sym typeface="+mn-lt"/>
              </a:endParaRPr>
            </a:p>
          </p:txBody>
        </p:sp>
      </p:grpSp>
      <p:cxnSp>
        <p:nvCxnSpPr>
          <p:cNvPr id="86" name="直接连接符 85"/>
          <p:cNvCxnSpPr/>
          <p:nvPr/>
        </p:nvCxnSpPr>
        <p:spPr>
          <a:xfrm>
            <a:off x="1183384" y="4350677"/>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1379069" y="3821933"/>
            <a:ext cx="2133781" cy="398780"/>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en-US" altLang="zh-CN" sz="2000">
                <a:cs typeface="黑体" panose="02010609060101010101" charset="-122"/>
                <a:sym typeface="+mn-ea"/>
              </a:rPr>
              <a:t>360</a:t>
            </a:r>
            <a:r>
              <a:rPr lang="zh-CN" altLang="en-US" sz="2000">
                <a:cs typeface="黑体" panose="02010609060101010101" charset="-122"/>
                <a:sym typeface="+mn-ea"/>
              </a:rPr>
              <a:t>搜索</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ea"/>
            </a:endParaRPr>
          </a:p>
        </p:txBody>
      </p:sp>
      <p:cxnSp>
        <p:nvCxnSpPr>
          <p:cNvPr id="88" name="直接连接符 87"/>
          <p:cNvCxnSpPr/>
          <p:nvPr/>
        </p:nvCxnSpPr>
        <p:spPr>
          <a:xfrm>
            <a:off x="1146498" y="4702552"/>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1361126" y="4947661"/>
            <a:ext cx="2133781" cy="398780"/>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2000" dirty="0">
                <a:cs typeface="黑体" panose="02010609060101010101" charset="-122"/>
                <a:sym typeface="+mn-ea"/>
              </a:rPr>
              <a:t>搜狗搜索</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ea"/>
            </a:endParaRPr>
          </a:p>
        </p:txBody>
      </p:sp>
      <p:cxnSp>
        <p:nvCxnSpPr>
          <p:cNvPr id="92" name="直接连接符 91"/>
          <p:cNvCxnSpPr/>
          <p:nvPr/>
        </p:nvCxnSpPr>
        <p:spPr>
          <a:xfrm>
            <a:off x="1146498" y="5498842"/>
            <a:ext cx="2945970" cy="0"/>
          </a:xfrm>
          <a:prstGeom prst="line">
            <a:avLst/>
          </a:prstGeom>
          <a:ln w="31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grpSp>
        <p:nvGrpSpPr>
          <p:cNvPr id="94" name="Group 67"/>
          <p:cNvGrpSpPr/>
          <p:nvPr/>
        </p:nvGrpSpPr>
        <p:grpSpPr>
          <a:xfrm>
            <a:off x="3768725" y="5154930"/>
            <a:ext cx="209550" cy="76200"/>
            <a:chOff x="1441430" y="4357700"/>
            <a:chExt cx="503238" cy="177800"/>
          </a:xfrm>
          <a:solidFill>
            <a:schemeClr val="bg1"/>
          </a:solidFill>
        </p:grpSpPr>
        <p:sp>
          <p:nvSpPr>
            <p:cNvPr id="95"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vert="horz" wrap="square" lIns="121920" tIns="60960" rIns="121920" bIns="60960" numCol="1" anchor="t" anchorCtr="0" compatLnSpc="1"/>
            <a:lstStyle/>
            <a:p>
              <a:endParaRPr lang="en-US" sz="3200">
                <a:solidFill>
                  <a:srgbClr val="595959"/>
                </a:solidFill>
                <a:ea typeface="黑体" panose="02010609060101010101" charset="-122"/>
                <a:cs typeface="黑体" panose="02010609060101010101" charset="-122"/>
                <a:sym typeface="+mn-lt"/>
              </a:endParaRPr>
            </a:p>
          </p:txBody>
        </p:sp>
        <p:sp>
          <p:nvSpPr>
            <p:cNvPr id="96"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vert="horz" wrap="square" lIns="121920" tIns="60960" rIns="121920" bIns="60960" numCol="1" anchor="t" anchorCtr="0" compatLnSpc="1"/>
            <a:lstStyle/>
            <a:p>
              <a:endParaRPr lang="en-US" sz="3200">
                <a:solidFill>
                  <a:srgbClr val="595959"/>
                </a:solidFill>
                <a:ea typeface="黑体" panose="02010609060101010101" charset="-122"/>
                <a:cs typeface="黑体" panose="02010609060101010101" charset="-122"/>
                <a:sym typeface="+mn-lt"/>
              </a:endParaRPr>
            </a:p>
          </p:txBody>
        </p:sp>
        <p:sp>
          <p:nvSpPr>
            <p:cNvPr id="97"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vert="horz" wrap="square" lIns="121920" tIns="60960" rIns="121920" bIns="60960" numCol="1" anchor="t" anchorCtr="0" compatLnSpc="1"/>
            <a:lstStyle/>
            <a:p>
              <a:endParaRPr lang="en-US" sz="3200">
                <a:solidFill>
                  <a:srgbClr val="595959"/>
                </a:solidFill>
                <a:ea typeface="黑体" panose="02010609060101010101" charset="-122"/>
                <a:cs typeface="黑体" panose="02010609060101010101" charset="-122"/>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1" name="iṥlíḋé"/>
          <p:cNvSpPr txBox="1"/>
          <p:nvPr/>
        </p:nvSpPr>
        <p:spPr bwMode="auto">
          <a:xfrm>
            <a:off x="8604915" y="2780229"/>
            <a:ext cx="3025859" cy="39878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a:defRPr sz="2600" b="1">
                <a:solidFill>
                  <a:srgbClr val="306BD4"/>
                </a:solidFill>
                <a:latin typeface="思源黑体 CN Normal" panose="020B0400000000000000" pitchFamily="34" charset="-122"/>
                <a:ea typeface="思源黑体 CN Normal" panose="020B0400000000000000"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zh-CN" altLang="en-US" sz="2000" b="0" dirty="0">
                <a:solidFill>
                  <a:schemeClr val="accent1"/>
                </a:solidFill>
                <a:latin typeface="+mn-lt"/>
                <a:ea typeface="+mn-ea"/>
                <a:cs typeface="+mn-ea"/>
                <a:sym typeface="+mn-lt"/>
              </a:rPr>
              <a:t>360搜索</a:t>
            </a:r>
          </a:p>
        </p:txBody>
      </p:sp>
      <p:sp>
        <p:nvSpPr>
          <p:cNvPr id="23" name="iṥlíḋé"/>
          <p:cNvSpPr txBox="1"/>
          <p:nvPr/>
        </p:nvSpPr>
        <p:spPr bwMode="auto">
          <a:xfrm>
            <a:off x="906306" y="1457373"/>
            <a:ext cx="3025859" cy="39878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a:defRPr sz="2600" b="1">
                <a:solidFill>
                  <a:srgbClr val="306BD4"/>
                </a:solidFill>
                <a:latin typeface="思源黑体 CN Normal" panose="020B0400000000000000" pitchFamily="34" charset="-122"/>
                <a:ea typeface="思源黑体 CN Normal" panose="020B0400000000000000"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algn="r"/>
            <a:r>
              <a:rPr lang="zh-CN" altLang="en-US" sz="2000" b="0" dirty="0">
                <a:solidFill>
                  <a:schemeClr val="accent1"/>
                </a:solidFill>
                <a:latin typeface="+mn-lt"/>
                <a:ea typeface="+mn-ea"/>
                <a:cs typeface="+mn-ea"/>
                <a:sym typeface="+mn-lt"/>
              </a:rPr>
              <a:t>百度搜索</a:t>
            </a:r>
          </a:p>
        </p:txBody>
      </p:sp>
      <p:sp>
        <p:nvSpPr>
          <p:cNvPr id="24" name="iṥlíḋé"/>
          <p:cNvSpPr txBox="1"/>
          <p:nvPr/>
        </p:nvSpPr>
        <p:spPr bwMode="auto">
          <a:xfrm>
            <a:off x="906306" y="3889586"/>
            <a:ext cx="3025859" cy="39878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a:defRPr sz="2600" b="1">
                <a:solidFill>
                  <a:srgbClr val="306BD4"/>
                </a:solidFill>
                <a:latin typeface="思源黑体 CN Normal" panose="020B0400000000000000" pitchFamily="34" charset="-122"/>
                <a:ea typeface="思源黑体 CN Normal" panose="020B0400000000000000"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algn="r"/>
            <a:r>
              <a:rPr lang="zh-CN" altLang="en-US" sz="2000" b="0" dirty="0">
                <a:solidFill>
                  <a:schemeClr val="accent1"/>
                </a:solidFill>
                <a:latin typeface="+mn-lt"/>
                <a:ea typeface="+mn-ea"/>
                <a:cs typeface="+mn-ea"/>
                <a:sym typeface="+mn-lt"/>
              </a:rPr>
              <a:t>搜狗搜索</a:t>
            </a:r>
          </a:p>
        </p:txBody>
      </p:sp>
      <p:sp>
        <p:nvSpPr>
          <p:cNvPr id="25" name="文本框 24"/>
          <p:cNvSpPr txBox="1"/>
          <p:nvPr/>
        </p:nvSpPr>
        <p:spPr>
          <a:xfrm>
            <a:off x="8338106" y="3225761"/>
            <a:ext cx="3366135" cy="15684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defTabSz="914400">
              <a:lnSpc>
                <a:spcPct val="150000"/>
              </a:lnSpc>
              <a:defRPr sz="1000">
                <a:solidFill>
                  <a:schemeClr val="tx1">
                    <a:lumMod val="75000"/>
                    <a:lumOff val="25000"/>
                  </a:schemeClr>
                </a:solidFill>
                <a:ea typeface="思源黑体 CN Normal" panose="020B0400000000000000" pitchFamily="34" charset="-122"/>
              </a:defRPr>
            </a:lvl1pPr>
            <a:lvl2pPr defTabSz="914400"/>
            <a:lvl3pPr defTabSz="914400"/>
            <a:lvl4pPr defTabSz="914400"/>
            <a:lvl5pPr defTabSz="914400"/>
            <a:lvl6pPr defTabSz="914400"/>
            <a:lvl7pPr defTabSz="914400"/>
            <a:lvl8pPr defTabSz="914400"/>
            <a:lvl9pPr defTabSz="914400"/>
          </a:lstStyle>
          <a:p>
            <a:pPr marL="285750" indent="-285750">
              <a:buFont typeface="黑体" panose="02010609060101010101" charset="-122"/>
              <a:buChar char="•"/>
            </a:pPr>
            <a:r>
              <a:rPr lang="zh-CN" altLang="en-US" sz="1600" dirty="0">
                <a:ea typeface="+mn-ea"/>
                <a:cs typeface="+mn-ea"/>
                <a:sym typeface="+mn-lt"/>
              </a:rPr>
              <a:t>奇虎360独立打造的搜索引擎，是目前广泛应用的主流搜索引擎</a:t>
            </a:r>
          </a:p>
          <a:p>
            <a:pPr marL="285750" indent="-285750">
              <a:buFont typeface="黑体" panose="02010609060101010101" charset="-122"/>
              <a:buChar char="•"/>
            </a:pPr>
            <a:r>
              <a:rPr lang="zh-CN" altLang="en-US" sz="1600" dirty="0">
                <a:ea typeface="+mn-ea"/>
                <a:cs typeface="+mn-ea"/>
                <a:sym typeface="+mn-lt"/>
              </a:rPr>
              <a:t>提供包括资讯、百科、影视、图片、地图等多项搜索服务</a:t>
            </a:r>
          </a:p>
        </p:txBody>
      </p:sp>
      <p:sp>
        <p:nvSpPr>
          <p:cNvPr id="26" name="文本框 25"/>
          <p:cNvSpPr txBox="1"/>
          <p:nvPr/>
        </p:nvSpPr>
        <p:spPr>
          <a:xfrm>
            <a:off x="506730" y="1931670"/>
            <a:ext cx="3504565" cy="1198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defTabSz="914400">
              <a:lnSpc>
                <a:spcPct val="150000"/>
              </a:lnSpc>
              <a:defRPr sz="1000">
                <a:solidFill>
                  <a:schemeClr val="tx1">
                    <a:lumMod val="75000"/>
                    <a:lumOff val="25000"/>
                  </a:schemeClr>
                </a:solidFill>
                <a:ea typeface="思源黑体 CN Normal" panose="020B0400000000000000" pitchFamily="34" charset="-122"/>
              </a:defRPr>
            </a:lvl1pPr>
            <a:lvl2pPr defTabSz="914400"/>
            <a:lvl3pPr defTabSz="914400"/>
            <a:lvl4pPr defTabSz="914400"/>
            <a:lvl5pPr defTabSz="914400"/>
            <a:lvl6pPr defTabSz="914400"/>
            <a:lvl7pPr defTabSz="914400"/>
            <a:lvl8pPr defTabSz="914400"/>
            <a:lvl9pPr defTabSz="914400"/>
          </a:lstStyle>
          <a:p>
            <a:pPr marL="285750" indent="-285750" algn="just">
              <a:buFont typeface="黑体" panose="02010609060101010101" charset="-122"/>
              <a:buChar char="•"/>
            </a:pPr>
            <a:r>
              <a:rPr lang="zh-CN" altLang="en-US" sz="1600" dirty="0">
                <a:ea typeface="+mn-ea"/>
                <a:cs typeface="+mn-ea"/>
                <a:sym typeface="+mn-lt"/>
              </a:rPr>
              <a:t>百度全球访问量最大的中文网站</a:t>
            </a:r>
          </a:p>
          <a:p>
            <a:pPr marL="285750" indent="-285750" algn="just">
              <a:buFont typeface="黑体" panose="02010609060101010101" charset="-122"/>
              <a:buChar char="•"/>
            </a:pPr>
            <a:r>
              <a:rPr lang="zh-CN" altLang="en-US" sz="1600" dirty="0">
                <a:ea typeface="+mn-ea"/>
                <a:cs typeface="+mn-ea"/>
                <a:sym typeface="+mn-lt"/>
              </a:rPr>
              <a:t>提供丰富的产品和服务，满足用户更加细分的搜索需求</a:t>
            </a:r>
          </a:p>
        </p:txBody>
      </p:sp>
      <p:sp>
        <p:nvSpPr>
          <p:cNvPr id="29" name="文本框 28"/>
          <p:cNvSpPr txBox="1"/>
          <p:nvPr/>
        </p:nvSpPr>
        <p:spPr>
          <a:xfrm>
            <a:off x="548640" y="4288155"/>
            <a:ext cx="3516630" cy="19380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defTabSz="914400">
              <a:lnSpc>
                <a:spcPct val="150000"/>
              </a:lnSpc>
              <a:defRPr sz="1000">
                <a:solidFill>
                  <a:schemeClr val="tx1">
                    <a:lumMod val="75000"/>
                    <a:lumOff val="25000"/>
                  </a:schemeClr>
                </a:solidFill>
                <a:ea typeface="思源黑体 CN Normal" panose="020B0400000000000000" pitchFamily="34" charset="-122"/>
              </a:defRPr>
            </a:lvl1pPr>
            <a:lvl2pPr defTabSz="914400"/>
            <a:lvl3pPr defTabSz="914400"/>
            <a:lvl4pPr defTabSz="914400"/>
            <a:lvl5pPr defTabSz="914400"/>
            <a:lvl6pPr defTabSz="914400"/>
            <a:lvl7pPr defTabSz="914400"/>
            <a:lvl8pPr defTabSz="914400"/>
            <a:lvl9pPr defTabSz="914400"/>
          </a:lstStyle>
          <a:p>
            <a:pPr marL="285750" indent="-285750" algn="just">
              <a:buFont typeface="黑体" panose="02010609060101010101" charset="-122"/>
              <a:buChar char="•"/>
            </a:pPr>
            <a:r>
              <a:rPr lang="zh-CN" altLang="en-US" sz="1600">
                <a:ea typeface="+mn-ea"/>
                <a:cs typeface="+mn-ea"/>
                <a:sym typeface="+mn-lt"/>
              </a:rPr>
              <a:t>全球首个第三代互动式中文搜索引擎，是中国领先的中文搜索引擎</a:t>
            </a:r>
          </a:p>
          <a:p>
            <a:pPr marL="285750" indent="-285750" algn="just">
              <a:buFont typeface="黑体" panose="02010609060101010101" charset="-122"/>
              <a:buChar char="•"/>
            </a:pPr>
            <a:r>
              <a:rPr lang="zh-CN" altLang="en-US" sz="1600">
                <a:ea typeface="+mn-ea"/>
                <a:cs typeface="+mn-ea"/>
                <a:sym typeface="+mn-lt"/>
              </a:rPr>
              <a:t>用户可直接通过网页搜索获得最新新闻，在导航型和信息型的查询结果中准确度领先业界</a:t>
            </a:r>
          </a:p>
        </p:txBody>
      </p:sp>
      <p:pic>
        <p:nvPicPr>
          <p:cNvPr id="34" name="图片 33"/>
          <p:cNvPicPr>
            <a:picLocks noChangeAspect="1"/>
          </p:cNvPicPr>
          <p:nvPr/>
        </p:nvPicPr>
        <p:blipFill>
          <a:blip r:embed="rId3"/>
          <a:stretch>
            <a:fillRect/>
          </a:stretch>
        </p:blipFill>
        <p:spPr>
          <a:xfrm>
            <a:off x="4262120" y="3209925"/>
            <a:ext cx="1871980" cy="461010"/>
          </a:xfrm>
          <a:prstGeom prst="rect">
            <a:avLst/>
          </a:prstGeom>
          <a:noFill/>
          <a:ln>
            <a:noFill/>
          </a:ln>
        </p:spPr>
      </p:pic>
      <p:pic>
        <p:nvPicPr>
          <p:cNvPr id="39" name="图片 38"/>
          <p:cNvPicPr>
            <a:picLocks noChangeAspect="1"/>
          </p:cNvPicPr>
          <p:nvPr/>
        </p:nvPicPr>
        <p:blipFill>
          <a:blip r:embed="rId4"/>
          <a:stretch>
            <a:fillRect/>
          </a:stretch>
        </p:blipFill>
        <p:spPr>
          <a:xfrm>
            <a:off x="6180455" y="3230245"/>
            <a:ext cx="1964690" cy="396875"/>
          </a:xfrm>
          <a:prstGeom prst="rect">
            <a:avLst/>
          </a:prstGeom>
          <a:noFill/>
          <a:ln>
            <a:noFill/>
          </a:ln>
        </p:spPr>
      </p:pic>
      <p:pic>
        <p:nvPicPr>
          <p:cNvPr id="40" name="图片 3"/>
          <p:cNvPicPr>
            <a:picLocks noChangeAspect="1"/>
          </p:cNvPicPr>
          <p:nvPr/>
        </p:nvPicPr>
        <p:blipFill>
          <a:blip r:embed="rId5"/>
          <a:stretch>
            <a:fillRect/>
          </a:stretch>
        </p:blipFill>
        <p:spPr>
          <a:xfrm>
            <a:off x="4250690" y="4417695"/>
            <a:ext cx="1883410" cy="395605"/>
          </a:xfrm>
          <a:prstGeom prst="rect">
            <a:avLst/>
          </a:prstGeom>
          <a:noFill/>
          <a:ln>
            <a:noFill/>
          </a:ln>
        </p:spPr>
      </p:pic>
      <p:pic>
        <p:nvPicPr>
          <p:cNvPr id="41" name="图片 4"/>
          <p:cNvPicPr>
            <a:picLocks noChangeAspect="1"/>
          </p:cNvPicPr>
          <p:nvPr/>
        </p:nvPicPr>
        <p:blipFill>
          <a:blip r:embed="rId6"/>
          <a:stretch>
            <a:fillRect/>
          </a:stretch>
        </p:blipFill>
        <p:spPr>
          <a:xfrm>
            <a:off x="6294755" y="3938270"/>
            <a:ext cx="1627505" cy="1157605"/>
          </a:xfrm>
          <a:prstGeom prst="rect">
            <a:avLst/>
          </a:prstGeom>
          <a:noFill/>
          <a:ln>
            <a:noFill/>
          </a:ln>
        </p:spPr>
      </p:pic>
      <p:sp>
        <p:nvSpPr>
          <p:cNvPr id="100" name="文本框 99"/>
          <p:cNvSpPr txBox="1"/>
          <p:nvPr/>
        </p:nvSpPr>
        <p:spPr>
          <a:xfrm>
            <a:off x="4719320" y="2148205"/>
            <a:ext cx="3035935" cy="460375"/>
          </a:xfrm>
          <a:prstGeom prst="rect">
            <a:avLst/>
          </a:prstGeom>
          <a:noFill/>
          <a:ln w="9525">
            <a:noFill/>
          </a:ln>
        </p:spPr>
        <p:txBody>
          <a:bodyPr wrap="square">
            <a:spAutoFit/>
          </a:bodyPr>
          <a:lstStyle/>
          <a:p>
            <a:pPr indent="0"/>
            <a:r>
              <a:rPr lang="zh-CN" sz="2400" b="1">
                <a:latin typeface="黑体" panose="02010609060101010101" charset="-122"/>
                <a:ea typeface="黑体" panose="02010609060101010101" charset="-122"/>
                <a:cs typeface="黑体" panose="02010609060101010101" charset="-122"/>
              </a:rPr>
              <a:t>国内常见的搜索引擎</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2" name="矩形 21"/>
          <p:cNvSpPr/>
          <p:nvPr/>
        </p:nvSpPr>
        <p:spPr>
          <a:xfrm>
            <a:off x="0" y="1710055"/>
            <a:ext cx="12192000" cy="223139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1740535" y="4274820"/>
            <a:ext cx="2149475" cy="398780"/>
          </a:xfrm>
          <a:prstGeom prst="rect">
            <a:avLst/>
          </a:prstGeom>
          <a:noFill/>
        </p:spPr>
        <p:txBody>
          <a:bodyPr wrap="square" rtlCol="0">
            <a:spAutoFit/>
            <a:scene3d>
              <a:camera prst="orthographicFront"/>
              <a:lightRig rig="threePt" dir="t"/>
            </a:scene3d>
            <a:sp3d contourW="12700"/>
          </a:bodyPr>
          <a:lstStyle/>
          <a:p>
            <a:r>
              <a:rPr lang="en-US" sz="2000" b="1" dirty="0">
                <a:solidFill>
                  <a:srgbClr val="2E75B6"/>
                </a:solidFill>
                <a:latin typeface="黑体" panose="02010609060101010101" charset="-122"/>
                <a:ea typeface="黑体" panose="02010609060101010101" charset="-122"/>
                <a:cs typeface="黑体" panose="02010609060101010101" charset="-122"/>
                <a:sym typeface="+mn-lt"/>
              </a:rPr>
              <a:t>Google</a:t>
            </a:r>
          </a:p>
        </p:txBody>
      </p:sp>
      <p:sp>
        <p:nvSpPr>
          <p:cNvPr id="17" name="矩形 16"/>
          <p:cNvSpPr/>
          <p:nvPr/>
        </p:nvSpPr>
        <p:spPr>
          <a:xfrm>
            <a:off x="1456055" y="4755515"/>
            <a:ext cx="2704465" cy="1565910"/>
          </a:xfrm>
          <a:prstGeom prst="rect">
            <a:avLst/>
          </a:prstGeom>
        </p:spPr>
        <p:txBody>
          <a:bodyPr wrap="square">
            <a:spAutoFit/>
            <a:scene3d>
              <a:camera prst="orthographicFront"/>
              <a:lightRig rig="threePt" dir="t"/>
            </a:scene3d>
            <a:sp3d contourW="12700"/>
          </a:bodyPr>
          <a:lstStyle/>
          <a:p>
            <a:pPr marL="285750" indent="-285750">
              <a:lnSpc>
                <a:spcPct val="120000"/>
              </a:lnSpc>
              <a:buFont typeface="黑体" panose="02010609060101010101" charset="-122"/>
              <a:buChar char="•"/>
            </a:pPr>
            <a:r>
              <a:rPr lang="zh-CN" altLang="en-US" sz="1600" dirty="0">
                <a:solidFill>
                  <a:srgbClr val="47484A"/>
                </a:solidFill>
                <a:cs typeface="+mn-ea"/>
                <a:sym typeface="+mn-lt"/>
              </a:rPr>
              <a:t>被公认为全球最大的搜索引擎</a:t>
            </a:r>
          </a:p>
          <a:p>
            <a:pPr marL="285750" indent="-285750">
              <a:lnSpc>
                <a:spcPct val="120000"/>
              </a:lnSpc>
              <a:buFont typeface="黑体" panose="02010609060101010101" charset="-122"/>
              <a:buChar char="•"/>
            </a:pPr>
            <a:r>
              <a:rPr lang="zh-CN" altLang="en-US" sz="1600" dirty="0">
                <a:solidFill>
                  <a:srgbClr val="47484A"/>
                </a:solidFill>
                <a:cs typeface="+mn-ea"/>
                <a:sym typeface="+mn-lt"/>
              </a:rPr>
              <a:t>提供大量基于互联网的产品与服务，其主要利润来自于AdWords等广告服务</a:t>
            </a:r>
          </a:p>
        </p:txBody>
      </p:sp>
      <p:sp>
        <p:nvSpPr>
          <p:cNvPr id="21" name="文本框 20"/>
          <p:cNvSpPr txBox="1"/>
          <p:nvPr/>
        </p:nvSpPr>
        <p:spPr>
          <a:xfrm>
            <a:off x="5076190" y="4263390"/>
            <a:ext cx="2149475" cy="398780"/>
          </a:xfrm>
          <a:prstGeom prst="rect">
            <a:avLst/>
          </a:prstGeom>
          <a:noFill/>
        </p:spPr>
        <p:txBody>
          <a:bodyPr wrap="square" rtlCol="0">
            <a:spAutoFit/>
            <a:scene3d>
              <a:camera prst="orthographicFront"/>
              <a:lightRig rig="threePt" dir="t"/>
            </a:scene3d>
            <a:sp3d contourW="12700"/>
          </a:bodyPr>
          <a:lstStyle/>
          <a:p>
            <a:r>
              <a:rPr lang="zh-CN" sz="2000" b="1" dirty="0">
                <a:solidFill>
                  <a:srgbClr val="2E75B6"/>
                </a:solidFill>
                <a:latin typeface="黑体" panose="02010609060101010101" charset="-122"/>
                <a:ea typeface="黑体" panose="02010609060101010101" charset="-122"/>
                <a:cs typeface="黑体" panose="02010609060101010101" charset="-122"/>
                <a:sym typeface="+mn-lt"/>
              </a:rPr>
              <a:t>雅虎</a:t>
            </a:r>
          </a:p>
        </p:txBody>
      </p:sp>
      <p:sp>
        <p:nvSpPr>
          <p:cNvPr id="23" name="矩形 22"/>
          <p:cNvSpPr/>
          <p:nvPr/>
        </p:nvSpPr>
        <p:spPr>
          <a:xfrm>
            <a:off x="4781550" y="4720590"/>
            <a:ext cx="2708275" cy="186118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黑体" panose="02010609060101010101" charset="-122"/>
              <a:buChar char="•"/>
            </a:pPr>
            <a:r>
              <a:rPr lang="zh-CN" altLang="en-US" sz="1600" dirty="0">
                <a:solidFill>
                  <a:srgbClr val="47484A"/>
                </a:solidFill>
                <a:cs typeface="+mn-ea"/>
                <a:sym typeface="+mn-lt"/>
              </a:rPr>
              <a:t>美国著名的互联网门户网站，是全球第一家提供互联网导航服务的网站</a:t>
            </a:r>
          </a:p>
          <a:p>
            <a:pPr marL="285750" indent="-285750">
              <a:lnSpc>
                <a:spcPct val="120000"/>
              </a:lnSpc>
              <a:buFont typeface="黑体" panose="02010609060101010101" charset="-122"/>
              <a:buChar char="•"/>
            </a:pPr>
            <a:r>
              <a:rPr lang="zh-CN" altLang="en-US" sz="1600" dirty="0">
                <a:solidFill>
                  <a:srgbClr val="47484A"/>
                </a:solidFill>
                <a:cs typeface="+mn-ea"/>
                <a:sym typeface="+mn-lt"/>
              </a:rPr>
              <a:t>有12种语言版本，各版本的内容互不相同，提供目录、网站及全文检索功能</a:t>
            </a:r>
          </a:p>
        </p:txBody>
      </p:sp>
      <p:sp>
        <p:nvSpPr>
          <p:cNvPr id="25" name="文本框 24"/>
          <p:cNvSpPr txBox="1"/>
          <p:nvPr/>
        </p:nvSpPr>
        <p:spPr>
          <a:xfrm>
            <a:off x="8393430" y="4258945"/>
            <a:ext cx="2149475" cy="398780"/>
          </a:xfrm>
          <a:prstGeom prst="rect">
            <a:avLst/>
          </a:prstGeom>
          <a:noFill/>
        </p:spPr>
        <p:txBody>
          <a:bodyPr wrap="square" rtlCol="0">
            <a:spAutoFit/>
            <a:scene3d>
              <a:camera prst="orthographicFront"/>
              <a:lightRig rig="threePt" dir="t"/>
            </a:scene3d>
            <a:sp3d contourW="12700"/>
          </a:bodyPr>
          <a:lstStyle/>
          <a:p>
            <a:r>
              <a:rPr lang="zh-CN" sz="2000" b="1" dirty="0">
                <a:solidFill>
                  <a:srgbClr val="2E75B6"/>
                </a:solidFill>
                <a:latin typeface="黑体" panose="02010609060101010101" charset="-122"/>
                <a:ea typeface="黑体" panose="02010609060101010101" charset="-122"/>
                <a:cs typeface="黑体" panose="02010609060101010101" charset="-122"/>
                <a:sym typeface="+mn-lt"/>
              </a:rPr>
              <a:t>必应</a:t>
            </a:r>
          </a:p>
        </p:txBody>
      </p:sp>
      <p:sp>
        <p:nvSpPr>
          <p:cNvPr id="6" name="矩形 5"/>
          <p:cNvSpPr/>
          <p:nvPr/>
        </p:nvSpPr>
        <p:spPr>
          <a:xfrm>
            <a:off x="8124825" y="4704080"/>
            <a:ext cx="2934335" cy="1861185"/>
          </a:xfrm>
          <a:prstGeom prst="rect">
            <a:avLst/>
          </a:prstGeom>
        </p:spPr>
        <p:txBody>
          <a:bodyPr wrap="square">
            <a:spAutoFit/>
            <a:scene3d>
              <a:camera prst="orthographicFront"/>
              <a:lightRig rig="threePt" dir="t"/>
            </a:scene3d>
            <a:sp3d contourW="12700"/>
          </a:bodyPr>
          <a:lstStyle/>
          <a:p>
            <a:pPr marL="285750" indent="-285750">
              <a:lnSpc>
                <a:spcPct val="120000"/>
              </a:lnSpc>
              <a:buFont typeface="黑体" panose="02010609060101010101" charset="-122"/>
              <a:buChar char="•"/>
            </a:pPr>
            <a:r>
              <a:rPr lang="zh-CN" altLang="en-US" sz="1600" dirty="0">
                <a:solidFill>
                  <a:srgbClr val="47484A"/>
                </a:solidFill>
                <a:cs typeface="+mn-ea"/>
                <a:sym typeface="+mn-lt"/>
              </a:rPr>
              <a:t>最贴近中国用户的全球搜索引擎</a:t>
            </a:r>
          </a:p>
          <a:p>
            <a:pPr marL="285750" indent="-285750">
              <a:lnSpc>
                <a:spcPct val="120000"/>
              </a:lnSpc>
              <a:buFont typeface="黑体" panose="02010609060101010101" charset="-122"/>
              <a:buChar char="•"/>
            </a:pPr>
            <a:r>
              <a:rPr lang="zh-CN" altLang="en-US" sz="1600" dirty="0">
                <a:solidFill>
                  <a:srgbClr val="47484A"/>
                </a:solidFill>
                <a:cs typeface="+mn-ea"/>
                <a:sym typeface="+mn-lt"/>
              </a:rPr>
              <a:t>集成多个独特功能，包括与Windows 8.1深度融合的超级搜索、崭新的搜索结果导航模式等</a:t>
            </a:r>
          </a:p>
        </p:txBody>
      </p:sp>
      <p:sp>
        <p:nvSpPr>
          <p:cNvPr id="18" name="椭圆 17"/>
          <p:cNvSpPr/>
          <p:nvPr/>
        </p:nvSpPr>
        <p:spPr>
          <a:xfrm>
            <a:off x="1270000" y="4234815"/>
            <a:ext cx="478155" cy="478155"/>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global-networking_81783"/>
          <p:cNvSpPr>
            <a:spLocks noChangeAspect="1"/>
          </p:cNvSpPr>
          <p:nvPr/>
        </p:nvSpPr>
        <p:spPr bwMode="auto">
          <a:xfrm>
            <a:off x="1356995" y="4322445"/>
            <a:ext cx="304800" cy="303530"/>
          </a:xfrm>
          <a:custGeom>
            <a:avLst/>
            <a:gdLst>
              <a:gd name="T0" fmla="*/ 2733 w 3733"/>
              <a:gd name="T1" fmla="*/ 1750 h 3722"/>
              <a:gd name="T2" fmla="*/ 3102 w 3733"/>
              <a:gd name="T3" fmla="*/ 1088 h 3722"/>
              <a:gd name="T4" fmla="*/ 3733 w 3733"/>
              <a:gd name="T5" fmla="*/ 1862 h 3722"/>
              <a:gd name="T6" fmla="*/ 2813 w 3733"/>
              <a:gd name="T7" fmla="*/ 253 h 3722"/>
              <a:gd name="T8" fmla="*/ 2505 w 3733"/>
              <a:gd name="T9" fmla="*/ 997 h 3722"/>
              <a:gd name="T10" fmla="*/ 1993 w 3733"/>
              <a:gd name="T11" fmla="*/ 937 h 3722"/>
              <a:gd name="T12" fmla="*/ 1711 w 3733"/>
              <a:gd name="T13" fmla="*/ 524 h 3722"/>
              <a:gd name="T14" fmla="*/ 2025 w 3733"/>
              <a:gd name="T15" fmla="*/ 2 h 3722"/>
              <a:gd name="T16" fmla="*/ 1529 w 3733"/>
              <a:gd name="T17" fmla="*/ 246 h 3722"/>
              <a:gd name="T18" fmla="*/ 1249 w 3733"/>
              <a:gd name="T19" fmla="*/ 265 h 3722"/>
              <a:gd name="T20" fmla="*/ 1741 w 3733"/>
              <a:gd name="T21" fmla="*/ 0 h 3722"/>
              <a:gd name="T22" fmla="*/ 1407 w 3733"/>
              <a:gd name="T23" fmla="*/ 827 h 3722"/>
              <a:gd name="T24" fmla="*/ 1932 w 3733"/>
              <a:gd name="T25" fmla="*/ 1157 h 3722"/>
              <a:gd name="T26" fmla="*/ 1389 w 3733"/>
              <a:gd name="T27" fmla="*/ 826 h 3722"/>
              <a:gd name="T28" fmla="*/ 730 w 3733"/>
              <a:gd name="T29" fmla="*/ 2053 h 3722"/>
              <a:gd name="T30" fmla="*/ 593 w 3733"/>
              <a:gd name="T31" fmla="*/ 1965 h 3722"/>
              <a:gd name="T32" fmla="*/ 730 w 3733"/>
              <a:gd name="T33" fmla="*/ 2053 h 3722"/>
              <a:gd name="T34" fmla="*/ 825 w 3733"/>
              <a:gd name="T35" fmla="*/ 2828 h 3722"/>
              <a:gd name="T36" fmla="*/ 749 w 3733"/>
              <a:gd name="T37" fmla="*/ 3356 h 3722"/>
              <a:gd name="T38" fmla="*/ 996 w 3733"/>
              <a:gd name="T39" fmla="*/ 2728 h 3722"/>
              <a:gd name="T40" fmla="*/ 889 w 3733"/>
              <a:gd name="T41" fmla="*/ 2253 h 3722"/>
              <a:gd name="T42" fmla="*/ 1018 w 3733"/>
              <a:gd name="T43" fmla="*/ 1741 h 3722"/>
              <a:gd name="T44" fmla="*/ 2086 w 3733"/>
              <a:gd name="T45" fmla="*/ 1315 h 3722"/>
              <a:gd name="T46" fmla="*/ 1833 w 3733"/>
              <a:gd name="T47" fmla="*/ 3671 h 3722"/>
              <a:gd name="T48" fmla="*/ 2301 w 3733"/>
              <a:gd name="T49" fmla="*/ 1253 h 3722"/>
              <a:gd name="T50" fmla="*/ 2643 w 3733"/>
              <a:gd name="T51" fmla="*/ 1274 h 3722"/>
              <a:gd name="T52" fmla="*/ 2301 w 3733"/>
              <a:gd name="T53" fmla="*/ 1253 h 3722"/>
              <a:gd name="T54" fmla="*/ 3082 w 3733"/>
              <a:gd name="T55" fmla="*/ 891 h 3722"/>
              <a:gd name="T56" fmla="*/ 2998 w 3733"/>
              <a:gd name="T57" fmla="*/ 378 h 3722"/>
              <a:gd name="T58" fmla="*/ 919 w 3733"/>
              <a:gd name="T59" fmla="*/ 254 h 3722"/>
              <a:gd name="T60" fmla="*/ 1104 w 3733"/>
              <a:gd name="T61" fmla="*/ 524 h 3722"/>
              <a:gd name="T62" fmla="*/ 853 w 3733"/>
              <a:gd name="T63" fmla="*/ 1601 h 3722"/>
              <a:gd name="T64" fmla="*/ 298 w 3733"/>
              <a:gd name="T65" fmla="*/ 851 h 3722"/>
              <a:gd name="T66" fmla="*/ 142 w 3733"/>
              <a:gd name="T67" fmla="*/ 1148 h 3722"/>
              <a:gd name="T68" fmla="*/ 14 w 3733"/>
              <a:gd name="T69" fmla="*/ 2089 h 3722"/>
              <a:gd name="T70" fmla="*/ 142 w 3733"/>
              <a:gd name="T71" fmla="*/ 1148 h 3722"/>
              <a:gd name="T72" fmla="*/ 420 w 3733"/>
              <a:gd name="T73" fmla="*/ 2065 h 3722"/>
              <a:gd name="T74" fmla="*/ 463 w 3733"/>
              <a:gd name="T75" fmla="*/ 2531 h 3722"/>
              <a:gd name="T76" fmla="*/ 559 w 3733"/>
              <a:gd name="T77" fmla="*/ 3193 h 3722"/>
              <a:gd name="T78" fmla="*/ 2028 w 3733"/>
              <a:gd name="T79" fmla="*/ 3722 h 3722"/>
              <a:gd name="T80" fmla="*/ 3321 w 3733"/>
              <a:gd name="T81" fmla="*/ 3031 h 3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33" h="3722">
                <a:moveTo>
                  <a:pt x="3452" y="2846"/>
                </a:moveTo>
                <a:cubicBezTo>
                  <a:pt x="3259" y="2456"/>
                  <a:pt x="3002" y="2083"/>
                  <a:pt x="2733" y="1750"/>
                </a:cubicBezTo>
                <a:cubicBezTo>
                  <a:pt x="2772" y="1599"/>
                  <a:pt x="2806" y="1455"/>
                  <a:pt x="2835" y="1321"/>
                </a:cubicBezTo>
                <a:cubicBezTo>
                  <a:pt x="2966" y="1309"/>
                  <a:pt x="3073" y="1213"/>
                  <a:pt x="3102" y="1088"/>
                </a:cubicBezTo>
                <a:cubicBezTo>
                  <a:pt x="3248" y="1069"/>
                  <a:pt x="3396" y="1055"/>
                  <a:pt x="3546" y="1048"/>
                </a:cubicBezTo>
                <a:cubicBezTo>
                  <a:pt x="3666" y="1294"/>
                  <a:pt x="3733" y="1570"/>
                  <a:pt x="3733" y="1862"/>
                </a:cubicBezTo>
                <a:cubicBezTo>
                  <a:pt x="3733" y="2223"/>
                  <a:pt x="3630" y="2560"/>
                  <a:pt x="3452" y="2846"/>
                </a:cubicBezTo>
                <a:close/>
                <a:moveTo>
                  <a:pt x="2813" y="253"/>
                </a:moveTo>
                <a:cubicBezTo>
                  <a:pt x="2804" y="335"/>
                  <a:pt x="2785" y="498"/>
                  <a:pt x="2749" y="721"/>
                </a:cubicBezTo>
                <a:cubicBezTo>
                  <a:pt x="2616" y="747"/>
                  <a:pt x="2515" y="860"/>
                  <a:pt x="2505" y="997"/>
                </a:cubicBezTo>
                <a:cubicBezTo>
                  <a:pt x="2382" y="1025"/>
                  <a:pt x="2262" y="1057"/>
                  <a:pt x="2146" y="1091"/>
                </a:cubicBezTo>
                <a:cubicBezTo>
                  <a:pt x="2094" y="1037"/>
                  <a:pt x="2042" y="985"/>
                  <a:pt x="1993" y="937"/>
                </a:cubicBezTo>
                <a:cubicBezTo>
                  <a:pt x="1886" y="832"/>
                  <a:pt x="1783" y="734"/>
                  <a:pt x="1685" y="645"/>
                </a:cubicBezTo>
                <a:cubicBezTo>
                  <a:pt x="1701" y="608"/>
                  <a:pt x="1711" y="567"/>
                  <a:pt x="1711" y="524"/>
                </a:cubicBezTo>
                <a:cubicBezTo>
                  <a:pt x="1711" y="472"/>
                  <a:pt x="1698" y="424"/>
                  <a:pt x="1675" y="381"/>
                </a:cubicBezTo>
                <a:cubicBezTo>
                  <a:pt x="1779" y="245"/>
                  <a:pt x="1895" y="117"/>
                  <a:pt x="2025" y="2"/>
                </a:cubicBezTo>
                <a:cubicBezTo>
                  <a:pt x="2310" y="26"/>
                  <a:pt x="2578" y="115"/>
                  <a:pt x="2813" y="253"/>
                </a:cubicBezTo>
                <a:close/>
                <a:moveTo>
                  <a:pt x="1529" y="246"/>
                </a:moveTo>
                <a:cubicBezTo>
                  <a:pt x="1492" y="230"/>
                  <a:pt x="1451" y="220"/>
                  <a:pt x="1407" y="220"/>
                </a:cubicBezTo>
                <a:cubicBezTo>
                  <a:pt x="1349" y="220"/>
                  <a:pt x="1295" y="237"/>
                  <a:pt x="1249" y="265"/>
                </a:cubicBezTo>
                <a:cubicBezTo>
                  <a:pt x="1197" y="222"/>
                  <a:pt x="1151" y="185"/>
                  <a:pt x="1112" y="155"/>
                </a:cubicBezTo>
                <a:cubicBezTo>
                  <a:pt x="1307" y="68"/>
                  <a:pt x="1519" y="15"/>
                  <a:pt x="1741" y="0"/>
                </a:cubicBezTo>
                <a:cubicBezTo>
                  <a:pt x="1666" y="78"/>
                  <a:pt x="1595" y="161"/>
                  <a:pt x="1529" y="246"/>
                </a:cubicBezTo>
                <a:close/>
                <a:moveTo>
                  <a:pt x="1407" y="827"/>
                </a:moveTo>
                <a:cubicBezTo>
                  <a:pt x="1459" y="827"/>
                  <a:pt x="1507" y="814"/>
                  <a:pt x="1550" y="791"/>
                </a:cubicBezTo>
                <a:cubicBezTo>
                  <a:pt x="1670" y="901"/>
                  <a:pt x="1799" y="1023"/>
                  <a:pt x="1932" y="1157"/>
                </a:cubicBezTo>
                <a:cubicBezTo>
                  <a:pt x="1620" y="1258"/>
                  <a:pt x="1340" y="1373"/>
                  <a:pt x="1102" y="1482"/>
                </a:cubicBezTo>
                <a:cubicBezTo>
                  <a:pt x="1178" y="1265"/>
                  <a:pt x="1273" y="1042"/>
                  <a:pt x="1389" y="826"/>
                </a:cubicBezTo>
                <a:cubicBezTo>
                  <a:pt x="1395" y="826"/>
                  <a:pt x="1401" y="827"/>
                  <a:pt x="1407" y="827"/>
                </a:cubicBezTo>
                <a:close/>
                <a:moveTo>
                  <a:pt x="730" y="2053"/>
                </a:moveTo>
                <a:cubicBezTo>
                  <a:pt x="719" y="2103"/>
                  <a:pt x="708" y="2152"/>
                  <a:pt x="698" y="2200"/>
                </a:cubicBezTo>
                <a:cubicBezTo>
                  <a:pt x="659" y="2119"/>
                  <a:pt x="624" y="2040"/>
                  <a:pt x="593" y="1965"/>
                </a:cubicBezTo>
                <a:cubicBezTo>
                  <a:pt x="651" y="1932"/>
                  <a:pt x="712" y="1898"/>
                  <a:pt x="778" y="1863"/>
                </a:cubicBezTo>
                <a:cubicBezTo>
                  <a:pt x="760" y="1928"/>
                  <a:pt x="745" y="1992"/>
                  <a:pt x="730" y="2053"/>
                </a:cubicBezTo>
                <a:close/>
                <a:moveTo>
                  <a:pt x="794" y="2833"/>
                </a:moveTo>
                <a:cubicBezTo>
                  <a:pt x="804" y="2832"/>
                  <a:pt x="815" y="2830"/>
                  <a:pt x="825" y="2828"/>
                </a:cubicBezTo>
                <a:cubicBezTo>
                  <a:pt x="1016" y="3120"/>
                  <a:pt x="1260" y="3421"/>
                  <a:pt x="1571" y="3705"/>
                </a:cubicBezTo>
                <a:cubicBezTo>
                  <a:pt x="1266" y="3656"/>
                  <a:pt x="986" y="3534"/>
                  <a:pt x="749" y="3356"/>
                </a:cubicBezTo>
                <a:cubicBezTo>
                  <a:pt x="752" y="3271"/>
                  <a:pt x="763" y="3083"/>
                  <a:pt x="794" y="2833"/>
                </a:cubicBezTo>
                <a:close/>
                <a:moveTo>
                  <a:pt x="996" y="2728"/>
                </a:moveTo>
                <a:cubicBezTo>
                  <a:pt x="1042" y="2675"/>
                  <a:pt x="1069" y="2606"/>
                  <a:pt x="1069" y="2531"/>
                </a:cubicBezTo>
                <a:cubicBezTo>
                  <a:pt x="1069" y="2407"/>
                  <a:pt x="995" y="2301"/>
                  <a:pt x="889" y="2253"/>
                </a:cubicBezTo>
                <a:cubicBezTo>
                  <a:pt x="900" y="2201"/>
                  <a:pt x="912" y="2148"/>
                  <a:pt x="924" y="2093"/>
                </a:cubicBezTo>
                <a:cubicBezTo>
                  <a:pt x="950" y="1982"/>
                  <a:pt x="981" y="1864"/>
                  <a:pt x="1018" y="1741"/>
                </a:cubicBezTo>
                <a:cubicBezTo>
                  <a:pt x="1032" y="1734"/>
                  <a:pt x="1047" y="1727"/>
                  <a:pt x="1062" y="1719"/>
                </a:cubicBezTo>
                <a:cubicBezTo>
                  <a:pt x="1340" y="1586"/>
                  <a:pt x="1689" y="1438"/>
                  <a:pt x="2086" y="1315"/>
                </a:cubicBezTo>
                <a:cubicBezTo>
                  <a:pt x="2230" y="1466"/>
                  <a:pt x="2375" y="1627"/>
                  <a:pt x="2516" y="1798"/>
                </a:cubicBezTo>
                <a:cubicBezTo>
                  <a:pt x="2368" y="2355"/>
                  <a:pt x="2150" y="3007"/>
                  <a:pt x="1833" y="3671"/>
                </a:cubicBezTo>
                <a:cubicBezTo>
                  <a:pt x="1476" y="3371"/>
                  <a:pt x="1203" y="3043"/>
                  <a:pt x="996" y="2728"/>
                </a:cubicBezTo>
                <a:close/>
                <a:moveTo>
                  <a:pt x="2301" y="1253"/>
                </a:moveTo>
                <a:cubicBezTo>
                  <a:pt x="2384" y="1230"/>
                  <a:pt x="2469" y="1208"/>
                  <a:pt x="2555" y="1188"/>
                </a:cubicBezTo>
                <a:cubicBezTo>
                  <a:pt x="2579" y="1222"/>
                  <a:pt x="2608" y="1251"/>
                  <a:pt x="2643" y="1274"/>
                </a:cubicBezTo>
                <a:cubicBezTo>
                  <a:pt x="2623" y="1365"/>
                  <a:pt x="2601" y="1462"/>
                  <a:pt x="2577" y="1562"/>
                </a:cubicBezTo>
                <a:cubicBezTo>
                  <a:pt x="2484" y="1453"/>
                  <a:pt x="2391" y="1350"/>
                  <a:pt x="2301" y="1253"/>
                </a:cubicBezTo>
                <a:close/>
                <a:moveTo>
                  <a:pt x="3438" y="856"/>
                </a:moveTo>
                <a:cubicBezTo>
                  <a:pt x="3318" y="864"/>
                  <a:pt x="3199" y="876"/>
                  <a:pt x="3082" y="891"/>
                </a:cubicBezTo>
                <a:cubicBezTo>
                  <a:pt x="3053" y="830"/>
                  <a:pt x="3005" y="779"/>
                  <a:pt x="2944" y="749"/>
                </a:cubicBezTo>
                <a:cubicBezTo>
                  <a:pt x="2970" y="595"/>
                  <a:pt x="2987" y="469"/>
                  <a:pt x="2998" y="378"/>
                </a:cubicBezTo>
                <a:cubicBezTo>
                  <a:pt x="3171" y="510"/>
                  <a:pt x="3320" y="672"/>
                  <a:pt x="3438" y="856"/>
                </a:cubicBezTo>
                <a:close/>
                <a:moveTo>
                  <a:pt x="919" y="254"/>
                </a:moveTo>
                <a:cubicBezTo>
                  <a:pt x="963" y="289"/>
                  <a:pt x="1033" y="344"/>
                  <a:pt x="1123" y="419"/>
                </a:cubicBezTo>
                <a:cubicBezTo>
                  <a:pt x="1111" y="451"/>
                  <a:pt x="1104" y="487"/>
                  <a:pt x="1104" y="524"/>
                </a:cubicBezTo>
                <a:cubicBezTo>
                  <a:pt x="1104" y="613"/>
                  <a:pt x="1143" y="694"/>
                  <a:pt x="1206" y="750"/>
                </a:cubicBezTo>
                <a:cubicBezTo>
                  <a:pt x="1055" y="1032"/>
                  <a:pt x="940" y="1325"/>
                  <a:pt x="853" y="1601"/>
                </a:cubicBezTo>
                <a:cubicBezTo>
                  <a:pt x="733" y="1662"/>
                  <a:pt x="621" y="1721"/>
                  <a:pt x="521" y="1778"/>
                </a:cubicBezTo>
                <a:cubicBezTo>
                  <a:pt x="355" y="1317"/>
                  <a:pt x="309" y="957"/>
                  <a:pt x="298" y="851"/>
                </a:cubicBezTo>
                <a:cubicBezTo>
                  <a:pt x="456" y="607"/>
                  <a:pt x="669" y="402"/>
                  <a:pt x="919" y="254"/>
                </a:cubicBezTo>
                <a:close/>
                <a:moveTo>
                  <a:pt x="142" y="1148"/>
                </a:moveTo>
                <a:cubicBezTo>
                  <a:pt x="177" y="1332"/>
                  <a:pt x="239" y="1586"/>
                  <a:pt x="347" y="1878"/>
                </a:cubicBezTo>
                <a:cubicBezTo>
                  <a:pt x="205" y="1963"/>
                  <a:pt x="93" y="2036"/>
                  <a:pt x="14" y="2089"/>
                </a:cubicBezTo>
                <a:cubicBezTo>
                  <a:pt x="5" y="2015"/>
                  <a:pt x="0" y="1939"/>
                  <a:pt x="0" y="1862"/>
                </a:cubicBezTo>
                <a:cubicBezTo>
                  <a:pt x="0" y="1609"/>
                  <a:pt x="51" y="1368"/>
                  <a:pt x="142" y="1148"/>
                </a:cubicBezTo>
                <a:close/>
                <a:moveTo>
                  <a:pt x="53" y="2303"/>
                </a:moveTo>
                <a:cubicBezTo>
                  <a:pt x="118" y="2257"/>
                  <a:pt x="244" y="2171"/>
                  <a:pt x="420" y="2065"/>
                </a:cubicBezTo>
                <a:cubicBezTo>
                  <a:pt x="455" y="2150"/>
                  <a:pt x="495" y="2238"/>
                  <a:pt x="540" y="2329"/>
                </a:cubicBezTo>
                <a:cubicBezTo>
                  <a:pt x="492" y="2382"/>
                  <a:pt x="463" y="2453"/>
                  <a:pt x="463" y="2531"/>
                </a:cubicBezTo>
                <a:cubicBezTo>
                  <a:pt x="463" y="2636"/>
                  <a:pt x="517" y="2730"/>
                  <a:pt x="600" y="2784"/>
                </a:cubicBezTo>
                <a:cubicBezTo>
                  <a:pt x="579" y="2949"/>
                  <a:pt x="567" y="3088"/>
                  <a:pt x="559" y="3193"/>
                </a:cubicBezTo>
                <a:cubicBezTo>
                  <a:pt x="315" y="2953"/>
                  <a:pt x="136" y="2646"/>
                  <a:pt x="53" y="2303"/>
                </a:cubicBezTo>
                <a:close/>
                <a:moveTo>
                  <a:pt x="2028" y="3722"/>
                </a:moveTo>
                <a:cubicBezTo>
                  <a:pt x="2316" y="3112"/>
                  <a:pt x="2523" y="2514"/>
                  <a:pt x="2669" y="1988"/>
                </a:cubicBezTo>
                <a:cubicBezTo>
                  <a:pt x="2923" y="2314"/>
                  <a:pt x="3153" y="2667"/>
                  <a:pt x="3321" y="3031"/>
                </a:cubicBezTo>
                <a:cubicBezTo>
                  <a:pt x="3010" y="3417"/>
                  <a:pt x="2549" y="3677"/>
                  <a:pt x="2028" y="3722"/>
                </a:cubicBezTo>
                <a:close/>
              </a:path>
            </a:pathLst>
          </a:custGeom>
          <a:solidFill>
            <a:schemeClr val="bg1"/>
          </a:solidFill>
          <a:ln>
            <a:noFill/>
          </a:ln>
        </p:spPr>
        <p:txBody>
          <a:bodyPr/>
          <a:lstStyle/>
          <a:p>
            <a:endParaRPr lang="zh-CN" altLang="en-US">
              <a:cs typeface="+mn-ea"/>
              <a:sym typeface="+mn-lt"/>
            </a:endParaRPr>
          </a:p>
        </p:txBody>
      </p:sp>
      <p:sp>
        <p:nvSpPr>
          <p:cNvPr id="45" name="椭圆 44"/>
          <p:cNvSpPr/>
          <p:nvPr/>
        </p:nvSpPr>
        <p:spPr>
          <a:xfrm>
            <a:off x="4558030" y="4219575"/>
            <a:ext cx="478155" cy="478155"/>
          </a:xfrm>
          <a:prstGeom prst="ellips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link_91375"/>
          <p:cNvSpPr>
            <a:spLocks noChangeAspect="1"/>
          </p:cNvSpPr>
          <p:nvPr/>
        </p:nvSpPr>
        <p:spPr bwMode="auto">
          <a:xfrm>
            <a:off x="4650105" y="4309745"/>
            <a:ext cx="298450" cy="304800"/>
          </a:xfrm>
          <a:custGeom>
            <a:avLst/>
            <a:gdLst>
              <a:gd name="connsiteX0" fmla="*/ 330556 w 592114"/>
              <a:gd name="connsiteY0" fmla="*/ 233360 h 604322"/>
              <a:gd name="connsiteX1" fmla="*/ 371682 w 592114"/>
              <a:gd name="connsiteY1" fmla="*/ 274425 h 604322"/>
              <a:gd name="connsiteX2" fmla="*/ 402999 w 592114"/>
              <a:gd name="connsiteY2" fmla="*/ 349855 h 604322"/>
              <a:gd name="connsiteX3" fmla="*/ 371682 w 592114"/>
              <a:gd name="connsiteY3" fmla="*/ 425456 h 604322"/>
              <a:gd name="connsiteX4" fmla="*/ 223869 w 592114"/>
              <a:gd name="connsiteY4" fmla="*/ 573223 h 604322"/>
              <a:gd name="connsiteX5" fmla="*/ 148156 w 592114"/>
              <a:gd name="connsiteY5" fmla="*/ 604322 h 604322"/>
              <a:gd name="connsiteX6" fmla="*/ 72443 w 592114"/>
              <a:gd name="connsiteY6" fmla="*/ 573223 h 604322"/>
              <a:gd name="connsiteX7" fmla="*/ 31317 w 592114"/>
              <a:gd name="connsiteY7" fmla="*/ 532157 h 604322"/>
              <a:gd name="connsiteX8" fmla="*/ 0 w 592114"/>
              <a:gd name="connsiteY8" fmla="*/ 456556 h 604322"/>
              <a:gd name="connsiteX9" fmla="*/ 31490 w 592114"/>
              <a:gd name="connsiteY9" fmla="*/ 381126 h 604322"/>
              <a:gd name="connsiteX10" fmla="*/ 148845 w 592114"/>
              <a:gd name="connsiteY10" fmla="*/ 263772 h 604322"/>
              <a:gd name="connsiteX11" fmla="*/ 194272 w 592114"/>
              <a:gd name="connsiteY11" fmla="*/ 309305 h 604322"/>
              <a:gd name="connsiteX12" fmla="*/ 76917 w 592114"/>
              <a:gd name="connsiteY12" fmla="*/ 426487 h 604322"/>
              <a:gd name="connsiteX13" fmla="*/ 64356 w 592114"/>
              <a:gd name="connsiteY13" fmla="*/ 456556 h 604322"/>
              <a:gd name="connsiteX14" fmla="*/ 76917 w 592114"/>
              <a:gd name="connsiteY14" fmla="*/ 486796 h 604322"/>
              <a:gd name="connsiteX15" fmla="*/ 117871 w 592114"/>
              <a:gd name="connsiteY15" fmla="*/ 527690 h 604322"/>
              <a:gd name="connsiteX16" fmla="*/ 178269 w 592114"/>
              <a:gd name="connsiteY16" fmla="*/ 527690 h 604322"/>
              <a:gd name="connsiteX17" fmla="*/ 326082 w 592114"/>
              <a:gd name="connsiteY17" fmla="*/ 380095 h 604322"/>
              <a:gd name="connsiteX18" fmla="*/ 338643 w 592114"/>
              <a:gd name="connsiteY18" fmla="*/ 349855 h 604322"/>
              <a:gd name="connsiteX19" fmla="*/ 326082 w 592114"/>
              <a:gd name="connsiteY19" fmla="*/ 319786 h 604322"/>
              <a:gd name="connsiteX20" fmla="*/ 285128 w 592114"/>
              <a:gd name="connsiteY20" fmla="*/ 278893 h 604322"/>
              <a:gd name="connsiteX21" fmla="*/ 444130 w 592114"/>
              <a:gd name="connsiteY21" fmla="*/ 0 h 604322"/>
              <a:gd name="connsiteX22" fmla="*/ 519843 w 592114"/>
              <a:gd name="connsiteY22" fmla="*/ 31272 h 604322"/>
              <a:gd name="connsiteX23" fmla="*/ 560797 w 592114"/>
              <a:gd name="connsiteY23" fmla="*/ 72337 h 604322"/>
              <a:gd name="connsiteX24" fmla="*/ 592114 w 592114"/>
              <a:gd name="connsiteY24" fmla="*/ 147766 h 604322"/>
              <a:gd name="connsiteX25" fmla="*/ 560797 w 592114"/>
              <a:gd name="connsiteY25" fmla="*/ 223368 h 604322"/>
              <a:gd name="connsiteX26" fmla="*/ 443442 w 592114"/>
              <a:gd name="connsiteY26" fmla="*/ 340550 h 604322"/>
              <a:gd name="connsiteX27" fmla="*/ 397842 w 592114"/>
              <a:gd name="connsiteY27" fmla="*/ 295189 h 604322"/>
              <a:gd name="connsiteX28" fmla="*/ 515197 w 592114"/>
              <a:gd name="connsiteY28" fmla="*/ 178007 h 604322"/>
              <a:gd name="connsiteX29" fmla="*/ 527758 w 592114"/>
              <a:gd name="connsiteY29" fmla="*/ 147766 h 604322"/>
              <a:gd name="connsiteX30" fmla="*/ 515197 w 592114"/>
              <a:gd name="connsiteY30" fmla="*/ 117698 h 604322"/>
              <a:gd name="connsiteX31" fmla="*/ 474243 w 592114"/>
              <a:gd name="connsiteY31" fmla="*/ 76804 h 604322"/>
              <a:gd name="connsiteX32" fmla="*/ 444130 w 592114"/>
              <a:gd name="connsiteY32" fmla="*/ 64261 h 604322"/>
              <a:gd name="connsiteX33" fmla="*/ 414017 w 592114"/>
              <a:gd name="connsiteY33" fmla="*/ 76804 h 604322"/>
              <a:gd name="connsiteX34" fmla="*/ 266033 w 592114"/>
              <a:gd name="connsiteY34" fmla="*/ 224399 h 604322"/>
              <a:gd name="connsiteX35" fmla="*/ 253643 w 592114"/>
              <a:gd name="connsiteY35" fmla="*/ 254467 h 604322"/>
              <a:gd name="connsiteX36" fmla="*/ 266033 w 592114"/>
              <a:gd name="connsiteY36" fmla="*/ 284708 h 604322"/>
              <a:gd name="connsiteX37" fmla="*/ 307158 w 592114"/>
              <a:gd name="connsiteY37" fmla="*/ 325601 h 604322"/>
              <a:gd name="connsiteX38" fmla="*/ 261559 w 592114"/>
              <a:gd name="connsiteY38" fmla="*/ 370962 h 604322"/>
              <a:gd name="connsiteX39" fmla="*/ 220605 w 592114"/>
              <a:gd name="connsiteY39" fmla="*/ 330069 h 604322"/>
              <a:gd name="connsiteX40" fmla="*/ 189115 w 592114"/>
              <a:gd name="connsiteY40" fmla="*/ 254467 h 604322"/>
              <a:gd name="connsiteX41" fmla="*/ 220605 w 592114"/>
              <a:gd name="connsiteY41" fmla="*/ 178866 h 604322"/>
              <a:gd name="connsiteX42" fmla="*/ 368417 w 592114"/>
              <a:gd name="connsiteY42" fmla="*/ 31272 h 604322"/>
              <a:gd name="connsiteX43" fmla="*/ 444130 w 592114"/>
              <a:gd name="connsiteY43" fmla="*/ 0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2114" h="604322">
                <a:moveTo>
                  <a:pt x="330556" y="233360"/>
                </a:moveTo>
                <a:lnTo>
                  <a:pt x="371682" y="274425"/>
                </a:lnTo>
                <a:cubicBezTo>
                  <a:pt x="391814" y="294528"/>
                  <a:pt x="402999" y="321333"/>
                  <a:pt x="402999" y="349855"/>
                </a:cubicBezTo>
                <a:cubicBezTo>
                  <a:pt x="402999" y="378549"/>
                  <a:pt x="391814" y="405353"/>
                  <a:pt x="371682" y="425456"/>
                </a:cubicBezTo>
                <a:lnTo>
                  <a:pt x="223869" y="573223"/>
                </a:lnTo>
                <a:cubicBezTo>
                  <a:pt x="202876" y="594013"/>
                  <a:pt x="175516" y="604322"/>
                  <a:pt x="148156" y="604322"/>
                </a:cubicBezTo>
                <a:cubicBezTo>
                  <a:pt x="120624" y="604322"/>
                  <a:pt x="93264" y="594013"/>
                  <a:pt x="72443" y="573223"/>
                </a:cubicBezTo>
                <a:lnTo>
                  <a:pt x="31317" y="532157"/>
                </a:lnTo>
                <a:cubicBezTo>
                  <a:pt x="11185" y="512054"/>
                  <a:pt x="0" y="485250"/>
                  <a:pt x="0" y="456556"/>
                </a:cubicBezTo>
                <a:cubicBezTo>
                  <a:pt x="0" y="428034"/>
                  <a:pt x="11185" y="401229"/>
                  <a:pt x="31490" y="381126"/>
                </a:cubicBezTo>
                <a:lnTo>
                  <a:pt x="148845" y="263772"/>
                </a:lnTo>
                <a:lnTo>
                  <a:pt x="194272" y="309305"/>
                </a:lnTo>
                <a:lnTo>
                  <a:pt x="76917" y="426487"/>
                </a:lnTo>
                <a:cubicBezTo>
                  <a:pt x="68830" y="434563"/>
                  <a:pt x="64356" y="445216"/>
                  <a:pt x="64356" y="456556"/>
                </a:cubicBezTo>
                <a:cubicBezTo>
                  <a:pt x="64356" y="468068"/>
                  <a:pt x="68830" y="478721"/>
                  <a:pt x="76917" y="486796"/>
                </a:cubicBezTo>
                <a:lnTo>
                  <a:pt x="117871" y="527690"/>
                </a:lnTo>
                <a:cubicBezTo>
                  <a:pt x="134562" y="544357"/>
                  <a:pt x="161578" y="544357"/>
                  <a:pt x="178269" y="527690"/>
                </a:cubicBezTo>
                <a:lnTo>
                  <a:pt x="326082" y="380095"/>
                </a:lnTo>
                <a:cubicBezTo>
                  <a:pt x="334169" y="372020"/>
                  <a:pt x="338643" y="361367"/>
                  <a:pt x="338643" y="349855"/>
                </a:cubicBezTo>
                <a:cubicBezTo>
                  <a:pt x="338643" y="338515"/>
                  <a:pt x="334169" y="327862"/>
                  <a:pt x="326082" y="319786"/>
                </a:cubicBezTo>
                <a:lnTo>
                  <a:pt x="285128" y="278893"/>
                </a:lnTo>
                <a:close/>
                <a:moveTo>
                  <a:pt x="444130" y="0"/>
                </a:moveTo>
                <a:cubicBezTo>
                  <a:pt x="472694" y="0"/>
                  <a:pt x="499538" y="11169"/>
                  <a:pt x="519843" y="31272"/>
                </a:cubicBezTo>
                <a:lnTo>
                  <a:pt x="560797" y="72337"/>
                </a:lnTo>
                <a:cubicBezTo>
                  <a:pt x="580929" y="92440"/>
                  <a:pt x="592114" y="119244"/>
                  <a:pt x="592114" y="147766"/>
                </a:cubicBezTo>
                <a:cubicBezTo>
                  <a:pt x="592114" y="176289"/>
                  <a:pt x="580929" y="203265"/>
                  <a:pt x="560797" y="223368"/>
                </a:cubicBezTo>
                <a:lnTo>
                  <a:pt x="443442" y="340550"/>
                </a:lnTo>
                <a:lnTo>
                  <a:pt x="397842" y="295189"/>
                </a:lnTo>
                <a:lnTo>
                  <a:pt x="515197" y="178007"/>
                </a:lnTo>
                <a:cubicBezTo>
                  <a:pt x="523284" y="169931"/>
                  <a:pt x="527758" y="159278"/>
                  <a:pt x="527758" y="147766"/>
                </a:cubicBezTo>
                <a:cubicBezTo>
                  <a:pt x="527758" y="136426"/>
                  <a:pt x="523284" y="125773"/>
                  <a:pt x="515197" y="117698"/>
                </a:cubicBezTo>
                <a:lnTo>
                  <a:pt x="474243" y="76804"/>
                </a:lnTo>
                <a:cubicBezTo>
                  <a:pt x="466155" y="68729"/>
                  <a:pt x="455487" y="64261"/>
                  <a:pt x="444130" y="64261"/>
                </a:cubicBezTo>
                <a:cubicBezTo>
                  <a:pt x="432773" y="64261"/>
                  <a:pt x="421932" y="68729"/>
                  <a:pt x="414017" y="76804"/>
                </a:cubicBezTo>
                <a:lnTo>
                  <a:pt x="266033" y="224399"/>
                </a:lnTo>
                <a:cubicBezTo>
                  <a:pt x="257945" y="232474"/>
                  <a:pt x="253643" y="243127"/>
                  <a:pt x="253643" y="254467"/>
                </a:cubicBezTo>
                <a:cubicBezTo>
                  <a:pt x="253643" y="265979"/>
                  <a:pt x="257945" y="276632"/>
                  <a:pt x="266033" y="284708"/>
                </a:cubicBezTo>
                <a:lnTo>
                  <a:pt x="307158" y="325601"/>
                </a:lnTo>
                <a:lnTo>
                  <a:pt x="261559" y="370962"/>
                </a:lnTo>
                <a:lnTo>
                  <a:pt x="220605" y="330069"/>
                </a:lnTo>
                <a:cubicBezTo>
                  <a:pt x="200300" y="309966"/>
                  <a:pt x="189115" y="283162"/>
                  <a:pt x="189115" y="254467"/>
                </a:cubicBezTo>
                <a:cubicBezTo>
                  <a:pt x="189115" y="225945"/>
                  <a:pt x="200300" y="199141"/>
                  <a:pt x="220605" y="178866"/>
                </a:cubicBezTo>
                <a:lnTo>
                  <a:pt x="368417" y="31272"/>
                </a:lnTo>
                <a:cubicBezTo>
                  <a:pt x="388550" y="11169"/>
                  <a:pt x="415565" y="0"/>
                  <a:pt x="444130" y="0"/>
                </a:cubicBezTo>
                <a:close/>
              </a:path>
            </a:pathLst>
          </a:custGeom>
          <a:solidFill>
            <a:schemeClr val="bg1"/>
          </a:solidFill>
          <a:ln>
            <a:noFill/>
          </a:ln>
        </p:spPr>
        <p:txBody>
          <a:bodyPr/>
          <a:lstStyle/>
          <a:p>
            <a:endParaRPr lang="zh-CN" altLang="en-US">
              <a:cs typeface="+mn-ea"/>
              <a:sym typeface="+mn-lt"/>
            </a:endParaRPr>
          </a:p>
        </p:txBody>
      </p:sp>
      <p:sp>
        <p:nvSpPr>
          <p:cNvPr id="48" name="椭圆 47"/>
          <p:cNvSpPr/>
          <p:nvPr/>
        </p:nvSpPr>
        <p:spPr>
          <a:xfrm>
            <a:off x="7815580" y="4223385"/>
            <a:ext cx="478155" cy="47815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global-networking_81783"/>
          <p:cNvSpPr>
            <a:spLocks noChangeAspect="1"/>
          </p:cNvSpPr>
          <p:nvPr/>
        </p:nvSpPr>
        <p:spPr bwMode="auto">
          <a:xfrm>
            <a:off x="7922895" y="4353560"/>
            <a:ext cx="304800" cy="217170"/>
          </a:xfrm>
          <a:custGeom>
            <a:avLst/>
            <a:gdLst>
              <a:gd name="connsiteX0" fmla="*/ 206677 w 567167"/>
              <a:gd name="connsiteY0" fmla="*/ 136244 h 404402"/>
              <a:gd name="connsiteX1" fmla="*/ 140655 w 567167"/>
              <a:gd name="connsiteY1" fmla="*/ 202208 h 404402"/>
              <a:gd name="connsiteX2" fmla="*/ 206677 w 567167"/>
              <a:gd name="connsiteY2" fmla="*/ 266738 h 404402"/>
              <a:gd name="connsiteX3" fmla="*/ 272699 w 567167"/>
              <a:gd name="connsiteY3" fmla="*/ 202208 h 404402"/>
              <a:gd name="connsiteX4" fmla="*/ 206677 w 567167"/>
              <a:gd name="connsiteY4" fmla="*/ 136244 h 404402"/>
              <a:gd name="connsiteX5" fmla="*/ 459789 w 567167"/>
              <a:gd name="connsiteY5" fmla="*/ 65329 h 404402"/>
              <a:gd name="connsiteX6" fmla="*/ 442203 w 567167"/>
              <a:gd name="connsiteY6" fmla="*/ 81823 h 404402"/>
              <a:gd name="connsiteX7" fmla="*/ 457995 w 567167"/>
              <a:gd name="connsiteY7" fmla="*/ 123417 h 404402"/>
              <a:gd name="connsiteX8" fmla="*/ 501062 w 567167"/>
              <a:gd name="connsiteY8" fmla="*/ 107640 h 404402"/>
              <a:gd name="connsiteX9" fmla="*/ 483835 w 567167"/>
              <a:gd name="connsiteY9" fmla="*/ 66046 h 404402"/>
              <a:gd name="connsiteX10" fmla="*/ 459789 w 567167"/>
              <a:gd name="connsiteY10" fmla="*/ 65329 h 404402"/>
              <a:gd name="connsiteX11" fmla="*/ 445075 w 567167"/>
              <a:gd name="connsiteY11" fmla="*/ 69 h 404402"/>
              <a:gd name="connsiteX12" fmla="*/ 466608 w 567167"/>
              <a:gd name="connsiteY12" fmla="*/ 20149 h 404402"/>
              <a:gd name="connsiteX13" fmla="*/ 479528 w 567167"/>
              <a:gd name="connsiteY13" fmla="*/ 21583 h 404402"/>
              <a:gd name="connsiteX14" fmla="*/ 501062 w 567167"/>
              <a:gd name="connsiteY14" fmla="*/ 1504 h 404402"/>
              <a:gd name="connsiteX15" fmla="*/ 521160 w 567167"/>
              <a:gd name="connsiteY15" fmla="*/ 10109 h 404402"/>
              <a:gd name="connsiteX16" fmla="*/ 521160 w 567167"/>
              <a:gd name="connsiteY16" fmla="*/ 40229 h 404402"/>
              <a:gd name="connsiteX17" fmla="*/ 529774 w 567167"/>
              <a:gd name="connsiteY17" fmla="*/ 48835 h 404402"/>
              <a:gd name="connsiteX18" fmla="*/ 559921 w 567167"/>
              <a:gd name="connsiteY18" fmla="*/ 50269 h 404402"/>
              <a:gd name="connsiteX19" fmla="*/ 567099 w 567167"/>
              <a:gd name="connsiteY19" fmla="*/ 70349 h 404402"/>
              <a:gd name="connsiteX20" fmla="*/ 547001 w 567167"/>
              <a:gd name="connsiteY20" fmla="*/ 90429 h 404402"/>
              <a:gd name="connsiteX21" fmla="*/ 547001 w 567167"/>
              <a:gd name="connsiteY21" fmla="*/ 103337 h 404402"/>
              <a:gd name="connsiteX22" fmla="*/ 567099 w 567167"/>
              <a:gd name="connsiteY22" fmla="*/ 124851 h 404402"/>
              <a:gd name="connsiteX23" fmla="*/ 558485 w 567167"/>
              <a:gd name="connsiteY23" fmla="*/ 144931 h 404402"/>
              <a:gd name="connsiteX24" fmla="*/ 528338 w 567167"/>
              <a:gd name="connsiteY24" fmla="*/ 144931 h 404402"/>
              <a:gd name="connsiteX25" fmla="*/ 518289 w 567167"/>
              <a:gd name="connsiteY25" fmla="*/ 153537 h 404402"/>
              <a:gd name="connsiteX26" fmla="*/ 518289 w 567167"/>
              <a:gd name="connsiteY26" fmla="*/ 182222 h 404402"/>
              <a:gd name="connsiteX27" fmla="*/ 498191 w 567167"/>
              <a:gd name="connsiteY27" fmla="*/ 189394 h 404402"/>
              <a:gd name="connsiteX28" fmla="*/ 476657 w 567167"/>
              <a:gd name="connsiteY28" fmla="*/ 169314 h 404402"/>
              <a:gd name="connsiteX29" fmla="*/ 463737 w 567167"/>
              <a:gd name="connsiteY29" fmla="*/ 167880 h 404402"/>
              <a:gd name="connsiteX30" fmla="*/ 442203 w 567167"/>
              <a:gd name="connsiteY30" fmla="*/ 187959 h 404402"/>
              <a:gd name="connsiteX31" fmla="*/ 422105 w 567167"/>
              <a:gd name="connsiteY31" fmla="*/ 179354 h 404402"/>
              <a:gd name="connsiteX32" fmla="*/ 422105 w 567167"/>
              <a:gd name="connsiteY32" fmla="*/ 149234 h 404402"/>
              <a:gd name="connsiteX33" fmla="*/ 413492 w 567167"/>
              <a:gd name="connsiteY33" fmla="*/ 140628 h 404402"/>
              <a:gd name="connsiteX34" fmla="*/ 383345 w 567167"/>
              <a:gd name="connsiteY34" fmla="*/ 139194 h 404402"/>
              <a:gd name="connsiteX35" fmla="*/ 374731 w 567167"/>
              <a:gd name="connsiteY35" fmla="*/ 119114 h 404402"/>
              <a:gd name="connsiteX36" fmla="*/ 396265 w 567167"/>
              <a:gd name="connsiteY36" fmla="*/ 99034 h 404402"/>
              <a:gd name="connsiteX37" fmla="*/ 396265 w 567167"/>
              <a:gd name="connsiteY37" fmla="*/ 86126 h 404402"/>
              <a:gd name="connsiteX38" fmla="*/ 376167 w 567167"/>
              <a:gd name="connsiteY38" fmla="*/ 64612 h 404402"/>
              <a:gd name="connsiteX39" fmla="*/ 384780 w 567167"/>
              <a:gd name="connsiteY39" fmla="*/ 44532 h 404402"/>
              <a:gd name="connsiteX40" fmla="*/ 414927 w 567167"/>
              <a:gd name="connsiteY40" fmla="*/ 44532 h 404402"/>
              <a:gd name="connsiteX41" fmla="*/ 423541 w 567167"/>
              <a:gd name="connsiteY41" fmla="*/ 35926 h 404402"/>
              <a:gd name="connsiteX42" fmla="*/ 424976 w 567167"/>
              <a:gd name="connsiteY42" fmla="*/ 7241 h 404402"/>
              <a:gd name="connsiteX43" fmla="*/ 182277 w 567167"/>
              <a:gd name="connsiteY43" fmla="*/ 14 h 404402"/>
              <a:gd name="connsiteX44" fmla="*/ 228206 w 567167"/>
              <a:gd name="connsiteY44" fmla="*/ 14 h 404402"/>
              <a:gd name="connsiteX45" fmla="*/ 254040 w 567167"/>
              <a:gd name="connsiteY45" fmla="*/ 54506 h 404402"/>
              <a:gd name="connsiteX46" fmla="*/ 278440 w 567167"/>
              <a:gd name="connsiteY46" fmla="*/ 64544 h 404402"/>
              <a:gd name="connsiteX47" fmla="*/ 335850 w 567167"/>
              <a:gd name="connsiteY47" fmla="*/ 43034 h 404402"/>
              <a:gd name="connsiteX48" fmla="*/ 367426 w 567167"/>
              <a:gd name="connsiteY48" fmla="*/ 73148 h 404402"/>
              <a:gd name="connsiteX49" fmla="*/ 345897 w 567167"/>
              <a:gd name="connsiteY49" fmla="*/ 130508 h 404402"/>
              <a:gd name="connsiteX50" fmla="*/ 355943 w 567167"/>
              <a:gd name="connsiteY50" fmla="*/ 154886 h 404402"/>
              <a:gd name="connsiteX51" fmla="*/ 413354 w 567167"/>
              <a:gd name="connsiteY51" fmla="*/ 177830 h 404402"/>
              <a:gd name="connsiteX52" fmla="*/ 413354 w 567167"/>
              <a:gd name="connsiteY52" fmla="*/ 222284 h 404402"/>
              <a:gd name="connsiteX53" fmla="*/ 355943 w 567167"/>
              <a:gd name="connsiteY53" fmla="*/ 248096 h 404402"/>
              <a:gd name="connsiteX54" fmla="*/ 345897 w 567167"/>
              <a:gd name="connsiteY54" fmla="*/ 272474 h 404402"/>
              <a:gd name="connsiteX55" fmla="*/ 368861 w 567167"/>
              <a:gd name="connsiteY55" fmla="*/ 328400 h 404402"/>
              <a:gd name="connsiteX56" fmla="*/ 337285 w 567167"/>
              <a:gd name="connsiteY56" fmla="*/ 359948 h 404402"/>
              <a:gd name="connsiteX57" fmla="*/ 279875 w 567167"/>
              <a:gd name="connsiteY57" fmla="*/ 338438 h 404402"/>
              <a:gd name="connsiteX58" fmla="*/ 254040 w 567167"/>
              <a:gd name="connsiteY58" fmla="*/ 348476 h 404402"/>
              <a:gd name="connsiteX59" fmla="*/ 229641 w 567167"/>
              <a:gd name="connsiteY59" fmla="*/ 404402 h 404402"/>
              <a:gd name="connsiteX60" fmla="*/ 185148 w 567167"/>
              <a:gd name="connsiteY60" fmla="*/ 404402 h 404402"/>
              <a:gd name="connsiteX61" fmla="*/ 159313 w 567167"/>
              <a:gd name="connsiteY61" fmla="*/ 348476 h 404402"/>
              <a:gd name="connsiteX62" fmla="*/ 133479 w 567167"/>
              <a:gd name="connsiteY62" fmla="*/ 338438 h 404402"/>
              <a:gd name="connsiteX63" fmla="*/ 77504 w 567167"/>
              <a:gd name="connsiteY63" fmla="*/ 361382 h 404402"/>
              <a:gd name="connsiteX64" fmla="*/ 44493 w 567167"/>
              <a:gd name="connsiteY64" fmla="*/ 329834 h 404402"/>
              <a:gd name="connsiteX65" fmla="*/ 67457 w 567167"/>
              <a:gd name="connsiteY65" fmla="*/ 272474 h 404402"/>
              <a:gd name="connsiteX66" fmla="*/ 57410 w 567167"/>
              <a:gd name="connsiteY66" fmla="*/ 248096 h 404402"/>
              <a:gd name="connsiteX67" fmla="*/ 0 w 567167"/>
              <a:gd name="connsiteY67" fmla="*/ 225152 h 404402"/>
              <a:gd name="connsiteX68" fmla="*/ 0 w 567167"/>
              <a:gd name="connsiteY68" fmla="*/ 180698 h 404402"/>
              <a:gd name="connsiteX69" fmla="*/ 55975 w 567167"/>
              <a:gd name="connsiteY69" fmla="*/ 156320 h 404402"/>
              <a:gd name="connsiteX70" fmla="*/ 67457 w 567167"/>
              <a:gd name="connsiteY70" fmla="*/ 130508 h 404402"/>
              <a:gd name="connsiteX71" fmla="*/ 43057 w 567167"/>
              <a:gd name="connsiteY71" fmla="*/ 74582 h 404402"/>
              <a:gd name="connsiteX72" fmla="*/ 76068 w 567167"/>
              <a:gd name="connsiteY72" fmla="*/ 43034 h 404402"/>
              <a:gd name="connsiteX73" fmla="*/ 133479 w 567167"/>
              <a:gd name="connsiteY73" fmla="*/ 65978 h 404402"/>
              <a:gd name="connsiteX74" fmla="*/ 159313 w 567167"/>
              <a:gd name="connsiteY74" fmla="*/ 54506 h 404402"/>
              <a:gd name="connsiteX75" fmla="*/ 182277 w 567167"/>
              <a:gd name="connsiteY75" fmla="*/ 14 h 40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67167" h="404402">
                <a:moveTo>
                  <a:pt x="206677" y="136244"/>
                </a:moveTo>
                <a:cubicBezTo>
                  <a:pt x="170795" y="136244"/>
                  <a:pt x="140655" y="166358"/>
                  <a:pt x="140655" y="202208"/>
                </a:cubicBezTo>
                <a:cubicBezTo>
                  <a:pt x="140655" y="236624"/>
                  <a:pt x="170795" y="266738"/>
                  <a:pt x="206677" y="266738"/>
                </a:cubicBezTo>
                <a:cubicBezTo>
                  <a:pt x="242558" y="266738"/>
                  <a:pt x="272699" y="238058"/>
                  <a:pt x="272699" y="202208"/>
                </a:cubicBezTo>
                <a:cubicBezTo>
                  <a:pt x="272699" y="166358"/>
                  <a:pt x="242558" y="136244"/>
                  <a:pt x="206677" y="136244"/>
                </a:cubicBezTo>
                <a:close/>
                <a:moveTo>
                  <a:pt x="459789" y="65329"/>
                </a:moveTo>
                <a:cubicBezTo>
                  <a:pt x="452252" y="68197"/>
                  <a:pt x="445792" y="73935"/>
                  <a:pt x="442203" y="81823"/>
                </a:cubicBezTo>
                <a:cubicBezTo>
                  <a:pt x="435026" y="97600"/>
                  <a:pt x="442203" y="116246"/>
                  <a:pt x="457995" y="123417"/>
                </a:cubicBezTo>
                <a:cubicBezTo>
                  <a:pt x="475222" y="130588"/>
                  <a:pt x="493884" y="123417"/>
                  <a:pt x="501062" y="107640"/>
                </a:cubicBezTo>
                <a:cubicBezTo>
                  <a:pt x="506804" y="91863"/>
                  <a:pt x="499627" y="73217"/>
                  <a:pt x="483835" y="66046"/>
                </a:cubicBezTo>
                <a:cubicBezTo>
                  <a:pt x="475940" y="62460"/>
                  <a:pt x="467326" y="62460"/>
                  <a:pt x="459789" y="65329"/>
                </a:cubicBezTo>
                <a:close/>
                <a:moveTo>
                  <a:pt x="445075" y="69"/>
                </a:moveTo>
                <a:cubicBezTo>
                  <a:pt x="446510" y="-1365"/>
                  <a:pt x="466608" y="20149"/>
                  <a:pt x="466608" y="20149"/>
                </a:cubicBezTo>
                <a:lnTo>
                  <a:pt x="479528" y="21583"/>
                </a:lnTo>
                <a:cubicBezTo>
                  <a:pt x="479528" y="21583"/>
                  <a:pt x="499627" y="69"/>
                  <a:pt x="501062" y="1504"/>
                </a:cubicBezTo>
                <a:lnTo>
                  <a:pt x="521160" y="10109"/>
                </a:lnTo>
                <a:cubicBezTo>
                  <a:pt x="522596" y="10109"/>
                  <a:pt x="521160" y="40229"/>
                  <a:pt x="521160" y="40229"/>
                </a:cubicBezTo>
                <a:lnTo>
                  <a:pt x="529774" y="48835"/>
                </a:lnTo>
                <a:cubicBezTo>
                  <a:pt x="529774" y="48835"/>
                  <a:pt x="558485" y="48835"/>
                  <a:pt x="559921" y="50269"/>
                </a:cubicBezTo>
                <a:lnTo>
                  <a:pt x="567099" y="70349"/>
                </a:lnTo>
                <a:cubicBezTo>
                  <a:pt x="568534" y="71783"/>
                  <a:pt x="547001" y="90429"/>
                  <a:pt x="547001" y="90429"/>
                </a:cubicBezTo>
                <a:lnTo>
                  <a:pt x="547001" y="103337"/>
                </a:lnTo>
                <a:cubicBezTo>
                  <a:pt x="547001" y="103337"/>
                  <a:pt x="567099" y="123417"/>
                  <a:pt x="567099" y="124851"/>
                </a:cubicBezTo>
                <a:lnTo>
                  <a:pt x="558485" y="144931"/>
                </a:lnTo>
                <a:cubicBezTo>
                  <a:pt x="557050" y="146365"/>
                  <a:pt x="528338" y="144931"/>
                  <a:pt x="528338" y="144931"/>
                </a:cubicBezTo>
                <a:lnTo>
                  <a:pt x="518289" y="153537"/>
                </a:lnTo>
                <a:cubicBezTo>
                  <a:pt x="518289" y="153537"/>
                  <a:pt x="519725" y="182222"/>
                  <a:pt x="518289" y="182222"/>
                </a:cubicBezTo>
                <a:lnTo>
                  <a:pt x="498191" y="189394"/>
                </a:lnTo>
                <a:cubicBezTo>
                  <a:pt x="496755" y="190828"/>
                  <a:pt x="476657" y="169314"/>
                  <a:pt x="476657" y="169314"/>
                </a:cubicBezTo>
                <a:lnTo>
                  <a:pt x="463737" y="167880"/>
                </a:lnTo>
                <a:cubicBezTo>
                  <a:pt x="463737" y="167880"/>
                  <a:pt x="443639" y="187959"/>
                  <a:pt x="442203" y="187959"/>
                </a:cubicBezTo>
                <a:lnTo>
                  <a:pt x="422105" y="179354"/>
                </a:lnTo>
                <a:cubicBezTo>
                  <a:pt x="420670" y="177920"/>
                  <a:pt x="422105" y="149234"/>
                  <a:pt x="422105" y="149234"/>
                </a:cubicBezTo>
                <a:lnTo>
                  <a:pt x="413492" y="140628"/>
                </a:lnTo>
                <a:cubicBezTo>
                  <a:pt x="413492" y="140628"/>
                  <a:pt x="383345" y="140628"/>
                  <a:pt x="383345" y="139194"/>
                </a:cubicBezTo>
                <a:lnTo>
                  <a:pt x="374731" y="119114"/>
                </a:lnTo>
                <a:cubicBezTo>
                  <a:pt x="374731" y="117680"/>
                  <a:pt x="396265" y="99034"/>
                  <a:pt x="396265" y="99034"/>
                </a:cubicBezTo>
                <a:lnTo>
                  <a:pt x="396265" y="86126"/>
                </a:lnTo>
                <a:cubicBezTo>
                  <a:pt x="396265" y="86126"/>
                  <a:pt x="374731" y="66046"/>
                  <a:pt x="376167" y="64612"/>
                </a:cubicBezTo>
                <a:lnTo>
                  <a:pt x="384780" y="44532"/>
                </a:lnTo>
                <a:cubicBezTo>
                  <a:pt x="384780" y="43098"/>
                  <a:pt x="414927" y="44532"/>
                  <a:pt x="414927" y="44532"/>
                </a:cubicBezTo>
                <a:lnTo>
                  <a:pt x="423541" y="35926"/>
                </a:lnTo>
                <a:cubicBezTo>
                  <a:pt x="423541" y="35926"/>
                  <a:pt x="423541" y="7241"/>
                  <a:pt x="424976" y="7241"/>
                </a:cubicBezTo>
                <a:close/>
                <a:moveTo>
                  <a:pt x="182277" y="14"/>
                </a:moveTo>
                <a:lnTo>
                  <a:pt x="228206" y="14"/>
                </a:lnTo>
                <a:cubicBezTo>
                  <a:pt x="231076" y="14"/>
                  <a:pt x="254040" y="54506"/>
                  <a:pt x="254040" y="54506"/>
                </a:cubicBezTo>
                <a:lnTo>
                  <a:pt x="278440" y="64544"/>
                </a:lnTo>
                <a:cubicBezTo>
                  <a:pt x="278440" y="64544"/>
                  <a:pt x="332979" y="40166"/>
                  <a:pt x="335850" y="43034"/>
                </a:cubicBezTo>
                <a:lnTo>
                  <a:pt x="367426" y="73148"/>
                </a:lnTo>
                <a:cubicBezTo>
                  <a:pt x="370296" y="76016"/>
                  <a:pt x="345897" y="130508"/>
                  <a:pt x="345897" y="130508"/>
                </a:cubicBezTo>
                <a:lnTo>
                  <a:pt x="355943" y="154886"/>
                </a:lnTo>
                <a:cubicBezTo>
                  <a:pt x="355943" y="154886"/>
                  <a:pt x="413354" y="174962"/>
                  <a:pt x="413354" y="177830"/>
                </a:cubicBezTo>
                <a:lnTo>
                  <a:pt x="413354" y="222284"/>
                </a:lnTo>
                <a:cubicBezTo>
                  <a:pt x="413354" y="226586"/>
                  <a:pt x="355943" y="248096"/>
                  <a:pt x="355943" y="248096"/>
                </a:cubicBezTo>
                <a:lnTo>
                  <a:pt x="345897" y="272474"/>
                </a:lnTo>
                <a:cubicBezTo>
                  <a:pt x="345897" y="272474"/>
                  <a:pt x="371731" y="325532"/>
                  <a:pt x="368861" y="328400"/>
                </a:cubicBezTo>
                <a:lnTo>
                  <a:pt x="337285" y="359948"/>
                </a:lnTo>
                <a:cubicBezTo>
                  <a:pt x="334415" y="361382"/>
                  <a:pt x="279875" y="338438"/>
                  <a:pt x="279875" y="338438"/>
                </a:cubicBezTo>
                <a:lnTo>
                  <a:pt x="254040" y="348476"/>
                </a:lnTo>
                <a:cubicBezTo>
                  <a:pt x="254040" y="348476"/>
                  <a:pt x="233947" y="404402"/>
                  <a:pt x="229641" y="404402"/>
                </a:cubicBezTo>
                <a:lnTo>
                  <a:pt x="185148" y="404402"/>
                </a:lnTo>
                <a:cubicBezTo>
                  <a:pt x="182277" y="404402"/>
                  <a:pt x="159313" y="348476"/>
                  <a:pt x="159313" y="348476"/>
                </a:cubicBezTo>
                <a:lnTo>
                  <a:pt x="133479" y="338438"/>
                </a:lnTo>
                <a:cubicBezTo>
                  <a:pt x="133479" y="338438"/>
                  <a:pt x="78939" y="362816"/>
                  <a:pt x="77504" y="361382"/>
                </a:cubicBezTo>
                <a:lnTo>
                  <a:pt x="44493" y="329834"/>
                </a:lnTo>
                <a:cubicBezTo>
                  <a:pt x="43057" y="326966"/>
                  <a:pt x="67457" y="272474"/>
                  <a:pt x="67457" y="272474"/>
                </a:cubicBezTo>
                <a:lnTo>
                  <a:pt x="57410" y="248096"/>
                </a:lnTo>
                <a:cubicBezTo>
                  <a:pt x="57410" y="248096"/>
                  <a:pt x="0" y="228020"/>
                  <a:pt x="0" y="225152"/>
                </a:cubicBezTo>
                <a:lnTo>
                  <a:pt x="0" y="180698"/>
                </a:lnTo>
                <a:cubicBezTo>
                  <a:pt x="0" y="177830"/>
                  <a:pt x="55975" y="156320"/>
                  <a:pt x="55975" y="156320"/>
                </a:cubicBezTo>
                <a:lnTo>
                  <a:pt x="67457" y="130508"/>
                </a:lnTo>
                <a:cubicBezTo>
                  <a:pt x="67457" y="130508"/>
                  <a:pt x="41622" y="77450"/>
                  <a:pt x="43057" y="74582"/>
                </a:cubicBezTo>
                <a:lnTo>
                  <a:pt x="76068" y="43034"/>
                </a:lnTo>
                <a:cubicBezTo>
                  <a:pt x="77504" y="41600"/>
                  <a:pt x="133479" y="65978"/>
                  <a:pt x="133479" y="65978"/>
                </a:cubicBezTo>
                <a:lnTo>
                  <a:pt x="159313" y="54506"/>
                </a:lnTo>
                <a:cubicBezTo>
                  <a:pt x="159313" y="54506"/>
                  <a:pt x="179407" y="14"/>
                  <a:pt x="182277" y="14"/>
                </a:cubicBezTo>
                <a:close/>
              </a:path>
            </a:pathLst>
          </a:custGeom>
          <a:solidFill>
            <a:schemeClr val="bg1"/>
          </a:solidFill>
          <a:ln>
            <a:noFill/>
          </a:ln>
        </p:spPr>
        <p:txBody>
          <a:bodyPr/>
          <a:lstStyle/>
          <a:p>
            <a:endParaRPr lang="zh-CN" altLang="en-US">
              <a:cs typeface="+mn-ea"/>
              <a:sym typeface="+mn-lt"/>
            </a:endParaRPr>
          </a:p>
        </p:txBody>
      </p:sp>
      <p:pic>
        <p:nvPicPr>
          <p:cNvPr id="27" name="图片 5"/>
          <p:cNvPicPr>
            <a:picLocks noChangeAspect="1"/>
          </p:cNvPicPr>
          <p:nvPr/>
        </p:nvPicPr>
        <p:blipFill>
          <a:blip r:embed="rId3"/>
          <a:stretch>
            <a:fillRect/>
          </a:stretch>
        </p:blipFill>
        <p:spPr>
          <a:xfrm>
            <a:off x="612775" y="2348230"/>
            <a:ext cx="3674745" cy="976630"/>
          </a:xfrm>
          <a:prstGeom prst="rect">
            <a:avLst/>
          </a:prstGeom>
          <a:noFill/>
          <a:ln>
            <a:noFill/>
          </a:ln>
        </p:spPr>
      </p:pic>
      <p:pic>
        <p:nvPicPr>
          <p:cNvPr id="32" name="图片 6"/>
          <p:cNvPicPr>
            <a:picLocks noChangeAspect="1"/>
          </p:cNvPicPr>
          <p:nvPr/>
        </p:nvPicPr>
        <p:blipFill>
          <a:blip r:embed="rId4"/>
          <a:stretch>
            <a:fillRect/>
          </a:stretch>
        </p:blipFill>
        <p:spPr>
          <a:xfrm>
            <a:off x="4752658" y="1871345"/>
            <a:ext cx="2685415" cy="1932940"/>
          </a:xfrm>
          <a:prstGeom prst="rect">
            <a:avLst/>
          </a:prstGeom>
          <a:noFill/>
          <a:ln>
            <a:noFill/>
          </a:ln>
        </p:spPr>
      </p:pic>
      <p:pic>
        <p:nvPicPr>
          <p:cNvPr id="33" name="图片 7"/>
          <p:cNvPicPr>
            <a:picLocks noChangeAspect="1"/>
          </p:cNvPicPr>
          <p:nvPr/>
        </p:nvPicPr>
        <p:blipFill>
          <a:blip r:embed="rId5"/>
          <a:stretch>
            <a:fillRect/>
          </a:stretch>
        </p:blipFill>
        <p:spPr>
          <a:xfrm>
            <a:off x="7903845" y="2342515"/>
            <a:ext cx="3753485" cy="989965"/>
          </a:xfrm>
          <a:prstGeom prst="rect">
            <a:avLst/>
          </a:prstGeom>
          <a:noFill/>
          <a:ln>
            <a:noFill/>
          </a:ln>
        </p:spPr>
      </p:pic>
      <p:sp>
        <p:nvSpPr>
          <p:cNvPr id="39" name="文本框 38"/>
          <p:cNvSpPr txBox="1"/>
          <p:nvPr/>
        </p:nvSpPr>
        <p:spPr>
          <a:xfrm>
            <a:off x="4752975" y="1152525"/>
            <a:ext cx="3035935" cy="460375"/>
          </a:xfrm>
          <a:prstGeom prst="rect">
            <a:avLst/>
          </a:prstGeom>
          <a:noFill/>
          <a:ln w="9525">
            <a:noFill/>
          </a:ln>
        </p:spPr>
        <p:txBody>
          <a:bodyPr wrap="square">
            <a:spAutoFit/>
          </a:bodyPr>
          <a:lstStyle/>
          <a:p>
            <a:pPr indent="0"/>
            <a:r>
              <a:rPr lang="zh-CN" sz="2400" b="1">
                <a:latin typeface="黑体" panose="02010609060101010101" charset="-122"/>
                <a:ea typeface="黑体" panose="02010609060101010101" charset="-122"/>
                <a:cs typeface="黑体" panose="02010609060101010101" charset="-122"/>
              </a:rPr>
              <a:t>国外常见的搜索引擎</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02184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1721485"/>
            <a:chOff x="4422555" y="1864251"/>
            <a:chExt cx="7141603" cy="172148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9332"/>
            </a:xfrm>
            <a:prstGeom prst="rect">
              <a:avLst/>
            </a:prstGeom>
            <a:noFill/>
          </p:spPr>
          <p:txBody>
            <a:bodyPr wrap="square" rtlCol="0">
              <a:spAutoFit/>
            </a:bodyPr>
            <a:lstStyle/>
            <a:p>
              <a:pPr algn="ctr"/>
              <a:r>
                <a:rPr lang="zh-CN" altLang="en-US"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要求</a:t>
              </a:r>
              <a:endParaRPr lang="zh-CN"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矩形 28"/>
            <p:cNvSpPr/>
            <p:nvPr/>
          </p:nvSpPr>
          <p:spPr>
            <a:xfrm>
              <a:off x="7449960" y="2663716"/>
              <a:ext cx="4114198" cy="922020"/>
            </a:xfrm>
            <a:prstGeom prst="rect">
              <a:avLst/>
            </a:prstGeom>
            <a:noFill/>
          </p:spPr>
          <p:txBody>
            <a:bodyPr wrap="square" rtlCol="0">
              <a:spAutoFit/>
            </a:bodyPr>
            <a:lstStyle/>
            <a:p>
              <a:pPr indent="0" algn="just" fontAlgn="auto">
                <a:lnSpc>
                  <a:spcPct val="150000"/>
                </a:lnSpc>
              </a:pPr>
              <a:r>
                <a:rPr altLang="zh-CN" kern="100" dirty="0">
                  <a:effectLst/>
                  <a:latin typeface="+mn-ea"/>
                  <a:cs typeface="黑体" panose="02010609060101010101" charset="-122"/>
                </a:rPr>
                <a:t>根据以上所学内容，任选一款搜索引擎进行信息查询，并总结概括出其特点</a:t>
              </a:r>
            </a:p>
          </p:txBody>
        </p:sp>
      </p:grpSp>
      <p:grpSp>
        <p:nvGrpSpPr>
          <p:cNvPr id="6" name="组合 5"/>
          <p:cNvGrpSpPr/>
          <p:nvPr/>
        </p:nvGrpSpPr>
        <p:grpSpPr>
          <a:xfrm>
            <a:off x="358775" y="1791335"/>
            <a:ext cx="5347335" cy="3732530"/>
            <a:chOff x="803985" y="1946092"/>
            <a:chExt cx="5194043" cy="3627393"/>
          </a:xfrm>
        </p:grpSpPr>
        <p:pic>
          <p:nvPicPr>
            <p:cNvPr id="7" name="Picture 104"/>
            <p:cNvPicPr>
              <a:picLocks noChangeAspect="1"/>
            </p:cNvPicPr>
            <p:nvPr>
              <p:custDataLst>
                <p:tags r:id="rId1"/>
              </p:custDataLst>
            </p:nvPr>
          </p:nvPicPr>
          <p:blipFill>
            <a:blip r:embed="rId5" cstate="print"/>
            <a:stretch>
              <a:fillRect/>
            </a:stretch>
          </p:blipFill>
          <p:spPr>
            <a:xfrm>
              <a:off x="803985" y="1946092"/>
              <a:ext cx="5194043" cy="3627393"/>
            </a:xfrm>
            <a:prstGeom prst="rect">
              <a:avLst/>
            </a:prstGeom>
          </p:spPr>
        </p:pic>
        <p:pic>
          <p:nvPicPr>
            <p:cNvPr id="8" name="图片 7"/>
            <p:cNvPicPr>
              <a:picLocks noChangeAspect="1"/>
            </p:cNvPicPr>
            <p:nvPr>
              <p:custDataLst>
                <p:tags r:id="rId2"/>
              </p:custDataLst>
            </p:nvPr>
          </p:nvPicPr>
          <p:blipFill rotWithShape="1">
            <a:blip r:embed="rId6">
              <a:extLst>
                <a:ext uri="{28A0092B-C50C-407E-A947-70E740481C1C}">
                  <a14:useLocalDpi xmlns:a14="http://schemas.microsoft.com/office/drawing/2010/main" val="0"/>
                </a:ext>
              </a:extLst>
            </a:blip>
            <a:srcRect l="1651"/>
            <a:stretch>
              <a:fillRect/>
            </a:stretch>
          </p:blipFill>
          <p:spPr>
            <a:xfrm>
              <a:off x="1534886" y="2421106"/>
              <a:ext cx="3755571" cy="232506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68" name="圆角矩形 67"/>
          <p:cNvSpPr/>
          <p:nvPr/>
        </p:nvSpPr>
        <p:spPr>
          <a:xfrm>
            <a:off x="4616450" y="1214120"/>
            <a:ext cx="305371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69" name="文本框 68"/>
          <p:cNvSpPr txBox="1"/>
          <p:nvPr/>
        </p:nvSpPr>
        <p:spPr>
          <a:xfrm>
            <a:off x="4587240" y="1329055"/>
            <a:ext cx="3112135" cy="460375"/>
          </a:xfrm>
          <a:prstGeom prst="rect">
            <a:avLst/>
          </a:prstGeom>
          <a:noFill/>
        </p:spPr>
        <p:txBody>
          <a:bodyPr wrap="square" rtlCol="0">
            <a:spAutoFit/>
          </a:bodyPr>
          <a:lstStyle/>
          <a:p>
            <a:pPr algn="ctr"/>
            <a:r>
              <a:rPr lang="zh-CN" altLang="en-US" sz="2400" dirty="0">
                <a:solidFill>
                  <a:schemeClr val="bg1"/>
                </a:solidFill>
                <a:cs typeface="+mn-ea"/>
                <a:sym typeface="+mn-lt"/>
              </a:rPr>
              <a:t>搜索引擎营销的原理</a:t>
            </a:r>
          </a:p>
        </p:txBody>
      </p:sp>
      <p:sp>
        <p:nvSpPr>
          <p:cNvPr id="16" name="ïşḻiḓê"/>
          <p:cNvSpPr/>
          <p:nvPr/>
        </p:nvSpPr>
        <p:spPr bwMode="auto">
          <a:xfrm>
            <a:off x="960755" y="2884170"/>
            <a:ext cx="3244215" cy="3043555"/>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1">
              <a:lumMod val="20000"/>
              <a:lumOff val="80000"/>
            </a:schemeClr>
          </a:solidFill>
          <a:ln>
            <a:solidFill>
              <a:schemeClr val="accent1">
                <a:lumMod val="40000"/>
                <a:lumOff val="60000"/>
              </a:schemeClr>
            </a:solid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25" name="îṩḻiďé"/>
          <p:cNvSpPr/>
          <p:nvPr/>
        </p:nvSpPr>
        <p:spPr bwMode="auto">
          <a:xfrm>
            <a:off x="881298" y="2996984"/>
            <a:ext cx="84302" cy="492365"/>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rgbClr val="3289C7"/>
          </a:solidFill>
          <a:ln>
            <a:no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26" name="iṩḻïdé"/>
          <p:cNvSpPr/>
          <p:nvPr/>
        </p:nvSpPr>
        <p:spPr bwMode="auto">
          <a:xfrm>
            <a:off x="881298" y="3063956"/>
            <a:ext cx="2181924" cy="425393"/>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3289C7"/>
          </a:solidFill>
          <a:ln>
            <a:no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17" name="ïṣliḍe"/>
          <p:cNvSpPr txBox="1"/>
          <p:nvPr/>
        </p:nvSpPr>
        <p:spPr>
          <a:xfrm>
            <a:off x="1079481" y="3084295"/>
            <a:ext cx="1734770" cy="384715"/>
          </a:xfrm>
          <a:prstGeom prst="rect">
            <a:avLst/>
          </a:prstGeom>
          <a:noFill/>
        </p:spPr>
        <p:txBody>
          <a:bodyPr wrap="square" lIns="91440" tIns="45720" rIns="91440" bIns="45720" rtlCol="0" anchor="ctr">
            <a:noAutofit/>
          </a:bodyPr>
          <a:lstStyle/>
          <a:p>
            <a:pPr algn="ctr">
              <a:spcBef>
                <a:spcPct val="0"/>
              </a:spcBef>
            </a:pPr>
            <a:r>
              <a:rPr lang="zh-CN" altLang="en-US" sz="2000" b="1" dirty="0">
                <a:solidFill>
                  <a:schemeClr val="bg1"/>
                </a:solidFill>
                <a:cs typeface="+mn-ea"/>
                <a:sym typeface="+mn-lt"/>
              </a:rPr>
              <a:t>爬行与抓取</a:t>
            </a:r>
          </a:p>
        </p:txBody>
      </p:sp>
      <p:sp>
        <p:nvSpPr>
          <p:cNvPr id="24" name="íṡļíḍé"/>
          <p:cNvSpPr txBox="1"/>
          <p:nvPr/>
        </p:nvSpPr>
        <p:spPr>
          <a:xfrm>
            <a:off x="1019810" y="3612515"/>
            <a:ext cx="3126740" cy="2244725"/>
          </a:xfrm>
          <a:prstGeom prst="rect">
            <a:avLst/>
          </a:prstGeom>
          <a:noFill/>
        </p:spPr>
        <p:txBody>
          <a:bodyPr wrap="square" lIns="91440" tIns="45720" rIns="91440" bIns="45720" rtlCol="0">
            <a:normAutofit lnSpcReduction="10000"/>
          </a:bodyPr>
          <a:lstStyle/>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搜索引擎蜘蛛</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跟踪链接</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吸引蜘蛛</a:t>
            </a:r>
          </a:p>
          <a:p>
            <a:pPr marL="285750" indent="-285750">
              <a:lnSpc>
                <a:spcPct val="150000"/>
              </a:lnSpc>
              <a:buFont typeface="黑体" panose="02010609060101010101" charset="-122"/>
              <a:buChar char="•"/>
            </a:pPr>
            <a:r>
              <a:rPr lang="zh-CN" altLang="en-US" sz="1600" dirty="0">
                <a:latin typeface="黑体" panose="02010609060101010101" charset="-122"/>
                <a:ea typeface="黑体" panose="02010609060101010101" charset="-122"/>
                <a:cs typeface="+mn-ea"/>
                <a:sym typeface="+mn-lt"/>
              </a:rPr>
              <a:t>地址库</a:t>
            </a:r>
          </a:p>
          <a:p>
            <a:pPr marL="285750" indent="-285750">
              <a:lnSpc>
                <a:spcPct val="150000"/>
              </a:lnSpc>
              <a:buFont typeface="黑体" panose="02010609060101010101" charset="-122"/>
              <a:buChar char="•"/>
            </a:pPr>
            <a:r>
              <a:rPr lang="zh-CN" altLang="en-US" sz="1600" dirty="0">
                <a:latin typeface="黑体" panose="02010609060101010101" charset="-122"/>
                <a:ea typeface="黑体" panose="02010609060101010101" charset="-122"/>
                <a:cs typeface="+mn-ea"/>
                <a:sym typeface="+mn-lt"/>
              </a:rPr>
              <a:t>文件储存</a:t>
            </a:r>
          </a:p>
          <a:p>
            <a:pPr marL="285750" indent="-285750">
              <a:lnSpc>
                <a:spcPct val="150000"/>
              </a:lnSpc>
              <a:buFont typeface="黑体" panose="02010609060101010101" charset="-122"/>
              <a:buChar char="•"/>
            </a:pPr>
            <a:r>
              <a:rPr lang="zh-CN" altLang="en-US" sz="1600" dirty="0">
                <a:latin typeface="黑体" panose="02010609060101010101" charset="-122"/>
                <a:ea typeface="黑体" panose="02010609060101010101" charset="-122"/>
                <a:cs typeface="+mn-ea"/>
                <a:sym typeface="+mn-lt"/>
              </a:rPr>
              <a:t>爬行时检测内容</a:t>
            </a:r>
          </a:p>
          <a:p>
            <a:pPr marL="285750" indent="-285750">
              <a:lnSpc>
                <a:spcPct val="150000"/>
              </a:lnSpc>
              <a:buFont typeface="黑体" panose="02010609060101010101" charset="-122"/>
              <a:buChar char="•"/>
            </a:pPr>
            <a:endParaRPr lang="zh-CN" altLang="en-US" sz="1600" dirty="0">
              <a:latin typeface="黑体" panose="02010609060101010101" charset="-122"/>
              <a:ea typeface="黑体" panose="02010609060101010101" charset="-122"/>
              <a:cs typeface="+mn-ea"/>
              <a:sym typeface="+mn-lt"/>
            </a:endParaRPr>
          </a:p>
        </p:txBody>
      </p:sp>
      <p:sp>
        <p:nvSpPr>
          <p:cNvPr id="18" name="îṣlíḍe"/>
          <p:cNvSpPr/>
          <p:nvPr/>
        </p:nvSpPr>
        <p:spPr bwMode="auto">
          <a:xfrm>
            <a:off x="4513580" y="2884170"/>
            <a:ext cx="3244215" cy="3044190"/>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1">
              <a:lumMod val="20000"/>
              <a:lumOff val="80000"/>
            </a:schemeClr>
          </a:solidFill>
          <a:ln>
            <a:solidFill>
              <a:schemeClr val="accent1">
                <a:lumMod val="40000"/>
                <a:lumOff val="60000"/>
              </a:schemeClr>
            </a:solid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19" name="ïSľiďè"/>
          <p:cNvSpPr/>
          <p:nvPr/>
        </p:nvSpPr>
        <p:spPr bwMode="auto">
          <a:xfrm>
            <a:off x="4434064" y="2996984"/>
            <a:ext cx="84302" cy="492365"/>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rgbClr val="2E7AB9"/>
          </a:solidFill>
          <a:ln>
            <a:no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20" name="îṥ1îdé"/>
          <p:cNvSpPr/>
          <p:nvPr/>
        </p:nvSpPr>
        <p:spPr bwMode="auto">
          <a:xfrm>
            <a:off x="4434064" y="3063956"/>
            <a:ext cx="2181924" cy="425393"/>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2E7AB9"/>
          </a:solidFill>
          <a:ln>
            <a:no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21" name="îşľiḋé"/>
          <p:cNvSpPr txBox="1"/>
          <p:nvPr/>
        </p:nvSpPr>
        <p:spPr>
          <a:xfrm>
            <a:off x="4632247" y="3084295"/>
            <a:ext cx="1734770" cy="384715"/>
          </a:xfrm>
          <a:prstGeom prst="rect">
            <a:avLst/>
          </a:prstGeom>
          <a:noFill/>
        </p:spPr>
        <p:txBody>
          <a:bodyPr wrap="square" lIns="91440" tIns="45720" rIns="91440" bIns="45720" rtlCol="0" anchor="ctr">
            <a:noAutofit/>
          </a:bodyPr>
          <a:lstStyle/>
          <a:p>
            <a:pPr algn="ctr">
              <a:spcBef>
                <a:spcPct val="0"/>
              </a:spcBef>
            </a:pPr>
            <a:r>
              <a:rPr lang="zh-CN" altLang="en-US" sz="2000" b="1" dirty="0">
                <a:solidFill>
                  <a:schemeClr val="bg1"/>
                </a:solidFill>
                <a:cs typeface="+mn-ea"/>
                <a:sym typeface="+mn-lt"/>
              </a:rPr>
              <a:t>预处理</a:t>
            </a:r>
          </a:p>
        </p:txBody>
      </p:sp>
      <p:sp>
        <p:nvSpPr>
          <p:cNvPr id="23" name="iṣļîḓè"/>
          <p:cNvSpPr txBox="1"/>
          <p:nvPr/>
        </p:nvSpPr>
        <p:spPr>
          <a:xfrm>
            <a:off x="4572622" y="3612755"/>
            <a:ext cx="3126495" cy="1665930"/>
          </a:xfrm>
          <a:prstGeom prst="rect">
            <a:avLst/>
          </a:prstGeom>
          <a:noFill/>
        </p:spPr>
        <p:txBody>
          <a:bodyPr wrap="square" lIns="91440" tIns="45720" rIns="91440" bIns="45720" rtlCol="0">
            <a:noAutofit/>
          </a:bodyPr>
          <a:lstStyle/>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提取文字</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中文分词</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去停止词</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消除噪声</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去重</a:t>
            </a:r>
          </a:p>
        </p:txBody>
      </p:sp>
      <p:sp>
        <p:nvSpPr>
          <p:cNvPr id="29" name="ís1iḑè"/>
          <p:cNvSpPr/>
          <p:nvPr/>
        </p:nvSpPr>
        <p:spPr bwMode="auto">
          <a:xfrm>
            <a:off x="8066405" y="2884170"/>
            <a:ext cx="3244215" cy="3043555"/>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1">
              <a:lumMod val="20000"/>
              <a:lumOff val="80000"/>
            </a:schemeClr>
          </a:solidFill>
          <a:ln>
            <a:solidFill>
              <a:schemeClr val="accent1">
                <a:lumMod val="40000"/>
                <a:lumOff val="60000"/>
              </a:schemeClr>
            </a:solid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30" name="íṧ1ïďe"/>
          <p:cNvSpPr/>
          <p:nvPr/>
        </p:nvSpPr>
        <p:spPr bwMode="auto">
          <a:xfrm>
            <a:off x="7986828" y="2996984"/>
            <a:ext cx="84302" cy="492365"/>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rgbClr val="3289C7"/>
          </a:solidFill>
          <a:ln>
            <a:no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31" name="iṧļïḍê"/>
          <p:cNvSpPr/>
          <p:nvPr/>
        </p:nvSpPr>
        <p:spPr bwMode="auto">
          <a:xfrm>
            <a:off x="7986828" y="3063956"/>
            <a:ext cx="2181924" cy="425393"/>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3289C7"/>
          </a:solidFill>
          <a:ln>
            <a:noFill/>
          </a:ln>
        </p:spPr>
        <p:txBody>
          <a:bodyPr vert="horz" wrap="square" lIns="91440" tIns="45720" rIns="91440" bIns="45720" numCol="1" anchor="t" anchorCtr="0" compatLnSpc="1">
            <a:normAutofit/>
          </a:bodyPr>
          <a:lstStyle/>
          <a:p>
            <a:endParaRPr lang="zh-CN" altLang="en-US" dirty="0">
              <a:cs typeface="+mn-ea"/>
              <a:sym typeface="+mn-lt"/>
            </a:endParaRPr>
          </a:p>
        </p:txBody>
      </p:sp>
      <p:sp>
        <p:nvSpPr>
          <p:cNvPr id="32" name="iŝľïďè"/>
          <p:cNvSpPr txBox="1"/>
          <p:nvPr/>
        </p:nvSpPr>
        <p:spPr>
          <a:xfrm>
            <a:off x="8185011" y="3084295"/>
            <a:ext cx="1734770" cy="384715"/>
          </a:xfrm>
          <a:prstGeom prst="rect">
            <a:avLst/>
          </a:prstGeom>
          <a:noFill/>
        </p:spPr>
        <p:txBody>
          <a:bodyPr wrap="square" lIns="91440" tIns="45720" rIns="91440" bIns="45720" rtlCol="0" anchor="ctr">
            <a:noAutofit/>
          </a:bodyPr>
          <a:lstStyle/>
          <a:p>
            <a:pPr algn="ctr">
              <a:spcBef>
                <a:spcPct val="0"/>
              </a:spcBef>
            </a:pPr>
            <a:r>
              <a:rPr lang="zh-CN" altLang="en-US" sz="2000" b="1" dirty="0">
                <a:solidFill>
                  <a:schemeClr val="bg1"/>
                </a:solidFill>
                <a:cs typeface="+mn-ea"/>
                <a:sym typeface="+mn-lt"/>
              </a:rPr>
              <a:t>排名</a:t>
            </a:r>
          </a:p>
        </p:txBody>
      </p:sp>
      <p:sp>
        <p:nvSpPr>
          <p:cNvPr id="33" name="íṩľïḍê"/>
          <p:cNvSpPr txBox="1"/>
          <p:nvPr/>
        </p:nvSpPr>
        <p:spPr>
          <a:xfrm>
            <a:off x="8125460" y="3612515"/>
            <a:ext cx="3126740" cy="2244725"/>
          </a:xfrm>
          <a:prstGeom prst="rect">
            <a:avLst/>
          </a:prstGeom>
          <a:noFill/>
        </p:spPr>
        <p:txBody>
          <a:bodyPr wrap="square" lIns="91440" tIns="45720" rIns="91440" bIns="45720" rtlCol="0">
            <a:noAutofit/>
          </a:bodyPr>
          <a:lstStyle/>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对提交的搜索请求进行分析</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文件匹配</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初始子集筛选</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相关性计算</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排名过滤及调整</a:t>
            </a:r>
          </a:p>
          <a:p>
            <a:pPr marL="285750" indent="-285750">
              <a:lnSpc>
                <a:spcPct val="150000"/>
              </a:lnSpc>
              <a:buFont typeface="黑体" panose="02010609060101010101" charset="-122"/>
              <a:buChar char="•"/>
            </a:pPr>
            <a:r>
              <a:rPr lang="en-US" altLang="zh-CN" sz="1600" dirty="0">
                <a:latin typeface="黑体" panose="02010609060101010101" charset="-122"/>
                <a:ea typeface="黑体" panose="02010609060101010101" charset="-122"/>
                <a:cs typeface="+mn-ea"/>
                <a:sym typeface="+mn-lt"/>
              </a:rPr>
              <a:t>排名显示</a:t>
            </a:r>
          </a:p>
        </p:txBody>
      </p:sp>
      <p:sp>
        <p:nvSpPr>
          <p:cNvPr id="34" name="îSliḑê"/>
          <p:cNvSpPr/>
          <p:nvPr/>
        </p:nvSpPr>
        <p:spPr bwMode="auto">
          <a:xfrm>
            <a:off x="2362418" y="2285579"/>
            <a:ext cx="441371" cy="469510"/>
          </a:xfrm>
          <a:custGeom>
            <a:avLst/>
            <a:gdLst>
              <a:gd name="connsiteX0" fmla="*/ 283988 w 567904"/>
              <a:gd name="connsiteY0" fmla="*/ 165481 h 604115"/>
              <a:gd name="connsiteX1" fmla="*/ 299163 w 567904"/>
              <a:gd name="connsiteY1" fmla="*/ 180516 h 604115"/>
              <a:gd name="connsiteX2" fmla="*/ 299163 w 567904"/>
              <a:gd name="connsiteY2" fmla="*/ 272309 h 604115"/>
              <a:gd name="connsiteX3" fmla="*/ 307657 w 567904"/>
              <a:gd name="connsiteY3" fmla="*/ 280788 h 604115"/>
              <a:gd name="connsiteX4" fmla="*/ 366094 w 567904"/>
              <a:gd name="connsiteY4" fmla="*/ 280788 h 604115"/>
              <a:gd name="connsiteX5" fmla="*/ 381156 w 567904"/>
              <a:gd name="connsiteY5" fmla="*/ 295936 h 604115"/>
              <a:gd name="connsiteX6" fmla="*/ 366094 w 567904"/>
              <a:gd name="connsiteY6" fmla="*/ 310971 h 604115"/>
              <a:gd name="connsiteX7" fmla="*/ 307657 w 567904"/>
              <a:gd name="connsiteY7" fmla="*/ 310971 h 604115"/>
              <a:gd name="connsiteX8" fmla="*/ 283988 w 567904"/>
              <a:gd name="connsiteY8" fmla="*/ 323971 h 604115"/>
              <a:gd name="connsiteX9" fmla="*/ 255902 w 567904"/>
              <a:gd name="connsiteY9" fmla="*/ 295936 h 604115"/>
              <a:gd name="connsiteX10" fmla="*/ 268926 w 567904"/>
              <a:gd name="connsiteY10" fmla="*/ 272309 h 604115"/>
              <a:gd name="connsiteX11" fmla="*/ 268926 w 567904"/>
              <a:gd name="connsiteY11" fmla="*/ 180516 h 604115"/>
              <a:gd name="connsiteX12" fmla="*/ 283988 w 567904"/>
              <a:gd name="connsiteY12" fmla="*/ 165481 h 604115"/>
              <a:gd name="connsiteX13" fmla="*/ 268839 w 567904"/>
              <a:gd name="connsiteY13" fmla="*/ 63180 h 604115"/>
              <a:gd name="connsiteX14" fmla="*/ 131858 w 567904"/>
              <a:gd name="connsiteY14" fmla="*/ 122631 h 604115"/>
              <a:gd name="connsiteX15" fmla="*/ 178160 w 567904"/>
              <a:gd name="connsiteY15" fmla="*/ 168971 h 604115"/>
              <a:gd name="connsiteX16" fmla="*/ 178160 w 567904"/>
              <a:gd name="connsiteY16" fmla="*/ 190220 h 604115"/>
              <a:gd name="connsiteX17" fmla="*/ 167518 w 567904"/>
              <a:gd name="connsiteY17" fmla="*/ 194628 h 604115"/>
              <a:gd name="connsiteX18" fmla="*/ 156877 w 567904"/>
              <a:gd name="connsiteY18" fmla="*/ 190220 h 604115"/>
              <a:gd name="connsiteX19" fmla="*/ 111254 w 567904"/>
              <a:gd name="connsiteY19" fmla="*/ 144671 h 604115"/>
              <a:gd name="connsiteX20" fmla="*/ 61216 w 567904"/>
              <a:gd name="connsiteY20" fmla="*/ 280752 h 604115"/>
              <a:gd name="connsiteX21" fmla="*/ 119292 w 567904"/>
              <a:gd name="connsiteY21" fmla="*/ 280752 h 604115"/>
              <a:gd name="connsiteX22" fmla="*/ 134348 w 567904"/>
              <a:gd name="connsiteY22" fmla="*/ 295898 h 604115"/>
              <a:gd name="connsiteX23" fmla="*/ 119292 w 567904"/>
              <a:gd name="connsiteY23" fmla="*/ 310930 h 604115"/>
              <a:gd name="connsiteX24" fmla="*/ 62688 w 567904"/>
              <a:gd name="connsiteY24" fmla="*/ 310930 h 604115"/>
              <a:gd name="connsiteX25" fmla="*/ 121330 w 567904"/>
              <a:gd name="connsiteY25" fmla="*/ 436952 h 604115"/>
              <a:gd name="connsiteX26" fmla="*/ 156877 w 567904"/>
              <a:gd name="connsiteY26" fmla="*/ 401462 h 604115"/>
              <a:gd name="connsiteX27" fmla="*/ 178160 w 567904"/>
              <a:gd name="connsiteY27" fmla="*/ 401462 h 604115"/>
              <a:gd name="connsiteX28" fmla="*/ 178160 w 567904"/>
              <a:gd name="connsiteY28" fmla="*/ 422824 h 604115"/>
              <a:gd name="connsiteX29" fmla="*/ 143405 w 567904"/>
              <a:gd name="connsiteY29" fmla="*/ 457523 h 604115"/>
              <a:gd name="connsiteX30" fmla="*/ 268839 w 567904"/>
              <a:gd name="connsiteY30" fmla="*/ 507027 h 604115"/>
              <a:gd name="connsiteX31" fmla="*/ 268839 w 567904"/>
              <a:gd name="connsiteY31" fmla="*/ 460235 h 604115"/>
              <a:gd name="connsiteX32" fmla="*/ 284009 w 567904"/>
              <a:gd name="connsiteY32" fmla="*/ 445203 h 604115"/>
              <a:gd name="connsiteX33" fmla="*/ 299065 w 567904"/>
              <a:gd name="connsiteY33" fmla="*/ 460235 h 604115"/>
              <a:gd name="connsiteX34" fmla="*/ 299065 w 567904"/>
              <a:gd name="connsiteY34" fmla="*/ 507027 h 604115"/>
              <a:gd name="connsiteX35" fmla="*/ 424612 w 567904"/>
              <a:gd name="connsiteY35" fmla="*/ 457523 h 604115"/>
              <a:gd name="connsiteX36" fmla="*/ 389744 w 567904"/>
              <a:gd name="connsiteY36" fmla="*/ 422824 h 604115"/>
              <a:gd name="connsiteX37" fmla="*/ 389744 w 567904"/>
              <a:gd name="connsiteY37" fmla="*/ 401462 h 604115"/>
              <a:gd name="connsiteX38" fmla="*/ 411141 w 567904"/>
              <a:gd name="connsiteY38" fmla="*/ 401462 h 604115"/>
              <a:gd name="connsiteX39" fmla="*/ 446688 w 567904"/>
              <a:gd name="connsiteY39" fmla="*/ 436952 h 604115"/>
              <a:gd name="connsiteX40" fmla="*/ 505329 w 567904"/>
              <a:gd name="connsiteY40" fmla="*/ 310930 h 604115"/>
              <a:gd name="connsiteX41" fmla="*/ 448612 w 567904"/>
              <a:gd name="connsiteY41" fmla="*/ 310930 h 604115"/>
              <a:gd name="connsiteX42" fmla="*/ 433556 w 567904"/>
              <a:gd name="connsiteY42" fmla="*/ 295898 h 604115"/>
              <a:gd name="connsiteX43" fmla="*/ 448612 w 567904"/>
              <a:gd name="connsiteY43" fmla="*/ 280752 h 604115"/>
              <a:gd name="connsiteX44" fmla="*/ 506801 w 567904"/>
              <a:gd name="connsiteY44" fmla="*/ 280752 h 604115"/>
              <a:gd name="connsiteX45" fmla="*/ 456650 w 567904"/>
              <a:gd name="connsiteY45" fmla="*/ 144671 h 604115"/>
              <a:gd name="connsiteX46" fmla="*/ 411141 w 567904"/>
              <a:gd name="connsiteY46" fmla="*/ 190220 h 604115"/>
              <a:gd name="connsiteX47" fmla="*/ 400386 w 567904"/>
              <a:gd name="connsiteY47" fmla="*/ 194628 h 604115"/>
              <a:gd name="connsiteX48" fmla="*/ 389744 w 567904"/>
              <a:gd name="connsiteY48" fmla="*/ 190220 h 604115"/>
              <a:gd name="connsiteX49" fmla="*/ 389744 w 567904"/>
              <a:gd name="connsiteY49" fmla="*/ 168971 h 604115"/>
              <a:gd name="connsiteX50" fmla="*/ 436046 w 567904"/>
              <a:gd name="connsiteY50" fmla="*/ 122631 h 604115"/>
              <a:gd name="connsiteX51" fmla="*/ 299065 w 567904"/>
              <a:gd name="connsiteY51" fmla="*/ 63180 h 604115"/>
              <a:gd name="connsiteX52" fmla="*/ 299065 w 567904"/>
              <a:gd name="connsiteY52" fmla="*/ 131447 h 604115"/>
              <a:gd name="connsiteX53" fmla="*/ 284009 w 567904"/>
              <a:gd name="connsiteY53" fmla="*/ 146479 h 604115"/>
              <a:gd name="connsiteX54" fmla="*/ 268839 w 567904"/>
              <a:gd name="connsiteY54" fmla="*/ 131447 h 604115"/>
              <a:gd name="connsiteX55" fmla="*/ 90594 w 567904"/>
              <a:gd name="connsiteY55" fmla="*/ 0 h 604115"/>
              <a:gd name="connsiteX56" fmla="*/ 154613 w 567904"/>
              <a:gd name="connsiteY56" fmla="*/ 26448 h 604115"/>
              <a:gd name="connsiteX57" fmla="*/ 125179 w 567904"/>
              <a:gd name="connsiteY57" fmla="*/ 55947 h 604115"/>
              <a:gd name="connsiteX58" fmla="*/ 284009 w 567904"/>
              <a:gd name="connsiteY58" fmla="*/ 6329 h 604115"/>
              <a:gd name="connsiteX59" fmla="*/ 442839 w 567904"/>
              <a:gd name="connsiteY59" fmla="*/ 55947 h 604115"/>
              <a:gd name="connsiteX60" fmla="*/ 413291 w 567904"/>
              <a:gd name="connsiteY60" fmla="*/ 26448 h 604115"/>
              <a:gd name="connsiteX61" fmla="*/ 541329 w 567904"/>
              <a:gd name="connsiteY61" fmla="*/ 26448 h 604115"/>
              <a:gd name="connsiteX62" fmla="*/ 541329 w 567904"/>
              <a:gd name="connsiteY62" fmla="*/ 154391 h 604115"/>
              <a:gd name="connsiteX63" fmla="*/ 513480 w 567904"/>
              <a:gd name="connsiteY63" fmla="*/ 126474 h 604115"/>
              <a:gd name="connsiteX64" fmla="*/ 563178 w 567904"/>
              <a:gd name="connsiteY64" fmla="*/ 285160 h 604115"/>
              <a:gd name="connsiteX65" fmla="*/ 441593 w 567904"/>
              <a:gd name="connsiteY65" fmla="*/ 515052 h 604115"/>
              <a:gd name="connsiteX66" fmla="*/ 492197 w 567904"/>
              <a:gd name="connsiteY66" fmla="*/ 565574 h 604115"/>
              <a:gd name="connsiteX67" fmla="*/ 492197 w 567904"/>
              <a:gd name="connsiteY67" fmla="*/ 597560 h 604115"/>
              <a:gd name="connsiteX68" fmla="*/ 476235 w 567904"/>
              <a:gd name="connsiteY68" fmla="*/ 604115 h 604115"/>
              <a:gd name="connsiteX69" fmla="*/ 460159 w 567904"/>
              <a:gd name="connsiteY69" fmla="*/ 597560 h 604115"/>
              <a:gd name="connsiteX70" fmla="*/ 400839 w 567904"/>
              <a:gd name="connsiteY70" fmla="*/ 538222 h 604115"/>
              <a:gd name="connsiteX71" fmla="*/ 284009 w 567904"/>
              <a:gd name="connsiteY71" fmla="*/ 563878 h 604115"/>
              <a:gd name="connsiteX72" fmla="*/ 167065 w 567904"/>
              <a:gd name="connsiteY72" fmla="*/ 538222 h 604115"/>
              <a:gd name="connsiteX73" fmla="*/ 107745 w 567904"/>
              <a:gd name="connsiteY73" fmla="*/ 597560 h 604115"/>
              <a:gd name="connsiteX74" fmla="*/ 91782 w 567904"/>
              <a:gd name="connsiteY74" fmla="*/ 604115 h 604115"/>
              <a:gd name="connsiteX75" fmla="*/ 75707 w 567904"/>
              <a:gd name="connsiteY75" fmla="*/ 597560 h 604115"/>
              <a:gd name="connsiteX76" fmla="*/ 75707 w 567904"/>
              <a:gd name="connsiteY76" fmla="*/ 565574 h 604115"/>
              <a:gd name="connsiteX77" fmla="*/ 126311 w 567904"/>
              <a:gd name="connsiteY77" fmla="*/ 515052 h 604115"/>
              <a:gd name="connsiteX78" fmla="*/ 4726 w 567904"/>
              <a:gd name="connsiteY78" fmla="*/ 285160 h 604115"/>
              <a:gd name="connsiteX79" fmla="*/ 54424 w 567904"/>
              <a:gd name="connsiteY79" fmla="*/ 126474 h 604115"/>
              <a:gd name="connsiteX80" fmla="*/ 26575 w 567904"/>
              <a:gd name="connsiteY80" fmla="*/ 154391 h 604115"/>
              <a:gd name="connsiteX81" fmla="*/ 26575 w 567904"/>
              <a:gd name="connsiteY81" fmla="*/ 26448 h 604115"/>
              <a:gd name="connsiteX82" fmla="*/ 90594 w 567904"/>
              <a:gd name="connsiteY82" fmla="*/ 0 h 60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67904" h="604115">
                <a:moveTo>
                  <a:pt x="283988" y="165481"/>
                </a:moveTo>
                <a:cubicBezTo>
                  <a:pt x="292368" y="165481"/>
                  <a:pt x="299163" y="172264"/>
                  <a:pt x="299163" y="180516"/>
                </a:cubicBezTo>
                <a:lnTo>
                  <a:pt x="299163" y="272309"/>
                </a:lnTo>
                <a:cubicBezTo>
                  <a:pt x="302561" y="274457"/>
                  <a:pt x="305505" y="277396"/>
                  <a:pt x="307657" y="280788"/>
                </a:cubicBezTo>
                <a:lnTo>
                  <a:pt x="366094" y="280788"/>
                </a:lnTo>
                <a:cubicBezTo>
                  <a:pt x="374474" y="280788"/>
                  <a:pt x="381156" y="287570"/>
                  <a:pt x="381156" y="295936"/>
                </a:cubicBezTo>
                <a:cubicBezTo>
                  <a:pt x="381156" y="304188"/>
                  <a:pt x="374474" y="310971"/>
                  <a:pt x="366094" y="310971"/>
                </a:cubicBezTo>
                <a:lnTo>
                  <a:pt x="307657" y="310971"/>
                </a:lnTo>
                <a:cubicBezTo>
                  <a:pt x="302674" y="318771"/>
                  <a:pt x="293954" y="323971"/>
                  <a:pt x="283988" y="323971"/>
                </a:cubicBezTo>
                <a:cubicBezTo>
                  <a:pt x="268586" y="323971"/>
                  <a:pt x="255902" y="311310"/>
                  <a:pt x="255902" y="295936"/>
                </a:cubicBezTo>
                <a:cubicBezTo>
                  <a:pt x="255902" y="285988"/>
                  <a:pt x="261111" y="277283"/>
                  <a:pt x="268926" y="272309"/>
                </a:cubicBezTo>
                <a:lnTo>
                  <a:pt x="268926" y="180516"/>
                </a:lnTo>
                <a:cubicBezTo>
                  <a:pt x="268926" y="172264"/>
                  <a:pt x="275721" y="165481"/>
                  <a:pt x="283988" y="165481"/>
                </a:cubicBezTo>
                <a:close/>
                <a:moveTo>
                  <a:pt x="268839" y="63180"/>
                </a:moveTo>
                <a:cubicBezTo>
                  <a:pt x="216084" y="66684"/>
                  <a:pt x="168311" y="88724"/>
                  <a:pt x="131858" y="122631"/>
                </a:cubicBezTo>
                <a:lnTo>
                  <a:pt x="178160" y="168971"/>
                </a:lnTo>
                <a:cubicBezTo>
                  <a:pt x="184046" y="174849"/>
                  <a:pt x="184046" y="184343"/>
                  <a:pt x="178160" y="190220"/>
                </a:cubicBezTo>
                <a:cubicBezTo>
                  <a:pt x="175216" y="193159"/>
                  <a:pt x="171367" y="194628"/>
                  <a:pt x="167518" y="194628"/>
                </a:cubicBezTo>
                <a:cubicBezTo>
                  <a:pt x="163669" y="194628"/>
                  <a:pt x="159820" y="193159"/>
                  <a:pt x="156877" y="190220"/>
                </a:cubicBezTo>
                <a:lnTo>
                  <a:pt x="111254" y="144671"/>
                </a:lnTo>
                <a:cubicBezTo>
                  <a:pt x="80801" y="181969"/>
                  <a:pt x="62235" y="229213"/>
                  <a:pt x="61216" y="280752"/>
                </a:cubicBezTo>
                <a:lnTo>
                  <a:pt x="119292" y="280752"/>
                </a:lnTo>
                <a:cubicBezTo>
                  <a:pt x="127669" y="280752"/>
                  <a:pt x="134348" y="287534"/>
                  <a:pt x="134348" y="295898"/>
                </a:cubicBezTo>
                <a:cubicBezTo>
                  <a:pt x="134348" y="304148"/>
                  <a:pt x="127669" y="310930"/>
                  <a:pt x="119292" y="310930"/>
                </a:cubicBezTo>
                <a:lnTo>
                  <a:pt x="62688" y="310930"/>
                </a:lnTo>
                <a:cubicBezTo>
                  <a:pt x="68235" y="359304"/>
                  <a:pt x="89518" y="403045"/>
                  <a:pt x="121330" y="436952"/>
                </a:cubicBezTo>
                <a:lnTo>
                  <a:pt x="156877" y="401462"/>
                </a:lnTo>
                <a:cubicBezTo>
                  <a:pt x="162763" y="395585"/>
                  <a:pt x="172273" y="395585"/>
                  <a:pt x="178160" y="401462"/>
                </a:cubicBezTo>
                <a:cubicBezTo>
                  <a:pt x="184046" y="407340"/>
                  <a:pt x="184046" y="416834"/>
                  <a:pt x="178160" y="422824"/>
                </a:cubicBezTo>
                <a:lnTo>
                  <a:pt x="143405" y="457523"/>
                </a:lnTo>
                <a:cubicBezTo>
                  <a:pt x="178046" y="485779"/>
                  <a:pt x="221518" y="503862"/>
                  <a:pt x="268839" y="507027"/>
                </a:cubicBezTo>
                <a:lnTo>
                  <a:pt x="268839" y="460235"/>
                </a:lnTo>
                <a:cubicBezTo>
                  <a:pt x="268839" y="451984"/>
                  <a:pt x="275631" y="445203"/>
                  <a:pt x="284009" y="445203"/>
                </a:cubicBezTo>
                <a:cubicBezTo>
                  <a:pt x="292273" y="445203"/>
                  <a:pt x="299065" y="451984"/>
                  <a:pt x="299065" y="460235"/>
                </a:cubicBezTo>
                <a:lnTo>
                  <a:pt x="299065" y="507027"/>
                </a:lnTo>
                <a:cubicBezTo>
                  <a:pt x="346499" y="503862"/>
                  <a:pt x="389858" y="485779"/>
                  <a:pt x="424612" y="457523"/>
                </a:cubicBezTo>
                <a:lnTo>
                  <a:pt x="389744" y="422824"/>
                </a:lnTo>
                <a:cubicBezTo>
                  <a:pt x="383858" y="416834"/>
                  <a:pt x="383858" y="407340"/>
                  <a:pt x="389744" y="401462"/>
                </a:cubicBezTo>
                <a:cubicBezTo>
                  <a:pt x="395631" y="395585"/>
                  <a:pt x="405254" y="395585"/>
                  <a:pt x="411141" y="401462"/>
                </a:cubicBezTo>
                <a:lnTo>
                  <a:pt x="446688" y="436952"/>
                </a:lnTo>
                <a:cubicBezTo>
                  <a:pt x="478386" y="403045"/>
                  <a:pt x="499669" y="359304"/>
                  <a:pt x="505329" y="310930"/>
                </a:cubicBezTo>
                <a:lnTo>
                  <a:pt x="448612" y="310930"/>
                </a:lnTo>
                <a:cubicBezTo>
                  <a:pt x="440348" y="310930"/>
                  <a:pt x="433556" y="304148"/>
                  <a:pt x="433556" y="295898"/>
                </a:cubicBezTo>
                <a:cubicBezTo>
                  <a:pt x="433556" y="287534"/>
                  <a:pt x="440348" y="280752"/>
                  <a:pt x="448612" y="280752"/>
                </a:cubicBezTo>
                <a:lnTo>
                  <a:pt x="506801" y="280752"/>
                </a:lnTo>
                <a:cubicBezTo>
                  <a:pt x="505782" y="229213"/>
                  <a:pt x="487103" y="181969"/>
                  <a:pt x="456650" y="144671"/>
                </a:cubicBezTo>
                <a:lnTo>
                  <a:pt x="411141" y="190220"/>
                </a:lnTo>
                <a:cubicBezTo>
                  <a:pt x="408197" y="193159"/>
                  <a:pt x="404235" y="194628"/>
                  <a:pt x="400386" y="194628"/>
                </a:cubicBezTo>
                <a:cubicBezTo>
                  <a:pt x="396537" y="194628"/>
                  <a:pt x="392688" y="193159"/>
                  <a:pt x="389744" y="190220"/>
                </a:cubicBezTo>
                <a:cubicBezTo>
                  <a:pt x="383858" y="184343"/>
                  <a:pt x="383858" y="174849"/>
                  <a:pt x="389744" y="168971"/>
                </a:cubicBezTo>
                <a:lnTo>
                  <a:pt x="436046" y="122631"/>
                </a:lnTo>
                <a:cubicBezTo>
                  <a:pt x="399707" y="88724"/>
                  <a:pt x="351820" y="66684"/>
                  <a:pt x="299065" y="63180"/>
                </a:cubicBezTo>
                <a:lnTo>
                  <a:pt x="299065" y="131447"/>
                </a:lnTo>
                <a:cubicBezTo>
                  <a:pt x="299065" y="139698"/>
                  <a:pt x="292273" y="146479"/>
                  <a:pt x="284009" y="146479"/>
                </a:cubicBezTo>
                <a:cubicBezTo>
                  <a:pt x="275631" y="146479"/>
                  <a:pt x="268839" y="139698"/>
                  <a:pt x="268839" y="131447"/>
                </a:cubicBezTo>
                <a:close/>
                <a:moveTo>
                  <a:pt x="90594" y="0"/>
                </a:moveTo>
                <a:cubicBezTo>
                  <a:pt x="113773" y="0"/>
                  <a:pt x="136952" y="8816"/>
                  <a:pt x="154613" y="26448"/>
                </a:cubicBezTo>
                <a:lnTo>
                  <a:pt x="125179" y="55947"/>
                </a:lnTo>
                <a:cubicBezTo>
                  <a:pt x="170235" y="24639"/>
                  <a:pt x="225028" y="6329"/>
                  <a:pt x="284009" y="6329"/>
                </a:cubicBezTo>
                <a:cubicBezTo>
                  <a:pt x="342990" y="6329"/>
                  <a:pt x="397669" y="24639"/>
                  <a:pt x="442839" y="55947"/>
                </a:cubicBezTo>
                <a:lnTo>
                  <a:pt x="413291" y="26448"/>
                </a:lnTo>
                <a:cubicBezTo>
                  <a:pt x="448725" y="-8816"/>
                  <a:pt x="506008" y="-8816"/>
                  <a:pt x="541329" y="26448"/>
                </a:cubicBezTo>
                <a:cubicBezTo>
                  <a:pt x="576763" y="61824"/>
                  <a:pt x="576763" y="119014"/>
                  <a:pt x="541329" y="154391"/>
                </a:cubicBezTo>
                <a:lnTo>
                  <a:pt x="513480" y="126474"/>
                </a:lnTo>
                <a:cubicBezTo>
                  <a:pt x="544839" y="171571"/>
                  <a:pt x="563178" y="226275"/>
                  <a:pt x="563178" y="285160"/>
                </a:cubicBezTo>
                <a:cubicBezTo>
                  <a:pt x="563178" y="380440"/>
                  <a:pt x="514952" y="464756"/>
                  <a:pt x="441593" y="515052"/>
                </a:cubicBezTo>
                <a:lnTo>
                  <a:pt x="492197" y="565574"/>
                </a:lnTo>
                <a:cubicBezTo>
                  <a:pt x="501027" y="574390"/>
                  <a:pt x="501027" y="588744"/>
                  <a:pt x="492197" y="597560"/>
                </a:cubicBezTo>
                <a:cubicBezTo>
                  <a:pt x="487782" y="601968"/>
                  <a:pt x="482008" y="604115"/>
                  <a:pt x="476235" y="604115"/>
                </a:cubicBezTo>
                <a:cubicBezTo>
                  <a:pt x="470348" y="604115"/>
                  <a:pt x="464574" y="601968"/>
                  <a:pt x="460159" y="597560"/>
                </a:cubicBezTo>
                <a:lnTo>
                  <a:pt x="400839" y="538222"/>
                </a:lnTo>
                <a:cubicBezTo>
                  <a:pt x="365292" y="554723"/>
                  <a:pt x="325669" y="563878"/>
                  <a:pt x="284009" y="563878"/>
                </a:cubicBezTo>
                <a:cubicBezTo>
                  <a:pt x="242235" y="563878"/>
                  <a:pt x="202726" y="554723"/>
                  <a:pt x="167065" y="538222"/>
                </a:cubicBezTo>
                <a:lnTo>
                  <a:pt x="107745" y="597560"/>
                </a:lnTo>
                <a:cubicBezTo>
                  <a:pt x="103330" y="601968"/>
                  <a:pt x="97556" y="604115"/>
                  <a:pt x="91782" y="604115"/>
                </a:cubicBezTo>
                <a:cubicBezTo>
                  <a:pt x="85896" y="604115"/>
                  <a:pt x="80122" y="601968"/>
                  <a:pt x="75707" y="597560"/>
                </a:cubicBezTo>
                <a:cubicBezTo>
                  <a:pt x="66877" y="588744"/>
                  <a:pt x="66877" y="574390"/>
                  <a:pt x="75707" y="565574"/>
                </a:cubicBezTo>
                <a:lnTo>
                  <a:pt x="126311" y="515052"/>
                </a:lnTo>
                <a:cubicBezTo>
                  <a:pt x="52952" y="464756"/>
                  <a:pt x="4726" y="380440"/>
                  <a:pt x="4726" y="285160"/>
                </a:cubicBezTo>
                <a:cubicBezTo>
                  <a:pt x="4726" y="226275"/>
                  <a:pt x="23065" y="171571"/>
                  <a:pt x="54424" y="126474"/>
                </a:cubicBezTo>
                <a:lnTo>
                  <a:pt x="26575" y="154391"/>
                </a:lnTo>
                <a:cubicBezTo>
                  <a:pt x="-8859" y="119014"/>
                  <a:pt x="-8859" y="61824"/>
                  <a:pt x="26575" y="26448"/>
                </a:cubicBezTo>
                <a:cubicBezTo>
                  <a:pt x="44235" y="8816"/>
                  <a:pt x="67415" y="0"/>
                  <a:pt x="90594" y="0"/>
                </a:cubicBezTo>
                <a:close/>
              </a:path>
            </a:pathLst>
          </a:custGeom>
          <a:solidFill>
            <a:srgbClr val="3289C7"/>
          </a:solidFill>
          <a:ln>
            <a:noFill/>
          </a:ln>
        </p:spPr>
        <p:txBody>
          <a:bodyPr/>
          <a:lstStyle/>
          <a:p>
            <a:endParaRPr lang="zh-CN" altLang="en-US" dirty="0">
              <a:cs typeface="+mn-ea"/>
              <a:sym typeface="+mn-lt"/>
            </a:endParaRPr>
          </a:p>
        </p:txBody>
      </p:sp>
      <p:sp>
        <p:nvSpPr>
          <p:cNvPr id="39" name="íṥḻîḋè"/>
          <p:cNvSpPr/>
          <p:nvPr/>
        </p:nvSpPr>
        <p:spPr bwMode="auto">
          <a:xfrm>
            <a:off x="5915183" y="2285579"/>
            <a:ext cx="441371" cy="469510"/>
          </a:xfrm>
          <a:custGeom>
            <a:avLst/>
            <a:gdLst>
              <a:gd name="connsiteX0" fmla="*/ 283988 w 567904"/>
              <a:gd name="connsiteY0" fmla="*/ 165481 h 604115"/>
              <a:gd name="connsiteX1" fmla="*/ 299163 w 567904"/>
              <a:gd name="connsiteY1" fmla="*/ 180516 h 604115"/>
              <a:gd name="connsiteX2" fmla="*/ 299163 w 567904"/>
              <a:gd name="connsiteY2" fmla="*/ 272309 h 604115"/>
              <a:gd name="connsiteX3" fmla="*/ 307657 w 567904"/>
              <a:gd name="connsiteY3" fmla="*/ 280788 h 604115"/>
              <a:gd name="connsiteX4" fmla="*/ 366094 w 567904"/>
              <a:gd name="connsiteY4" fmla="*/ 280788 h 604115"/>
              <a:gd name="connsiteX5" fmla="*/ 381156 w 567904"/>
              <a:gd name="connsiteY5" fmla="*/ 295936 h 604115"/>
              <a:gd name="connsiteX6" fmla="*/ 366094 w 567904"/>
              <a:gd name="connsiteY6" fmla="*/ 310971 h 604115"/>
              <a:gd name="connsiteX7" fmla="*/ 307657 w 567904"/>
              <a:gd name="connsiteY7" fmla="*/ 310971 h 604115"/>
              <a:gd name="connsiteX8" fmla="*/ 283988 w 567904"/>
              <a:gd name="connsiteY8" fmla="*/ 323971 h 604115"/>
              <a:gd name="connsiteX9" fmla="*/ 255902 w 567904"/>
              <a:gd name="connsiteY9" fmla="*/ 295936 h 604115"/>
              <a:gd name="connsiteX10" fmla="*/ 268926 w 567904"/>
              <a:gd name="connsiteY10" fmla="*/ 272309 h 604115"/>
              <a:gd name="connsiteX11" fmla="*/ 268926 w 567904"/>
              <a:gd name="connsiteY11" fmla="*/ 180516 h 604115"/>
              <a:gd name="connsiteX12" fmla="*/ 283988 w 567904"/>
              <a:gd name="connsiteY12" fmla="*/ 165481 h 604115"/>
              <a:gd name="connsiteX13" fmla="*/ 268839 w 567904"/>
              <a:gd name="connsiteY13" fmla="*/ 63180 h 604115"/>
              <a:gd name="connsiteX14" fmla="*/ 131858 w 567904"/>
              <a:gd name="connsiteY14" fmla="*/ 122631 h 604115"/>
              <a:gd name="connsiteX15" fmla="*/ 178160 w 567904"/>
              <a:gd name="connsiteY15" fmla="*/ 168971 h 604115"/>
              <a:gd name="connsiteX16" fmla="*/ 178160 w 567904"/>
              <a:gd name="connsiteY16" fmla="*/ 190220 h 604115"/>
              <a:gd name="connsiteX17" fmla="*/ 167518 w 567904"/>
              <a:gd name="connsiteY17" fmla="*/ 194628 h 604115"/>
              <a:gd name="connsiteX18" fmla="*/ 156877 w 567904"/>
              <a:gd name="connsiteY18" fmla="*/ 190220 h 604115"/>
              <a:gd name="connsiteX19" fmla="*/ 111254 w 567904"/>
              <a:gd name="connsiteY19" fmla="*/ 144671 h 604115"/>
              <a:gd name="connsiteX20" fmla="*/ 61216 w 567904"/>
              <a:gd name="connsiteY20" fmla="*/ 280752 h 604115"/>
              <a:gd name="connsiteX21" fmla="*/ 119292 w 567904"/>
              <a:gd name="connsiteY21" fmla="*/ 280752 h 604115"/>
              <a:gd name="connsiteX22" fmla="*/ 134348 w 567904"/>
              <a:gd name="connsiteY22" fmla="*/ 295898 h 604115"/>
              <a:gd name="connsiteX23" fmla="*/ 119292 w 567904"/>
              <a:gd name="connsiteY23" fmla="*/ 310930 h 604115"/>
              <a:gd name="connsiteX24" fmla="*/ 62688 w 567904"/>
              <a:gd name="connsiteY24" fmla="*/ 310930 h 604115"/>
              <a:gd name="connsiteX25" fmla="*/ 121330 w 567904"/>
              <a:gd name="connsiteY25" fmla="*/ 436952 h 604115"/>
              <a:gd name="connsiteX26" fmla="*/ 156877 w 567904"/>
              <a:gd name="connsiteY26" fmla="*/ 401462 h 604115"/>
              <a:gd name="connsiteX27" fmla="*/ 178160 w 567904"/>
              <a:gd name="connsiteY27" fmla="*/ 401462 h 604115"/>
              <a:gd name="connsiteX28" fmla="*/ 178160 w 567904"/>
              <a:gd name="connsiteY28" fmla="*/ 422824 h 604115"/>
              <a:gd name="connsiteX29" fmla="*/ 143405 w 567904"/>
              <a:gd name="connsiteY29" fmla="*/ 457523 h 604115"/>
              <a:gd name="connsiteX30" fmla="*/ 268839 w 567904"/>
              <a:gd name="connsiteY30" fmla="*/ 507027 h 604115"/>
              <a:gd name="connsiteX31" fmla="*/ 268839 w 567904"/>
              <a:gd name="connsiteY31" fmla="*/ 460235 h 604115"/>
              <a:gd name="connsiteX32" fmla="*/ 284009 w 567904"/>
              <a:gd name="connsiteY32" fmla="*/ 445203 h 604115"/>
              <a:gd name="connsiteX33" fmla="*/ 299065 w 567904"/>
              <a:gd name="connsiteY33" fmla="*/ 460235 h 604115"/>
              <a:gd name="connsiteX34" fmla="*/ 299065 w 567904"/>
              <a:gd name="connsiteY34" fmla="*/ 507027 h 604115"/>
              <a:gd name="connsiteX35" fmla="*/ 424612 w 567904"/>
              <a:gd name="connsiteY35" fmla="*/ 457523 h 604115"/>
              <a:gd name="connsiteX36" fmla="*/ 389744 w 567904"/>
              <a:gd name="connsiteY36" fmla="*/ 422824 h 604115"/>
              <a:gd name="connsiteX37" fmla="*/ 389744 w 567904"/>
              <a:gd name="connsiteY37" fmla="*/ 401462 h 604115"/>
              <a:gd name="connsiteX38" fmla="*/ 411141 w 567904"/>
              <a:gd name="connsiteY38" fmla="*/ 401462 h 604115"/>
              <a:gd name="connsiteX39" fmla="*/ 446688 w 567904"/>
              <a:gd name="connsiteY39" fmla="*/ 436952 h 604115"/>
              <a:gd name="connsiteX40" fmla="*/ 505329 w 567904"/>
              <a:gd name="connsiteY40" fmla="*/ 310930 h 604115"/>
              <a:gd name="connsiteX41" fmla="*/ 448612 w 567904"/>
              <a:gd name="connsiteY41" fmla="*/ 310930 h 604115"/>
              <a:gd name="connsiteX42" fmla="*/ 433556 w 567904"/>
              <a:gd name="connsiteY42" fmla="*/ 295898 h 604115"/>
              <a:gd name="connsiteX43" fmla="*/ 448612 w 567904"/>
              <a:gd name="connsiteY43" fmla="*/ 280752 h 604115"/>
              <a:gd name="connsiteX44" fmla="*/ 506801 w 567904"/>
              <a:gd name="connsiteY44" fmla="*/ 280752 h 604115"/>
              <a:gd name="connsiteX45" fmla="*/ 456650 w 567904"/>
              <a:gd name="connsiteY45" fmla="*/ 144671 h 604115"/>
              <a:gd name="connsiteX46" fmla="*/ 411141 w 567904"/>
              <a:gd name="connsiteY46" fmla="*/ 190220 h 604115"/>
              <a:gd name="connsiteX47" fmla="*/ 400386 w 567904"/>
              <a:gd name="connsiteY47" fmla="*/ 194628 h 604115"/>
              <a:gd name="connsiteX48" fmla="*/ 389744 w 567904"/>
              <a:gd name="connsiteY48" fmla="*/ 190220 h 604115"/>
              <a:gd name="connsiteX49" fmla="*/ 389744 w 567904"/>
              <a:gd name="connsiteY49" fmla="*/ 168971 h 604115"/>
              <a:gd name="connsiteX50" fmla="*/ 436046 w 567904"/>
              <a:gd name="connsiteY50" fmla="*/ 122631 h 604115"/>
              <a:gd name="connsiteX51" fmla="*/ 299065 w 567904"/>
              <a:gd name="connsiteY51" fmla="*/ 63180 h 604115"/>
              <a:gd name="connsiteX52" fmla="*/ 299065 w 567904"/>
              <a:gd name="connsiteY52" fmla="*/ 131447 h 604115"/>
              <a:gd name="connsiteX53" fmla="*/ 284009 w 567904"/>
              <a:gd name="connsiteY53" fmla="*/ 146479 h 604115"/>
              <a:gd name="connsiteX54" fmla="*/ 268839 w 567904"/>
              <a:gd name="connsiteY54" fmla="*/ 131447 h 604115"/>
              <a:gd name="connsiteX55" fmla="*/ 90594 w 567904"/>
              <a:gd name="connsiteY55" fmla="*/ 0 h 604115"/>
              <a:gd name="connsiteX56" fmla="*/ 154613 w 567904"/>
              <a:gd name="connsiteY56" fmla="*/ 26448 h 604115"/>
              <a:gd name="connsiteX57" fmla="*/ 125179 w 567904"/>
              <a:gd name="connsiteY57" fmla="*/ 55947 h 604115"/>
              <a:gd name="connsiteX58" fmla="*/ 284009 w 567904"/>
              <a:gd name="connsiteY58" fmla="*/ 6329 h 604115"/>
              <a:gd name="connsiteX59" fmla="*/ 442839 w 567904"/>
              <a:gd name="connsiteY59" fmla="*/ 55947 h 604115"/>
              <a:gd name="connsiteX60" fmla="*/ 413291 w 567904"/>
              <a:gd name="connsiteY60" fmla="*/ 26448 h 604115"/>
              <a:gd name="connsiteX61" fmla="*/ 541329 w 567904"/>
              <a:gd name="connsiteY61" fmla="*/ 26448 h 604115"/>
              <a:gd name="connsiteX62" fmla="*/ 541329 w 567904"/>
              <a:gd name="connsiteY62" fmla="*/ 154391 h 604115"/>
              <a:gd name="connsiteX63" fmla="*/ 513480 w 567904"/>
              <a:gd name="connsiteY63" fmla="*/ 126474 h 604115"/>
              <a:gd name="connsiteX64" fmla="*/ 563178 w 567904"/>
              <a:gd name="connsiteY64" fmla="*/ 285160 h 604115"/>
              <a:gd name="connsiteX65" fmla="*/ 441593 w 567904"/>
              <a:gd name="connsiteY65" fmla="*/ 515052 h 604115"/>
              <a:gd name="connsiteX66" fmla="*/ 492197 w 567904"/>
              <a:gd name="connsiteY66" fmla="*/ 565574 h 604115"/>
              <a:gd name="connsiteX67" fmla="*/ 492197 w 567904"/>
              <a:gd name="connsiteY67" fmla="*/ 597560 h 604115"/>
              <a:gd name="connsiteX68" fmla="*/ 476235 w 567904"/>
              <a:gd name="connsiteY68" fmla="*/ 604115 h 604115"/>
              <a:gd name="connsiteX69" fmla="*/ 460159 w 567904"/>
              <a:gd name="connsiteY69" fmla="*/ 597560 h 604115"/>
              <a:gd name="connsiteX70" fmla="*/ 400839 w 567904"/>
              <a:gd name="connsiteY70" fmla="*/ 538222 h 604115"/>
              <a:gd name="connsiteX71" fmla="*/ 284009 w 567904"/>
              <a:gd name="connsiteY71" fmla="*/ 563878 h 604115"/>
              <a:gd name="connsiteX72" fmla="*/ 167065 w 567904"/>
              <a:gd name="connsiteY72" fmla="*/ 538222 h 604115"/>
              <a:gd name="connsiteX73" fmla="*/ 107745 w 567904"/>
              <a:gd name="connsiteY73" fmla="*/ 597560 h 604115"/>
              <a:gd name="connsiteX74" fmla="*/ 91782 w 567904"/>
              <a:gd name="connsiteY74" fmla="*/ 604115 h 604115"/>
              <a:gd name="connsiteX75" fmla="*/ 75707 w 567904"/>
              <a:gd name="connsiteY75" fmla="*/ 597560 h 604115"/>
              <a:gd name="connsiteX76" fmla="*/ 75707 w 567904"/>
              <a:gd name="connsiteY76" fmla="*/ 565574 h 604115"/>
              <a:gd name="connsiteX77" fmla="*/ 126311 w 567904"/>
              <a:gd name="connsiteY77" fmla="*/ 515052 h 604115"/>
              <a:gd name="connsiteX78" fmla="*/ 4726 w 567904"/>
              <a:gd name="connsiteY78" fmla="*/ 285160 h 604115"/>
              <a:gd name="connsiteX79" fmla="*/ 54424 w 567904"/>
              <a:gd name="connsiteY79" fmla="*/ 126474 h 604115"/>
              <a:gd name="connsiteX80" fmla="*/ 26575 w 567904"/>
              <a:gd name="connsiteY80" fmla="*/ 154391 h 604115"/>
              <a:gd name="connsiteX81" fmla="*/ 26575 w 567904"/>
              <a:gd name="connsiteY81" fmla="*/ 26448 h 604115"/>
              <a:gd name="connsiteX82" fmla="*/ 90594 w 567904"/>
              <a:gd name="connsiteY82" fmla="*/ 0 h 60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67904" h="604115">
                <a:moveTo>
                  <a:pt x="283988" y="165481"/>
                </a:moveTo>
                <a:cubicBezTo>
                  <a:pt x="292368" y="165481"/>
                  <a:pt x="299163" y="172264"/>
                  <a:pt x="299163" y="180516"/>
                </a:cubicBezTo>
                <a:lnTo>
                  <a:pt x="299163" y="272309"/>
                </a:lnTo>
                <a:cubicBezTo>
                  <a:pt x="302561" y="274457"/>
                  <a:pt x="305505" y="277396"/>
                  <a:pt x="307657" y="280788"/>
                </a:cubicBezTo>
                <a:lnTo>
                  <a:pt x="366094" y="280788"/>
                </a:lnTo>
                <a:cubicBezTo>
                  <a:pt x="374474" y="280788"/>
                  <a:pt x="381156" y="287570"/>
                  <a:pt x="381156" y="295936"/>
                </a:cubicBezTo>
                <a:cubicBezTo>
                  <a:pt x="381156" y="304188"/>
                  <a:pt x="374474" y="310971"/>
                  <a:pt x="366094" y="310971"/>
                </a:cubicBezTo>
                <a:lnTo>
                  <a:pt x="307657" y="310971"/>
                </a:lnTo>
                <a:cubicBezTo>
                  <a:pt x="302674" y="318771"/>
                  <a:pt x="293954" y="323971"/>
                  <a:pt x="283988" y="323971"/>
                </a:cubicBezTo>
                <a:cubicBezTo>
                  <a:pt x="268586" y="323971"/>
                  <a:pt x="255902" y="311310"/>
                  <a:pt x="255902" y="295936"/>
                </a:cubicBezTo>
                <a:cubicBezTo>
                  <a:pt x="255902" y="285988"/>
                  <a:pt x="261111" y="277283"/>
                  <a:pt x="268926" y="272309"/>
                </a:cubicBezTo>
                <a:lnTo>
                  <a:pt x="268926" y="180516"/>
                </a:lnTo>
                <a:cubicBezTo>
                  <a:pt x="268926" y="172264"/>
                  <a:pt x="275721" y="165481"/>
                  <a:pt x="283988" y="165481"/>
                </a:cubicBezTo>
                <a:close/>
                <a:moveTo>
                  <a:pt x="268839" y="63180"/>
                </a:moveTo>
                <a:cubicBezTo>
                  <a:pt x="216084" y="66684"/>
                  <a:pt x="168311" y="88724"/>
                  <a:pt x="131858" y="122631"/>
                </a:cubicBezTo>
                <a:lnTo>
                  <a:pt x="178160" y="168971"/>
                </a:lnTo>
                <a:cubicBezTo>
                  <a:pt x="184046" y="174849"/>
                  <a:pt x="184046" y="184343"/>
                  <a:pt x="178160" y="190220"/>
                </a:cubicBezTo>
                <a:cubicBezTo>
                  <a:pt x="175216" y="193159"/>
                  <a:pt x="171367" y="194628"/>
                  <a:pt x="167518" y="194628"/>
                </a:cubicBezTo>
                <a:cubicBezTo>
                  <a:pt x="163669" y="194628"/>
                  <a:pt x="159820" y="193159"/>
                  <a:pt x="156877" y="190220"/>
                </a:cubicBezTo>
                <a:lnTo>
                  <a:pt x="111254" y="144671"/>
                </a:lnTo>
                <a:cubicBezTo>
                  <a:pt x="80801" y="181969"/>
                  <a:pt x="62235" y="229213"/>
                  <a:pt x="61216" y="280752"/>
                </a:cubicBezTo>
                <a:lnTo>
                  <a:pt x="119292" y="280752"/>
                </a:lnTo>
                <a:cubicBezTo>
                  <a:pt x="127669" y="280752"/>
                  <a:pt x="134348" y="287534"/>
                  <a:pt x="134348" y="295898"/>
                </a:cubicBezTo>
                <a:cubicBezTo>
                  <a:pt x="134348" y="304148"/>
                  <a:pt x="127669" y="310930"/>
                  <a:pt x="119292" y="310930"/>
                </a:cubicBezTo>
                <a:lnTo>
                  <a:pt x="62688" y="310930"/>
                </a:lnTo>
                <a:cubicBezTo>
                  <a:pt x="68235" y="359304"/>
                  <a:pt x="89518" y="403045"/>
                  <a:pt x="121330" y="436952"/>
                </a:cubicBezTo>
                <a:lnTo>
                  <a:pt x="156877" y="401462"/>
                </a:lnTo>
                <a:cubicBezTo>
                  <a:pt x="162763" y="395585"/>
                  <a:pt x="172273" y="395585"/>
                  <a:pt x="178160" y="401462"/>
                </a:cubicBezTo>
                <a:cubicBezTo>
                  <a:pt x="184046" y="407340"/>
                  <a:pt x="184046" y="416834"/>
                  <a:pt x="178160" y="422824"/>
                </a:cubicBezTo>
                <a:lnTo>
                  <a:pt x="143405" y="457523"/>
                </a:lnTo>
                <a:cubicBezTo>
                  <a:pt x="178046" y="485779"/>
                  <a:pt x="221518" y="503862"/>
                  <a:pt x="268839" y="507027"/>
                </a:cubicBezTo>
                <a:lnTo>
                  <a:pt x="268839" y="460235"/>
                </a:lnTo>
                <a:cubicBezTo>
                  <a:pt x="268839" y="451984"/>
                  <a:pt x="275631" y="445203"/>
                  <a:pt x="284009" y="445203"/>
                </a:cubicBezTo>
                <a:cubicBezTo>
                  <a:pt x="292273" y="445203"/>
                  <a:pt x="299065" y="451984"/>
                  <a:pt x="299065" y="460235"/>
                </a:cubicBezTo>
                <a:lnTo>
                  <a:pt x="299065" y="507027"/>
                </a:lnTo>
                <a:cubicBezTo>
                  <a:pt x="346499" y="503862"/>
                  <a:pt x="389858" y="485779"/>
                  <a:pt x="424612" y="457523"/>
                </a:cubicBezTo>
                <a:lnTo>
                  <a:pt x="389744" y="422824"/>
                </a:lnTo>
                <a:cubicBezTo>
                  <a:pt x="383858" y="416834"/>
                  <a:pt x="383858" y="407340"/>
                  <a:pt x="389744" y="401462"/>
                </a:cubicBezTo>
                <a:cubicBezTo>
                  <a:pt x="395631" y="395585"/>
                  <a:pt x="405254" y="395585"/>
                  <a:pt x="411141" y="401462"/>
                </a:cubicBezTo>
                <a:lnTo>
                  <a:pt x="446688" y="436952"/>
                </a:lnTo>
                <a:cubicBezTo>
                  <a:pt x="478386" y="403045"/>
                  <a:pt x="499669" y="359304"/>
                  <a:pt x="505329" y="310930"/>
                </a:cubicBezTo>
                <a:lnTo>
                  <a:pt x="448612" y="310930"/>
                </a:lnTo>
                <a:cubicBezTo>
                  <a:pt x="440348" y="310930"/>
                  <a:pt x="433556" y="304148"/>
                  <a:pt x="433556" y="295898"/>
                </a:cubicBezTo>
                <a:cubicBezTo>
                  <a:pt x="433556" y="287534"/>
                  <a:pt x="440348" y="280752"/>
                  <a:pt x="448612" y="280752"/>
                </a:cubicBezTo>
                <a:lnTo>
                  <a:pt x="506801" y="280752"/>
                </a:lnTo>
                <a:cubicBezTo>
                  <a:pt x="505782" y="229213"/>
                  <a:pt x="487103" y="181969"/>
                  <a:pt x="456650" y="144671"/>
                </a:cubicBezTo>
                <a:lnTo>
                  <a:pt x="411141" y="190220"/>
                </a:lnTo>
                <a:cubicBezTo>
                  <a:pt x="408197" y="193159"/>
                  <a:pt x="404235" y="194628"/>
                  <a:pt x="400386" y="194628"/>
                </a:cubicBezTo>
                <a:cubicBezTo>
                  <a:pt x="396537" y="194628"/>
                  <a:pt x="392688" y="193159"/>
                  <a:pt x="389744" y="190220"/>
                </a:cubicBezTo>
                <a:cubicBezTo>
                  <a:pt x="383858" y="184343"/>
                  <a:pt x="383858" y="174849"/>
                  <a:pt x="389744" y="168971"/>
                </a:cubicBezTo>
                <a:lnTo>
                  <a:pt x="436046" y="122631"/>
                </a:lnTo>
                <a:cubicBezTo>
                  <a:pt x="399707" y="88724"/>
                  <a:pt x="351820" y="66684"/>
                  <a:pt x="299065" y="63180"/>
                </a:cubicBezTo>
                <a:lnTo>
                  <a:pt x="299065" y="131447"/>
                </a:lnTo>
                <a:cubicBezTo>
                  <a:pt x="299065" y="139698"/>
                  <a:pt x="292273" y="146479"/>
                  <a:pt x="284009" y="146479"/>
                </a:cubicBezTo>
                <a:cubicBezTo>
                  <a:pt x="275631" y="146479"/>
                  <a:pt x="268839" y="139698"/>
                  <a:pt x="268839" y="131447"/>
                </a:cubicBezTo>
                <a:close/>
                <a:moveTo>
                  <a:pt x="90594" y="0"/>
                </a:moveTo>
                <a:cubicBezTo>
                  <a:pt x="113773" y="0"/>
                  <a:pt x="136952" y="8816"/>
                  <a:pt x="154613" y="26448"/>
                </a:cubicBezTo>
                <a:lnTo>
                  <a:pt x="125179" y="55947"/>
                </a:lnTo>
                <a:cubicBezTo>
                  <a:pt x="170235" y="24639"/>
                  <a:pt x="225028" y="6329"/>
                  <a:pt x="284009" y="6329"/>
                </a:cubicBezTo>
                <a:cubicBezTo>
                  <a:pt x="342990" y="6329"/>
                  <a:pt x="397669" y="24639"/>
                  <a:pt x="442839" y="55947"/>
                </a:cubicBezTo>
                <a:lnTo>
                  <a:pt x="413291" y="26448"/>
                </a:lnTo>
                <a:cubicBezTo>
                  <a:pt x="448725" y="-8816"/>
                  <a:pt x="506008" y="-8816"/>
                  <a:pt x="541329" y="26448"/>
                </a:cubicBezTo>
                <a:cubicBezTo>
                  <a:pt x="576763" y="61824"/>
                  <a:pt x="576763" y="119014"/>
                  <a:pt x="541329" y="154391"/>
                </a:cubicBezTo>
                <a:lnTo>
                  <a:pt x="513480" y="126474"/>
                </a:lnTo>
                <a:cubicBezTo>
                  <a:pt x="544839" y="171571"/>
                  <a:pt x="563178" y="226275"/>
                  <a:pt x="563178" y="285160"/>
                </a:cubicBezTo>
                <a:cubicBezTo>
                  <a:pt x="563178" y="380440"/>
                  <a:pt x="514952" y="464756"/>
                  <a:pt x="441593" y="515052"/>
                </a:cubicBezTo>
                <a:lnTo>
                  <a:pt x="492197" y="565574"/>
                </a:lnTo>
                <a:cubicBezTo>
                  <a:pt x="501027" y="574390"/>
                  <a:pt x="501027" y="588744"/>
                  <a:pt x="492197" y="597560"/>
                </a:cubicBezTo>
                <a:cubicBezTo>
                  <a:pt x="487782" y="601968"/>
                  <a:pt x="482008" y="604115"/>
                  <a:pt x="476235" y="604115"/>
                </a:cubicBezTo>
                <a:cubicBezTo>
                  <a:pt x="470348" y="604115"/>
                  <a:pt x="464574" y="601968"/>
                  <a:pt x="460159" y="597560"/>
                </a:cubicBezTo>
                <a:lnTo>
                  <a:pt x="400839" y="538222"/>
                </a:lnTo>
                <a:cubicBezTo>
                  <a:pt x="365292" y="554723"/>
                  <a:pt x="325669" y="563878"/>
                  <a:pt x="284009" y="563878"/>
                </a:cubicBezTo>
                <a:cubicBezTo>
                  <a:pt x="242235" y="563878"/>
                  <a:pt x="202726" y="554723"/>
                  <a:pt x="167065" y="538222"/>
                </a:cubicBezTo>
                <a:lnTo>
                  <a:pt x="107745" y="597560"/>
                </a:lnTo>
                <a:cubicBezTo>
                  <a:pt x="103330" y="601968"/>
                  <a:pt x="97556" y="604115"/>
                  <a:pt x="91782" y="604115"/>
                </a:cubicBezTo>
                <a:cubicBezTo>
                  <a:pt x="85896" y="604115"/>
                  <a:pt x="80122" y="601968"/>
                  <a:pt x="75707" y="597560"/>
                </a:cubicBezTo>
                <a:cubicBezTo>
                  <a:pt x="66877" y="588744"/>
                  <a:pt x="66877" y="574390"/>
                  <a:pt x="75707" y="565574"/>
                </a:cubicBezTo>
                <a:lnTo>
                  <a:pt x="126311" y="515052"/>
                </a:lnTo>
                <a:cubicBezTo>
                  <a:pt x="52952" y="464756"/>
                  <a:pt x="4726" y="380440"/>
                  <a:pt x="4726" y="285160"/>
                </a:cubicBezTo>
                <a:cubicBezTo>
                  <a:pt x="4726" y="226275"/>
                  <a:pt x="23065" y="171571"/>
                  <a:pt x="54424" y="126474"/>
                </a:cubicBezTo>
                <a:lnTo>
                  <a:pt x="26575" y="154391"/>
                </a:lnTo>
                <a:cubicBezTo>
                  <a:pt x="-8859" y="119014"/>
                  <a:pt x="-8859" y="61824"/>
                  <a:pt x="26575" y="26448"/>
                </a:cubicBezTo>
                <a:cubicBezTo>
                  <a:pt x="44235" y="8816"/>
                  <a:pt x="67415" y="0"/>
                  <a:pt x="90594" y="0"/>
                </a:cubicBezTo>
                <a:close/>
              </a:path>
            </a:pathLst>
          </a:custGeom>
          <a:solidFill>
            <a:srgbClr val="2E7AB9"/>
          </a:solidFill>
          <a:ln>
            <a:noFill/>
          </a:ln>
        </p:spPr>
        <p:txBody>
          <a:bodyPr/>
          <a:lstStyle/>
          <a:p>
            <a:endParaRPr lang="zh-CN" altLang="en-US" dirty="0">
              <a:cs typeface="+mn-ea"/>
              <a:sym typeface="+mn-lt"/>
            </a:endParaRPr>
          </a:p>
        </p:txBody>
      </p:sp>
      <p:sp>
        <p:nvSpPr>
          <p:cNvPr id="40" name="îšḻíďè"/>
          <p:cNvSpPr/>
          <p:nvPr/>
        </p:nvSpPr>
        <p:spPr bwMode="auto">
          <a:xfrm>
            <a:off x="9467949" y="2285579"/>
            <a:ext cx="441371" cy="469510"/>
          </a:xfrm>
          <a:custGeom>
            <a:avLst/>
            <a:gdLst>
              <a:gd name="connsiteX0" fmla="*/ 283988 w 567904"/>
              <a:gd name="connsiteY0" fmla="*/ 165481 h 604115"/>
              <a:gd name="connsiteX1" fmla="*/ 299163 w 567904"/>
              <a:gd name="connsiteY1" fmla="*/ 180516 h 604115"/>
              <a:gd name="connsiteX2" fmla="*/ 299163 w 567904"/>
              <a:gd name="connsiteY2" fmla="*/ 272309 h 604115"/>
              <a:gd name="connsiteX3" fmla="*/ 307657 w 567904"/>
              <a:gd name="connsiteY3" fmla="*/ 280788 h 604115"/>
              <a:gd name="connsiteX4" fmla="*/ 366094 w 567904"/>
              <a:gd name="connsiteY4" fmla="*/ 280788 h 604115"/>
              <a:gd name="connsiteX5" fmla="*/ 381156 w 567904"/>
              <a:gd name="connsiteY5" fmla="*/ 295936 h 604115"/>
              <a:gd name="connsiteX6" fmla="*/ 366094 w 567904"/>
              <a:gd name="connsiteY6" fmla="*/ 310971 h 604115"/>
              <a:gd name="connsiteX7" fmla="*/ 307657 w 567904"/>
              <a:gd name="connsiteY7" fmla="*/ 310971 h 604115"/>
              <a:gd name="connsiteX8" fmla="*/ 283988 w 567904"/>
              <a:gd name="connsiteY8" fmla="*/ 323971 h 604115"/>
              <a:gd name="connsiteX9" fmla="*/ 255902 w 567904"/>
              <a:gd name="connsiteY9" fmla="*/ 295936 h 604115"/>
              <a:gd name="connsiteX10" fmla="*/ 268926 w 567904"/>
              <a:gd name="connsiteY10" fmla="*/ 272309 h 604115"/>
              <a:gd name="connsiteX11" fmla="*/ 268926 w 567904"/>
              <a:gd name="connsiteY11" fmla="*/ 180516 h 604115"/>
              <a:gd name="connsiteX12" fmla="*/ 283988 w 567904"/>
              <a:gd name="connsiteY12" fmla="*/ 165481 h 604115"/>
              <a:gd name="connsiteX13" fmla="*/ 268839 w 567904"/>
              <a:gd name="connsiteY13" fmla="*/ 63180 h 604115"/>
              <a:gd name="connsiteX14" fmla="*/ 131858 w 567904"/>
              <a:gd name="connsiteY14" fmla="*/ 122631 h 604115"/>
              <a:gd name="connsiteX15" fmla="*/ 178160 w 567904"/>
              <a:gd name="connsiteY15" fmla="*/ 168971 h 604115"/>
              <a:gd name="connsiteX16" fmla="*/ 178160 w 567904"/>
              <a:gd name="connsiteY16" fmla="*/ 190220 h 604115"/>
              <a:gd name="connsiteX17" fmla="*/ 167518 w 567904"/>
              <a:gd name="connsiteY17" fmla="*/ 194628 h 604115"/>
              <a:gd name="connsiteX18" fmla="*/ 156877 w 567904"/>
              <a:gd name="connsiteY18" fmla="*/ 190220 h 604115"/>
              <a:gd name="connsiteX19" fmla="*/ 111254 w 567904"/>
              <a:gd name="connsiteY19" fmla="*/ 144671 h 604115"/>
              <a:gd name="connsiteX20" fmla="*/ 61216 w 567904"/>
              <a:gd name="connsiteY20" fmla="*/ 280752 h 604115"/>
              <a:gd name="connsiteX21" fmla="*/ 119292 w 567904"/>
              <a:gd name="connsiteY21" fmla="*/ 280752 h 604115"/>
              <a:gd name="connsiteX22" fmla="*/ 134348 w 567904"/>
              <a:gd name="connsiteY22" fmla="*/ 295898 h 604115"/>
              <a:gd name="connsiteX23" fmla="*/ 119292 w 567904"/>
              <a:gd name="connsiteY23" fmla="*/ 310930 h 604115"/>
              <a:gd name="connsiteX24" fmla="*/ 62688 w 567904"/>
              <a:gd name="connsiteY24" fmla="*/ 310930 h 604115"/>
              <a:gd name="connsiteX25" fmla="*/ 121330 w 567904"/>
              <a:gd name="connsiteY25" fmla="*/ 436952 h 604115"/>
              <a:gd name="connsiteX26" fmla="*/ 156877 w 567904"/>
              <a:gd name="connsiteY26" fmla="*/ 401462 h 604115"/>
              <a:gd name="connsiteX27" fmla="*/ 178160 w 567904"/>
              <a:gd name="connsiteY27" fmla="*/ 401462 h 604115"/>
              <a:gd name="connsiteX28" fmla="*/ 178160 w 567904"/>
              <a:gd name="connsiteY28" fmla="*/ 422824 h 604115"/>
              <a:gd name="connsiteX29" fmla="*/ 143405 w 567904"/>
              <a:gd name="connsiteY29" fmla="*/ 457523 h 604115"/>
              <a:gd name="connsiteX30" fmla="*/ 268839 w 567904"/>
              <a:gd name="connsiteY30" fmla="*/ 507027 h 604115"/>
              <a:gd name="connsiteX31" fmla="*/ 268839 w 567904"/>
              <a:gd name="connsiteY31" fmla="*/ 460235 h 604115"/>
              <a:gd name="connsiteX32" fmla="*/ 284009 w 567904"/>
              <a:gd name="connsiteY32" fmla="*/ 445203 h 604115"/>
              <a:gd name="connsiteX33" fmla="*/ 299065 w 567904"/>
              <a:gd name="connsiteY33" fmla="*/ 460235 h 604115"/>
              <a:gd name="connsiteX34" fmla="*/ 299065 w 567904"/>
              <a:gd name="connsiteY34" fmla="*/ 507027 h 604115"/>
              <a:gd name="connsiteX35" fmla="*/ 424612 w 567904"/>
              <a:gd name="connsiteY35" fmla="*/ 457523 h 604115"/>
              <a:gd name="connsiteX36" fmla="*/ 389744 w 567904"/>
              <a:gd name="connsiteY36" fmla="*/ 422824 h 604115"/>
              <a:gd name="connsiteX37" fmla="*/ 389744 w 567904"/>
              <a:gd name="connsiteY37" fmla="*/ 401462 h 604115"/>
              <a:gd name="connsiteX38" fmla="*/ 411141 w 567904"/>
              <a:gd name="connsiteY38" fmla="*/ 401462 h 604115"/>
              <a:gd name="connsiteX39" fmla="*/ 446688 w 567904"/>
              <a:gd name="connsiteY39" fmla="*/ 436952 h 604115"/>
              <a:gd name="connsiteX40" fmla="*/ 505329 w 567904"/>
              <a:gd name="connsiteY40" fmla="*/ 310930 h 604115"/>
              <a:gd name="connsiteX41" fmla="*/ 448612 w 567904"/>
              <a:gd name="connsiteY41" fmla="*/ 310930 h 604115"/>
              <a:gd name="connsiteX42" fmla="*/ 433556 w 567904"/>
              <a:gd name="connsiteY42" fmla="*/ 295898 h 604115"/>
              <a:gd name="connsiteX43" fmla="*/ 448612 w 567904"/>
              <a:gd name="connsiteY43" fmla="*/ 280752 h 604115"/>
              <a:gd name="connsiteX44" fmla="*/ 506801 w 567904"/>
              <a:gd name="connsiteY44" fmla="*/ 280752 h 604115"/>
              <a:gd name="connsiteX45" fmla="*/ 456650 w 567904"/>
              <a:gd name="connsiteY45" fmla="*/ 144671 h 604115"/>
              <a:gd name="connsiteX46" fmla="*/ 411141 w 567904"/>
              <a:gd name="connsiteY46" fmla="*/ 190220 h 604115"/>
              <a:gd name="connsiteX47" fmla="*/ 400386 w 567904"/>
              <a:gd name="connsiteY47" fmla="*/ 194628 h 604115"/>
              <a:gd name="connsiteX48" fmla="*/ 389744 w 567904"/>
              <a:gd name="connsiteY48" fmla="*/ 190220 h 604115"/>
              <a:gd name="connsiteX49" fmla="*/ 389744 w 567904"/>
              <a:gd name="connsiteY49" fmla="*/ 168971 h 604115"/>
              <a:gd name="connsiteX50" fmla="*/ 436046 w 567904"/>
              <a:gd name="connsiteY50" fmla="*/ 122631 h 604115"/>
              <a:gd name="connsiteX51" fmla="*/ 299065 w 567904"/>
              <a:gd name="connsiteY51" fmla="*/ 63180 h 604115"/>
              <a:gd name="connsiteX52" fmla="*/ 299065 w 567904"/>
              <a:gd name="connsiteY52" fmla="*/ 131447 h 604115"/>
              <a:gd name="connsiteX53" fmla="*/ 284009 w 567904"/>
              <a:gd name="connsiteY53" fmla="*/ 146479 h 604115"/>
              <a:gd name="connsiteX54" fmla="*/ 268839 w 567904"/>
              <a:gd name="connsiteY54" fmla="*/ 131447 h 604115"/>
              <a:gd name="connsiteX55" fmla="*/ 90594 w 567904"/>
              <a:gd name="connsiteY55" fmla="*/ 0 h 604115"/>
              <a:gd name="connsiteX56" fmla="*/ 154613 w 567904"/>
              <a:gd name="connsiteY56" fmla="*/ 26448 h 604115"/>
              <a:gd name="connsiteX57" fmla="*/ 125179 w 567904"/>
              <a:gd name="connsiteY57" fmla="*/ 55947 h 604115"/>
              <a:gd name="connsiteX58" fmla="*/ 284009 w 567904"/>
              <a:gd name="connsiteY58" fmla="*/ 6329 h 604115"/>
              <a:gd name="connsiteX59" fmla="*/ 442839 w 567904"/>
              <a:gd name="connsiteY59" fmla="*/ 55947 h 604115"/>
              <a:gd name="connsiteX60" fmla="*/ 413291 w 567904"/>
              <a:gd name="connsiteY60" fmla="*/ 26448 h 604115"/>
              <a:gd name="connsiteX61" fmla="*/ 541329 w 567904"/>
              <a:gd name="connsiteY61" fmla="*/ 26448 h 604115"/>
              <a:gd name="connsiteX62" fmla="*/ 541329 w 567904"/>
              <a:gd name="connsiteY62" fmla="*/ 154391 h 604115"/>
              <a:gd name="connsiteX63" fmla="*/ 513480 w 567904"/>
              <a:gd name="connsiteY63" fmla="*/ 126474 h 604115"/>
              <a:gd name="connsiteX64" fmla="*/ 563178 w 567904"/>
              <a:gd name="connsiteY64" fmla="*/ 285160 h 604115"/>
              <a:gd name="connsiteX65" fmla="*/ 441593 w 567904"/>
              <a:gd name="connsiteY65" fmla="*/ 515052 h 604115"/>
              <a:gd name="connsiteX66" fmla="*/ 492197 w 567904"/>
              <a:gd name="connsiteY66" fmla="*/ 565574 h 604115"/>
              <a:gd name="connsiteX67" fmla="*/ 492197 w 567904"/>
              <a:gd name="connsiteY67" fmla="*/ 597560 h 604115"/>
              <a:gd name="connsiteX68" fmla="*/ 476235 w 567904"/>
              <a:gd name="connsiteY68" fmla="*/ 604115 h 604115"/>
              <a:gd name="connsiteX69" fmla="*/ 460159 w 567904"/>
              <a:gd name="connsiteY69" fmla="*/ 597560 h 604115"/>
              <a:gd name="connsiteX70" fmla="*/ 400839 w 567904"/>
              <a:gd name="connsiteY70" fmla="*/ 538222 h 604115"/>
              <a:gd name="connsiteX71" fmla="*/ 284009 w 567904"/>
              <a:gd name="connsiteY71" fmla="*/ 563878 h 604115"/>
              <a:gd name="connsiteX72" fmla="*/ 167065 w 567904"/>
              <a:gd name="connsiteY72" fmla="*/ 538222 h 604115"/>
              <a:gd name="connsiteX73" fmla="*/ 107745 w 567904"/>
              <a:gd name="connsiteY73" fmla="*/ 597560 h 604115"/>
              <a:gd name="connsiteX74" fmla="*/ 91782 w 567904"/>
              <a:gd name="connsiteY74" fmla="*/ 604115 h 604115"/>
              <a:gd name="connsiteX75" fmla="*/ 75707 w 567904"/>
              <a:gd name="connsiteY75" fmla="*/ 597560 h 604115"/>
              <a:gd name="connsiteX76" fmla="*/ 75707 w 567904"/>
              <a:gd name="connsiteY76" fmla="*/ 565574 h 604115"/>
              <a:gd name="connsiteX77" fmla="*/ 126311 w 567904"/>
              <a:gd name="connsiteY77" fmla="*/ 515052 h 604115"/>
              <a:gd name="connsiteX78" fmla="*/ 4726 w 567904"/>
              <a:gd name="connsiteY78" fmla="*/ 285160 h 604115"/>
              <a:gd name="connsiteX79" fmla="*/ 54424 w 567904"/>
              <a:gd name="connsiteY79" fmla="*/ 126474 h 604115"/>
              <a:gd name="connsiteX80" fmla="*/ 26575 w 567904"/>
              <a:gd name="connsiteY80" fmla="*/ 154391 h 604115"/>
              <a:gd name="connsiteX81" fmla="*/ 26575 w 567904"/>
              <a:gd name="connsiteY81" fmla="*/ 26448 h 604115"/>
              <a:gd name="connsiteX82" fmla="*/ 90594 w 567904"/>
              <a:gd name="connsiteY82" fmla="*/ 0 h 60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67904" h="604115">
                <a:moveTo>
                  <a:pt x="283988" y="165481"/>
                </a:moveTo>
                <a:cubicBezTo>
                  <a:pt x="292368" y="165481"/>
                  <a:pt x="299163" y="172264"/>
                  <a:pt x="299163" y="180516"/>
                </a:cubicBezTo>
                <a:lnTo>
                  <a:pt x="299163" y="272309"/>
                </a:lnTo>
                <a:cubicBezTo>
                  <a:pt x="302561" y="274457"/>
                  <a:pt x="305505" y="277396"/>
                  <a:pt x="307657" y="280788"/>
                </a:cubicBezTo>
                <a:lnTo>
                  <a:pt x="366094" y="280788"/>
                </a:lnTo>
                <a:cubicBezTo>
                  <a:pt x="374474" y="280788"/>
                  <a:pt x="381156" y="287570"/>
                  <a:pt x="381156" y="295936"/>
                </a:cubicBezTo>
                <a:cubicBezTo>
                  <a:pt x="381156" y="304188"/>
                  <a:pt x="374474" y="310971"/>
                  <a:pt x="366094" y="310971"/>
                </a:cubicBezTo>
                <a:lnTo>
                  <a:pt x="307657" y="310971"/>
                </a:lnTo>
                <a:cubicBezTo>
                  <a:pt x="302674" y="318771"/>
                  <a:pt x="293954" y="323971"/>
                  <a:pt x="283988" y="323971"/>
                </a:cubicBezTo>
                <a:cubicBezTo>
                  <a:pt x="268586" y="323971"/>
                  <a:pt x="255902" y="311310"/>
                  <a:pt x="255902" y="295936"/>
                </a:cubicBezTo>
                <a:cubicBezTo>
                  <a:pt x="255902" y="285988"/>
                  <a:pt x="261111" y="277283"/>
                  <a:pt x="268926" y="272309"/>
                </a:cubicBezTo>
                <a:lnTo>
                  <a:pt x="268926" y="180516"/>
                </a:lnTo>
                <a:cubicBezTo>
                  <a:pt x="268926" y="172264"/>
                  <a:pt x="275721" y="165481"/>
                  <a:pt x="283988" y="165481"/>
                </a:cubicBezTo>
                <a:close/>
                <a:moveTo>
                  <a:pt x="268839" y="63180"/>
                </a:moveTo>
                <a:cubicBezTo>
                  <a:pt x="216084" y="66684"/>
                  <a:pt x="168311" y="88724"/>
                  <a:pt x="131858" y="122631"/>
                </a:cubicBezTo>
                <a:lnTo>
                  <a:pt x="178160" y="168971"/>
                </a:lnTo>
                <a:cubicBezTo>
                  <a:pt x="184046" y="174849"/>
                  <a:pt x="184046" y="184343"/>
                  <a:pt x="178160" y="190220"/>
                </a:cubicBezTo>
                <a:cubicBezTo>
                  <a:pt x="175216" y="193159"/>
                  <a:pt x="171367" y="194628"/>
                  <a:pt x="167518" y="194628"/>
                </a:cubicBezTo>
                <a:cubicBezTo>
                  <a:pt x="163669" y="194628"/>
                  <a:pt x="159820" y="193159"/>
                  <a:pt x="156877" y="190220"/>
                </a:cubicBezTo>
                <a:lnTo>
                  <a:pt x="111254" y="144671"/>
                </a:lnTo>
                <a:cubicBezTo>
                  <a:pt x="80801" y="181969"/>
                  <a:pt x="62235" y="229213"/>
                  <a:pt x="61216" y="280752"/>
                </a:cubicBezTo>
                <a:lnTo>
                  <a:pt x="119292" y="280752"/>
                </a:lnTo>
                <a:cubicBezTo>
                  <a:pt x="127669" y="280752"/>
                  <a:pt x="134348" y="287534"/>
                  <a:pt x="134348" y="295898"/>
                </a:cubicBezTo>
                <a:cubicBezTo>
                  <a:pt x="134348" y="304148"/>
                  <a:pt x="127669" y="310930"/>
                  <a:pt x="119292" y="310930"/>
                </a:cubicBezTo>
                <a:lnTo>
                  <a:pt x="62688" y="310930"/>
                </a:lnTo>
                <a:cubicBezTo>
                  <a:pt x="68235" y="359304"/>
                  <a:pt x="89518" y="403045"/>
                  <a:pt x="121330" y="436952"/>
                </a:cubicBezTo>
                <a:lnTo>
                  <a:pt x="156877" y="401462"/>
                </a:lnTo>
                <a:cubicBezTo>
                  <a:pt x="162763" y="395585"/>
                  <a:pt x="172273" y="395585"/>
                  <a:pt x="178160" y="401462"/>
                </a:cubicBezTo>
                <a:cubicBezTo>
                  <a:pt x="184046" y="407340"/>
                  <a:pt x="184046" y="416834"/>
                  <a:pt x="178160" y="422824"/>
                </a:cubicBezTo>
                <a:lnTo>
                  <a:pt x="143405" y="457523"/>
                </a:lnTo>
                <a:cubicBezTo>
                  <a:pt x="178046" y="485779"/>
                  <a:pt x="221518" y="503862"/>
                  <a:pt x="268839" y="507027"/>
                </a:cubicBezTo>
                <a:lnTo>
                  <a:pt x="268839" y="460235"/>
                </a:lnTo>
                <a:cubicBezTo>
                  <a:pt x="268839" y="451984"/>
                  <a:pt x="275631" y="445203"/>
                  <a:pt x="284009" y="445203"/>
                </a:cubicBezTo>
                <a:cubicBezTo>
                  <a:pt x="292273" y="445203"/>
                  <a:pt x="299065" y="451984"/>
                  <a:pt x="299065" y="460235"/>
                </a:cubicBezTo>
                <a:lnTo>
                  <a:pt x="299065" y="507027"/>
                </a:lnTo>
                <a:cubicBezTo>
                  <a:pt x="346499" y="503862"/>
                  <a:pt x="389858" y="485779"/>
                  <a:pt x="424612" y="457523"/>
                </a:cubicBezTo>
                <a:lnTo>
                  <a:pt x="389744" y="422824"/>
                </a:lnTo>
                <a:cubicBezTo>
                  <a:pt x="383858" y="416834"/>
                  <a:pt x="383858" y="407340"/>
                  <a:pt x="389744" y="401462"/>
                </a:cubicBezTo>
                <a:cubicBezTo>
                  <a:pt x="395631" y="395585"/>
                  <a:pt x="405254" y="395585"/>
                  <a:pt x="411141" y="401462"/>
                </a:cubicBezTo>
                <a:lnTo>
                  <a:pt x="446688" y="436952"/>
                </a:lnTo>
                <a:cubicBezTo>
                  <a:pt x="478386" y="403045"/>
                  <a:pt x="499669" y="359304"/>
                  <a:pt x="505329" y="310930"/>
                </a:cubicBezTo>
                <a:lnTo>
                  <a:pt x="448612" y="310930"/>
                </a:lnTo>
                <a:cubicBezTo>
                  <a:pt x="440348" y="310930"/>
                  <a:pt x="433556" y="304148"/>
                  <a:pt x="433556" y="295898"/>
                </a:cubicBezTo>
                <a:cubicBezTo>
                  <a:pt x="433556" y="287534"/>
                  <a:pt x="440348" y="280752"/>
                  <a:pt x="448612" y="280752"/>
                </a:cubicBezTo>
                <a:lnTo>
                  <a:pt x="506801" y="280752"/>
                </a:lnTo>
                <a:cubicBezTo>
                  <a:pt x="505782" y="229213"/>
                  <a:pt x="487103" y="181969"/>
                  <a:pt x="456650" y="144671"/>
                </a:cubicBezTo>
                <a:lnTo>
                  <a:pt x="411141" y="190220"/>
                </a:lnTo>
                <a:cubicBezTo>
                  <a:pt x="408197" y="193159"/>
                  <a:pt x="404235" y="194628"/>
                  <a:pt x="400386" y="194628"/>
                </a:cubicBezTo>
                <a:cubicBezTo>
                  <a:pt x="396537" y="194628"/>
                  <a:pt x="392688" y="193159"/>
                  <a:pt x="389744" y="190220"/>
                </a:cubicBezTo>
                <a:cubicBezTo>
                  <a:pt x="383858" y="184343"/>
                  <a:pt x="383858" y="174849"/>
                  <a:pt x="389744" y="168971"/>
                </a:cubicBezTo>
                <a:lnTo>
                  <a:pt x="436046" y="122631"/>
                </a:lnTo>
                <a:cubicBezTo>
                  <a:pt x="399707" y="88724"/>
                  <a:pt x="351820" y="66684"/>
                  <a:pt x="299065" y="63180"/>
                </a:cubicBezTo>
                <a:lnTo>
                  <a:pt x="299065" y="131447"/>
                </a:lnTo>
                <a:cubicBezTo>
                  <a:pt x="299065" y="139698"/>
                  <a:pt x="292273" y="146479"/>
                  <a:pt x="284009" y="146479"/>
                </a:cubicBezTo>
                <a:cubicBezTo>
                  <a:pt x="275631" y="146479"/>
                  <a:pt x="268839" y="139698"/>
                  <a:pt x="268839" y="131447"/>
                </a:cubicBezTo>
                <a:close/>
                <a:moveTo>
                  <a:pt x="90594" y="0"/>
                </a:moveTo>
                <a:cubicBezTo>
                  <a:pt x="113773" y="0"/>
                  <a:pt x="136952" y="8816"/>
                  <a:pt x="154613" y="26448"/>
                </a:cubicBezTo>
                <a:lnTo>
                  <a:pt x="125179" y="55947"/>
                </a:lnTo>
                <a:cubicBezTo>
                  <a:pt x="170235" y="24639"/>
                  <a:pt x="225028" y="6329"/>
                  <a:pt x="284009" y="6329"/>
                </a:cubicBezTo>
                <a:cubicBezTo>
                  <a:pt x="342990" y="6329"/>
                  <a:pt x="397669" y="24639"/>
                  <a:pt x="442839" y="55947"/>
                </a:cubicBezTo>
                <a:lnTo>
                  <a:pt x="413291" y="26448"/>
                </a:lnTo>
                <a:cubicBezTo>
                  <a:pt x="448725" y="-8816"/>
                  <a:pt x="506008" y="-8816"/>
                  <a:pt x="541329" y="26448"/>
                </a:cubicBezTo>
                <a:cubicBezTo>
                  <a:pt x="576763" y="61824"/>
                  <a:pt x="576763" y="119014"/>
                  <a:pt x="541329" y="154391"/>
                </a:cubicBezTo>
                <a:lnTo>
                  <a:pt x="513480" y="126474"/>
                </a:lnTo>
                <a:cubicBezTo>
                  <a:pt x="544839" y="171571"/>
                  <a:pt x="563178" y="226275"/>
                  <a:pt x="563178" y="285160"/>
                </a:cubicBezTo>
                <a:cubicBezTo>
                  <a:pt x="563178" y="380440"/>
                  <a:pt x="514952" y="464756"/>
                  <a:pt x="441593" y="515052"/>
                </a:cubicBezTo>
                <a:lnTo>
                  <a:pt x="492197" y="565574"/>
                </a:lnTo>
                <a:cubicBezTo>
                  <a:pt x="501027" y="574390"/>
                  <a:pt x="501027" y="588744"/>
                  <a:pt x="492197" y="597560"/>
                </a:cubicBezTo>
                <a:cubicBezTo>
                  <a:pt x="487782" y="601968"/>
                  <a:pt x="482008" y="604115"/>
                  <a:pt x="476235" y="604115"/>
                </a:cubicBezTo>
                <a:cubicBezTo>
                  <a:pt x="470348" y="604115"/>
                  <a:pt x="464574" y="601968"/>
                  <a:pt x="460159" y="597560"/>
                </a:cubicBezTo>
                <a:lnTo>
                  <a:pt x="400839" y="538222"/>
                </a:lnTo>
                <a:cubicBezTo>
                  <a:pt x="365292" y="554723"/>
                  <a:pt x="325669" y="563878"/>
                  <a:pt x="284009" y="563878"/>
                </a:cubicBezTo>
                <a:cubicBezTo>
                  <a:pt x="242235" y="563878"/>
                  <a:pt x="202726" y="554723"/>
                  <a:pt x="167065" y="538222"/>
                </a:cubicBezTo>
                <a:lnTo>
                  <a:pt x="107745" y="597560"/>
                </a:lnTo>
                <a:cubicBezTo>
                  <a:pt x="103330" y="601968"/>
                  <a:pt x="97556" y="604115"/>
                  <a:pt x="91782" y="604115"/>
                </a:cubicBezTo>
                <a:cubicBezTo>
                  <a:pt x="85896" y="604115"/>
                  <a:pt x="80122" y="601968"/>
                  <a:pt x="75707" y="597560"/>
                </a:cubicBezTo>
                <a:cubicBezTo>
                  <a:pt x="66877" y="588744"/>
                  <a:pt x="66877" y="574390"/>
                  <a:pt x="75707" y="565574"/>
                </a:cubicBezTo>
                <a:lnTo>
                  <a:pt x="126311" y="515052"/>
                </a:lnTo>
                <a:cubicBezTo>
                  <a:pt x="52952" y="464756"/>
                  <a:pt x="4726" y="380440"/>
                  <a:pt x="4726" y="285160"/>
                </a:cubicBezTo>
                <a:cubicBezTo>
                  <a:pt x="4726" y="226275"/>
                  <a:pt x="23065" y="171571"/>
                  <a:pt x="54424" y="126474"/>
                </a:cubicBezTo>
                <a:lnTo>
                  <a:pt x="26575" y="154391"/>
                </a:lnTo>
                <a:cubicBezTo>
                  <a:pt x="-8859" y="119014"/>
                  <a:pt x="-8859" y="61824"/>
                  <a:pt x="26575" y="26448"/>
                </a:cubicBezTo>
                <a:cubicBezTo>
                  <a:pt x="44235" y="8816"/>
                  <a:pt x="67415" y="0"/>
                  <a:pt x="90594" y="0"/>
                </a:cubicBezTo>
                <a:close/>
              </a:path>
            </a:pathLst>
          </a:custGeom>
          <a:solidFill>
            <a:srgbClr val="3289C7"/>
          </a:solidFill>
          <a:ln>
            <a:noFill/>
          </a:ln>
        </p:spPr>
        <p:txBody>
          <a:bodyPr/>
          <a:lstStyle/>
          <a:p>
            <a:endParaRPr lang="zh-CN" altLang="en-US" dirty="0">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 name="箭头: V 形 3"/>
          <p:cNvSpPr/>
          <p:nvPr/>
        </p:nvSpPr>
        <p:spPr>
          <a:xfrm>
            <a:off x="1796436" y="2580257"/>
            <a:ext cx="1541303" cy="728889"/>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箭头: V 形 4"/>
          <p:cNvSpPr/>
          <p:nvPr/>
        </p:nvSpPr>
        <p:spPr>
          <a:xfrm>
            <a:off x="1772021" y="3904705"/>
            <a:ext cx="1541303" cy="728889"/>
          </a:xfrm>
          <a:prstGeom prst="chevron">
            <a:avLst/>
          </a:prstGeom>
          <a:solidFill>
            <a:srgbClr val="2D7AB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箭头: V 形 5"/>
          <p:cNvSpPr/>
          <p:nvPr/>
        </p:nvSpPr>
        <p:spPr>
          <a:xfrm>
            <a:off x="1772018" y="5346202"/>
            <a:ext cx="1541303" cy="728889"/>
          </a:xfrm>
          <a:prstGeom prst="chevron">
            <a:avLst/>
          </a:prstGeom>
          <a:solidFill>
            <a:srgbClr val="2C7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文本框 9"/>
          <p:cNvSpPr txBox="1"/>
          <p:nvPr/>
        </p:nvSpPr>
        <p:spPr>
          <a:xfrm>
            <a:off x="3819596" y="2729952"/>
            <a:ext cx="6577128" cy="829945"/>
          </a:xfrm>
          <a:prstGeom prst="rect">
            <a:avLst/>
          </a:prstGeom>
          <a:noFill/>
        </p:spPr>
        <p:txBody>
          <a:bodyPr wrap="square" rtlCol="0">
            <a:spAutoFit/>
          </a:bodyPr>
          <a:lstStyle/>
          <a:p>
            <a:pPr>
              <a:lnSpc>
                <a:spcPct val="150000"/>
              </a:lnSpc>
            </a:pPr>
            <a:r>
              <a:rPr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搜索引擎用来爬行和访问页面的程序被称为“蜘蛛”或网络机器人，按照一定规则自动抓取互联网信息</a:t>
            </a:r>
            <a:r>
              <a:rPr lang="zh-CN"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，并在</a:t>
            </a:r>
            <a:r>
              <a:rPr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搜索引擎的服务器上建立索引库</a:t>
            </a:r>
          </a:p>
        </p:txBody>
      </p:sp>
      <p:sp>
        <p:nvSpPr>
          <p:cNvPr id="11" name="文本框 10"/>
          <p:cNvSpPr txBox="1"/>
          <p:nvPr/>
        </p:nvSpPr>
        <p:spPr>
          <a:xfrm>
            <a:off x="3819566" y="2331275"/>
            <a:ext cx="1706880" cy="398780"/>
          </a:xfrm>
          <a:prstGeom prst="rect">
            <a:avLst/>
          </a:prstGeom>
          <a:noFill/>
        </p:spPr>
        <p:txBody>
          <a:bodyPr wrap="none" rtlCol="0">
            <a:spAutoFit/>
          </a:bodyPr>
          <a:lstStyle/>
          <a:p>
            <a:pPr algn="ctr"/>
            <a:r>
              <a:rPr lang="zh-CN" altLang="en-US" sz="2000" dirty="0">
                <a:solidFill>
                  <a:schemeClr val="bg2">
                    <a:lumMod val="10000"/>
                  </a:schemeClr>
                </a:solidFill>
                <a:cs typeface="+mn-ea"/>
                <a:sym typeface="+mn-lt"/>
              </a:rPr>
              <a:t>搜索引擎蜘蛛</a:t>
            </a:r>
          </a:p>
        </p:txBody>
      </p:sp>
      <p:sp>
        <p:nvSpPr>
          <p:cNvPr id="12" name="文本框 11"/>
          <p:cNvSpPr txBox="1"/>
          <p:nvPr/>
        </p:nvSpPr>
        <p:spPr>
          <a:xfrm>
            <a:off x="3819596" y="4145061"/>
            <a:ext cx="6577128" cy="829945"/>
          </a:xfrm>
          <a:prstGeom prst="rect">
            <a:avLst/>
          </a:prstGeom>
          <a:noFill/>
        </p:spPr>
        <p:txBody>
          <a:bodyPr wrap="square" rtlCol="0">
            <a:spAutoFit/>
          </a:bodyPr>
          <a:lstStyle/>
          <a:p>
            <a:pPr>
              <a:lnSpc>
                <a:spcPct val="150000"/>
              </a:lnSpc>
            </a:pPr>
            <a:r>
              <a:rPr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为了抓取更多的页面，搜索引擎蜘蛛会跟踪页面上的链接</a:t>
            </a:r>
          </a:p>
          <a:p>
            <a:pPr>
              <a:lnSpc>
                <a:spcPct val="150000"/>
              </a:lnSpc>
            </a:pPr>
            <a:r>
              <a:rPr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搜索引擎蜘蛛的爬行策略</a:t>
            </a:r>
            <a:r>
              <a:rPr lang="zh-CN" sz="1600" dirty="0">
                <a:solidFill>
                  <a:schemeClr val="bg2">
                    <a:lumMod val="25000"/>
                  </a:schemeClr>
                </a:solidFill>
                <a:latin typeface="黑体" panose="02010609060101010101" charset="-122"/>
                <a:ea typeface="黑体" panose="02010609060101010101" charset="-122"/>
                <a:cs typeface="+mn-ea"/>
                <a:sym typeface="+mn-lt"/>
              </a:rPr>
              <a:t>：深度优先搜索，广度优先搜索</a:t>
            </a:r>
          </a:p>
        </p:txBody>
      </p:sp>
      <p:sp>
        <p:nvSpPr>
          <p:cNvPr id="13" name="文本框 12"/>
          <p:cNvSpPr txBox="1"/>
          <p:nvPr/>
        </p:nvSpPr>
        <p:spPr>
          <a:xfrm>
            <a:off x="3815756" y="3780674"/>
            <a:ext cx="1198880" cy="398780"/>
          </a:xfrm>
          <a:prstGeom prst="rect">
            <a:avLst/>
          </a:prstGeom>
          <a:noFill/>
        </p:spPr>
        <p:txBody>
          <a:bodyPr wrap="none" rtlCol="0">
            <a:spAutoFit/>
          </a:bodyPr>
          <a:lstStyle/>
          <a:p>
            <a:pPr algn="ctr"/>
            <a:r>
              <a:rPr lang="zh-CN" altLang="en-US" sz="2000" dirty="0">
                <a:solidFill>
                  <a:schemeClr val="bg2">
                    <a:lumMod val="10000"/>
                  </a:schemeClr>
                </a:solidFill>
                <a:cs typeface="+mn-ea"/>
                <a:sym typeface="+mn-lt"/>
              </a:rPr>
              <a:t>跟踪链接</a:t>
            </a:r>
          </a:p>
        </p:txBody>
      </p:sp>
      <p:sp>
        <p:nvSpPr>
          <p:cNvPr id="14" name="文本框 13"/>
          <p:cNvSpPr txBox="1"/>
          <p:nvPr/>
        </p:nvSpPr>
        <p:spPr>
          <a:xfrm>
            <a:off x="3819596" y="5625575"/>
            <a:ext cx="6577128" cy="460375"/>
          </a:xfrm>
          <a:prstGeom prst="rect">
            <a:avLst/>
          </a:prstGeom>
          <a:noFill/>
        </p:spPr>
        <p:txBody>
          <a:bodyPr wrap="square" rtlCol="0">
            <a:spAutoFit/>
          </a:bodyPr>
          <a:lstStyle/>
          <a:p>
            <a:pPr>
              <a:lnSpc>
                <a:spcPct val="150000"/>
              </a:lnSpc>
            </a:pPr>
            <a:r>
              <a:rPr lang="zh-CN" sz="1600" dirty="0">
                <a:solidFill>
                  <a:schemeClr val="bg2">
                    <a:lumMod val="25000"/>
                  </a:schemeClr>
                </a:solidFill>
                <a:latin typeface="黑体" panose="02010609060101010101" charset="-122"/>
                <a:ea typeface="黑体" panose="02010609060101010101" charset="-122"/>
                <a:cs typeface="+mn-ea"/>
                <a:sym typeface="+mn-lt"/>
              </a:rPr>
              <a:t>因为多种因素影响，蜘蛛无法抓取所有的网页</a:t>
            </a:r>
          </a:p>
        </p:txBody>
      </p:sp>
      <p:sp>
        <p:nvSpPr>
          <p:cNvPr id="19" name="文本框 18"/>
          <p:cNvSpPr txBox="1"/>
          <p:nvPr/>
        </p:nvSpPr>
        <p:spPr>
          <a:xfrm>
            <a:off x="3815756" y="5257378"/>
            <a:ext cx="1198880" cy="398780"/>
          </a:xfrm>
          <a:prstGeom prst="rect">
            <a:avLst/>
          </a:prstGeom>
          <a:noFill/>
        </p:spPr>
        <p:txBody>
          <a:bodyPr wrap="none" rtlCol="0">
            <a:spAutoFit/>
          </a:bodyPr>
          <a:lstStyle/>
          <a:p>
            <a:pPr algn="ctr"/>
            <a:r>
              <a:rPr lang="zh-CN" altLang="en-US" sz="2000" dirty="0">
                <a:solidFill>
                  <a:schemeClr val="bg2">
                    <a:lumMod val="10000"/>
                  </a:schemeClr>
                </a:solidFill>
                <a:cs typeface="+mn-ea"/>
                <a:sym typeface="+mn-lt"/>
              </a:rPr>
              <a:t>吸引蜘蛛</a:t>
            </a:r>
          </a:p>
        </p:txBody>
      </p:sp>
      <p:pic>
        <p:nvPicPr>
          <p:cNvPr id="20" name="图片 19"/>
          <p:cNvPicPr>
            <a:picLocks noChangeAspect="1"/>
          </p:cNvPicPr>
          <p:nvPr/>
        </p:nvPicPr>
        <p:blipFill>
          <a:blip r:embed="rId3"/>
          <a:stretch>
            <a:fillRect/>
          </a:stretch>
        </p:blipFill>
        <p:spPr>
          <a:xfrm>
            <a:off x="2382404" y="2780754"/>
            <a:ext cx="387576" cy="387587"/>
          </a:xfrm>
          <a:prstGeom prst="rect">
            <a:avLst/>
          </a:prstGeom>
        </p:spPr>
      </p:pic>
      <p:pic>
        <p:nvPicPr>
          <p:cNvPr id="21" name="图片 20"/>
          <p:cNvPicPr>
            <a:picLocks noChangeAspect="1"/>
          </p:cNvPicPr>
          <p:nvPr/>
        </p:nvPicPr>
        <p:blipFill>
          <a:blip r:embed="rId4"/>
          <a:stretch>
            <a:fillRect/>
          </a:stretch>
        </p:blipFill>
        <p:spPr>
          <a:xfrm>
            <a:off x="2279889" y="4089046"/>
            <a:ext cx="460324" cy="411015"/>
          </a:xfrm>
          <a:prstGeom prst="rect">
            <a:avLst/>
          </a:prstGeom>
        </p:spPr>
      </p:pic>
      <p:pic>
        <p:nvPicPr>
          <p:cNvPr id="22" name="图片 21"/>
          <p:cNvPicPr>
            <a:picLocks noChangeAspect="1"/>
          </p:cNvPicPr>
          <p:nvPr/>
        </p:nvPicPr>
        <p:blipFill>
          <a:blip r:embed="rId5"/>
          <a:stretch>
            <a:fillRect/>
          </a:stretch>
        </p:blipFill>
        <p:spPr>
          <a:xfrm>
            <a:off x="2286748" y="5463515"/>
            <a:ext cx="483232" cy="492538"/>
          </a:xfrm>
          <a:prstGeom prst="rect">
            <a:avLst/>
          </a:prstGeom>
        </p:spPr>
      </p:pic>
      <p:sp>
        <p:nvSpPr>
          <p:cNvPr id="23" name="文本框 22"/>
          <p:cNvSpPr txBox="1"/>
          <p:nvPr/>
        </p:nvSpPr>
        <p:spPr>
          <a:xfrm>
            <a:off x="5202555" y="1009650"/>
            <a:ext cx="1853565" cy="460375"/>
          </a:xfrm>
          <a:prstGeom prst="rect">
            <a:avLst/>
          </a:prstGeom>
          <a:noFill/>
        </p:spPr>
        <p:txBody>
          <a:bodyPr wrap="square" rtlCol="0">
            <a:spAutoFit/>
          </a:bodyPr>
          <a:lstStyle/>
          <a:p>
            <a:pPr algn="dist"/>
            <a:r>
              <a:rPr lang="zh-CN" altLang="en-US" sz="2400" b="1">
                <a:solidFill>
                  <a:srgbClr val="2E75B6"/>
                </a:solidFill>
                <a:cs typeface="黑体" panose="02010609060101010101" charset="-122"/>
              </a:rPr>
              <a:t>爬行与抓取</a:t>
            </a:r>
          </a:p>
        </p:txBody>
      </p:sp>
      <p:sp>
        <p:nvSpPr>
          <p:cNvPr id="100" name="文本框 99"/>
          <p:cNvSpPr txBox="1"/>
          <p:nvPr/>
        </p:nvSpPr>
        <p:spPr>
          <a:xfrm>
            <a:off x="1089660" y="1600200"/>
            <a:ext cx="10267950" cy="460375"/>
          </a:xfrm>
          <a:prstGeom prst="rect">
            <a:avLst/>
          </a:prstGeom>
          <a:noFill/>
          <a:ln w="9525">
            <a:noFill/>
          </a:ln>
        </p:spPr>
        <p:txBody>
          <a:bodyPr wrap="square">
            <a:spAutoFit/>
          </a:bodyPr>
          <a:lstStyle/>
          <a:p>
            <a:pPr indent="0" algn="ctr">
              <a:lnSpc>
                <a:spcPct val="150000"/>
              </a:lnSpc>
            </a:pPr>
            <a:r>
              <a:rPr lang="zh-CN" sz="1600" b="0">
                <a:latin typeface="黑体" panose="02010609060101010101" charset="-122"/>
                <a:ea typeface="黑体" panose="02010609060101010101" charset="-122"/>
                <a:cs typeface="黑体" panose="02010609060101010101" charset="-122"/>
              </a:rPr>
              <a:t>爬行与抓取是搜索引擎第一步工作，也就是在互联网上发现、搜集网页信息，同时对信息进行提取和建立索引库</a:t>
            </a:r>
            <a:endParaRPr lang="zh-CN" altLang="en-US" sz="1600" b="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8" name="Freeform 5"/>
          <p:cNvSpPr/>
          <p:nvPr/>
        </p:nvSpPr>
        <p:spPr bwMode="auto">
          <a:xfrm>
            <a:off x="7034644" y="2223217"/>
            <a:ext cx="1218317" cy="1583298"/>
          </a:xfrm>
          <a:custGeom>
            <a:avLst/>
            <a:gdLst>
              <a:gd name="T0" fmla="*/ 599 w 693"/>
              <a:gd name="T1" fmla="*/ 347 h 901"/>
              <a:gd name="T2" fmla="*/ 375 w 693"/>
              <a:gd name="T3" fmla="*/ 0 h 901"/>
              <a:gd name="T4" fmla="*/ 264 w 693"/>
              <a:gd name="T5" fmla="*/ 112 h 901"/>
              <a:gd name="T6" fmla="*/ 272 w 693"/>
              <a:gd name="T7" fmla="*/ 139 h 901"/>
              <a:gd name="T8" fmla="*/ 267 w 693"/>
              <a:gd name="T9" fmla="*/ 251 h 901"/>
              <a:gd name="T10" fmla="*/ 218 w 693"/>
              <a:gd name="T11" fmla="*/ 268 h 901"/>
              <a:gd name="T12" fmla="*/ 122 w 693"/>
              <a:gd name="T13" fmla="*/ 255 h 901"/>
              <a:gd name="T14" fmla="*/ 1 w 693"/>
              <a:gd name="T15" fmla="*/ 376 h 901"/>
              <a:gd name="T16" fmla="*/ 0 w 693"/>
              <a:gd name="T17" fmla="*/ 378 h 901"/>
              <a:gd name="T18" fmla="*/ 162 w 693"/>
              <a:gd name="T19" fmla="*/ 807 h 901"/>
              <a:gd name="T20" fmla="*/ 388 w 693"/>
              <a:gd name="T21" fmla="*/ 807 h 901"/>
              <a:gd name="T22" fmla="*/ 447 w 693"/>
              <a:gd name="T23" fmla="*/ 901 h 901"/>
              <a:gd name="T24" fmla="*/ 507 w 693"/>
              <a:gd name="T25" fmla="*/ 807 h 901"/>
              <a:gd name="T26" fmla="*/ 693 w 693"/>
              <a:gd name="T27" fmla="*/ 807 h 901"/>
              <a:gd name="T28" fmla="*/ 599 w 693"/>
              <a:gd name="T29" fmla="*/ 347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3" h="901">
                <a:moveTo>
                  <a:pt x="599" y="347"/>
                </a:moveTo>
                <a:cubicBezTo>
                  <a:pt x="545" y="218"/>
                  <a:pt x="470" y="102"/>
                  <a:pt x="375" y="0"/>
                </a:cubicBezTo>
                <a:cubicBezTo>
                  <a:pt x="264" y="112"/>
                  <a:pt x="264" y="112"/>
                  <a:pt x="264" y="112"/>
                </a:cubicBezTo>
                <a:cubicBezTo>
                  <a:pt x="267" y="120"/>
                  <a:pt x="269" y="129"/>
                  <a:pt x="272" y="139"/>
                </a:cubicBezTo>
                <a:cubicBezTo>
                  <a:pt x="285" y="190"/>
                  <a:pt x="292" y="225"/>
                  <a:pt x="267" y="251"/>
                </a:cubicBezTo>
                <a:cubicBezTo>
                  <a:pt x="249" y="268"/>
                  <a:pt x="227" y="268"/>
                  <a:pt x="218" y="268"/>
                </a:cubicBezTo>
                <a:cubicBezTo>
                  <a:pt x="194" y="268"/>
                  <a:pt x="151" y="261"/>
                  <a:pt x="122" y="255"/>
                </a:cubicBezTo>
                <a:cubicBezTo>
                  <a:pt x="1" y="376"/>
                  <a:pt x="1" y="376"/>
                  <a:pt x="1" y="376"/>
                </a:cubicBezTo>
                <a:cubicBezTo>
                  <a:pt x="1" y="377"/>
                  <a:pt x="0" y="377"/>
                  <a:pt x="0" y="378"/>
                </a:cubicBezTo>
                <a:cubicBezTo>
                  <a:pt x="100" y="493"/>
                  <a:pt x="161" y="643"/>
                  <a:pt x="162" y="807"/>
                </a:cubicBezTo>
                <a:cubicBezTo>
                  <a:pt x="388" y="807"/>
                  <a:pt x="388" y="807"/>
                  <a:pt x="388" y="807"/>
                </a:cubicBezTo>
                <a:cubicBezTo>
                  <a:pt x="447" y="901"/>
                  <a:pt x="447" y="901"/>
                  <a:pt x="447" y="901"/>
                </a:cubicBezTo>
                <a:cubicBezTo>
                  <a:pt x="507" y="807"/>
                  <a:pt x="507" y="807"/>
                  <a:pt x="507" y="807"/>
                </a:cubicBezTo>
                <a:cubicBezTo>
                  <a:pt x="693" y="807"/>
                  <a:pt x="693" y="807"/>
                  <a:pt x="693" y="807"/>
                </a:cubicBezTo>
                <a:cubicBezTo>
                  <a:pt x="692" y="648"/>
                  <a:pt x="661" y="493"/>
                  <a:pt x="599" y="347"/>
                </a:cubicBez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4" name="Freeform 6"/>
          <p:cNvSpPr/>
          <p:nvPr/>
        </p:nvSpPr>
        <p:spPr bwMode="auto">
          <a:xfrm>
            <a:off x="6990092" y="3732833"/>
            <a:ext cx="1261155" cy="1386242"/>
          </a:xfrm>
          <a:custGeom>
            <a:avLst/>
            <a:gdLst>
              <a:gd name="T0" fmla="*/ 562 w 718"/>
              <a:gd name="T1" fmla="*/ 0 h 789"/>
              <a:gd name="T2" fmla="*/ 517 w 718"/>
              <a:gd name="T3" fmla="*/ 70 h 789"/>
              <a:gd name="T4" fmla="*/ 473 w 718"/>
              <a:gd name="T5" fmla="*/ 94 h 789"/>
              <a:gd name="T6" fmla="*/ 429 w 718"/>
              <a:gd name="T7" fmla="*/ 70 h 789"/>
              <a:gd name="T8" fmla="*/ 385 w 718"/>
              <a:gd name="T9" fmla="*/ 0 h 789"/>
              <a:gd name="T10" fmla="*/ 188 w 718"/>
              <a:gd name="T11" fmla="*/ 0 h 789"/>
              <a:gd name="T12" fmla="*/ 186 w 718"/>
              <a:gd name="T13" fmla="*/ 0 h 789"/>
              <a:gd name="T14" fmla="*/ 0 w 718"/>
              <a:gd name="T15" fmla="*/ 414 h 789"/>
              <a:gd name="T16" fmla="*/ 152 w 718"/>
              <a:gd name="T17" fmla="*/ 565 h 789"/>
              <a:gd name="T18" fmla="*/ 125 w 718"/>
              <a:gd name="T19" fmla="*/ 688 h 789"/>
              <a:gd name="T20" fmla="*/ 248 w 718"/>
              <a:gd name="T21" fmla="*/ 661 h 789"/>
              <a:gd name="T22" fmla="*/ 376 w 718"/>
              <a:gd name="T23" fmla="*/ 789 h 789"/>
              <a:gd name="T24" fmla="*/ 625 w 718"/>
              <a:gd name="T25" fmla="*/ 417 h 789"/>
              <a:gd name="T26" fmla="*/ 718 w 718"/>
              <a:gd name="T27" fmla="*/ 0 h 789"/>
              <a:gd name="T28" fmla="*/ 562 w 718"/>
              <a:gd name="T29" fmla="*/ 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8" h="789">
                <a:moveTo>
                  <a:pt x="562" y="0"/>
                </a:moveTo>
                <a:cubicBezTo>
                  <a:pt x="517" y="70"/>
                  <a:pt x="517" y="70"/>
                  <a:pt x="517" y="70"/>
                </a:cubicBezTo>
                <a:cubicBezTo>
                  <a:pt x="508" y="85"/>
                  <a:pt x="491" y="94"/>
                  <a:pt x="473" y="94"/>
                </a:cubicBezTo>
                <a:cubicBezTo>
                  <a:pt x="455" y="94"/>
                  <a:pt x="439" y="85"/>
                  <a:pt x="429" y="70"/>
                </a:cubicBezTo>
                <a:cubicBezTo>
                  <a:pt x="385" y="0"/>
                  <a:pt x="385" y="0"/>
                  <a:pt x="385" y="0"/>
                </a:cubicBezTo>
                <a:cubicBezTo>
                  <a:pt x="188" y="0"/>
                  <a:pt x="188" y="0"/>
                  <a:pt x="188" y="0"/>
                </a:cubicBezTo>
                <a:cubicBezTo>
                  <a:pt x="187" y="0"/>
                  <a:pt x="187" y="0"/>
                  <a:pt x="186" y="0"/>
                </a:cubicBezTo>
                <a:cubicBezTo>
                  <a:pt x="175" y="160"/>
                  <a:pt x="106" y="305"/>
                  <a:pt x="0" y="414"/>
                </a:cubicBezTo>
                <a:cubicBezTo>
                  <a:pt x="152" y="565"/>
                  <a:pt x="152" y="565"/>
                  <a:pt x="152" y="565"/>
                </a:cubicBezTo>
                <a:cubicBezTo>
                  <a:pt x="125" y="688"/>
                  <a:pt x="125" y="688"/>
                  <a:pt x="125" y="688"/>
                </a:cubicBezTo>
                <a:cubicBezTo>
                  <a:pt x="248" y="661"/>
                  <a:pt x="248" y="661"/>
                  <a:pt x="248" y="661"/>
                </a:cubicBezTo>
                <a:cubicBezTo>
                  <a:pt x="376" y="789"/>
                  <a:pt x="376" y="789"/>
                  <a:pt x="376" y="789"/>
                </a:cubicBezTo>
                <a:cubicBezTo>
                  <a:pt x="483" y="681"/>
                  <a:pt x="566" y="556"/>
                  <a:pt x="625" y="417"/>
                </a:cubicBezTo>
                <a:cubicBezTo>
                  <a:pt x="681" y="284"/>
                  <a:pt x="712" y="144"/>
                  <a:pt x="718" y="0"/>
                </a:cubicBezTo>
                <a:lnTo>
                  <a:pt x="562" y="0"/>
                </a:ln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5" name="Freeform 7"/>
          <p:cNvSpPr/>
          <p:nvPr/>
        </p:nvSpPr>
        <p:spPr bwMode="auto">
          <a:xfrm>
            <a:off x="6239568" y="1553228"/>
            <a:ext cx="1391383" cy="1266296"/>
          </a:xfrm>
          <a:custGeom>
            <a:avLst/>
            <a:gdLst>
              <a:gd name="T0" fmla="*/ 792 w 792"/>
              <a:gd name="T1" fmla="*/ 344 h 721"/>
              <a:gd name="T2" fmla="*/ 417 w 792"/>
              <a:gd name="T3" fmla="*/ 93 h 721"/>
              <a:gd name="T4" fmla="*/ 0 w 792"/>
              <a:gd name="T5" fmla="*/ 0 h 721"/>
              <a:gd name="T6" fmla="*/ 0 w 792"/>
              <a:gd name="T7" fmla="*/ 182 h 721"/>
              <a:gd name="T8" fmla="*/ 89 w 792"/>
              <a:gd name="T9" fmla="*/ 238 h 721"/>
              <a:gd name="T10" fmla="*/ 113 w 792"/>
              <a:gd name="T11" fmla="*/ 282 h 721"/>
              <a:gd name="T12" fmla="*/ 89 w 792"/>
              <a:gd name="T13" fmla="*/ 326 h 721"/>
              <a:gd name="T14" fmla="*/ 0 w 792"/>
              <a:gd name="T15" fmla="*/ 383 h 721"/>
              <a:gd name="T16" fmla="*/ 0 w 792"/>
              <a:gd name="T17" fmla="*/ 530 h 721"/>
              <a:gd name="T18" fmla="*/ 0 w 792"/>
              <a:gd name="T19" fmla="*/ 532 h 721"/>
              <a:gd name="T20" fmla="*/ 417 w 792"/>
              <a:gd name="T21" fmla="*/ 721 h 721"/>
              <a:gd name="T22" fmla="*/ 558 w 792"/>
              <a:gd name="T23" fmla="*/ 579 h 721"/>
              <a:gd name="T24" fmla="*/ 683 w 792"/>
              <a:gd name="T25" fmla="*/ 595 h 721"/>
              <a:gd name="T26" fmla="*/ 659 w 792"/>
              <a:gd name="T27" fmla="*/ 478 h 721"/>
              <a:gd name="T28" fmla="*/ 792 w 792"/>
              <a:gd name="T29" fmla="*/ 344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2" h="721">
                <a:moveTo>
                  <a:pt x="792" y="344"/>
                </a:moveTo>
                <a:cubicBezTo>
                  <a:pt x="683" y="236"/>
                  <a:pt x="557" y="152"/>
                  <a:pt x="417" y="93"/>
                </a:cubicBezTo>
                <a:cubicBezTo>
                  <a:pt x="284" y="36"/>
                  <a:pt x="144" y="5"/>
                  <a:pt x="0" y="0"/>
                </a:cubicBezTo>
                <a:cubicBezTo>
                  <a:pt x="0" y="182"/>
                  <a:pt x="0" y="182"/>
                  <a:pt x="0" y="182"/>
                </a:cubicBezTo>
                <a:cubicBezTo>
                  <a:pt x="89" y="238"/>
                  <a:pt x="89" y="238"/>
                  <a:pt x="89" y="238"/>
                </a:cubicBezTo>
                <a:cubicBezTo>
                  <a:pt x="104" y="248"/>
                  <a:pt x="113" y="264"/>
                  <a:pt x="113" y="282"/>
                </a:cubicBezTo>
                <a:cubicBezTo>
                  <a:pt x="113" y="300"/>
                  <a:pt x="104" y="317"/>
                  <a:pt x="89" y="326"/>
                </a:cubicBezTo>
                <a:cubicBezTo>
                  <a:pt x="0" y="383"/>
                  <a:pt x="0" y="383"/>
                  <a:pt x="0" y="383"/>
                </a:cubicBezTo>
                <a:cubicBezTo>
                  <a:pt x="0" y="530"/>
                  <a:pt x="0" y="530"/>
                  <a:pt x="0" y="530"/>
                </a:cubicBezTo>
                <a:cubicBezTo>
                  <a:pt x="0" y="531"/>
                  <a:pt x="0" y="531"/>
                  <a:pt x="0" y="532"/>
                </a:cubicBezTo>
                <a:cubicBezTo>
                  <a:pt x="162" y="543"/>
                  <a:pt x="308" y="613"/>
                  <a:pt x="417" y="721"/>
                </a:cubicBezTo>
                <a:cubicBezTo>
                  <a:pt x="558" y="579"/>
                  <a:pt x="558" y="579"/>
                  <a:pt x="558" y="579"/>
                </a:cubicBezTo>
                <a:cubicBezTo>
                  <a:pt x="683" y="595"/>
                  <a:pt x="683" y="595"/>
                  <a:pt x="683" y="595"/>
                </a:cubicBezTo>
                <a:cubicBezTo>
                  <a:pt x="659" y="478"/>
                  <a:pt x="659" y="478"/>
                  <a:pt x="659" y="478"/>
                </a:cubicBezTo>
                <a:lnTo>
                  <a:pt x="792" y="344"/>
                </a:ln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6" name="Freeform 8"/>
          <p:cNvSpPr/>
          <p:nvPr/>
        </p:nvSpPr>
        <p:spPr bwMode="auto">
          <a:xfrm>
            <a:off x="5963690" y="4522768"/>
            <a:ext cx="1620996" cy="1221744"/>
          </a:xfrm>
          <a:custGeom>
            <a:avLst/>
            <a:gdLst>
              <a:gd name="T0" fmla="*/ 816 w 923"/>
              <a:gd name="T1" fmla="*/ 268 h 695"/>
              <a:gd name="T2" fmla="*/ 720 w 923"/>
              <a:gd name="T3" fmla="*/ 289 h 695"/>
              <a:gd name="T4" fmla="*/ 709 w 923"/>
              <a:gd name="T5" fmla="*/ 291 h 695"/>
              <a:gd name="T6" fmla="*/ 672 w 923"/>
              <a:gd name="T7" fmla="*/ 275 h 695"/>
              <a:gd name="T8" fmla="*/ 658 w 923"/>
              <a:gd name="T9" fmla="*/ 227 h 695"/>
              <a:gd name="T10" fmla="*/ 679 w 923"/>
              <a:gd name="T11" fmla="*/ 132 h 695"/>
              <a:gd name="T12" fmla="*/ 547 w 923"/>
              <a:gd name="T13" fmla="*/ 1 h 695"/>
              <a:gd name="T14" fmla="*/ 546 w 923"/>
              <a:gd name="T15" fmla="*/ 0 h 695"/>
              <a:gd name="T16" fmla="*/ 110 w 923"/>
              <a:gd name="T17" fmla="*/ 164 h 695"/>
              <a:gd name="T18" fmla="*/ 104 w 923"/>
              <a:gd name="T19" fmla="*/ 164 h 695"/>
              <a:gd name="T20" fmla="*/ 104 w 923"/>
              <a:gd name="T21" fmla="*/ 351 h 695"/>
              <a:gd name="T22" fmla="*/ 0 w 923"/>
              <a:gd name="T23" fmla="*/ 418 h 695"/>
              <a:gd name="T24" fmla="*/ 104 w 923"/>
              <a:gd name="T25" fmla="*/ 484 h 695"/>
              <a:gd name="T26" fmla="*/ 104 w 923"/>
              <a:gd name="T27" fmla="*/ 695 h 695"/>
              <a:gd name="T28" fmla="*/ 110 w 923"/>
              <a:gd name="T29" fmla="*/ 695 h 695"/>
              <a:gd name="T30" fmla="*/ 574 w 923"/>
              <a:gd name="T31" fmla="*/ 602 h 695"/>
              <a:gd name="T32" fmla="*/ 923 w 923"/>
              <a:gd name="T33" fmla="*/ 375 h 695"/>
              <a:gd name="T34" fmla="*/ 816 w 923"/>
              <a:gd name="T35" fmla="*/ 268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3" h="695">
                <a:moveTo>
                  <a:pt x="816" y="268"/>
                </a:moveTo>
                <a:cubicBezTo>
                  <a:pt x="720" y="289"/>
                  <a:pt x="720" y="289"/>
                  <a:pt x="720" y="289"/>
                </a:cubicBezTo>
                <a:cubicBezTo>
                  <a:pt x="716" y="290"/>
                  <a:pt x="713" y="291"/>
                  <a:pt x="709" y="291"/>
                </a:cubicBezTo>
                <a:cubicBezTo>
                  <a:pt x="695" y="291"/>
                  <a:pt x="682" y="285"/>
                  <a:pt x="672" y="275"/>
                </a:cubicBezTo>
                <a:cubicBezTo>
                  <a:pt x="659" y="263"/>
                  <a:pt x="654" y="245"/>
                  <a:pt x="658" y="227"/>
                </a:cubicBezTo>
                <a:cubicBezTo>
                  <a:pt x="679" y="132"/>
                  <a:pt x="679" y="132"/>
                  <a:pt x="679" y="132"/>
                </a:cubicBezTo>
                <a:cubicBezTo>
                  <a:pt x="547" y="1"/>
                  <a:pt x="547" y="1"/>
                  <a:pt x="547" y="1"/>
                </a:cubicBezTo>
                <a:cubicBezTo>
                  <a:pt x="547" y="0"/>
                  <a:pt x="547" y="0"/>
                  <a:pt x="546" y="0"/>
                </a:cubicBezTo>
                <a:cubicBezTo>
                  <a:pt x="430" y="102"/>
                  <a:pt x="277" y="164"/>
                  <a:pt x="110" y="164"/>
                </a:cubicBezTo>
                <a:cubicBezTo>
                  <a:pt x="108" y="164"/>
                  <a:pt x="106" y="164"/>
                  <a:pt x="104" y="164"/>
                </a:cubicBezTo>
                <a:cubicBezTo>
                  <a:pt x="104" y="351"/>
                  <a:pt x="104" y="351"/>
                  <a:pt x="104" y="351"/>
                </a:cubicBezTo>
                <a:cubicBezTo>
                  <a:pt x="0" y="418"/>
                  <a:pt x="0" y="418"/>
                  <a:pt x="0" y="418"/>
                </a:cubicBezTo>
                <a:cubicBezTo>
                  <a:pt x="104" y="484"/>
                  <a:pt x="104" y="484"/>
                  <a:pt x="104" y="484"/>
                </a:cubicBezTo>
                <a:cubicBezTo>
                  <a:pt x="104" y="695"/>
                  <a:pt x="104" y="695"/>
                  <a:pt x="104" y="695"/>
                </a:cubicBezTo>
                <a:cubicBezTo>
                  <a:pt x="106" y="695"/>
                  <a:pt x="108" y="695"/>
                  <a:pt x="110" y="695"/>
                </a:cubicBezTo>
                <a:cubicBezTo>
                  <a:pt x="271" y="695"/>
                  <a:pt x="427" y="664"/>
                  <a:pt x="574" y="602"/>
                </a:cubicBezTo>
                <a:cubicBezTo>
                  <a:pt x="703" y="547"/>
                  <a:pt x="821" y="471"/>
                  <a:pt x="923" y="375"/>
                </a:cubicBezTo>
                <a:lnTo>
                  <a:pt x="816" y="268"/>
                </a:ln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7" name="Freeform 9"/>
          <p:cNvSpPr/>
          <p:nvPr/>
        </p:nvSpPr>
        <p:spPr bwMode="auto">
          <a:xfrm>
            <a:off x="4053109" y="3491226"/>
            <a:ext cx="1218317" cy="1583298"/>
          </a:xfrm>
          <a:custGeom>
            <a:avLst/>
            <a:gdLst>
              <a:gd name="T0" fmla="*/ 94 w 693"/>
              <a:gd name="T1" fmla="*/ 555 h 901"/>
              <a:gd name="T2" fmla="*/ 318 w 693"/>
              <a:gd name="T3" fmla="*/ 901 h 901"/>
              <a:gd name="T4" fmla="*/ 428 w 693"/>
              <a:gd name="T5" fmla="*/ 790 h 901"/>
              <a:gd name="T6" fmla="*/ 421 w 693"/>
              <a:gd name="T7" fmla="*/ 763 h 901"/>
              <a:gd name="T8" fmla="*/ 426 w 693"/>
              <a:gd name="T9" fmla="*/ 651 h 901"/>
              <a:gd name="T10" fmla="*/ 475 w 693"/>
              <a:gd name="T11" fmla="*/ 633 h 901"/>
              <a:gd name="T12" fmla="*/ 571 w 693"/>
              <a:gd name="T13" fmla="*/ 646 h 901"/>
              <a:gd name="T14" fmla="*/ 692 w 693"/>
              <a:gd name="T15" fmla="*/ 525 h 901"/>
              <a:gd name="T16" fmla="*/ 693 w 693"/>
              <a:gd name="T17" fmla="*/ 524 h 901"/>
              <a:gd name="T18" fmla="*/ 531 w 693"/>
              <a:gd name="T19" fmla="*/ 94 h 901"/>
              <a:gd name="T20" fmla="*/ 305 w 693"/>
              <a:gd name="T21" fmla="*/ 94 h 901"/>
              <a:gd name="T22" fmla="*/ 245 w 693"/>
              <a:gd name="T23" fmla="*/ 0 h 901"/>
              <a:gd name="T24" fmla="*/ 186 w 693"/>
              <a:gd name="T25" fmla="*/ 94 h 901"/>
              <a:gd name="T26" fmla="*/ 0 w 693"/>
              <a:gd name="T27" fmla="*/ 94 h 901"/>
              <a:gd name="T28" fmla="*/ 94 w 693"/>
              <a:gd name="T29" fmla="*/ 555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3" h="901">
                <a:moveTo>
                  <a:pt x="94" y="555"/>
                </a:moveTo>
                <a:cubicBezTo>
                  <a:pt x="148" y="683"/>
                  <a:pt x="223" y="799"/>
                  <a:pt x="318" y="901"/>
                </a:cubicBezTo>
                <a:cubicBezTo>
                  <a:pt x="428" y="790"/>
                  <a:pt x="428" y="790"/>
                  <a:pt x="428" y="790"/>
                </a:cubicBezTo>
                <a:cubicBezTo>
                  <a:pt x="426" y="781"/>
                  <a:pt x="423" y="772"/>
                  <a:pt x="421" y="763"/>
                </a:cubicBezTo>
                <a:cubicBezTo>
                  <a:pt x="408" y="711"/>
                  <a:pt x="401" y="676"/>
                  <a:pt x="426" y="651"/>
                </a:cubicBezTo>
                <a:cubicBezTo>
                  <a:pt x="444" y="633"/>
                  <a:pt x="466" y="633"/>
                  <a:pt x="475" y="633"/>
                </a:cubicBezTo>
                <a:cubicBezTo>
                  <a:pt x="499" y="633"/>
                  <a:pt x="542" y="641"/>
                  <a:pt x="571" y="646"/>
                </a:cubicBezTo>
                <a:cubicBezTo>
                  <a:pt x="692" y="525"/>
                  <a:pt x="692" y="525"/>
                  <a:pt x="692" y="525"/>
                </a:cubicBezTo>
                <a:cubicBezTo>
                  <a:pt x="692" y="524"/>
                  <a:pt x="693" y="524"/>
                  <a:pt x="693" y="524"/>
                </a:cubicBezTo>
                <a:cubicBezTo>
                  <a:pt x="593" y="408"/>
                  <a:pt x="532" y="258"/>
                  <a:pt x="531" y="94"/>
                </a:cubicBezTo>
                <a:cubicBezTo>
                  <a:pt x="305" y="94"/>
                  <a:pt x="305" y="94"/>
                  <a:pt x="305" y="94"/>
                </a:cubicBezTo>
                <a:cubicBezTo>
                  <a:pt x="245" y="0"/>
                  <a:pt x="245" y="0"/>
                  <a:pt x="245" y="0"/>
                </a:cubicBezTo>
                <a:cubicBezTo>
                  <a:pt x="186" y="94"/>
                  <a:pt x="186" y="94"/>
                  <a:pt x="186" y="94"/>
                </a:cubicBezTo>
                <a:cubicBezTo>
                  <a:pt x="0" y="94"/>
                  <a:pt x="0" y="94"/>
                  <a:pt x="0" y="94"/>
                </a:cubicBezTo>
                <a:cubicBezTo>
                  <a:pt x="0" y="254"/>
                  <a:pt x="32" y="409"/>
                  <a:pt x="94" y="555"/>
                </a:cubicBez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15" name="Freeform 10"/>
          <p:cNvSpPr/>
          <p:nvPr/>
        </p:nvSpPr>
        <p:spPr bwMode="auto">
          <a:xfrm>
            <a:off x="4054823" y="2178665"/>
            <a:ext cx="1261155" cy="1386242"/>
          </a:xfrm>
          <a:custGeom>
            <a:avLst/>
            <a:gdLst>
              <a:gd name="T0" fmla="*/ 156 w 718"/>
              <a:gd name="T1" fmla="*/ 789 h 789"/>
              <a:gd name="T2" fmla="*/ 200 w 718"/>
              <a:gd name="T3" fmla="*/ 719 h 789"/>
              <a:gd name="T4" fmla="*/ 244 w 718"/>
              <a:gd name="T5" fmla="*/ 695 h 789"/>
              <a:gd name="T6" fmla="*/ 289 w 718"/>
              <a:gd name="T7" fmla="*/ 719 h 789"/>
              <a:gd name="T8" fmla="*/ 333 w 718"/>
              <a:gd name="T9" fmla="*/ 789 h 789"/>
              <a:gd name="T10" fmla="*/ 530 w 718"/>
              <a:gd name="T11" fmla="*/ 789 h 789"/>
              <a:gd name="T12" fmla="*/ 532 w 718"/>
              <a:gd name="T13" fmla="*/ 789 h 789"/>
              <a:gd name="T14" fmla="*/ 718 w 718"/>
              <a:gd name="T15" fmla="*/ 376 h 789"/>
              <a:gd name="T16" fmla="*/ 566 w 718"/>
              <a:gd name="T17" fmla="*/ 224 h 789"/>
              <a:gd name="T18" fmla="*/ 593 w 718"/>
              <a:gd name="T19" fmla="*/ 101 h 789"/>
              <a:gd name="T20" fmla="*/ 470 w 718"/>
              <a:gd name="T21" fmla="*/ 128 h 789"/>
              <a:gd name="T22" fmla="*/ 341 w 718"/>
              <a:gd name="T23" fmla="*/ 0 h 789"/>
              <a:gd name="T24" fmla="*/ 93 w 718"/>
              <a:gd name="T25" fmla="*/ 373 h 789"/>
              <a:gd name="T26" fmla="*/ 0 w 718"/>
              <a:gd name="T27" fmla="*/ 789 h 789"/>
              <a:gd name="T28" fmla="*/ 156 w 718"/>
              <a:gd name="T29" fmla="*/ 789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8" h="789">
                <a:moveTo>
                  <a:pt x="156" y="789"/>
                </a:moveTo>
                <a:cubicBezTo>
                  <a:pt x="200" y="719"/>
                  <a:pt x="200" y="719"/>
                  <a:pt x="200" y="719"/>
                </a:cubicBezTo>
                <a:cubicBezTo>
                  <a:pt x="210" y="704"/>
                  <a:pt x="227" y="695"/>
                  <a:pt x="244" y="695"/>
                </a:cubicBezTo>
                <a:cubicBezTo>
                  <a:pt x="262" y="695"/>
                  <a:pt x="279" y="704"/>
                  <a:pt x="289" y="719"/>
                </a:cubicBezTo>
                <a:cubicBezTo>
                  <a:pt x="333" y="789"/>
                  <a:pt x="333" y="789"/>
                  <a:pt x="333" y="789"/>
                </a:cubicBezTo>
                <a:cubicBezTo>
                  <a:pt x="530" y="789"/>
                  <a:pt x="530" y="789"/>
                  <a:pt x="530" y="789"/>
                </a:cubicBezTo>
                <a:cubicBezTo>
                  <a:pt x="531" y="789"/>
                  <a:pt x="531" y="789"/>
                  <a:pt x="532" y="789"/>
                </a:cubicBezTo>
                <a:cubicBezTo>
                  <a:pt x="543" y="629"/>
                  <a:pt x="612" y="484"/>
                  <a:pt x="718" y="376"/>
                </a:cubicBezTo>
                <a:cubicBezTo>
                  <a:pt x="566" y="224"/>
                  <a:pt x="566" y="224"/>
                  <a:pt x="566" y="224"/>
                </a:cubicBezTo>
                <a:cubicBezTo>
                  <a:pt x="593" y="101"/>
                  <a:pt x="593" y="101"/>
                  <a:pt x="593" y="101"/>
                </a:cubicBezTo>
                <a:cubicBezTo>
                  <a:pt x="470" y="128"/>
                  <a:pt x="470" y="128"/>
                  <a:pt x="470" y="128"/>
                </a:cubicBezTo>
                <a:cubicBezTo>
                  <a:pt x="341" y="0"/>
                  <a:pt x="341" y="0"/>
                  <a:pt x="341" y="0"/>
                </a:cubicBezTo>
                <a:cubicBezTo>
                  <a:pt x="235" y="108"/>
                  <a:pt x="152" y="233"/>
                  <a:pt x="93" y="373"/>
                </a:cubicBezTo>
                <a:cubicBezTo>
                  <a:pt x="37" y="505"/>
                  <a:pt x="6" y="645"/>
                  <a:pt x="0" y="789"/>
                </a:cubicBezTo>
                <a:lnTo>
                  <a:pt x="156" y="789"/>
                </a:ln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16" name="Freeform 11"/>
          <p:cNvSpPr/>
          <p:nvPr/>
        </p:nvSpPr>
        <p:spPr bwMode="auto">
          <a:xfrm>
            <a:off x="4675119" y="4479930"/>
            <a:ext cx="1391383" cy="1264582"/>
          </a:xfrm>
          <a:custGeom>
            <a:avLst/>
            <a:gdLst>
              <a:gd name="T0" fmla="*/ 0 w 792"/>
              <a:gd name="T1" fmla="*/ 376 h 720"/>
              <a:gd name="T2" fmla="*/ 375 w 792"/>
              <a:gd name="T3" fmla="*/ 628 h 720"/>
              <a:gd name="T4" fmla="*/ 792 w 792"/>
              <a:gd name="T5" fmla="*/ 720 h 720"/>
              <a:gd name="T6" fmla="*/ 792 w 792"/>
              <a:gd name="T7" fmla="*/ 539 h 720"/>
              <a:gd name="T8" fmla="*/ 703 w 792"/>
              <a:gd name="T9" fmla="*/ 482 h 720"/>
              <a:gd name="T10" fmla="*/ 679 w 792"/>
              <a:gd name="T11" fmla="*/ 438 h 720"/>
              <a:gd name="T12" fmla="*/ 703 w 792"/>
              <a:gd name="T13" fmla="*/ 394 h 720"/>
              <a:gd name="T14" fmla="*/ 792 w 792"/>
              <a:gd name="T15" fmla="*/ 337 h 720"/>
              <a:gd name="T16" fmla="*/ 792 w 792"/>
              <a:gd name="T17" fmla="*/ 190 h 720"/>
              <a:gd name="T18" fmla="*/ 792 w 792"/>
              <a:gd name="T19" fmla="*/ 189 h 720"/>
              <a:gd name="T20" fmla="*/ 375 w 792"/>
              <a:gd name="T21" fmla="*/ 0 h 720"/>
              <a:gd name="T22" fmla="*/ 234 w 792"/>
              <a:gd name="T23" fmla="*/ 141 h 720"/>
              <a:gd name="T24" fmla="*/ 109 w 792"/>
              <a:gd name="T25" fmla="*/ 126 h 720"/>
              <a:gd name="T26" fmla="*/ 133 w 792"/>
              <a:gd name="T27" fmla="*/ 242 h 720"/>
              <a:gd name="T28" fmla="*/ 0 w 792"/>
              <a:gd name="T29" fmla="*/ 37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2" h="720">
                <a:moveTo>
                  <a:pt x="0" y="376"/>
                </a:moveTo>
                <a:cubicBezTo>
                  <a:pt x="108" y="484"/>
                  <a:pt x="234" y="568"/>
                  <a:pt x="375" y="628"/>
                </a:cubicBezTo>
                <a:cubicBezTo>
                  <a:pt x="507" y="684"/>
                  <a:pt x="648" y="715"/>
                  <a:pt x="792" y="720"/>
                </a:cubicBezTo>
                <a:cubicBezTo>
                  <a:pt x="792" y="539"/>
                  <a:pt x="792" y="539"/>
                  <a:pt x="792" y="539"/>
                </a:cubicBezTo>
                <a:cubicBezTo>
                  <a:pt x="703" y="482"/>
                  <a:pt x="703" y="482"/>
                  <a:pt x="703" y="482"/>
                </a:cubicBezTo>
                <a:cubicBezTo>
                  <a:pt x="688" y="473"/>
                  <a:pt x="679" y="456"/>
                  <a:pt x="679" y="438"/>
                </a:cubicBezTo>
                <a:cubicBezTo>
                  <a:pt x="679" y="420"/>
                  <a:pt x="688" y="404"/>
                  <a:pt x="703" y="394"/>
                </a:cubicBezTo>
                <a:cubicBezTo>
                  <a:pt x="792" y="337"/>
                  <a:pt x="792" y="337"/>
                  <a:pt x="792" y="337"/>
                </a:cubicBezTo>
                <a:cubicBezTo>
                  <a:pt x="792" y="190"/>
                  <a:pt x="792" y="190"/>
                  <a:pt x="792" y="190"/>
                </a:cubicBezTo>
                <a:cubicBezTo>
                  <a:pt x="792" y="190"/>
                  <a:pt x="792" y="189"/>
                  <a:pt x="792" y="189"/>
                </a:cubicBezTo>
                <a:cubicBezTo>
                  <a:pt x="630" y="177"/>
                  <a:pt x="484" y="107"/>
                  <a:pt x="375" y="0"/>
                </a:cubicBezTo>
                <a:cubicBezTo>
                  <a:pt x="234" y="141"/>
                  <a:pt x="234" y="141"/>
                  <a:pt x="234" y="141"/>
                </a:cubicBezTo>
                <a:cubicBezTo>
                  <a:pt x="109" y="126"/>
                  <a:pt x="109" y="126"/>
                  <a:pt x="109" y="126"/>
                </a:cubicBezTo>
                <a:cubicBezTo>
                  <a:pt x="133" y="242"/>
                  <a:pt x="133" y="242"/>
                  <a:pt x="133" y="242"/>
                </a:cubicBezTo>
                <a:lnTo>
                  <a:pt x="0" y="376"/>
                </a:ln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17" name="Freeform 12"/>
          <p:cNvSpPr/>
          <p:nvPr/>
        </p:nvSpPr>
        <p:spPr bwMode="auto">
          <a:xfrm>
            <a:off x="4721384" y="1553228"/>
            <a:ext cx="1620996" cy="1223457"/>
          </a:xfrm>
          <a:custGeom>
            <a:avLst/>
            <a:gdLst>
              <a:gd name="T0" fmla="*/ 107 w 923"/>
              <a:gd name="T1" fmla="*/ 427 h 696"/>
              <a:gd name="T2" fmla="*/ 203 w 923"/>
              <a:gd name="T3" fmla="*/ 406 h 696"/>
              <a:gd name="T4" fmla="*/ 214 w 923"/>
              <a:gd name="T5" fmla="*/ 405 h 696"/>
              <a:gd name="T6" fmla="*/ 251 w 923"/>
              <a:gd name="T7" fmla="*/ 420 h 696"/>
              <a:gd name="T8" fmla="*/ 265 w 923"/>
              <a:gd name="T9" fmla="*/ 468 h 696"/>
              <a:gd name="T10" fmla="*/ 244 w 923"/>
              <a:gd name="T11" fmla="*/ 563 h 696"/>
              <a:gd name="T12" fmla="*/ 376 w 923"/>
              <a:gd name="T13" fmla="*/ 695 h 696"/>
              <a:gd name="T14" fmla="*/ 376 w 923"/>
              <a:gd name="T15" fmla="*/ 696 h 696"/>
              <a:gd name="T16" fmla="*/ 813 w 923"/>
              <a:gd name="T17" fmla="*/ 531 h 696"/>
              <a:gd name="T18" fmla="*/ 818 w 923"/>
              <a:gd name="T19" fmla="*/ 531 h 696"/>
              <a:gd name="T20" fmla="*/ 818 w 923"/>
              <a:gd name="T21" fmla="*/ 348 h 696"/>
              <a:gd name="T22" fmla="*/ 923 w 923"/>
              <a:gd name="T23" fmla="*/ 281 h 696"/>
              <a:gd name="T24" fmla="*/ 818 w 923"/>
              <a:gd name="T25" fmla="*/ 215 h 696"/>
              <a:gd name="T26" fmla="*/ 818 w 923"/>
              <a:gd name="T27" fmla="*/ 0 h 696"/>
              <a:gd name="T28" fmla="*/ 813 w 923"/>
              <a:gd name="T29" fmla="*/ 0 h 696"/>
              <a:gd name="T30" fmla="*/ 349 w 923"/>
              <a:gd name="T31" fmla="*/ 94 h 696"/>
              <a:gd name="T32" fmla="*/ 0 w 923"/>
              <a:gd name="T33" fmla="*/ 320 h 696"/>
              <a:gd name="T34" fmla="*/ 107 w 923"/>
              <a:gd name="T35" fmla="*/ 427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3" h="696">
                <a:moveTo>
                  <a:pt x="107" y="427"/>
                </a:moveTo>
                <a:cubicBezTo>
                  <a:pt x="203" y="406"/>
                  <a:pt x="203" y="406"/>
                  <a:pt x="203" y="406"/>
                </a:cubicBezTo>
                <a:cubicBezTo>
                  <a:pt x="206" y="405"/>
                  <a:pt x="210" y="405"/>
                  <a:pt x="214" y="405"/>
                </a:cubicBezTo>
                <a:cubicBezTo>
                  <a:pt x="228" y="405"/>
                  <a:pt x="241" y="410"/>
                  <a:pt x="251" y="420"/>
                </a:cubicBezTo>
                <a:cubicBezTo>
                  <a:pt x="264" y="433"/>
                  <a:pt x="269" y="451"/>
                  <a:pt x="265" y="468"/>
                </a:cubicBezTo>
                <a:cubicBezTo>
                  <a:pt x="244" y="563"/>
                  <a:pt x="244" y="563"/>
                  <a:pt x="244" y="563"/>
                </a:cubicBezTo>
                <a:cubicBezTo>
                  <a:pt x="376" y="695"/>
                  <a:pt x="376" y="695"/>
                  <a:pt x="376" y="695"/>
                </a:cubicBezTo>
                <a:cubicBezTo>
                  <a:pt x="376" y="695"/>
                  <a:pt x="376" y="695"/>
                  <a:pt x="376" y="696"/>
                </a:cubicBezTo>
                <a:cubicBezTo>
                  <a:pt x="493" y="593"/>
                  <a:pt x="646" y="531"/>
                  <a:pt x="813" y="531"/>
                </a:cubicBezTo>
                <a:cubicBezTo>
                  <a:pt x="815" y="531"/>
                  <a:pt x="817" y="531"/>
                  <a:pt x="818" y="531"/>
                </a:cubicBezTo>
                <a:cubicBezTo>
                  <a:pt x="818" y="348"/>
                  <a:pt x="818" y="348"/>
                  <a:pt x="818" y="348"/>
                </a:cubicBezTo>
                <a:cubicBezTo>
                  <a:pt x="923" y="281"/>
                  <a:pt x="923" y="281"/>
                  <a:pt x="923" y="281"/>
                </a:cubicBezTo>
                <a:cubicBezTo>
                  <a:pt x="818" y="215"/>
                  <a:pt x="818" y="215"/>
                  <a:pt x="818" y="215"/>
                </a:cubicBezTo>
                <a:cubicBezTo>
                  <a:pt x="818" y="0"/>
                  <a:pt x="818" y="0"/>
                  <a:pt x="818" y="0"/>
                </a:cubicBezTo>
                <a:cubicBezTo>
                  <a:pt x="817" y="0"/>
                  <a:pt x="815" y="0"/>
                  <a:pt x="813" y="0"/>
                </a:cubicBezTo>
                <a:cubicBezTo>
                  <a:pt x="652" y="0"/>
                  <a:pt x="496" y="31"/>
                  <a:pt x="349" y="94"/>
                </a:cubicBezTo>
                <a:cubicBezTo>
                  <a:pt x="219" y="148"/>
                  <a:pt x="102" y="224"/>
                  <a:pt x="0" y="320"/>
                </a:cubicBezTo>
                <a:lnTo>
                  <a:pt x="107" y="427"/>
                </a:lnTo>
                <a:close/>
              </a:path>
            </a:pathLst>
          </a:custGeom>
          <a:solidFill>
            <a:srgbClr val="0070C0"/>
          </a:solidFill>
          <a:ln>
            <a:noFill/>
          </a:ln>
        </p:spPr>
        <p:txBody>
          <a:bodyPr vert="horz" wrap="square" lIns="91440" tIns="45720" rIns="91440" bIns="45720" numCol="1" anchor="t" anchorCtr="0" compatLnSpc="1"/>
          <a:lstStyle/>
          <a:p>
            <a:endParaRPr lang="en-US">
              <a:ea typeface="黑体" panose="02010609060101010101" charset="-122"/>
              <a:cs typeface="黑体" panose="02010609060101010101" charset="-122"/>
              <a:sym typeface="+mn-lt"/>
            </a:endParaRPr>
          </a:p>
        </p:txBody>
      </p:sp>
      <p:sp>
        <p:nvSpPr>
          <p:cNvPr id="18" name="Oval 13"/>
          <p:cNvSpPr>
            <a:spLocks noChangeArrowheads="1"/>
          </p:cNvSpPr>
          <p:nvPr/>
        </p:nvSpPr>
        <p:spPr bwMode="auto">
          <a:xfrm>
            <a:off x="5233728" y="2699577"/>
            <a:ext cx="1896873" cy="1893446"/>
          </a:xfrm>
          <a:prstGeom prst="ellipse">
            <a:avLst/>
          </a:prstGeom>
          <a:solidFill>
            <a:srgbClr val="0070C0"/>
          </a:solidFill>
          <a:ln>
            <a:noFill/>
          </a:ln>
        </p:spPr>
        <p:txBody>
          <a:bodyPr vert="horz" wrap="square" lIns="91440" tIns="45720" rIns="91440" bIns="45720" numCol="1" anchor="t" anchorCtr="0" compatLnSpc="1"/>
          <a:lstStyle/>
          <a:p>
            <a:endParaRPr lang="zh-CN" altLang="en-US" sz="2400">
              <a:solidFill>
                <a:schemeClr val="bg1"/>
              </a:solidFill>
              <a:cs typeface="+mn-ea"/>
              <a:sym typeface="+mn-lt"/>
            </a:endParaRPr>
          </a:p>
        </p:txBody>
      </p:sp>
      <p:sp>
        <p:nvSpPr>
          <p:cNvPr id="24" name="AutoShape 19"/>
          <p:cNvSpPr>
            <a:spLocks noChangeAspect="1"/>
          </p:cNvSpPr>
          <p:nvPr/>
        </p:nvSpPr>
        <p:spPr bwMode="auto">
          <a:xfrm>
            <a:off x="4419166" y="2751517"/>
            <a:ext cx="436809" cy="43692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7200">
              <a:defRPr/>
            </a:pPr>
            <a:endParaRPr lang="es-ES" sz="3600" dirty="0">
              <a:solidFill>
                <a:schemeClr val="bg1"/>
              </a:solidFill>
              <a:effectLst>
                <a:outerShdw blurRad="38100" dist="38100" dir="2700000" algn="tl">
                  <a:srgbClr val="000000"/>
                </a:outerShdw>
              </a:effectLst>
              <a:ea typeface="黑体" panose="02010609060101010101" charset="-122"/>
              <a:cs typeface="黑体" panose="02010609060101010101" charset="-122"/>
              <a:sym typeface="+mn-lt"/>
            </a:endParaRPr>
          </a:p>
        </p:txBody>
      </p:sp>
      <p:sp>
        <p:nvSpPr>
          <p:cNvPr id="25" name="AutoShape 82"/>
          <p:cNvSpPr>
            <a:spLocks noChangeAspect="1"/>
          </p:cNvSpPr>
          <p:nvPr/>
        </p:nvSpPr>
        <p:spPr bwMode="auto">
          <a:xfrm>
            <a:off x="7483772" y="2910529"/>
            <a:ext cx="374183" cy="3742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lstStyle/>
          <a:p>
            <a:pPr defTabSz="457200">
              <a:defRPr/>
            </a:pPr>
            <a:endParaRPr lang="es-ES" sz="3600" dirty="0">
              <a:solidFill>
                <a:srgbClr val="44CEB9"/>
              </a:solidFill>
              <a:effectLst>
                <a:outerShdw blurRad="38100" dist="38100" dir="2700000" algn="tl">
                  <a:srgbClr val="000000"/>
                </a:outerShdw>
              </a:effectLst>
              <a:ea typeface="黑体" panose="02010609060101010101" charset="-122"/>
              <a:cs typeface="黑体" panose="02010609060101010101" charset="-122"/>
              <a:sym typeface="+mn-lt"/>
            </a:endParaRPr>
          </a:p>
        </p:txBody>
      </p:sp>
      <p:sp>
        <p:nvSpPr>
          <p:cNvPr id="26" name="Freeform 16"/>
          <p:cNvSpPr>
            <a:spLocks noChangeAspect="1" noChangeArrowheads="1"/>
          </p:cNvSpPr>
          <p:nvPr/>
        </p:nvSpPr>
        <p:spPr bwMode="auto">
          <a:xfrm>
            <a:off x="6647718" y="1903127"/>
            <a:ext cx="343009" cy="53882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ea typeface="黑体" panose="02010609060101010101" charset="-122"/>
              <a:cs typeface="黑体" panose="02010609060101010101" charset="-122"/>
              <a:sym typeface="+mn-lt"/>
            </a:endParaRPr>
          </a:p>
        </p:txBody>
      </p:sp>
      <p:sp>
        <p:nvSpPr>
          <p:cNvPr id="27" name="Freeform 290"/>
          <p:cNvSpPr>
            <a:spLocks noChangeAspect="1" noChangeArrowheads="1"/>
          </p:cNvSpPr>
          <p:nvPr/>
        </p:nvSpPr>
        <p:spPr bwMode="auto">
          <a:xfrm>
            <a:off x="5367770" y="2001087"/>
            <a:ext cx="478451" cy="370577"/>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p>
            <a:pPr>
              <a:defRPr/>
            </a:pPr>
            <a:endParaRPr lang="en-US" sz="2400" dirty="0">
              <a:ea typeface="黑体" panose="02010609060101010101" charset="-122"/>
              <a:cs typeface="黑体" panose="02010609060101010101" charset="-122"/>
              <a:sym typeface="+mn-lt"/>
            </a:endParaRPr>
          </a:p>
        </p:txBody>
      </p:sp>
      <p:sp>
        <p:nvSpPr>
          <p:cNvPr id="29" name="Freeform 266"/>
          <p:cNvSpPr>
            <a:spLocks noChangeAspect="1" noChangeArrowheads="1"/>
          </p:cNvSpPr>
          <p:nvPr/>
        </p:nvSpPr>
        <p:spPr bwMode="auto">
          <a:xfrm>
            <a:off x="7409941" y="4079331"/>
            <a:ext cx="466007" cy="513692"/>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bg1"/>
          </a:solidFill>
          <a:ln>
            <a:noFill/>
          </a:ln>
          <a:effectLst/>
        </p:spPr>
        <p:txBody>
          <a:bodyPr wrap="none" lIns="182843" tIns="91422" rIns="182843" bIns="91422" anchor="ctr"/>
          <a:lstStyle/>
          <a:p>
            <a:pPr>
              <a:defRPr/>
            </a:pPr>
            <a:endParaRPr lang="en-US" sz="2400" dirty="0">
              <a:ea typeface="黑体" panose="02010609060101010101" charset="-122"/>
              <a:cs typeface="黑体" panose="02010609060101010101" charset="-122"/>
              <a:sym typeface="+mn-lt"/>
            </a:endParaRPr>
          </a:p>
        </p:txBody>
      </p:sp>
      <p:sp>
        <p:nvSpPr>
          <p:cNvPr id="30" name="Freeform 102"/>
          <p:cNvSpPr>
            <a:spLocks noChangeAspect="1" noChangeArrowheads="1"/>
          </p:cNvSpPr>
          <p:nvPr/>
        </p:nvSpPr>
        <p:spPr bwMode="auto">
          <a:xfrm>
            <a:off x="6450127" y="4951822"/>
            <a:ext cx="489084" cy="437143"/>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endParaRPr lang="en-US" sz="1050" dirty="0">
              <a:ea typeface="黑体" panose="02010609060101010101" charset="-122"/>
              <a:cs typeface="黑体" panose="02010609060101010101" charset="-122"/>
              <a:sym typeface="+mn-lt"/>
            </a:endParaRPr>
          </a:p>
        </p:txBody>
      </p:sp>
      <p:sp>
        <p:nvSpPr>
          <p:cNvPr id="31" name="Freeform 48"/>
          <p:cNvSpPr>
            <a:spLocks noChangeAspect="1" noChangeArrowheads="1"/>
          </p:cNvSpPr>
          <p:nvPr/>
        </p:nvSpPr>
        <p:spPr bwMode="auto">
          <a:xfrm>
            <a:off x="5253288" y="4900063"/>
            <a:ext cx="460761" cy="407474"/>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p:spPr>
        <p:txBody>
          <a:bodyPr wrap="square" anchor="ctr">
            <a:noAutofit/>
          </a:bodyPr>
          <a:lstStyle/>
          <a:p>
            <a:pPr>
              <a:defRPr/>
            </a:pPr>
            <a:endParaRPr lang="en-US" sz="2400" dirty="0">
              <a:ea typeface="黑体" panose="02010609060101010101" charset="-122"/>
              <a:cs typeface="黑体" panose="02010609060101010101" charset="-122"/>
              <a:sym typeface="+mn-lt"/>
            </a:endParaRPr>
          </a:p>
        </p:txBody>
      </p:sp>
      <p:sp>
        <p:nvSpPr>
          <p:cNvPr id="32" name="Freeform 106"/>
          <p:cNvSpPr>
            <a:spLocks noChangeAspect="1" noChangeArrowheads="1"/>
          </p:cNvSpPr>
          <p:nvPr/>
        </p:nvSpPr>
        <p:spPr bwMode="auto">
          <a:xfrm>
            <a:off x="4441427" y="4043365"/>
            <a:ext cx="466453" cy="403686"/>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p:spPr>
        <p:txBody>
          <a:bodyPr lIns="50789" tIns="50789" rIns="50789" bIns="50789" anchor="ctr"/>
          <a:lstStyle/>
          <a:p>
            <a:pPr defTabSz="457200"/>
            <a:endParaRPr lang="en-US" sz="3600" dirty="0">
              <a:solidFill>
                <a:schemeClr val="bg1"/>
              </a:solidFill>
              <a:effectLst>
                <a:outerShdw blurRad="38100" dist="38100" dir="2700000" algn="tl">
                  <a:srgbClr val="000000"/>
                </a:outerShdw>
              </a:effectLst>
              <a:ea typeface="黑体" panose="02010609060101010101" charset="-122"/>
              <a:cs typeface="黑体" panose="02010609060101010101" charset="-122"/>
              <a:sym typeface="+mn-lt"/>
            </a:endParaRPr>
          </a:p>
        </p:txBody>
      </p:sp>
      <p:sp>
        <p:nvSpPr>
          <p:cNvPr id="34" name="文本框 33"/>
          <p:cNvSpPr txBox="1"/>
          <p:nvPr/>
        </p:nvSpPr>
        <p:spPr>
          <a:xfrm>
            <a:off x="1452076" y="2250711"/>
            <a:ext cx="2509198" cy="1013460"/>
          </a:xfrm>
          <a:prstGeom prst="rect">
            <a:avLst/>
          </a:prstGeom>
          <a:noFill/>
        </p:spPr>
        <p:txBody>
          <a:bodyPr wrap="square" rtlCol="0">
            <a:spAutoFit/>
          </a:bodyPr>
          <a:lstStyle/>
          <a:p>
            <a:pPr algn="ctr">
              <a:lnSpc>
                <a:spcPct val="120000"/>
              </a:lnSpc>
              <a:spcBef>
                <a:spcPts val="0"/>
              </a:spcBef>
              <a:spcAft>
                <a:spcPts val="0"/>
              </a:spcAft>
            </a:pPr>
            <a:r>
              <a:rPr lang="zh-CN" altLang="en-US" b="1" dirty="0">
                <a:solidFill>
                  <a:srgbClr val="2E75B6"/>
                </a:solidFill>
                <a:cs typeface="+mn-ea"/>
                <a:sym typeface="+mn-lt"/>
              </a:rPr>
              <a:t>网站和页面权重</a:t>
            </a:r>
          </a:p>
          <a:p>
            <a:pPr algn="ctr">
              <a:lnSpc>
                <a:spcPct val="120000"/>
              </a:lnSpc>
              <a:spcBef>
                <a:spcPts val="0"/>
              </a:spcBef>
              <a:spcAft>
                <a:spcPts val="0"/>
              </a:spcAft>
            </a:pPr>
            <a:r>
              <a:rPr lang="zh-CN" altLang="en-US" sz="1600" dirty="0">
                <a:solidFill>
                  <a:schemeClr val="tx1">
                    <a:lumMod val="75000"/>
                    <a:lumOff val="25000"/>
                  </a:schemeClr>
                </a:solidFill>
                <a:cs typeface="+mn-ea"/>
                <a:sym typeface="+mn-lt"/>
              </a:rPr>
              <a:t>通常质量高、时间久的网站，权重都比较高</a:t>
            </a:r>
          </a:p>
        </p:txBody>
      </p:sp>
      <p:sp>
        <p:nvSpPr>
          <p:cNvPr id="39" name="文本框 38"/>
          <p:cNvSpPr txBox="1"/>
          <p:nvPr/>
        </p:nvSpPr>
        <p:spPr>
          <a:xfrm>
            <a:off x="1388619" y="4043944"/>
            <a:ext cx="2509198" cy="1308100"/>
          </a:xfrm>
          <a:prstGeom prst="rect">
            <a:avLst/>
          </a:prstGeom>
          <a:noFill/>
        </p:spPr>
        <p:txBody>
          <a:bodyPr wrap="square" rtlCol="0">
            <a:spAutoFit/>
          </a:bodyPr>
          <a:lstStyle/>
          <a:p>
            <a:pPr algn="ctr">
              <a:lnSpc>
                <a:spcPct val="120000"/>
              </a:lnSpc>
              <a:spcBef>
                <a:spcPts val="0"/>
              </a:spcBef>
              <a:spcAft>
                <a:spcPts val="0"/>
              </a:spcAft>
            </a:pPr>
            <a:r>
              <a:rPr lang="zh-CN" altLang="en-US" b="1" dirty="0">
                <a:solidFill>
                  <a:srgbClr val="2E75B6"/>
                </a:solidFill>
                <a:cs typeface="+mn-ea"/>
                <a:sym typeface="+mn-lt"/>
              </a:rPr>
              <a:t>页面的更新频率</a:t>
            </a:r>
            <a:endParaRPr lang="zh-CN" altLang="en-US" b="1" dirty="0">
              <a:solidFill>
                <a:schemeClr val="tx1">
                  <a:lumMod val="75000"/>
                  <a:lumOff val="25000"/>
                </a:schemeClr>
              </a:solidFill>
              <a:cs typeface="+mn-ea"/>
              <a:sym typeface="+mn-lt"/>
            </a:endParaRPr>
          </a:p>
          <a:p>
            <a:pPr algn="ctr">
              <a:lnSpc>
                <a:spcPct val="120000"/>
              </a:lnSpc>
              <a:spcBef>
                <a:spcPts val="0"/>
              </a:spcBef>
              <a:spcAft>
                <a:spcPts val="0"/>
              </a:spcAft>
            </a:pPr>
            <a:r>
              <a:rPr lang="zh-CN" altLang="en-US" sz="1600" dirty="0">
                <a:solidFill>
                  <a:schemeClr val="tx1">
                    <a:lumMod val="75000"/>
                    <a:lumOff val="25000"/>
                  </a:schemeClr>
                </a:solidFill>
                <a:cs typeface="+mn-ea"/>
                <a:sym typeface="+mn-lt"/>
              </a:rPr>
              <a:t>页面内容经常更新，蜘蛛会更加频繁地访问、跟踪、抓取页面</a:t>
            </a:r>
          </a:p>
        </p:txBody>
      </p:sp>
      <p:sp>
        <p:nvSpPr>
          <p:cNvPr id="40" name="文本框 39"/>
          <p:cNvSpPr txBox="1"/>
          <p:nvPr/>
        </p:nvSpPr>
        <p:spPr>
          <a:xfrm>
            <a:off x="8511540" y="2250440"/>
            <a:ext cx="2603500" cy="1308100"/>
          </a:xfrm>
          <a:prstGeom prst="rect">
            <a:avLst/>
          </a:prstGeom>
          <a:noFill/>
        </p:spPr>
        <p:txBody>
          <a:bodyPr wrap="square" rtlCol="0">
            <a:spAutoFit/>
          </a:bodyPr>
          <a:lstStyle/>
          <a:p>
            <a:pPr algn="ctr">
              <a:lnSpc>
                <a:spcPct val="120000"/>
              </a:lnSpc>
              <a:spcBef>
                <a:spcPts val="0"/>
              </a:spcBef>
              <a:spcAft>
                <a:spcPts val="0"/>
              </a:spcAft>
            </a:pPr>
            <a:r>
              <a:rPr lang="zh-CN" altLang="en-US" b="1" dirty="0">
                <a:solidFill>
                  <a:srgbClr val="2E75B6"/>
                </a:solidFill>
                <a:cs typeface="+mn-ea"/>
                <a:sym typeface="+mn-lt"/>
              </a:rPr>
              <a:t>网站的原创内容</a:t>
            </a:r>
            <a:endParaRPr lang="zh-CN" altLang="en-US" b="1" dirty="0">
              <a:solidFill>
                <a:schemeClr val="tx1">
                  <a:lumMod val="75000"/>
                  <a:lumOff val="25000"/>
                </a:schemeClr>
              </a:solidFill>
              <a:cs typeface="+mn-ea"/>
              <a:sym typeface="+mn-lt"/>
            </a:endParaRPr>
          </a:p>
          <a:p>
            <a:pPr algn="ctr">
              <a:lnSpc>
                <a:spcPct val="120000"/>
              </a:lnSpc>
              <a:spcBef>
                <a:spcPts val="0"/>
              </a:spcBef>
              <a:spcAft>
                <a:spcPts val="0"/>
              </a:spcAft>
            </a:pPr>
            <a:r>
              <a:rPr lang="zh-CN" altLang="en-US" sz="1600" dirty="0">
                <a:solidFill>
                  <a:schemeClr val="tx1">
                    <a:lumMod val="75000"/>
                    <a:lumOff val="25000"/>
                  </a:schemeClr>
                </a:solidFill>
                <a:cs typeface="+mn-ea"/>
                <a:sym typeface="+mn-lt"/>
              </a:rPr>
              <a:t>原创内容对蜘蛛的吸引力非常大，也是搜索引擎蜘蛛每天都需要的</a:t>
            </a:r>
          </a:p>
        </p:txBody>
      </p:sp>
      <p:sp>
        <p:nvSpPr>
          <p:cNvPr id="41" name="文本框 40"/>
          <p:cNvSpPr txBox="1"/>
          <p:nvPr/>
        </p:nvSpPr>
        <p:spPr>
          <a:xfrm>
            <a:off x="8242935" y="4479925"/>
            <a:ext cx="2733040" cy="1013460"/>
          </a:xfrm>
          <a:prstGeom prst="rect">
            <a:avLst/>
          </a:prstGeom>
          <a:noFill/>
        </p:spPr>
        <p:txBody>
          <a:bodyPr wrap="square" rtlCol="0">
            <a:spAutoFit/>
          </a:bodyPr>
          <a:lstStyle/>
          <a:p>
            <a:pPr algn="ctr">
              <a:lnSpc>
                <a:spcPct val="120000"/>
              </a:lnSpc>
              <a:spcBef>
                <a:spcPts val="0"/>
              </a:spcBef>
              <a:spcAft>
                <a:spcPts val="0"/>
              </a:spcAft>
            </a:pPr>
            <a:r>
              <a:rPr lang="zh-CN" altLang="en-US" b="1" dirty="0">
                <a:solidFill>
                  <a:srgbClr val="2E75B6"/>
                </a:solidFill>
                <a:cs typeface="+mn-ea"/>
                <a:sym typeface="+mn-lt"/>
              </a:rPr>
              <a:t>网站地图</a:t>
            </a:r>
          </a:p>
          <a:p>
            <a:pPr algn="ctr">
              <a:lnSpc>
                <a:spcPct val="120000"/>
              </a:lnSpc>
              <a:spcBef>
                <a:spcPts val="0"/>
              </a:spcBef>
              <a:spcAft>
                <a:spcPts val="0"/>
              </a:spcAft>
            </a:pPr>
            <a:r>
              <a:rPr lang="zh-CN" altLang="en-US" sz="1600" dirty="0">
                <a:solidFill>
                  <a:schemeClr val="tx1">
                    <a:lumMod val="75000"/>
                    <a:lumOff val="25000"/>
                  </a:schemeClr>
                </a:solidFill>
                <a:cs typeface="+mn-ea"/>
                <a:sym typeface="+mn-lt"/>
              </a:rPr>
              <a:t>清晰明了的网站地图，会指引蜘蛛抓取路线</a:t>
            </a:r>
          </a:p>
        </p:txBody>
      </p:sp>
      <p:sp>
        <p:nvSpPr>
          <p:cNvPr id="44" name="文本框 43"/>
          <p:cNvSpPr txBox="1"/>
          <p:nvPr/>
        </p:nvSpPr>
        <p:spPr>
          <a:xfrm>
            <a:off x="5292090" y="3263900"/>
            <a:ext cx="1857375" cy="977265"/>
          </a:xfrm>
          <a:prstGeom prst="rect">
            <a:avLst/>
          </a:prstGeom>
          <a:noFill/>
        </p:spPr>
        <p:txBody>
          <a:bodyPr wrap="square" rtlCol="0">
            <a:spAutoFit/>
          </a:bodyPr>
          <a:lstStyle/>
          <a:p>
            <a:pPr algn="ctr" fontAlgn="auto">
              <a:lnSpc>
                <a:spcPct val="120000"/>
              </a:lnSpc>
            </a:pPr>
            <a:r>
              <a:rPr lang="zh-CN" altLang="en-US" sz="2400">
                <a:solidFill>
                  <a:schemeClr val="bg1"/>
                </a:solidFill>
                <a:cs typeface="+mn-ea"/>
                <a:sym typeface="+mn-lt"/>
              </a:rPr>
              <a:t>吸引蜘蛛爬行的因素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 name="箭头: V 形 3"/>
          <p:cNvSpPr/>
          <p:nvPr/>
        </p:nvSpPr>
        <p:spPr>
          <a:xfrm>
            <a:off x="1783101" y="2175762"/>
            <a:ext cx="1541303" cy="728889"/>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箭头: V 形 4"/>
          <p:cNvSpPr/>
          <p:nvPr/>
        </p:nvSpPr>
        <p:spPr>
          <a:xfrm>
            <a:off x="1782816" y="3618955"/>
            <a:ext cx="1541303" cy="728889"/>
          </a:xfrm>
          <a:prstGeom prst="chevron">
            <a:avLst/>
          </a:prstGeom>
          <a:solidFill>
            <a:srgbClr val="2D7AB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箭头: V 形 5"/>
          <p:cNvSpPr/>
          <p:nvPr/>
        </p:nvSpPr>
        <p:spPr>
          <a:xfrm>
            <a:off x="1792338" y="5062357"/>
            <a:ext cx="1541303" cy="728889"/>
          </a:xfrm>
          <a:prstGeom prst="chevron">
            <a:avLst/>
          </a:prstGeom>
          <a:solidFill>
            <a:srgbClr val="2C7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文本框 9"/>
          <p:cNvSpPr txBox="1"/>
          <p:nvPr/>
        </p:nvSpPr>
        <p:spPr>
          <a:xfrm>
            <a:off x="3806190" y="2472055"/>
            <a:ext cx="6240145" cy="829945"/>
          </a:xfrm>
          <a:prstGeom prst="rect">
            <a:avLst/>
          </a:prstGeom>
          <a:noFill/>
        </p:spPr>
        <p:txBody>
          <a:bodyPr wrap="square" rtlCol="0">
            <a:spAutoFit/>
          </a:bodyPr>
          <a:lstStyle/>
          <a:p>
            <a:pPr>
              <a:lnSpc>
                <a:spcPct val="150000"/>
              </a:lnSpc>
            </a:pPr>
            <a:r>
              <a:rPr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为了避免蜘蛛重复爬行和抓取网址，搜索引擎会建立一个地址库，记录下己经被发现但还没有被抓取的页面，以及己经被抓取的页面</a:t>
            </a:r>
          </a:p>
        </p:txBody>
      </p:sp>
      <p:sp>
        <p:nvSpPr>
          <p:cNvPr id="11" name="文本框 10"/>
          <p:cNvSpPr txBox="1"/>
          <p:nvPr/>
        </p:nvSpPr>
        <p:spPr>
          <a:xfrm>
            <a:off x="3802421" y="2100135"/>
            <a:ext cx="944880" cy="398780"/>
          </a:xfrm>
          <a:prstGeom prst="rect">
            <a:avLst/>
          </a:prstGeom>
          <a:noFill/>
        </p:spPr>
        <p:txBody>
          <a:bodyPr wrap="none" rtlCol="0">
            <a:spAutoFit/>
          </a:bodyPr>
          <a:lstStyle/>
          <a:p>
            <a:pPr algn="ctr"/>
            <a:r>
              <a:rPr lang="zh-CN" altLang="en-US" sz="2000" dirty="0">
                <a:solidFill>
                  <a:schemeClr val="bg2">
                    <a:lumMod val="10000"/>
                  </a:schemeClr>
                </a:solidFill>
                <a:cs typeface="+mn-ea"/>
                <a:sym typeface="+mn-lt"/>
              </a:rPr>
              <a:t>地址库</a:t>
            </a:r>
          </a:p>
        </p:txBody>
      </p:sp>
      <p:sp>
        <p:nvSpPr>
          <p:cNvPr id="12" name="文本框 11"/>
          <p:cNvSpPr txBox="1"/>
          <p:nvPr/>
        </p:nvSpPr>
        <p:spPr>
          <a:xfrm>
            <a:off x="3806190" y="3940810"/>
            <a:ext cx="6995160" cy="829945"/>
          </a:xfrm>
          <a:prstGeom prst="rect">
            <a:avLst/>
          </a:prstGeom>
          <a:noFill/>
        </p:spPr>
        <p:txBody>
          <a:bodyPr wrap="square" rtlCol="0">
            <a:spAutoFit/>
          </a:bodyPr>
          <a:lstStyle/>
          <a:p>
            <a:pPr>
              <a:lnSpc>
                <a:spcPct val="150000"/>
              </a:lnSpc>
            </a:pPr>
            <a:r>
              <a:rPr sz="1600" dirty="0">
                <a:solidFill>
                  <a:schemeClr val="bg2">
                    <a:lumMod val="25000"/>
                  </a:schemeClr>
                </a:solidFill>
                <a:latin typeface="黑体" panose="02010609060101010101" charset="-122"/>
                <a:ea typeface="黑体" panose="02010609060101010101" charset="-122"/>
                <a:cs typeface="黑体" panose="02010609060101010101" charset="-122"/>
                <a:sym typeface="+mn-lt"/>
              </a:rPr>
              <a:t>文件储存指搜索引擎蜘蛛抓取的数据被存入原始页面数据库。其中的页面数据与用户浏览器得到的HTML是完全相同的。每个URL都有一个独特的文件编号</a:t>
            </a:r>
          </a:p>
        </p:txBody>
      </p:sp>
      <p:sp>
        <p:nvSpPr>
          <p:cNvPr id="13" name="文本框 12"/>
          <p:cNvSpPr txBox="1"/>
          <p:nvPr/>
        </p:nvSpPr>
        <p:spPr>
          <a:xfrm>
            <a:off x="3802421" y="3562869"/>
            <a:ext cx="1198880" cy="398780"/>
          </a:xfrm>
          <a:prstGeom prst="rect">
            <a:avLst/>
          </a:prstGeom>
          <a:noFill/>
        </p:spPr>
        <p:txBody>
          <a:bodyPr wrap="none" rtlCol="0">
            <a:spAutoFit/>
          </a:bodyPr>
          <a:lstStyle/>
          <a:p>
            <a:pPr algn="ctr"/>
            <a:r>
              <a:rPr lang="zh-CN" altLang="en-US" sz="2000" dirty="0">
                <a:solidFill>
                  <a:schemeClr val="bg2">
                    <a:lumMod val="10000"/>
                  </a:schemeClr>
                </a:solidFill>
                <a:cs typeface="+mn-ea"/>
                <a:sym typeface="+mn-lt"/>
              </a:rPr>
              <a:t>文件储存</a:t>
            </a:r>
          </a:p>
        </p:txBody>
      </p:sp>
      <p:sp>
        <p:nvSpPr>
          <p:cNvPr id="14" name="文本框 13"/>
          <p:cNvSpPr txBox="1"/>
          <p:nvPr/>
        </p:nvSpPr>
        <p:spPr>
          <a:xfrm>
            <a:off x="3806261" y="5423010"/>
            <a:ext cx="6577128" cy="829945"/>
          </a:xfrm>
          <a:prstGeom prst="rect">
            <a:avLst/>
          </a:prstGeom>
          <a:noFill/>
        </p:spPr>
        <p:txBody>
          <a:bodyPr wrap="square" rtlCol="0">
            <a:spAutoFit/>
          </a:bodyPr>
          <a:lstStyle/>
          <a:p>
            <a:pPr>
              <a:lnSpc>
                <a:spcPct val="150000"/>
              </a:lnSpc>
            </a:pPr>
            <a:r>
              <a:rPr lang="zh-CN" sz="1600" dirty="0">
                <a:solidFill>
                  <a:schemeClr val="bg2">
                    <a:lumMod val="25000"/>
                  </a:schemeClr>
                </a:solidFill>
                <a:latin typeface="黑体" panose="02010609060101010101" charset="-122"/>
                <a:ea typeface="黑体" panose="02010609060101010101" charset="-122"/>
                <a:cs typeface="+mn-ea"/>
                <a:sym typeface="+mn-lt"/>
              </a:rPr>
              <a:t>蜘蛛爬行和抓取文件时会进行一定程度的复制内容检测，权重低的网站上大量转载或抄袭内容时，就不再继续爬行</a:t>
            </a:r>
          </a:p>
        </p:txBody>
      </p:sp>
      <p:sp>
        <p:nvSpPr>
          <p:cNvPr id="19" name="文本框 18"/>
          <p:cNvSpPr txBox="1"/>
          <p:nvPr/>
        </p:nvSpPr>
        <p:spPr>
          <a:xfrm>
            <a:off x="3806231" y="5066243"/>
            <a:ext cx="1960880" cy="398780"/>
          </a:xfrm>
          <a:prstGeom prst="rect">
            <a:avLst/>
          </a:prstGeom>
          <a:noFill/>
        </p:spPr>
        <p:txBody>
          <a:bodyPr wrap="none" rtlCol="0">
            <a:spAutoFit/>
          </a:bodyPr>
          <a:lstStyle/>
          <a:p>
            <a:pPr algn="ctr"/>
            <a:r>
              <a:rPr lang="zh-CN" altLang="en-US" sz="2000" dirty="0">
                <a:solidFill>
                  <a:schemeClr val="bg2">
                    <a:lumMod val="10000"/>
                  </a:schemeClr>
                </a:solidFill>
                <a:cs typeface="+mn-ea"/>
                <a:sym typeface="+mn-lt"/>
              </a:rPr>
              <a:t>爬行时检测内容</a:t>
            </a:r>
          </a:p>
        </p:txBody>
      </p:sp>
      <p:pic>
        <p:nvPicPr>
          <p:cNvPr id="20" name="图片 19"/>
          <p:cNvPicPr>
            <a:picLocks noChangeAspect="1"/>
          </p:cNvPicPr>
          <p:nvPr/>
        </p:nvPicPr>
        <p:blipFill>
          <a:blip r:embed="rId3"/>
          <a:stretch>
            <a:fillRect/>
          </a:stretch>
        </p:blipFill>
        <p:spPr>
          <a:xfrm>
            <a:off x="2369069" y="2376259"/>
            <a:ext cx="387576" cy="387587"/>
          </a:xfrm>
          <a:prstGeom prst="rect">
            <a:avLst/>
          </a:prstGeom>
        </p:spPr>
      </p:pic>
      <p:pic>
        <p:nvPicPr>
          <p:cNvPr id="21" name="图片 20"/>
          <p:cNvPicPr>
            <a:picLocks noChangeAspect="1"/>
          </p:cNvPicPr>
          <p:nvPr/>
        </p:nvPicPr>
        <p:blipFill>
          <a:blip r:embed="rId4"/>
          <a:stretch>
            <a:fillRect/>
          </a:stretch>
        </p:blipFill>
        <p:spPr>
          <a:xfrm>
            <a:off x="2290684" y="3803296"/>
            <a:ext cx="460324" cy="411015"/>
          </a:xfrm>
          <a:prstGeom prst="rect">
            <a:avLst/>
          </a:prstGeom>
        </p:spPr>
      </p:pic>
      <p:pic>
        <p:nvPicPr>
          <p:cNvPr id="22" name="图片 21"/>
          <p:cNvPicPr>
            <a:picLocks noChangeAspect="1"/>
          </p:cNvPicPr>
          <p:nvPr/>
        </p:nvPicPr>
        <p:blipFill>
          <a:blip r:embed="rId5"/>
          <a:stretch>
            <a:fillRect/>
          </a:stretch>
        </p:blipFill>
        <p:spPr>
          <a:xfrm>
            <a:off x="2307068" y="5179670"/>
            <a:ext cx="483232" cy="492538"/>
          </a:xfrm>
          <a:prstGeom prst="rect">
            <a:avLst/>
          </a:prstGeom>
        </p:spPr>
      </p:pic>
      <p:sp>
        <p:nvSpPr>
          <p:cNvPr id="45" name="文本框 44"/>
          <p:cNvSpPr txBox="1"/>
          <p:nvPr/>
        </p:nvSpPr>
        <p:spPr>
          <a:xfrm>
            <a:off x="9644380" y="1652905"/>
            <a:ext cx="2547620" cy="2256155"/>
          </a:xfrm>
          <a:prstGeom prst="rect">
            <a:avLst/>
          </a:prstGeom>
          <a:noFill/>
        </p:spPr>
        <p:txBody>
          <a:bodyPr wrap="square" rtlCol="0">
            <a:noAutofit/>
          </a:bodyPr>
          <a:lstStyle/>
          <a:p>
            <a:pPr algn="ctr">
              <a:lnSpc>
                <a:spcPct val="120000"/>
              </a:lnSpc>
              <a:spcBef>
                <a:spcPts val="0"/>
              </a:spcBef>
              <a:spcAft>
                <a:spcPts val="0"/>
              </a:spcAft>
            </a:pPr>
            <a:endParaRPr lang="zh-CN" altLang="en-US" sz="1600" dirty="0">
              <a:solidFill>
                <a:schemeClr val="tx1">
                  <a:lumMod val="75000"/>
                  <a:lumOff val="25000"/>
                </a:schemeClr>
              </a:solidFill>
              <a:cs typeface="+mn-ea"/>
              <a:sym typeface="+mn-lt"/>
            </a:endParaRPr>
          </a:p>
        </p:txBody>
      </p:sp>
      <p:sp>
        <p:nvSpPr>
          <p:cNvPr id="6" name="文本框 5"/>
          <p:cNvSpPr txBox="1"/>
          <p:nvPr/>
        </p:nvSpPr>
        <p:spPr>
          <a:xfrm>
            <a:off x="5329555" y="1136650"/>
            <a:ext cx="1853565" cy="460375"/>
          </a:xfrm>
          <a:prstGeom prst="rect">
            <a:avLst/>
          </a:prstGeom>
          <a:noFill/>
        </p:spPr>
        <p:txBody>
          <a:bodyPr wrap="square" rtlCol="0">
            <a:spAutoFit/>
          </a:bodyPr>
          <a:lstStyle/>
          <a:p>
            <a:pPr algn="dist"/>
            <a:r>
              <a:rPr lang="zh-CN" altLang="en-US" sz="2400" b="1">
                <a:solidFill>
                  <a:srgbClr val="2E75B6"/>
                </a:solidFill>
                <a:cs typeface="黑体" panose="02010609060101010101" charset="-122"/>
              </a:rPr>
              <a:t>爬行与抓取</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3" name="文本框 22"/>
          <p:cNvSpPr txBox="1"/>
          <p:nvPr/>
        </p:nvSpPr>
        <p:spPr>
          <a:xfrm>
            <a:off x="5225415" y="1057910"/>
            <a:ext cx="1229995" cy="460375"/>
          </a:xfrm>
          <a:prstGeom prst="rect">
            <a:avLst/>
          </a:prstGeom>
          <a:noFill/>
        </p:spPr>
        <p:txBody>
          <a:bodyPr wrap="square" rtlCol="0">
            <a:spAutoFit/>
          </a:bodyPr>
          <a:lstStyle/>
          <a:p>
            <a:pPr algn="dist"/>
            <a:r>
              <a:rPr lang="zh-CN" altLang="en-US" sz="2400" b="1">
                <a:solidFill>
                  <a:srgbClr val="2E75B6"/>
                </a:solidFill>
                <a:cs typeface="黑体" panose="02010609060101010101" charset="-122"/>
              </a:rPr>
              <a:t>预处理</a:t>
            </a:r>
          </a:p>
        </p:txBody>
      </p:sp>
      <p:grpSp>
        <p:nvGrpSpPr>
          <p:cNvPr id="5" name="组合 4"/>
          <p:cNvGrpSpPr/>
          <p:nvPr/>
        </p:nvGrpSpPr>
        <p:grpSpPr>
          <a:xfrm>
            <a:off x="1392995" y="2737339"/>
            <a:ext cx="9245181" cy="2111272"/>
            <a:chOff x="2091798" y="2847637"/>
            <a:chExt cx="8008403" cy="1828836"/>
          </a:xfrm>
        </p:grpSpPr>
        <p:sp>
          <p:nvSpPr>
            <p:cNvPr id="6" name="半圆"/>
            <p:cNvSpPr/>
            <p:nvPr/>
          </p:nvSpPr>
          <p:spPr>
            <a:xfrm>
              <a:off x="2091798" y="2850011"/>
              <a:ext cx="1826462" cy="1826462"/>
            </a:xfrm>
            <a:prstGeom prst="blockArc">
              <a:avLst>
                <a:gd name="adj1" fmla="val 10800000"/>
                <a:gd name="adj2" fmla="val 3"/>
                <a:gd name="adj3" fmla="val 15291"/>
              </a:avLst>
            </a:prstGeom>
            <a:solidFill>
              <a:srgbClr val="418EC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9" name="半圆"/>
            <p:cNvSpPr/>
            <p:nvPr/>
          </p:nvSpPr>
          <p:spPr>
            <a:xfrm rot="10800000">
              <a:off x="3636501" y="2847637"/>
              <a:ext cx="1826462" cy="1826462"/>
            </a:xfrm>
            <a:prstGeom prst="blockArc">
              <a:avLst>
                <a:gd name="adj1" fmla="val 10800000"/>
                <a:gd name="adj2" fmla="val 3"/>
                <a:gd name="adj3" fmla="val 15291"/>
              </a:avLst>
            </a:prstGeom>
            <a:solidFill>
              <a:srgbClr val="3185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0" name="半圆"/>
            <p:cNvSpPr/>
            <p:nvPr/>
          </p:nvSpPr>
          <p:spPr>
            <a:xfrm>
              <a:off x="5182808" y="2850011"/>
              <a:ext cx="1826462" cy="1826462"/>
            </a:xfrm>
            <a:prstGeom prst="blockArc">
              <a:avLst>
                <a:gd name="adj1" fmla="val 10800000"/>
                <a:gd name="adj2" fmla="val 3"/>
                <a:gd name="adj3" fmla="val 15291"/>
              </a:avLst>
            </a:prstGeom>
            <a:solidFill>
              <a:srgbClr val="418EC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1" name="半圆"/>
            <p:cNvSpPr/>
            <p:nvPr/>
          </p:nvSpPr>
          <p:spPr>
            <a:xfrm rot="10800000">
              <a:off x="6727512" y="2847637"/>
              <a:ext cx="1826462" cy="1826462"/>
            </a:xfrm>
            <a:prstGeom prst="blockArc">
              <a:avLst>
                <a:gd name="adj1" fmla="val 10800000"/>
                <a:gd name="adj2" fmla="val 3"/>
                <a:gd name="adj3" fmla="val 15291"/>
              </a:avLst>
            </a:prstGeom>
            <a:solidFill>
              <a:srgbClr val="3185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2" name="半圆"/>
            <p:cNvSpPr/>
            <p:nvPr/>
          </p:nvSpPr>
          <p:spPr>
            <a:xfrm>
              <a:off x="8273739" y="2850011"/>
              <a:ext cx="1826462" cy="1826462"/>
            </a:xfrm>
            <a:prstGeom prst="blockArc">
              <a:avLst>
                <a:gd name="adj1" fmla="val 10800000"/>
                <a:gd name="adj2" fmla="val 3"/>
                <a:gd name="adj3" fmla="val 15291"/>
              </a:avLst>
            </a:prstGeom>
            <a:solidFill>
              <a:srgbClr val="418EC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3" name="圆形"/>
            <p:cNvSpPr/>
            <p:nvPr/>
          </p:nvSpPr>
          <p:spPr>
            <a:xfrm>
              <a:off x="2478061" y="3250989"/>
              <a:ext cx="1061414" cy="106141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rgbClr val="418ECF"/>
              </a:solidFill>
              <a:prstDash val="sysDot"/>
              <a:miter lim="800000"/>
            </a:ln>
            <a:effectLst/>
          </p:spPr>
          <p:txBody>
            <a:bodyPr spcFirstLastPara="0" vert="horz" wrap="square" lIns="243840" tIns="243840" rIns="210677" bIns="210677" numCol="1" spcCol="1270" anchor="ctr" anchorCtr="0">
              <a:noAutofit/>
            </a:bodyPr>
            <a:lstStyle/>
            <a:p>
              <a:pPr marL="0" marR="0" lvl="0" indent="0" algn="ctr" defTabSz="1185545" eaLnBrk="1" fontAlgn="auto" latinLnBrk="0" hangingPunct="1">
                <a:lnSpc>
                  <a:spcPct val="90000"/>
                </a:lnSpc>
                <a:spcBef>
                  <a:spcPct val="0"/>
                </a:spcBef>
                <a:spcAft>
                  <a:spcPct val="35000"/>
                </a:spcAft>
                <a:buClrTx/>
                <a:buSzTx/>
                <a:buFontTx/>
                <a:buNone/>
                <a:defRPr/>
              </a:pPr>
              <a:endParaRPr kumimoji="0" lang="en-US" sz="48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4" name="圆形"/>
            <p:cNvSpPr/>
            <p:nvPr/>
          </p:nvSpPr>
          <p:spPr>
            <a:xfrm>
              <a:off x="4026500" y="3250989"/>
              <a:ext cx="1061414" cy="106141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rgbClr val="3185C5"/>
              </a:solidFill>
              <a:prstDash val="sysDot"/>
              <a:miter lim="800000"/>
            </a:ln>
            <a:effectLst/>
          </p:spPr>
          <p:txBody>
            <a:bodyPr spcFirstLastPara="0" vert="horz" wrap="square" lIns="243840" tIns="243840" rIns="210677" bIns="210677" numCol="1" spcCol="1270" anchor="ctr" anchorCtr="0">
              <a:noAutofit/>
            </a:bodyPr>
            <a:lstStyle/>
            <a:p>
              <a:pPr marL="0" marR="0" lvl="0" indent="0" algn="ctr" defTabSz="1185545" eaLnBrk="1" fontAlgn="auto" latinLnBrk="0" hangingPunct="1">
                <a:lnSpc>
                  <a:spcPct val="90000"/>
                </a:lnSpc>
                <a:spcBef>
                  <a:spcPct val="0"/>
                </a:spcBef>
                <a:spcAft>
                  <a:spcPct val="35000"/>
                </a:spcAft>
                <a:buClrTx/>
                <a:buSzTx/>
                <a:buFontTx/>
                <a:buNone/>
                <a:defRPr/>
              </a:pPr>
              <a:endParaRPr kumimoji="0" lang="en-US" sz="48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5" name="圆形"/>
            <p:cNvSpPr/>
            <p:nvPr/>
          </p:nvSpPr>
          <p:spPr>
            <a:xfrm>
              <a:off x="5574939" y="3250989"/>
              <a:ext cx="1061414" cy="106141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rgbClr val="418ECF"/>
              </a:solidFill>
              <a:prstDash val="sysDot"/>
              <a:miter lim="800000"/>
            </a:ln>
            <a:effectLst/>
          </p:spPr>
          <p:txBody>
            <a:bodyPr spcFirstLastPara="0" vert="horz" wrap="square" lIns="243840" tIns="243840" rIns="210677" bIns="210677" numCol="1" spcCol="1270" anchor="ctr" anchorCtr="0">
              <a:noAutofit/>
            </a:bodyPr>
            <a:lstStyle/>
            <a:p>
              <a:pPr marL="0" marR="0" lvl="0" indent="0" algn="ctr" defTabSz="1185545" eaLnBrk="1" fontAlgn="auto" latinLnBrk="0" hangingPunct="1">
                <a:lnSpc>
                  <a:spcPct val="90000"/>
                </a:lnSpc>
                <a:spcBef>
                  <a:spcPct val="0"/>
                </a:spcBef>
                <a:spcAft>
                  <a:spcPct val="35000"/>
                </a:spcAft>
                <a:buClrTx/>
                <a:buSzTx/>
                <a:buFontTx/>
                <a:buNone/>
                <a:defRPr/>
              </a:pPr>
              <a:endParaRPr kumimoji="0" lang="en-US" sz="48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6" name="圆形"/>
            <p:cNvSpPr/>
            <p:nvPr/>
          </p:nvSpPr>
          <p:spPr>
            <a:xfrm>
              <a:off x="7123378" y="3250989"/>
              <a:ext cx="1061414" cy="106141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rgbClr val="3185C5"/>
              </a:solidFill>
              <a:prstDash val="sysDot"/>
              <a:miter lim="800000"/>
            </a:ln>
            <a:effectLst/>
          </p:spPr>
          <p:txBody>
            <a:bodyPr spcFirstLastPara="0" vert="horz" wrap="square" lIns="243840" tIns="243840" rIns="210677" bIns="210677" numCol="1" spcCol="1270" anchor="ctr" anchorCtr="0">
              <a:noAutofit/>
            </a:bodyPr>
            <a:lstStyle/>
            <a:p>
              <a:pPr marL="0" marR="0" lvl="0" indent="0" algn="ctr" defTabSz="1185545" eaLnBrk="1" fontAlgn="auto" latinLnBrk="0" hangingPunct="1">
                <a:lnSpc>
                  <a:spcPct val="90000"/>
                </a:lnSpc>
                <a:spcBef>
                  <a:spcPct val="0"/>
                </a:spcBef>
                <a:spcAft>
                  <a:spcPct val="35000"/>
                </a:spcAft>
                <a:buClrTx/>
                <a:buSzTx/>
                <a:buFontTx/>
                <a:buNone/>
                <a:defRPr/>
              </a:pPr>
              <a:endParaRPr kumimoji="0" lang="en-US" sz="48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7" name="圆形"/>
            <p:cNvSpPr/>
            <p:nvPr/>
          </p:nvSpPr>
          <p:spPr>
            <a:xfrm>
              <a:off x="8671818" y="3250989"/>
              <a:ext cx="1061414" cy="106141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cap="flat" cmpd="sng" algn="ctr">
              <a:solidFill>
                <a:srgbClr val="418ECF"/>
              </a:solidFill>
              <a:prstDash val="sysDot"/>
              <a:miter lim="800000"/>
            </a:ln>
            <a:effectLst/>
          </p:spPr>
          <p:txBody>
            <a:bodyPr spcFirstLastPara="0" vert="horz" wrap="square" lIns="243840" tIns="243840" rIns="210677" bIns="210677" numCol="1" spcCol="1270" anchor="ctr" anchorCtr="0">
              <a:noAutofit/>
            </a:bodyPr>
            <a:lstStyle/>
            <a:p>
              <a:pPr marL="0" marR="0" lvl="0" indent="0" algn="ctr" defTabSz="1185545" eaLnBrk="1" fontAlgn="auto" latinLnBrk="0" hangingPunct="1">
                <a:lnSpc>
                  <a:spcPct val="90000"/>
                </a:lnSpc>
                <a:spcBef>
                  <a:spcPct val="0"/>
                </a:spcBef>
                <a:spcAft>
                  <a:spcPct val="35000"/>
                </a:spcAft>
                <a:buClrTx/>
                <a:buSzTx/>
                <a:buFontTx/>
                <a:buNone/>
                <a:defRPr/>
              </a:pPr>
              <a:endParaRPr kumimoji="0" lang="en-US" sz="48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8" name="形状"/>
            <p:cNvSpPr>
              <a:spLocks noEditPoints="1"/>
            </p:cNvSpPr>
            <p:nvPr/>
          </p:nvSpPr>
          <p:spPr bwMode="auto">
            <a:xfrm>
              <a:off x="5822816" y="3568678"/>
              <a:ext cx="565663" cy="426038"/>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418EC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19" name="形状"/>
            <p:cNvSpPr>
              <a:spLocks noEditPoints="1"/>
            </p:cNvSpPr>
            <p:nvPr/>
          </p:nvSpPr>
          <p:spPr bwMode="auto">
            <a:xfrm>
              <a:off x="2790480" y="3605659"/>
              <a:ext cx="436576" cy="3520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418EC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20" name="形状"/>
            <p:cNvSpPr>
              <a:spLocks noEditPoints="1"/>
            </p:cNvSpPr>
            <p:nvPr/>
          </p:nvSpPr>
          <p:spPr bwMode="auto">
            <a:xfrm>
              <a:off x="4319300" y="3547235"/>
              <a:ext cx="475817" cy="46892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3185C5"/>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21" name="形状"/>
            <p:cNvSpPr>
              <a:spLocks noChangeAspect="1" noEditPoints="1"/>
            </p:cNvSpPr>
            <p:nvPr/>
          </p:nvSpPr>
          <p:spPr bwMode="auto">
            <a:xfrm>
              <a:off x="7421485" y="3547235"/>
              <a:ext cx="465202" cy="46892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3185C5"/>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sp>
          <p:nvSpPr>
            <p:cNvPr id="22" name="形状"/>
            <p:cNvSpPr>
              <a:spLocks noEditPoints="1"/>
            </p:cNvSpPr>
            <p:nvPr/>
          </p:nvSpPr>
          <p:spPr bwMode="auto">
            <a:xfrm>
              <a:off x="8988792" y="3567963"/>
              <a:ext cx="427469" cy="42746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418ECF"/>
            </a:solidFill>
            <a:ln w="9525">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endParaRPr>
            </a:p>
          </p:txBody>
        </p:sp>
      </p:grpSp>
      <p:sp>
        <p:nvSpPr>
          <p:cNvPr id="2" name="文本框 2"/>
          <p:cNvSpPr txBox="1"/>
          <p:nvPr/>
        </p:nvSpPr>
        <p:spPr>
          <a:xfrm>
            <a:off x="1111250" y="4645025"/>
            <a:ext cx="2580640" cy="156908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914400">
              <a:lnSpc>
                <a:spcPct val="150000"/>
              </a:lnSpc>
              <a:spcAft>
                <a:spcPts val="0"/>
              </a:spcAft>
              <a:buNone/>
              <a:defRPr/>
            </a:pPr>
            <a:r>
              <a:rPr lang="zh-CN" altLang="en-US"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rPr>
              <a:t>提取文字</a:t>
            </a:r>
            <a:endParaRPr lang="en-US" altLang="zh-CN"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endParaRPr>
          </a:p>
          <a:p>
            <a:pPr marL="0" lvl="0" indent="0" algn="ctr" defTabSz="914400">
              <a:lnSpc>
                <a:spcPct val="150000"/>
              </a:lnSpc>
              <a:spcAft>
                <a:spcPts val="0"/>
              </a:spcAft>
              <a:buNone/>
              <a:defRPr/>
            </a:pP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rPr>
              <a:t>从HTML文件中去除标签和程序，提取出用于排名处理的网页面文字内容</a:t>
            </a:r>
          </a:p>
        </p:txBody>
      </p:sp>
      <p:sp>
        <p:nvSpPr>
          <p:cNvPr id="24" name="文本框 2"/>
          <p:cNvSpPr txBox="1"/>
          <p:nvPr/>
        </p:nvSpPr>
        <p:spPr>
          <a:xfrm>
            <a:off x="2721947" y="1837102"/>
            <a:ext cx="3015719" cy="83058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914400">
              <a:lnSpc>
                <a:spcPct val="150000"/>
              </a:lnSpc>
              <a:spcAft>
                <a:spcPts val="0"/>
              </a:spcAft>
              <a:buNone/>
              <a:defRPr/>
            </a:pPr>
            <a:r>
              <a:rPr lang="zh-CN" altLang="en-US"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rPr>
              <a:t>中文分词</a:t>
            </a:r>
            <a:endParaRPr lang="en-US" altLang="zh-CN"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endParaRPr>
          </a:p>
          <a:p>
            <a:pPr marL="0" lvl="0" indent="0" algn="ctr" defTabSz="914400">
              <a:lnSpc>
                <a:spcPct val="150000"/>
              </a:lnSpc>
              <a:spcAft>
                <a:spcPts val="0"/>
              </a:spcAft>
              <a:buNone/>
              <a:defRPr/>
            </a:pP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rPr>
              <a:t>分辨</a:t>
            </a: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sym typeface="+mn-ea"/>
              </a:rPr>
              <a:t>句子里的</a:t>
            </a: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rPr>
              <a:t>字和词语</a:t>
            </a:r>
          </a:p>
        </p:txBody>
      </p:sp>
      <p:sp>
        <p:nvSpPr>
          <p:cNvPr id="25" name="文本框 2"/>
          <p:cNvSpPr txBox="1"/>
          <p:nvPr/>
        </p:nvSpPr>
        <p:spPr>
          <a:xfrm>
            <a:off x="4704715" y="4645025"/>
            <a:ext cx="2782570" cy="156908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914400">
              <a:lnSpc>
                <a:spcPct val="150000"/>
              </a:lnSpc>
              <a:spcAft>
                <a:spcPts val="0"/>
              </a:spcAft>
              <a:buNone/>
              <a:defRPr/>
            </a:pPr>
            <a:r>
              <a:rPr lang="zh-CN" altLang="en-US"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rPr>
              <a:t>去停止词</a:t>
            </a:r>
          </a:p>
          <a:p>
            <a:pPr marL="0" lvl="0" indent="0" algn="ctr" defTabSz="914400">
              <a:lnSpc>
                <a:spcPct val="150000"/>
              </a:lnSpc>
              <a:spcAft>
                <a:spcPts val="0"/>
              </a:spcAft>
              <a:buNone/>
              <a:defRPr/>
            </a:pP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sym typeface="+mn-ea"/>
              </a:rPr>
              <a:t>去掉</a:t>
            </a: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rPr>
              <a:t>对内容没有任何影响的助词、感叹词、介词等停止词，使索引数据主题更为突出</a:t>
            </a:r>
          </a:p>
        </p:txBody>
      </p:sp>
      <p:sp>
        <p:nvSpPr>
          <p:cNvPr id="26" name="文本框 2"/>
          <p:cNvSpPr txBox="1"/>
          <p:nvPr/>
        </p:nvSpPr>
        <p:spPr>
          <a:xfrm>
            <a:off x="6455410" y="1518285"/>
            <a:ext cx="2632075" cy="156908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914400">
              <a:lnSpc>
                <a:spcPct val="150000"/>
              </a:lnSpc>
              <a:spcAft>
                <a:spcPts val="0"/>
              </a:spcAft>
              <a:buNone/>
              <a:defRPr/>
            </a:pPr>
            <a:r>
              <a:rPr lang="zh-CN" altLang="en-US"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rPr>
              <a:t>消除噪声</a:t>
            </a:r>
            <a:endParaRPr lang="en-US" altLang="zh-CN"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endParaRPr>
          </a:p>
          <a:p>
            <a:pPr marL="0" lvl="0" indent="0" algn="ctr" defTabSz="914400">
              <a:lnSpc>
                <a:spcPct val="150000"/>
              </a:lnSpc>
              <a:spcAft>
                <a:spcPts val="0"/>
              </a:spcAft>
              <a:buNone/>
              <a:defRPr/>
            </a:pP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rPr>
              <a:t>识别并消除版权声明文字、导航条、广告等对页面主题没有贡献的内容</a:t>
            </a:r>
          </a:p>
        </p:txBody>
      </p:sp>
      <p:sp>
        <p:nvSpPr>
          <p:cNvPr id="27" name="文本框 2"/>
          <p:cNvSpPr txBox="1"/>
          <p:nvPr/>
        </p:nvSpPr>
        <p:spPr>
          <a:xfrm>
            <a:off x="8237855" y="4645025"/>
            <a:ext cx="2586355" cy="156908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914400">
              <a:lnSpc>
                <a:spcPct val="150000"/>
              </a:lnSpc>
              <a:spcAft>
                <a:spcPts val="0"/>
              </a:spcAft>
              <a:buNone/>
              <a:defRPr/>
            </a:pPr>
            <a:r>
              <a:rPr lang="zh-CN" altLang="en-US"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rPr>
              <a:t>去重</a:t>
            </a:r>
            <a:endParaRPr lang="en-US" altLang="zh-CN" sz="2000" b="1" kern="0" dirty="0">
              <a:solidFill>
                <a:prstClr val="black">
                  <a:lumMod val="65000"/>
                  <a:lumOff val="35000"/>
                </a:prstClr>
              </a:solidFill>
              <a:latin typeface="黑体" panose="02010609060101010101" charset="-122"/>
              <a:ea typeface="黑体" panose="02010609060101010101" charset="-122"/>
              <a:cs typeface="黑体" panose="02010609060101010101" charset="-122"/>
            </a:endParaRPr>
          </a:p>
          <a:p>
            <a:pPr marL="0" lvl="0" indent="0" algn="ctr" defTabSz="914400">
              <a:lnSpc>
                <a:spcPct val="150000"/>
              </a:lnSpc>
              <a:spcAft>
                <a:spcPts val="0"/>
              </a:spcAft>
              <a:buNone/>
              <a:defRPr/>
            </a:pPr>
            <a:r>
              <a:rPr lang="zh-CN" altLang="en-US" sz="1600" kern="0" dirty="0">
                <a:solidFill>
                  <a:prstClr val="black">
                    <a:lumMod val="65000"/>
                    <a:lumOff val="35000"/>
                  </a:prstClr>
                </a:solidFill>
                <a:latin typeface="黑体" panose="02010609060101010101" charset="-122"/>
                <a:ea typeface="黑体" panose="02010609060101010101" charset="-122"/>
                <a:cs typeface="黑体" panose="02010609060101010101" charset="-122"/>
              </a:rPr>
              <a:t>识别和删除出现在不同网站及同一个网站的不同网址上的重复内容</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监视器, 屏幕, 电子产品, 电视&#10;&#10;描述已自动生成"/>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350520" y="452755"/>
            <a:ext cx="12974320" cy="7011035"/>
          </a:xfrm>
          <a:prstGeom prst="rect">
            <a:avLst/>
          </a:prstGeom>
          <a:ln>
            <a:noFill/>
          </a:ln>
        </p:spPr>
      </p:pic>
      <p:grpSp>
        <p:nvGrpSpPr>
          <p:cNvPr id="3" name="组合 2"/>
          <p:cNvGrpSpPr/>
          <p:nvPr/>
        </p:nvGrpSpPr>
        <p:grpSpPr>
          <a:xfrm>
            <a:off x="646069" y="1539278"/>
            <a:ext cx="3404845" cy="4448061"/>
            <a:chOff x="1993" y="2501"/>
            <a:chExt cx="7459" cy="3401"/>
          </a:xfrm>
        </p:grpSpPr>
        <p:sp>
          <p:nvSpPr>
            <p:cNvPr id="17" name="圆角矩形 7"/>
            <p:cNvSpPr/>
            <p:nvPr/>
          </p:nvSpPr>
          <p:spPr>
            <a:xfrm>
              <a:off x="2056" y="2705"/>
              <a:ext cx="7249" cy="3197"/>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8" name="矩形 8"/>
            <p:cNvSpPr/>
            <p:nvPr/>
          </p:nvSpPr>
          <p:spPr>
            <a:xfrm>
              <a:off x="1993" y="3098"/>
              <a:ext cx="7459" cy="2611"/>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1.了解搜索引擎营销的概念及特点；</a:t>
              </a:r>
            </a:p>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2.了解国内外常见的搜索引擎；</a:t>
              </a:r>
            </a:p>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3.熟悉搜索引擎营销的原理；</a:t>
              </a:r>
            </a:p>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4.知道百度搜索推广的展现形式与优势；</a:t>
              </a:r>
            </a:p>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5.了解借助ChinaZ开展搜索引擎优化的技巧与方法。</a:t>
              </a:r>
            </a:p>
          </p:txBody>
        </p:sp>
        <p:sp>
          <p:nvSpPr>
            <p:cNvPr id="19" name="圆角矩形 11"/>
            <p:cNvSpPr/>
            <p:nvPr/>
          </p:nvSpPr>
          <p:spPr>
            <a:xfrm>
              <a:off x="3488" y="2501"/>
              <a:ext cx="4625" cy="498"/>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0" name="文本框 12"/>
            <p:cNvSpPr txBox="1"/>
            <p:nvPr/>
          </p:nvSpPr>
          <p:spPr>
            <a:xfrm>
              <a:off x="3571" y="2590"/>
              <a:ext cx="4405" cy="32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知识目标</a:t>
              </a:r>
            </a:p>
          </p:txBody>
        </p:sp>
      </p:grpSp>
      <p:grpSp>
        <p:nvGrpSpPr>
          <p:cNvPr id="4" name="组合 3"/>
          <p:cNvGrpSpPr/>
          <p:nvPr/>
        </p:nvGrpSpPr>
        <p:grpSpPr>
          <a:xfrm>
            <a:off x="4368359" y="1519269"/>
            <a:ext cx="3468799" cy="4470234"/>
            <a:chOff x="2055" y="2439"/>
            <a:chExt cx="7304" cy="3383"/>
          </a:xfrm>
        </p:grpSpPr>
        <p:sp>
          <p:nvSpPr>
            <p:cNvPr id="5" name="圆角矩形 7"/>
            <p:cNvSpPr/>
            <p:nvPr/>
          </p:nvSpPr>
          <p:spPr>
            <a:xfrm>
              <a:off x="2055" y="2658"/>
              <a:ext cx="7230" cy="3164"/>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8" name="矩形 8"/>
            <p:cNvSpPr/>
            <p:nvPr/>
          </p:nvSpPr>
          <p:spPr>
            <a:xfrm>
              <a:off x="2247" y="3019"/>
              <a:ext cx="7112" cy="2584"/>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1.掌握百度搜索引擎营销的技巧，能够使用百度</a:t>
              </a:r>
              <a:r>
                <a:rPr lang="zh-CN" sz="1800" dirty="0">
                  <a:solidFill>
                    <a:schemeClr val="tx1">
                      <a:lumMod val="75000"/>
                      <a:lumOff val="25000"/>
                    </a:schemeClr>
                  </a:solidFill>
                  <a:latin typeface="黑体" panose="02010609060101010101" charset="-122"/>
                  <a:ea typeface="黑体" panose="02010609060101010101" charset="-122"/>
                  <a:cs typeface="+mn-ea"/>
                  <a:sym typeface="+mn-lt"/>
                </a:rPr>
                <a:t>推广</a:t>
              </a: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后台展开营销操作；</a:t>
              </a:r>
            </a:p>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2.掌握搜索引擎优化的方法，能够完成关键词优化、标题优化和链接优化的操作；</a:t>
              </a:r>
            </a:p>
            <a:p>
              <a:pPr marL="0" marR="0" lvl="0" indent="0" algn="l" defTabSz="914400" rtl="0">
                <a:lnSpc>
                  <a:spcPct val="150000"/>
                </a:lnSpc>
                <a:spcBef>
                  <a:spcPts val="0"/>
                </a:spcBef>
                <a:spcAft>
                  <a:spcPct val="0"/>
                </a:spcAft>
                <a:buClrTx/>
                <a:buSzTx/>
                <a:buFont typeface="黑体" panose="02010609060101010101" charset="-122"/>
                <a:buNone/>
                <a:defRPr/>
              </a:pPr>
              <a:r>
                <a:rPr sz="18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3.能够对搜索引擎优化效果进行监控与评估。</a:t>
              </a:r>
            </a:p>
          </p:txBody>
        </p:sp>
        <p:sp>
          <p:nvSpPr>
            <p:cNvPr id="9" name="圆角矩形 11"/>
            <p:cNvSpPr/>
            <p:nvPr/>
          </p:nvSpPr>
          <p:spPr>
            <a:xfrm>
              <a:off x="3401" y="2439"/>
              <a:ext cx="4418" cy="508"/>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0" name="文本框 12"/>
            <p:cNvSpPr txBox="1"/>
            <p:nvPr/>
          </p:nvSpPr>
          <p:spPr>
            <a:xfrm>
              <a:off x="3529" y="2540"/>
              <a:ext cx="4281" cy="31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技能目标</a:t>
              </a:r>
            </a:p>
          </p:txBody>
        </p:sp>
      </p:grpSp>
      <p:grpSp>
        <p:nvGrpSpPr>
          <p:cNvPr id="11" name="组合 10"/>
          <p:cNvGrpSpPr/>
          <p:nvPr/>
        </p:nvGrpSpPr>
        <p:grpSpPr>
          <a:xfrm>
            <a:off x="8178175" y="1529227"/>
            <a:ext cx="3338219" cy="4458309"/>
            <a:chOff x="2055" y="2354"/>
            <a:chExt cx="7230" cy="3414"/>
          </a:xfrm>
        </p:grpSpPr>
        <p:sp>
          <p:nvSpPr>
            <p:cNvPr id="12" name="圆角矩形 7"/>
            <p:cNvSpPr/>
            <p:nvPr/>
          </p:nvSpPr>
          <p:spPr>
            <a:xfrm>
              <a:off x="2055" y="2567"/>
              <a:ext cx="7230" cy="3201"/>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3" name="矩形 8"/>
            <p:cNvSpPr/>
            <p:nvPr/>
          </p:nvSpPr>
          <p:spPr>
            <a:xfrm>
              <a:off x="2214" y="2960"/>
              <a:ext cx="6911" cy="261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eaLnBrk="1" hangingPunct="1">
                <a:lnSpc>
                  <a:spcPct val="150000"/>
                </a:lnSpc>
                <a:spcBef>
                  <a:spcPts val="0"/>
                </a:spcBef>
                <a:spcAft>
                  <a:spcPct val="0"/>
                </a:spcAft>
                <a:buClrTx/>
                <a:buSzTx/>
                <a:buFont typeface="黑体" panose="02010609060101010101" charset="-122"/>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1.具备合规意识，在互联网营销推广中遵守相关法律法规，合法开展搜索引擎营销活动；</a:t>
              </a:r>
            </a:p>
            <a:p>
              <a:pPr marL="0" marR="0" lvl="0" indent="0" algn="l" defTabSz="914400" rtl="0" eaLnBrk="1" hangingPunct="1">
                <a:lnSpc>
                  <a:spcPct val="150000"/>
                </a:lnSpc>
                <a:spcBef>
                  <a:spcPts val="0"/>
                </a:spcBef>
                <a:spcAft>
                  <a:spcPct val="0"/>
                </a:spcAft>
                <a:buClrTx/>
                <a:buSzTx/>
                <a:buFont typeface="黑体" panose="02010609060101010101" charset="-122"/>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2.培养诚实守信和保密等职业素养；</a:t>
              </a:r>
            </a:p>
            <a:p>
              <a:pPr marL="0" marR="0" lvl="0" indent="0" algn="l" defTabSz="914400" rtl="0" eaLnBrk="1" hangingPunct="1">
                <a:lnSpc>
                  <a:spcPct val="150000"/>
                </a:lnSpc>
                <a:spcBef>
                  <a:spcPts val="0"/>
                </a:spcBef>
                <a:spcAft>
                  <a:spcPct val="0"/>
                </a:spcAft>
                <a:buClrTx/>
                <a:buSzTx/>
                <a:buFont typeface="黑体" panose="02010609060101010101" charset="-122"/>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3.培养坚持原则、求实务新、恪守信用等电子商务职业道德。</a:t>
              </a:r>
            </a:p>
          </p:txBody>
        </p:sp>
        <p:sp>
          <p:nvSpPr>
            <p:cNvPr id="14" name="圆角矩形 11"/>
            <p:cNvSpPr/>
            <p:nvPr/>
          </p:nvSpPr>
          <p:spPr>
            <a:xfrm>
              <a:off x="3484" y="2354"/>
              <a:ext cx="4371" cy="498"/>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黑体" panose="02010609060101010101" charset="-122"/>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49" name="文本框 12"/>
            <p:cNvSpPr txBox="1"/>
            <p:nvPr/>
          </p:nvSpPr>
          <p:spPr>
            <a:xfrm>
              <a:off x="3479" y="2442"/>
              <a:ext cx="4405" cy="32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素养目标</a:t>
              </a:r>
            </a:p>
          </p:txBody>
        </p:sp>
      </p:grpSp>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学习目标</a:t>
              </a:r>
            </a:p>
          </p:txBody>
        </p:sp>
        <p:grpSp>
          <p:nvGrpSpPr>
            <p:cNvPr id="2" name="组合 1"/>
            <p:cNvGrpSpPr/>
            <p:nvPr/>
          </p:nvGrpSpPr>
          <p:grpSpPr>
            <a:xfrm>
              <a:off x="412693" y="160555"/>
              <a:ext cx="739200" cy="739200"/>
              <a:chOff x="412693" y="160555"/>
              <a:chExt cx="739200" cy="739200"/>
            </a:xfrm>
          </p:grpSpPr>
          <p:sp>
            <p:nvSpPr>
              <p:cNvPr id="6" name="菱形 5"/>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菱形 2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3" name="文本框 22"/>
          <p:cNvSpPr txBox="1"/>
          <p:nvPr/>
        </p:nvSpPr>
        <p:spPr>
          <a:xfrm>
            <a:off x="5513705" y="990600"/>
            <a:ext cx="925830" cy="460375"/>
          </a:xfrm>
          <a:prstGeom prst="rect">
            <a:avLst/>
          </a:prstGeom>
          <a:noFill/>
        </p:spPr>
        <p:txBody>
          <a:bodyPr wrap="square" rtlCol="0">
            <a:spAutoFit/>
          </a:bodyPr>
          <a:lstStyle/>
          <a:p>
            <a:pPr algn="dist"/>
            <a:r>
              <a:rPr lang="zh-CN" altLang="en-US" sz="2400" b="1">
                <a:solidFill>
                  <a:srgbClr val="2E75B6"/>
                </a:solidFill>
                <a:cs typeface="黑体" panose="02010609060101010101" charset="-122"/>
              </a:rPr>
              <a:t>排名</a:t>
            </a:r>
          </a:p>
        </p:txBody>
      </p:sp>
      <p:sp>
        <p:nvSpPr>
          <p:cNvPr id="3" name="Text Placeholder 3"/>
          <p:cNvSpPr txBox="1"/>
          <p:nvPr/>
        </p:nvSpPr>
        <p:spPr>
          <a:xfrm>
            <a:off x="1316673" y="1891030"/>
            <a:ext cx="304800" cy="3689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b="0" dirty="0">
                <a:solidFill>
                  <a:schemeClr val="accent1"/>
                </a:solidFill>
                <a:ea typeface="黑体" panose="02010609060101010101" charset="-122"/>
                <a:cs typeface="黑体" panose="02010609060101010101" charset="-122"/>
                <a:sym typeface="+mn-lt"/>
              </a:rPr>
              <a:t>01</a:t>
            </a:r>
          </a:p>
        </p:txBody>
      </p:sp>
      <p:sp>
        <p:nvSpPr>
          <p:cNvPr id="7" name="文本框 6"/>
          <p:cNvSpPr txBox="1"/>
          <p:nvPr/>
        </p:nvSpPr>
        <p:spPr>
          <a:xfrm>
            <a:off x="2061845" y="1860550"/>
            <a:ext cx="1854835" cy="706755"/>
          </a:xfrm>
          <a:prstGeom prst="rect">
            <a:avLst/>
          </a:prstGeom>
          <a:noFill/>
        </p:spPr>
        <p:txBody>
          <a:bodyPr wrap="square" rtlCol="0">
            <a:spAutoFit/>
          </a:bodyPr>
          <a:lstStyle/>
          <a:p>
            <a:r>
              <a:rPr lang="zh-CN" altLang="en-US" sz="2000" dirty="0">
                <a:solidFill>
                  <a:srgbClr val="2E75B6"/>
                </a:solidFill>
                <a:cs typeface="+mn-ea"/>
                <a:sym typeface="+mn-lt"/>
              </a:rPr>
              <a:t>对提交的搜索请求进行分析</a:t>
            </a:r>
          </a:p>
        </p:txBody>
      </p:sp>
      <p:sp>
        <p:nvSpPr>
          <p:cNvPr id="8" name="文本框 7"/>
          <p:cNvSpPr txBox="1"/>
          <p:nvPr/>
        </p:nvSpPr>
        <p:spPr>
          <a:xfrm>
            <a:off x="2061845" y="2567305"/>
            <a:ext cx="2122805" cy="1271270"/>
          </a:xfrm>
          <a:prstGeom prst="rect">
            <a:avLst/>
          </a:prstGeom>
          <a:noFill/>
        </p:spPr>
        <p:txBody>
          <a:bodyPr wrap="square" rtlCol="0">
            <a:spAutoFit/>
          </a:bodyPr>
          <a:lstStyle/>
          <a:p>
            <a:pPr>
              <a:lnSpc>
                <a:spcPct val="120000"/>
              </a:lnSpc>
              <a:spcBef>
                <a:spcPts val="0"/>
              </a:spcBef>
              <a:spcAft>
                <a:spcPts val="0"/>
              </a:spcAft>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分析搜索请求包括中文分词、去停止词、 指令处理、拼写矫正、整合搜索触发等</a:t>
            </a:r>
          </a:p>
        </p:txBody>
      </p:sp>
      <p:sp>
        <p:nvSpPr>
          <p:cNvPr id="29" name="矩形 28"/>
          <p:cNvSpPr/>
          <p:nvPr/>
        </p:nvSpPr>
        <p:spPr>
          <a:xfrm>
            <a:off x="1035050" y="2722245"/>
            <a:ext cx="864235" cy="6826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30" name="图形 8" descr="旗帜"/>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212850" y="2828925"/>
            <a:ext cx="469900" cy="469900"/>
          </a:xfrm>
          <a:prstGeom prst="rect">
            <a:avLst/>
          </a:prstGeom>
        </p:spPr>
      </p:pic>
      <p:sp>
        <p:nvSpPr>
          <p:cNvPr id="32" name="Text Placeholder 3"/>
          <p:cNvSpPr txBox="1"/>
          <p:nvPr/>
        </p:nvSpPr>
        <p:spPr>
          <a:xfrm>
            <a:off x="4903153" y="1891030"/>
            <a:ext cx="304800" cy="3689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b="0" dirty="0">
                <a:solidFill>
                  <a:schemeClr val="accent1"/>
                </a:solidFill>
                <a:ea typeface="黑体" panose="02010609060101010101" charset="-122"/>
                <a:cs typeface="黑体" panose="02010609060101010101" charset="-122"/>
                <a:sym typeface="+mn-lt"/>
              </a:rPr>
              <a:t>02</a:t>
            </a:r>
          </a:p>
        </p:txBody>
      </p:sp>
      <p:sp>
        <p:nvSpPr>
          <p:cNvPr id="33" name="文本框 32"/>
          <p:cNvSpPr txBox="1"/>
          <p:nvPr/>
        </p:nvSpPr>
        <p:spPr>
          <a:xfrm>
            <a:off x="5700395" y="1860550"/>
            <a:ext cx="2002790" cy="398780"/>
          </a:xfrm>
          <a:prstGeom prst="rect">
            <a:avLst/>
          </a:prstGeom>
          <a:noFill/>
        </p:spPr>
        <p:txBody>
          <a:bodyPr wrap="square" rtlCol="0">
            <a:spAutoFit/>
          </a:bodyPr>
          <a:lstStyle/>
          <a:p>
            <a:r>
              <a:rPr lang="zh-CN" altLang="en-US" sz="2000" dirty="0">
                <a:solidFill>
                  <a:srgbClr val="2E75B6"/>
                </a:solidFill>
                <a:cs typeface="+mn-ea"/>
                <a:sym typeface="+mn-lt"/>
              </a:rPr>
              <a:t>文件匹配</a:t>
            </a:r>
          </a:p>
        </p:txBody>
      </p:sp>
      <p:sp>
        <p:nvSpPr>
          <p:cNvPr id="34" name="文本框 33"/>
          <p:cNvSpPr txBox="1"/>
          <p:nvPr/>
        </p:nvSpPr>
        <p:spPr>
          <a:xfrm>
            <a:off x="5700395" y="2575560"/>
            <a:ext cx="1988820" cy="681355"/>
          </a:xfrm>
          <a:prstGeom prst="rect">
            <a:avLst/>
          </a:prstGeom>
          <a:noFill/>
        </p:spPr>
        <p:txBody>
          <a:bodyPr wrap="square" rtlCol="0">
            <a:spAutoFit/>
          </a:bodyPr>
          <a:lstStyle/>
          <a:p>
            <a:pPr>
              <a:lnSpc>
                <a:spcPct val="120000"/>
              </a:lnSpc>
              <a:spcBef>
                <a:spcPts val="0"/>
              </a:spcBef>
              <a:spcAft>
                <a:spcPts val="0"/>
              </a:spcAft>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找到含有所有搜索关键词的所有文件</a:t>
            </a:r>
          </a:p>
        </p:txBody>
      </p:sp>
      <p:sp>
        <p:nvSpPr>
          <p:cNvPr id="39" name="矩形 38"/>
          <p:cNvSpPr/>
          <p:nvPr/>
        </p:nvSpPr>
        <p:spPr>
          <a:xfrm>
            <a:off x="4624070" y="2722245"/>
            <a:ext cx="864235" cy="6826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40" name="图形 14" descr="电铃"/>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4813300" y="2791460"/>
            <a:ext cx="537210" cy="537210"/>
          </a:xfrm>
          <a:prstGeom prst="rect">
            <a:avLst/>
          </a:prstGeom>
        </p:spPr>
      </p:pic>
      <p:sp>
        <p:nvSpPr>
          <p:cNvPr id="42" name="Text Placeholder 3"/>
          <p:cNvSpPr txBox="1"/>
          <p:nvPr/>
        </p:nvSpPr>
        <p:spPr>
          <a:xfrm>
            <a:off x="8641398" y="1891030"/>
            <a:ext cx="304800" cy="3689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b="0" dirty="0">
                <a:solidFill>
                  <a:schemeClr val="accent1"/>
                </a:solidFill>
                <a:ea typeface="黑体" panose="02010609060101010101" charset="-122"/>
                <a:cs typeface="黑体" panose="02010609060101010101" charset="-122"/>
                <a:sym typeface="+mn-lt"/>
              </a:rPr>
              <a:t>03</a:t>
            </a:r>
          </a:p>
        </p:txBody>
      </p:sp>
      <p:sp>
        <p:nvSpPr>
          <p:cNvPr id="43" name="文本框 42"/>
          <p:cNvSpPr txBox="1"/>
          <p:nvPr/>
        </p:nvSpPr>
        <p:spPr>
          <a:xfrm>
            <a:off x="9338945" y="1860550"/>
            <a:ext cx="2002790" cy="398780"/>
          </a:xfrm>
          <a:prstGeom prst="rect">
            <a:avLst/>
          </a:prstGeom>
          <a:noFill/>
        </p:spPr>
        <p:txBody>
          <a:bodyPr wrap="square" rtlCol="0">
            <a:spAutoFit/>
          </a:bodyPr>
          <a:lstStyle/>
          <a:p>
            <a:r>
              <a:rPr lang="zh-CN" altLang="en-US" sz="2000" dirty="0">
                <a:solidFill>
                  <a:srgbClr val="2E75B6"/>
                </a:solidFill>
                <a:cs typeface="+mn-ea"/>
                <a:sym typeface="+mn-lt"/>
              </a:rPr>
              <a:t>初始子集筛选</a:t>
            </a:r>
          </a:p>
        </p:txBody>
      </p:sp>
      <p:sp>
        <p:nvSpPr>
          <p:cNvPr id="44" name="文本框 43"/>
          <p:cNvSpPr txBox="1"/>
          <p:nvPr/>
        </p:nvSpPr>
        <p:spPr>
          <a:xfrm>
            <a:off x="9338945" y="2503170"/>
            <a:ext cx="2090420" cy="1271270"/>
          </a:xfrm>
          <a:prstGeom prst="rect">
            <a:avLst/>
          </a:prstGeom>
          <a:noFill/>
        </p:spPr>
        <p:txBody>
          <a:bodyPr wrap="square" rtlCol="0">
            <a:spAutoFit/>
          </a:bodyPr>
          <a:lstStyle/>
          <a:p>
            <a:pPr>
              <a:lnSpc>
                <a:spcPct val="120000"/>
              </a:lnSpc>
              <a:spcBef>
                <a:spcPts val="0"/>
              </a:spcBef>
              <a:spcAft>
                <a:spcPts val="0"/>
              </a:spcAft>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搜索引擎面对海量的数据会</a:t>
            </a:r>
            <a:r>
              <a:rPr lang="zh-CN" sz="1600" dirty="0">
                <a:solidFill>
                  <a:schemeClr val="tx1">
                    <a:lumMod val="75000"/>
                    <a:lumOff val="25000"/>
                  </a:schemeClr>
                </a:solidFill>
                <a:latin typeface="黑体" panose="02010609060101010101" charset="-122"/>
                <a:ea typeface="黑体" panose="02010609060101010101" charset="-122"/>
                <a:cs typeface="+mn-ea"/>
                <a:sym typeface="+mn-lt"/>
              </a:rPr>
              <a:t>从中</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选择权重高的页面去匹配</a:t>
            </a:r>
            <a:r>
              <a:rPr lang="zh-CN" sz="1600" dirty="0">
                <a:solidFill>
                  <a:schemeClr val="tx1">
                    <a:lumMod val="75000"/>
                    <a:lumOff val="25000"/>
                  </a:schemeClr>
                </a:solidFill>
                <a:latin typeface="黑体" panose="02010609060101010101" charset="-122"/>
                <a:ea typeface="黑体" panose="02010609060101010101" charset="-122"/>
                <a:cs typeface="+mn-ea"/>
                <a:sym typeface="+mn-lt"/>
              </a:rPr>
              <a:t>，并</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返回给用户</a:t>
            </a:r>
          </a:p>
        </p:txBody>
      </p:sp>
      <p:sp>
        <p:nvSpPr>
          <p:cNvPr id="45" name="矩形 44"/>
          <p:cNvSpPr/>
          <p:nvPr/>
        </p:nvSpPr>
        <p:spPr>
          <a:xfrm>
            <a:off x="8361680" y="2722245"/>
            <a:ext cx="864235" cy="6826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46" name="图形 20" descr="地球仪"/>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8551545" y="2779395"/>
            <a:ext cx="519430" cy="519430"/>
          </a:xfrm>
          <a:prstGeom prst="rect">
            <a:avLst/>
          </a:prstGeom>
        </p:spPr>
      </p:pic>
      <p:sp>
        <p:nvSpPr>
          <p:cNvPr id="48" name="Text Placeholder 3"/>
          <p:cNvSpPr txBox="1"/>
          <p:nvPr/>
        </p:nvSpPr>
        <p:spPr>
          <a:xfrm>
            <a:off x="1316673" y="4177665"/>
            <a:ext cx="304800" cy="3689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b="0" dirty="0">
                <a:solidFill>
                  <a:schemeClr val="accent1"/>
                </a:solidFill>
                <a:ea typeface="黑体" panose="02010609060101010101" charset="-122"/>
                <a:cs typeface="黑体" panose="02010609060101010101" charset="-122"/>
                <a:sym typeface="+mn-lt"/>
              </a:rPr>
              <a:t>04</a:t>
            </a:r>
          </a:p>
        </p:txBody>
      </p:sp>
      <p:sp>
        <p:nvSpPr>
          <p:cNvPr id="49" name="文本框 48"/>
          <p:cNvSpPr txBox="1"/>
          <p:nvPr/>
        </p:nvSpPr>
        <p:spPr>
          <a:xfrm>
            <a:off x="2081530" y="4162425"/>
            <a:ext cx="2002790" cy="398780"/>
          </a:xfrm>
          <a:prstGeom prst="rect">
            <a:avLst/>
          </a:prstGeom>
          <a:noFill/>
        </p:spPr>
        <p:txBody>
          <a:bodyPr wrap="square" rtlCol="0">
            <a:spAutoFit/>
          </a:bodyPr>
          <a:lstStyle/>
          <a:p>
            <a:r>
              <a:rPr lang="zh-CN" altLang="en-US" sz="2000" dirty="0">
                <a:solidFill>
                  <a:srgbClr val="2E75B6"/>
                </a:solidFill>
                <a:cs typeface="+mn-ea"/>
                <a:sym typeface="+mn-lt"/>
              </a:rPr>
              <a:t>相关性计算</a:t>
            </a:r>
          </a:p>
        </p:txBody>
      </p:sp>
      <p:sp>
        <p:nvSpPr>
          <p:cNvPr id="50" name="文本框 49"/>
          <p:cNvSpPr txBox="1"/>
          <p:nvPr/>
        </p:nvSpPr>
        <p:spPr>
          <a:xfrm>
            <a:off x="2081530" y="4730115"/>
            <a:ext cx="2035810" cy="1565910"/>
          </a:xfrm>
          <a:prstGeom prst="rect">
            <a:avLst/>
          </a:prstGeom>
          <a:noFill/>
        </p:spPr>
        <p:txBody>
          <a:bodyPr wrap="square" rtlCol="0">
            <a:spAutoFit/>
          </a:bodyPr>
          <a:lstStyle/>
          <a:p>
            <a:pPr>
              <a:lnSpc>
                <a:spcPct val="120000"/>
              </a:lnSpc>
              <a:spcBef>
                <a:spcPts val="0"/>
              </a:spcBef>
              <a:spcAft>
                <a:spcPts val="0"/>
              </a:spcAft>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影响相关性的因素主要有关键词常用度、链接的使用和页面权重、关键词</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位置、</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密度</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和字频、距离</a:t>
            </a:r>
            <a:r>
              <a:rPr lang="zh-CN" sz="1600" dirty="0">
                <a:solidFill>
                  <a:schemeClr val="tx1">
                    <a:lumMod val="75000"/>
                    <a:lumOff val="25000"/>
                  </a:schemeClr>
                </a:solidFill>
                <a:latin typeface="黑体" panose="02010609060101010101" charset="-122"/>
                <a:ea typeface="黑体" panose="02010609060101010101" charset="-122"/>
                <a:cs typeface="+mn-ea"/>
                <a:sym typeface="+mn-lt"/>
              </a:rPr>
              <a:t>等</a:t>
            </a:r>
          </a:p>
        </p:txBody>
      </p:sp>
      <p:sp>
        <p:nvSpPr>
          <p:cNvPr id="51" name="矩形 50"/>
          <p:cNvSpPr/>
          <p:nvPr/>
        </p:nvSpPr>
        <p:spPr>
          <a:xfrm>
            <a:off x="1035050" y="4848860"/>
            <a:ext cx="864235" cy="6826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52" name="图形 26" descr="合上的书"/>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1167765" y="4918075"/>
            <a:ext cx="544195" cy="544195"/>
          </a:xfrm>
          <a:prstGeom prst="rect">
            <a:avLst/>
          </a:prstGeom>
        </p:spPr>
      </p:pic>
      <p:sp>
        <p:nvSpPr>
          <p:cNvPr id="54" name="Text Placeholder 3"/>
          <p:cNvSpPr txBox="1"/>
          <p:nvPr/>
        </p:nvSpPr>
        <p:spPr>
          <a:xfrm>
            <a:off x="4903788" y="4177665"/>
            <a:ext cx="304800" cy="3689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b="0" dirty="0">
                <a:solidFill>
                  <a:schemeClr val="accent1"/>
                </a:solidFill>
                <a:ea typeface="黑体" panose="02010609060101010101" charset="-122"/>
                <a:cs typeface="黑体" panose="02010609060101010101" charset="-122"/>
                <a:sym typeface="+mn-lt"/>
              </a:rPr>
              <a:t>05</a:t>
            </a:r>
          </a:p>
        </p:txBody>
      </p:sp>
      <p:sp>
        <p:nvSpPr>
          <p:cNvPr id="55" name="文本框 54"/>
          <p:cNvSpPr txBox="1"/>
          <p:nvPr/>
        </p:nvSpPr>
        <p:spPr>
          <a:xfrm>
            <a:off x="5720080" y="4162425"/>
            <a:ext cx="2002790" cy="398780"/>
          </a:xfrm>
          <a:prstGeom prst="rect">
            <a:avLst/>
          </a:prstGeom>
          <a:noFill/>
        </p:spPr>
        <p:txBody>
          <a:bodyPr wrap="square" rtlCol="0">
            <a:spAutoFit/>
          </a:bodyPr>
          <a:lstStyle/>
          <a:p>
            <a:r>
              <a:rPr lang="zh-CN" altLang="en-US" sz="2000" dirty="0">
                <a:solidFill>
                  <a:srgbClr val="2E75B6"/>
                </a:solidFill>
                <a:cs typeface="+mn-ea"/>
                <a:sym typeface="+mn-lt"/>
              </a:rPr>
              <a:t>排名过滤及调整</a:t>
            </a:r>
          </a:p>
        </p:txBody>
      </p:sp>
      <p:sp>
        <p:nvSpPr>
          <p:cNvPr id="56" name="文本框 55"/>
          <p:cNvSpPr txBox="1"/>
          <p:nvPr/>
        </p:nvSpPr>
        <p:spPr>
          <a:xfrm>
            <a:off x="5720080" y="4698365"/>
            <a:ext cx="2050415" cy="1271270"/>
          </a:xfrm>
          <a:prstGeom prst="rect">
            <a:avLst/>
          </a:prstGeom>
          <a:noFill/>
        </p:spPr>
        <p:txBody>
          <a:bodyPr wrap="square" rtlCol="0">
            <a:spAutoFit/>
          </a:bodyPr>
          <a:lstStyle/>
          <a:p>
            <a:pPr>
              <a:lnSpc>
                <a:spcPct val="120000"/>
              </a:lnSpc>
              <a:spcBef>
                <a:spcPts val="0"/>
              </a:spcBef>
              <a:spcAft>
                <a:spcPts val="0"/>
              </a:spcAft>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过滤算法</a:t>
            </a:r>
            <a:r>
              <a:rPr lang="zh-CN" sz="1600" dirty="0">
                <a:solidFill>
                  <a:schemeClr val="tx1">
                    <a:lumMod val="75000"/>
                    <a:lumOff val="25000"/>
                  </a:schemeClr>
                </a:solidFill>
                <a:latin typeface="黑体" panose="02010609060101010101" charset="-122"/>
                <a:ea typeface="黑体" panose="02010609060101010101" charset="-122"/>
                <a:cs typeface="+mn-ea"/>
                <a:sym typeface="+mn-lt"/>
              </a:rPr>
              <a:t>会</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对排名进行轻微调整，最主要的是</a:t>
            </a:r>
            <a:r>
              <a:rPr lang="zh-CN" sz="1600" dirty="0">
                <a:solidFill>
                  <a:schemeClr val="tx1">
                    <a:lumMod val="75000"/>
                    <a:lumOff val="25000"/>
                  </a:schemeClr>
                </a:solidFill>
                <a:latin typeface="黑体" panose="02010609060101010101" charset="-122"/>
                <a:ea typeface="黑体" panose="02010609060101010101" charset="-122"/>
                <a:cs typeface="+mn-ea"/>
                <a:sym typeface="+mn-lt"/>
              </a:rPr>
              <a:t>对某些有作弊嫌疑的页面</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施加惩罚</a:t>
            </a:r>
            <a:endParaRPr lang="zh-CN" sz="1600" dirty="0">
              <a:solidFill>
                <a:schemeClr val="tx1">
                  <a:lumMod val="75000"/>
                  <a:lumOff val="25000"/>
                </a:schemeClr>
              </a:solidFill>
              <a:latin typeface="黑体" panose="02010609060101010101" charset="-122"/>
              <a:ea typeface="黑体" panose="02010609060101010101" charset="-122"/>
              <a:cs typeface="+mn-ea"/>
              <a:sym typeface="+mn-lt"/>
            </a:endParaRPr>
          </a:p>
        </p:txBody>
      </p:sp>
      <p:sp>
        <p:nvSpPr>
          <p:cNvPr id="57" name="矩形 56"/>
          <p:cNvSpPr/>
          <p:nvPr/>
        </p:nvSpPr>
        <p:spPr>
          <a:xfrm>
            <a:off x="4624070" y="4848860"/>
            <a:ext cx="864235" cy="6826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58" name="图形 32" descr="聊天"/>
          <p:cNvPicPr>
            <a:picLocks noChangeAspect="1"/>
          </p:cNvPicPr>
          <p:nvPr/>
        </p:nvPicPr>
        <p:blipFill>
          <a:blip r:embed="rId11" cstate="screen">
            <a:extLst>
              <a:ext uri="{96DAC541-7B7A-43D3-8B79-37D633B846F1}">
                <asvg:svgBlip xmlns:asvg="http://schemas.microsoft.com/office/drawing/2016/SVG/main" r:embed="rId12"/>
              </a:ext>
            </a:extLst>
          </a:blip>
          <a:stretch>
            <a:fillRect/>
          </a:stretch>
        </p:blipFill>
        <p:spPr>
          <a:xfrm>
            <a:off x="4774565" y="4918075"/>
            <a:ext cx="602615" cy="602615"/>
          </a:xfrm>
          <a:prstGeom prst="rect">
            <a:avLst/>
          </a:prstGeom>
        </p:spPr>
      </p:pic>
      <p:sp>
        <p:nvSpPr>
          <p:cNvPr id="60" name="Text Placeholder 3"/>
          <p:cNvSpPr txBox="1"/>
          <p:nvPr/>
        </p:nvSpPr>
        <p:spPr>
          <a:xfrm>
            <a:off x="8641398" y="4177665"/>
            <a:ext cx="304800" cy="36893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b="0" dirty="0">
                <a:solidFill>
                  <a:schemeClr val="accent1"/>
                </a:solidFill>
                <a:ea typeface="黑体" panose="02010609060101010101" charset="-122"/>
                <a:cs typeface="黑体" panose="02010609060101010101" charset="-122"/>
                <a:sym typeface="+mn-lt"/>
              </a:rPr>
              <a:t>06</a:t>
            </a:r>
          </a:p>
        </p:txBody>
      </p:sp>
      <p:sp>
        <p:nvSpPr>
          <p:cNvPr id="61" name="文本框 60"/>
          <p:cNvSpPr txBox="1"/>
          <p:nvPr/>
        </p:nvSpPr>
        <p:spPr>
          <a:xfrm>
            <a:off x="9358630" y="4162425"/>
            <a:ext cx="2002790" cy="398780"/>
          </a:xfrm>
          <a:prstGeom prst="rect">
            <a:avLst/>
          </a:prstGeom>
          <a:noFill/>
        </p:spPr>
        <p:txBody>
          <a:bodyPr wrap="square" rtlCol="0">
            <a:spAutoFit/>
          </a:bodyPr>
          <a:lstStyle/>
          <a:p>
            <a:r>
              <a:rPr lang="zh-CN" altLang="en-US" sz="2000" dirty="0">
                <a:solidFill>
                  <a:srgbClr val="2E75B6"/>
                </a:solidFill>
                <a:cs typeface="+mn-ea"/>
                <a:sym typeface="+mn-lt"/>
              </a:rPr>
              <a:t>排名显示</a:t>
            </a:r>
          </a:p>
        </p:txBody>
      </p:sp>
      <p:sp>
        <p:nvSpPr>
          <p:cNvPr id="62" name="文本框 61"/>
          <p:cNvSpPr txBox="1"/>
          <p:nvPr/>
        </p:nvSpPr>
        <p:spPr>
          <a:xfrm>
            <a:off x="9373235" y="4730115"/>
            <a:ext cx="2070735" cy="1271270"/>
          </a:xfrm>
          <a:prstGeom prst="rect">
            <a:avLst/>
          </a:prstGeom>
          <a:noFill/>
        </p:spPr>
        <p:txBody>
          <a:bodyPr wrap="square" rtlCol="0">
            <a:spAutoFit/>
          </a:bodyPr>
          <a:lstStyle/>
          <a:p>
            <a:pPr>
              <a:lnSpc>
                <a:spcPct val="120000"/>
              </a:lnSpc>
              <a:spcBef>
                <a:spcPts val="0"/>
              </a:spcBef>
              <a:spcAft>
                <a:spcPts val="0"/>
              </a:spcAft>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调用原始页面的标题标签、说明标签、快照日期等数据显示在页面上</a:t>
            </a:r>
          </a:p>
        </p:txBody>
      </p:sp>
      <p:sp>
        <p:nvSpPr>
          <p:cNvPr id="63" name="矩形 62"/>
          <p:cNvSpPr/>
          <p:nvPr/>
        </p:nvSpPr>
        <p:spPr>
          <a:xfrm>
            <a:off x="8361680" y="4848860"/>
            <a:ext cx="864235" cy="6826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mn-ea"/>
              <a:sym typeface="+mn-lt"/>
            </a:endParaRPr>
          </a:p>
        </p:txBody>
      </p:sp>
      <p:pic>
        <p:nvPicPr>
          <p:cNvPr id="64" name="图形 38" descr="公文包"/>
          <p:cNvPicPr>
            <a:picLocks noChangeAspect="1"/>
          </p:cNvPicPr>
          <p:nvPr/>
        </p:nvPicPr>
        <p:blipFill>
          <a:blip r:embed="rId13" cstate="screen">
            <a:extLst>
              <a:ext uri="{96DAC541-7B7A-43D3-8B79-37D633B846F1}">
                <asvg:svgBlip xmlns:asvg="http://schemas.microsoft.com/office/drawing/2016/SVG/main" r:embed="rId14"/>
              </a:ext>
            </a:extLst>
          </a:blip>
          <a:stretch>
            <a:fillRect/>
          </a:stretch>
        </p:blipFill>
        <p:spPr>
          <a:xfrm>
            <a:off x="8551545" y="4959350"/>
            <a:ext cx="461645" cy="46164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828800" y="1562735"/>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font-1188-584868"/>
          <p:cNvSpPr>
            <a:spLocks noChangeAspect="1"/>
          </p:cNvSpPr>
          <p:nvPr/>
        </p:nvSpPr>
        <p:spPr bwMode="auto">
          <a:xfrm>
            <a:off x="10023368" y="313686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文本框 27"/>
          <p:cNvSpPr txBox="1"/>
          <p:nvPr/>
        </p:nvSpPr>
        <p:spPr>
          <a:xfrm>
            <a:off x="3843310" y="2418726"/>
            <a:ext cx="57597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熟悉各大搜索引擎排名机制及原理</a:t>
            </a:r>
          </a:p>
        </p:txBody>
      </p:sp>
      <p:sp>
        <p:nvSpPr>
          <p:cNvPr id="10" name="矩形: 圆角 9"/>
          <p:cNvSpPr/>
          <p:nvPr/>
        </p:nvSpPr>
        <p:spPr>
          <a:xfrm>
            <a:off x="1828800" y="4085590"/>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27"/>
          <p:cNvSpPr txBox="1"/>
          <p:nvPr/>
        </p:nvSpPr>
        <p:spPr>
          <a:xfrm>
            <a:off x="2501158" y="4969036"/>
            <a:ext cx="57597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chemeClr val="tx1">
                    <a:lumMod val="75000"/>
                    <a:lumOff val="25000"/>
                  </a:schemeClr>
                </a:solidFill>
                <a:latin typeface="黑体" panose="02010609060101010101" charset="-122"/>
                <a:ea typeface="黑体" panose="02010609060101010101" charset="-122"/>
              </a:rPr>
              <a:t>对SEO有独到见解，能制定出网站SEO的优化策略</a:t>
            </a:r>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考证提要</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文本框 3"/>
          <p:cNvSpPr txBox="1"/>
          <p:nvPr/>
        </p:nvSpPr>
        <p:spPr>
          <a:xfrm>
            <a:off x="2466975" y="4584065"/>
            <a:ext cx="2178685" cy="398780"/>
          </a:xfrm>
          <a:prstGeom prst="rect">
            <a:avLst/>
          </a:prstGeom>
          <a:noFill/>
        </p:spPr>
        <p:txBody>
          <a:bodyPr wrap="square" rtlCol="0">
            <a:spAutoFit/>
          </a:bodyPr>
          <a:lstStyle/>
          <a:p>
            <a:r>
              <a:rPr lang="en-US" altLang="zh-CN" sz="2000" b="1">
                <a:latin typeface="黑体" panose="02010609060101010101" charset="-122"/>
                <a:ea typeface="黑体" panose="02010609060101010101" charset="-122"/>
              </a:rPr>
              <a:t>SEO</a:t>
            </a:r>
          </a:p>
        </p:txBody>
      </p:sp>
      <p:sp>
        <p:nvSpPr>
          <p:cNvPr id="18" name="文本框 17"/>
          <p:cNvSpPr txBox="1"/>
          <p:nvPr/>
        </p:nvSpPr>
        <p:spPr>
          <a:xfrm>
            <a:off x="3843020" y="1974215"/>
            <a:ext cx="2385695" cy="398780"/>
          </a:xfrm>
          <a:prstGeom prst="rect">
            <a:avLst/>
          </a:prstGeom>
          <a:noFill/>
        </p:spPr>
        <p:txBody>
          <a:bodyPr wrap="square" rtlCol="0">
            <a:spAutoFit/>
          </a:bodyPr>
          <a:lstStyle/>
          <a:p>
            <a:r>
              <a:rPr lang="zh-CN" altLang="en-US" sz="2000" b="1">
                <a:latin typeface="黑体" panose="02010609060101010101" charset="-122"/>
                <a:ea typeface="黑体" panose="02010609060101010101" charset="-122"/>
              </a:rPr>
              <a:t>搜索引擎排名</a:t>
            </a:r>
          </a:p>
        </p:txBody>
      </p:sp>
      <p:sp>
        <p:nvSpPr>
          <p:cNvPr id="19" name="椭圆 18"/>
          <p:cNvSpPr/>
          <p:nvPr/>
        </p:nvSpPr>
        <p:spPr>
          <a:xfrm>
            <a:off x="2120791" y="1920088"/>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0" name="iconfont-1188-584868"/>
          <p:cNvSpPr>
            <a:spLocks noChangeAspect="1"/>
          </p:cNvSpPr>
          <p:nvPr/>
        </p:nvSpPr>
        <p:spPr bwMode="auto">
          <a:xfrm>
            <a:off x="2412893" y="224659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椭圆 20"/>
          <p:cNvSpPr/>
          <p:nvPr/>
        </p:nvSpPr>
        <p:spPr>
          <a:xfrm>
            <a:off x="8451741" y="4366893"/>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2" name="iconfont-1188-584868"/>
          <p:cNvSpPr>
            <a:spLocks noChangeAspect="1"/>
          </p:cNvSpPr>
          <p:nvPr/>
        </p:nvSpPr>
        <p:spPr bwMode="auto">
          <a:xfrm>
            <a:off x="8743843" y="4682663"/>
            <a:ext cx="689074" cy="689074"/>
          </a:xfrm>
          <a:custGeom>
            <a:avLst/>
            <a:gdLst>
              <a:gd name="T0" fmla="*/ 10400 w 12800"/>
              <a:gd name="T1" fmla="*/ 12800 h 12800"/>
              <a:gd name="T2" fmla="*/ 2400 w 12800"/>
              <a:gd name="T3" fmla="*/ 12800 h 12800"/>
              <a:gd name="T4" fmla="*/ 0 w 12800"/>
              <a:gd name="T5" fmla="*/ 10400 h 12800"/>
              <a:gd name="T6" fmla="*/ 0 w 12800"/>
              <a:gd name="T7" fmla="*/ 2400 h 12800"/>
              <a:gd name="T8" fmla="*/ 2400 w 12800"/>
              <a:gd name="T9" fmla="*/ 0 h 12800"/>
              <a:gd name="T10" fmla="*/ 10400 w 12800"/>
              <a:gd name="T11" fmla="*/ 0 h 12800"/>
              <a:gd name="T12" fmla="*/ 12800 w 12800"/>
              <a:gd name="T13" fmla="*/ 2400 h 12800"/>
              <a:gd name="T14" fmla="*/ 12800 w 12800"/>
              <a:gd name="T15" fmla="*/ 10400 h 12800"/>
              <a:gd name="T16" fmla="*/ 10400 w 12800"/>
              <a:gd name="T17" fmla="*/ 12800 h 12800"/>
              <a:gd name="T18" fmla="*/ 2400 w 12800"/>
              <a:gd name="T19" fmla="*/ 11200 h 12800"/>
              <a:gd name="T20" fmla="*/ 10400 w 12800"/>
              <a:gd name="T21" fmla="*/ 11200 h 12800"/>
              <a:gd name="T22" fmla="*/ 11200 w 12800"/>
              <a:gd name="T23" fmla="*/ 10400 h 12800"/>
              <a:gd name="T24" fmla="*/ 11200 w 12800"/>
              <a:gd name="T25" fmla="*/ 4800 h 12800"/>
              <a:gd name="T26" fmla="*/ 1600 w 12800"/>
              <a:gd name="T27" fmla="*/ 4800 h 12800"/>
              <a:gd name="T28" fmla="*/ 1600 w 12800"/>
              <a:gd name="T29" fmla="*/ 10400 h 12800"/>
              <a:gd name="T30" fmla="*/ 2400 w 12800"/>
              <a:gd name="T31" fmla="*/ 11200 h 12800"/>
              <a:gd name="T32" fmla="*/ 10400 w 12800"/>
              <a:gd name="T33" fmla="*/ 1600 h 12800"/>
              <a:gd name="T34" fmla="*/ 2400 w 12800"/>
              <a:gd name="T35" fmla="*/ 1600 h 12800"/>
              <a:gd name="T36" fmla="*/ 1600 w 12800"/>
              <a:gd name="T37" fmla="*/ 2400 h 12800"/>
              <a:gd name="T38" fmla="*/ 1600 w 12800"/>
              <a:gd name="T39" fmla="*/ 4000 h 12800"/>
              <a:gd name="T40" fmla="*/ 11200 w 12800"/>
              <a:gd name="T41" fmla="*/ 4000 h 12800"/>
              <a:gd name="T42" fmla="*/ 11200 w 12800"/>
              <a:gd name="T43" fmla="*/ 2400 h 12800"/>
              <a:gd name="T44" fmla="*/ 10400 w 12800"/>
              <a:gd name="T45" fmla="*/ 1600 h 12800"/>
              <a:gd name="T46" fmla="*/ 5600 w 12800"/>
              <a:gd name="T47" fmla="*/ 2400 h 12800"/>
              <a:gd name="T48" fmla="*/ 10400 w 12800"/>
              <a:gd name="T49" fmla="*/ 2400 h 12800"/>
              <a:gd name="T50" fmla="*/ 10400 w 12800"/>
              <a:gd name="T51" fmla="*/ 3200 h 12800"/>
              <a:gd name="T52" fmla="*/ 5600 w 12800"/>
              <a:gd name="T53" fmla="*/ 3200 h 12800"/>
              <a:gd name="T54" fmla="*/ 5600 w 12800"/>
              <a:gd name="T55" fmla="*/ 2400 h 12800"/>
              <a:gd name="T56" fmla="*/ 4000 w 12800"/>
              <a:gd name="T57" fmla="*/ 2400 h 12800"/>
              <a:gd name="T58" fmla="*/ 4800 w 12800"/>
              <a:gd name="T59" fmla="*/ 2400 h 12800"/>
              <a:gd name="T60" fmla="*/ 4800 w 12800"/>
              <a:gd name="T61" fmla="*/ 3200 h 12800"/>
              <a:gd name="T62" fmla="*/ 4000 w 12800"/>
              <a:gd name="T63" fmla="*/ 3200 h 12800"/>
              <a:gd name="T64" fmla="*/ 4000 w 12800"/>
              <a:gd name="T65" fmla="*/ 2400 h 12800"/>
              <a:gd name="T66" fmla="*/ 2400 w 12800"/>
              <a:gd name="T67" fmla="*/ 2400 h 12800"/>
              <a:gd name="T68" fmla="*/ 3200 w 12800"/>
              <a:gd name="T69" fmla="*/ 2400 h 12800"/>
              <a:gd name="T70" fmla="*/ 3200 w 12800"/>
              <a:gd name="T71" fmla="*/ 3200 h 12800"/>
              <a:gd name="T72" fmla="*/ 2400 w 12800"/>
              <a:gd name="T73" fmla="*/ 3200 h 12800"/>
              <a:gd name="T74" fmla="*/ 2400 w 12800"/>
              <a:gd name="T75" fmla="*/ 24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00" h="12800">
                <a:moveTo>
                  <a:pt x="10400" y="12800"/>
                </a:moveTo>
                <a:lnTo>
                  <a:pt x="2400" y="12800"/>
                </a:lnTo>
                <a:cubicBezTo>
                  <a:pt x="1074" y="12800"/>
                  <a:pt x="0" y="11725"/>
                  <a:pt x="0" y="10400"/>
                </a:cubicBezTo>
                <a:lnTo>
                  <a:pt x="0" y="2400"/>
                </a:lnTo>
                <a:cubicBezTo>
                  <a:pt x="0" y="1075"/>
                  <a:pt x="1075" y="0"/>
                  <a:pt x="2400" y="0"/>
                </a:cubicBezTo>
                <a:lnTo>
                  <a:pt x="10400" y="0"/>
                </a:lnTo>
                <a:cubicBezTo>
                  <a:pt x="11725" y="0"/>
                  <a:pt x="12800" y="1075"/>
                  <a:pt x="12800" y="2400"/>
                </a:cubicBezTo>
                <a:lnTo>
                  <a:pt x="12800" y="10400"/>
                </a:lnTo>
                <a:cubicBezTo>
                  <a:pt x="12800" y="11725"/>
                  <a:pt x="11726" y="12800"/>
                  <a:pt x="10400" y="12800"/>
                </a:cubicBezTo>
                <a:close/>
                <a:moveTo>
                  <a:pt x="2400" y="11200"/>
                </a:moveTo>
                <a:lnTo>
                  <a:pt x="10400" y="11200"/>
                </a:lnTo>
                <a:cubicBezTo>
                  <a:pt x="10842" y="11200"/>
                  <a:pt x="11200" y="10842"/>
                  <a:pt x="11200" y="10400"/>
                </a:cubicBezTo>
                <a:lnTo>
                  <a:pt x="11200" y="4800"/>
                </a:lnTo>
                <a:lnTo>
                  <a:pt x="1600" y="4800"/>
                </a:lnTo>
                <a:lnTo>
                  <a:pt x="1600" y="10400"/>
                </a:lnTo>
                <a:cubicBezTo>
                  <a:pt x="1600" y="10842"/>
                  <a:pt x="1958" y="11200"/>
                  <a:pt x="2400" y="11200"/>
                </a:cubicBezTo>
                <a:close/>
                <a:moveTo>
                  <a:pt x="10400" y="1600"/>
                </a:moveTo>
                <a:lnTo>
                  <a:pt x="2400" y="1600"/>
                </a:lnTo>
                <a:cubicBezTo>
                  <a:pt x="1958" y="1600"/>
                  <a:pt x="1600" y="1958"/>
                  <a:pt x="1600" y="2400"/>
                </a:cubicBezTo>
                <a:lnTo>
                  <a:pt x="1600" y="4000"/>
                </a:lnTo>
                <a:lnTo>
                  <a:pt x="11200" y="4000"/>
                </a:lnTo>
                <a:lnTo>
                  <a:pt x="11200" y="2400"/>
                </a:lnTo>
                <a:cubicBezTo>
                  <a:pt x="11200" y="1958"/>
                  <a:pt x="10842" y="1600"/>
                  <a:pt x="10400" y="1600"/>
                </a:cubicBezTo>
                <a:close/>
                <a:moveTo>
                  <a:pt x="5600" y="2400"/>
                </a:moveTo>
                <a:lnTo>
                  <a:pt x="10400" y="2400"/>
                </a:lnTo>
                <a:lnTo>
                  <a:pt x="10400" y="3200"/>
                </a:lnTo>
                <a:lnTo>
                  <a:pt x="5600" y="3200"/>
                </a:lnTo>
                <a:lnTo>
                  <a:pt x="5600" y="2400"/>
                </a:lnTo>
                <a:close/>
                <a:moveTo>
                  <a:pt x="4000" y="2400"/>
                </a:moveTo>
                <a:lnTo>
                  <a:pt x="4800" y="2400"/>
                </a:lnTo>
                <a:lnTo>
                  <a:pt x="4800" y="3200"/>
                </a:lnTo>
                <a:lnTo>
                  <a:pt x="4000" y="3200"/>
                </a:lnTo>
                <a:lnTo>
                  <a:pt x="4000" y="2400"/>
                </a:lnTo>
                <a:close/>
                <a:moveTo>
                  <a:pt x="2400" y="2400"/>
                </a:moveTo>
                <a:lnTo>
                  <a:pt x="3200" y="2400"/>
                </a:lnTo>
                <a:lnTo>
                  <a:pt x="3200" y="3200"/>
                </a:lnTo>
                <a:lnTo>
                  <a:pt x="2400" y="3200"/>
                </a:lnTo>
                <a:lnTo>
                  <a:pt x="2400" y="240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3" name="组合 2"/>
          <p:cNvGrpSpPr/>
          <p:nvPr/>
        </p:nvGrpSpPr>
        <p:grpSpPr>
          <a:xfrm>
            <a:off x="944880" y="2033905"/>
            <a:ext cx="6367780" cy="3632200"/>
            <a:chOff x="6351" y="2784"/>
            <a:chExt cx="6281" cy="3637"/>
          </a:xfrm>
        </p:grpSpPr>
        <p:grpSp>
          <p:nvGrpSpPr>
            <p:cNvPr id="4" name="组合 3"/>
            <p:cNvGrpSpPr/>
            <p:nvPr/>
          </p:nvGrpSpPr>
          <p:grpSpPr>
            <a:xfrm>
              <a:off x="6351" y="2784"/>
              <a:ext cx="6281" cy="945"/>
              <a:chOff x="6351" y="2784"/>
              <a:chExt cx="6281" cy="945"/>
            </a:xfrm>
          </p:grpSpPr>
          <p:sp>
            <p:nvSpPr>
              <p:cNvPr id="5" name="矩形 4"/>
              <p:cNvSpPr/>
              <p:nvPr/>
            </p:nvSpPr>
            <p:spPr>
              <a:xfrm>
                <a:off x="6351" y="2784"/>
                <a:ext cx="6281"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6" name="组合 5"/>
              <p:cNvGrpSpPr/>
              <p:nvPr/>
            </p:nvGrpSpPr>
            <p:grpSpPr>
              <a:xfrm>
                <a:off x="6609" y="2999"/>
                <a:ext cx="5629" cy="443"/>
                <a:chOff x="6609" y="2999"/>
                <a:chExt cx="5629" cy="443"/>
              </a:xfrm>
            </p:grpSpPr>
            <p:sp>
              <p:nvSpPr>
                <p:cNvPr id="7" name="TextBox 52"/>
                <p:cNvSpPr txBox="1"/>
                <p:nvPr/>
              </p:nvSpPr>
              <p:spPr>
                <a:xfrm>
                  <a:off x="7073" y="2999"/>
                  <a:ext cx="5165" cy="443"/>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总结与梳理搜索引擎的几大突出特点</a:t>
                  </a:r>
                </a:p>
              </p:txBody>
            </p:sp>
            <p:sp>
              <p:nvSpPr>
                <p:cNvPr id="8" name="TextBox 54"/>
                <p:cNvSpPr txBox="1"/>
                <p:nvPr/>
              </p:nvSpPr>
              <p:spPr>
                <a:xfrm>
                  <a:off x="6609" y="3116"/>
                  <a:ext cx="464" cy="308"/>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9" name="组合 8"/>
            <p:cNvGrpSpPr/>
            <p:nvPr/>
          </p:nvGrpSpPr>
          <p:grpSpPr>
            <a:xfrm>
              <a:off x="6351" y="4135"/>
              <a:ext cx="6281" cy="945"/>
              <a:chOff x="6351" y="4135"/>
              <a:chExt cx="6281" cy="945"/>
            </a:xfrm>
          </p:grpSpPr>
          <p:sp>
            <p:nvSpPr>
              <p:cNvPr id="10" name="矩形 9"/>
              <p:cNvSpPr/>
              <p:nvPr/>
            </p:nvSpPr>
            <p:spPr>
              <a:xfrm>
                <a:off x="6351" y="4135"/>
                <a:ext cx="6281"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11" name="组合 10"/>
              <p:cNvGrpSpPr/>
              <p:nvPr/>
            </p:nvGrpSpPr>
            <p:grpSpPr>
              <a:xfrm>
                <a:off x="6611" y="4363"/>
                <a:ext cx="5879" cy="478"/>
                <a:chOff x="6611" y="4363"/>
                <a:chExt cx="5879" cy="478"/>
              </a:xfrm>
            </p:grpSpPr>
            <p:sp>
              <p:nvSpPr>
                <p:cNvPr id="12" name="TextBox 52"/>
                <p:cNvSpPr txBox="1"/>
                <p:nvPr/>
              </p:nvSpPr>
              <p:spPr>
                <a:xfrm>
                  <a:off x="7075" y="4363"/>
                  <a:ext cx="5415" cy="478"/>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通过自学与探究，概括目前国内和国外常见的搜索引擎</a:t>
                  </a:r>
                </a:p>
              </p:txBody>
            </p:sp>
            <p:sp>
              <p:nvSpPr>
                <p:cNvPr id="13" name="TextBox 54"/>
                <p:cNvSpPr txBox="1"/>
                <p:nvPr/>
              </p:nvSpPr>
              <p:spPr>
                <a:xfrm>
                  <a:off x="6611" y="4486"/>
                  <a:ext cx="464" cy="308"/>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nvGrpSpPr>
            <p:cNvPr id="47" name="组合 46"/>
            <p:cNvGrpSpPr/>
            <p:nvPr/>
          </p:nvGrpSpPr>
          <p:grpSpPr>
            <a:xfrm>
              <a:off x="6351" y="5476"/>
              <a:ext cx="6281" cy="945"/>
              <a:chOff x="6351" y="5476"/>
              <a:chExt cx="6281" cy="945"/>
            </a:xfrm>
          </p:grpSpPr>
          <p:sp>
            <p:nvSpPr>
              <p:cNvPr id="48" name="矩形 47"/>
              <p:cNvSpPr/>
              <p:nvPr/>
            </p:nvSpPr>
            <p:spPr>
              <a:xfrm>
                <a:off x="6351" y="5476"/>
                <a:ext cx="6281" cy="945"/>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9" name="组合 48"/>
              <p:cNvGrpSpPr/>
              <p:nvPr/>
            </p:nvGrpSpPr>
            <p:grpSpPr>
              <a:xfrm>
                <a:off x="6611" y="5528"/>
                <a:ext cx="5460" cy="851"/>
                <a:chOff x="6611" y="5528"/>
                <a:chExt cx="5460" cy="851"/>
              </a:xfrm>
            </p:grpSpPr>
            <p:sp>
              <p:nvSpPr>
                <p:cNvPr id="50" name="TextBox 52"/>
                <p:cNvSpPr txBox="1"/>
                <p:nvPr/>
              </p:nvSpPr>
              <p:spPr>
                <a:xfrm>
                  <a:off x="7075" y="5528"/>
                  <a:ext cx="4996" cy="851"/>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结合在自学探究中的结论，对搜索引擎营销的原理进行分析</a:t>
                  </a:r>
                </a:p>
              </p:txBody>
            </p:sp>
            <p:sp>
              <p:nvSpPr>
                <p:cNvPr id="51" name="TextBox 54"/>
                <p:cNvSpPr txBox="1"/>
                <p:nvPr/>
              </p:nvSpPr>
              <p:spPr>
                <a:xfrm>
                  <a:off x="6611" y="5837"/>
                  <a:ext cx="464" cy="113"/>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p>
              </p:txBody>
            </p:sp>
          </p:grpSp>
        </p:grpSp>
      </p:grpSp>
      <p:sp>
        <p:nvSpPr>
          <p:cNvPr id="14" name="iś1íďê"/>
          <p:cNvSpPr/>
          <p:nvPr>
            <p:custDataLst>
              <p:tags r:id="rId1"/>
            </p:custDataLst>
          </p:nvPr>
        </p:nvSpPr>
        <p:spPr>
          <a:xfrm>
            <a:off x="7532513" y="1909763"/>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8" name="矩形: 圆角 27"/>
          <p:cNvSpPr/>
          <p:nvPr/>
        </p:nvSpPr>
        <p:spPr>
          <a:xfrm>
            <a:off x="1393825" y="2939415"/>
            <a:ext cx="2736215" cy="320675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9" name="矩形: 圆角 28"/>
          <p:cNvSpPr/>
          <p:nvPr/>
        </p:nvSpPr>
        <p:spPr>
          <a:xfrm>
            <a:off x="4782820" y="2939415"/>
            <a:ext cx="2562225" cy="320611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30" name="矩形: 圆角 29"/>
          <p:cNvSpPr/>
          <p:nvPr/>
        </p:nvSpPr>
        <p:spPr>
          <a:xfrm>
            <a:off x="8208010" y="2939415"/>
            <a:ext cx="2562225" cy="32086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0" name="文本框 27"/>
          <p:cNvSpPr txBox="1"/>
          <p:nvPr/>
        </p:nvSpPr>
        <p:spPr>
          <a:xfrm>
            <a:off x="1466850" y="3497580"/>
            <a:ext cx="2590165" cy="24930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黑体" panose="02010609060101010101" charset="-122"/>
              <a:buNone/>
            </a:pPr>
            <a:r>
              <a:rPr lang="zh-CN" sz="1600" dirty="0">
                <a:solidFill>
                  <a:schemeClr val="tx1">
                    <a:lumMod val="75000"/>
                    <a:lumOff val="25000"/>
                  </a:schemeClr>
                </a:solidFill>
                <a:latin typeface="+mn-ea"/>
                <a:cs typeface="黑体" panose="02010609060101010101" charset="-122"/>
              </a:rPr>
              <a:t>某新开的花店，主营玫瑰花、百合花等各种鲜花，允许私人定制，100%新鲜鲜花，5小时送达，不满意100%退赔。店家</a:t>
            </a:r>
            <a:r>
              <a:rPr lang="zh-CN" sz="1600" dirty="0">
                <a:solidFill>
                  <a:schemeClr val="tx1">
                    <a:lumMod val="75000"/>
                    <a:lumOff val="25000"/>
                  </a:schemeClr>
                </a:solidFill>
                <a:latin typeface="+mn-ea"/>
                <a:cs typeface="黑体" panose="02010609060101010101" charset="-122"/>
                <a:sym typeface="+mn-ea"/>
              </a:rPr>
              <a:t>决定利用搜索引擎推广尽快提高营业额</a:t>
            </a:r>
            <a:r>
              <a:rPr lang="zh-CN" sz="1600" dirty="0">
                <a:solidFill>
                  <a:schemeClr val="tx1">
                    <a:lumMod val="75000"/>
                    <a:lumOff val="25000"/>
                  </a:schemeClr>
                </a:solidFill>
                <a:latin typeface="+mn-ea"/>
                <a:cs typeface="黑体" panose="02010609060101010101" charset="-122"/>
              </a:rPr>
              <a:t>，月预算3万元。</a:t>
            </a:r>
          </a:p>
        </p:txBody>
      </p:sp>
      <p:sp>
        <p:nvSpPr>
          <p:cNvPr id="21" name="文本框 26"/>
          <p:cNvSpPr txBox="1"/>
          <p:nvPr/>
        </p:nvSpPr>
        <p:spPr>
          <a:xfrm>
            <a:off x="1847866" y="306962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演练背景</a:t>
            </a:r>
            <a:endParaRPr lang="en-US" altLang="zh-CN" sz="24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22" name="文本框 27"/>
          <p:cNvSpPr txBox="1"/>
          <p:nvPr/>
        </p:nvSpPr>
        <p:spPr>
          <a:xfrm>
            <a:off x="8602980" y="3948430"/>
            <a:ext cx="18154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自我评价</a:t>
            </a:r>
          </a:p>
        </p:txBody>
      </p:sp>
      <p:sp>
        <p:nvSpPr>
          <p:cNvPr id="23" name="文本框 26"/>
          <p:cNvSpPr txBox="1"/>
          <p:nvPr/>
        </p:nvSpPr>
        <p:spPr>
          <a:xfrm>
            <a:off x="8667405" y="308041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演练评价</a:t>
            </a:r>
          </a:p>
        </p:txBody>
      </p:sp>
      <p:sp>
        <p:nvSpPr>
          <p:cNvPr id="26" name="文本框 27"/>
          <p:cNvSpPr txBox="1"/>
          <p:nvPr/>
        </p:nvSpPr>
        <p:spPr>
          <a:xfrm>
            <a:off x="4772660" y="3531151"/>
            <a:ext cx="2638912" cy="23152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1.</a:t>
            </a:r>
            <a:r>
              <a:rPr lang="zh-CN" altLang="en-US" sz="1600" dirty="0">
                <a:solidFill>
                  <a:schemeClr val="tx1">
                    <a:lumMod val="75000"/>
                    <a:lumOff val="25000"/>
                  </a:schemeClr>
                </a:solidFill>
                <a:latin typeface="+mn-ea"/>
                <a:cs typeface="黑体" panose="02010609060101010101" charset="-122"/>
              </a:rPr>
              <a:t>分小组运用</a:t>
            </a:r>
            <a:r>
              <a:rPr sz="1600" dirty="0">
                <a:solidFill>
                  <a:schemeClr val="tx1">
                    <a:lumMod val="75000"/>
                    <a:lumOff val="25000"/>
                  </a:schemeClr>
                </a:solidFill>
                <a:latin typeface="+mn-ea"/>
                <a:cs typeface="黑体" panose="02010609060101010101" charset="-122"/>
              </a:rPr>
              <a:t>国内外搜索引擎进行信息的搜索</a:t>
            </a:r>
            <a:r>
              <a:rPr lang="zh-CN" sz="1600" dirty="0">
                <a:solidFill>
                  <a:schemeClr val="tx1">
                    <a:lumMod val="75000"/>
                    <a:lumOff val="25000"/>
                  </a:schemeClr>
                </a:solidFill>
                <a:latin typeface="+mn-ea"/>
                <a:cs typeface="黑体" panose="02010609060101010101" charset="-122"/>
              </a:rPr>
              <a:t>，总结并梳理出搜索引擎营销的特点及两种营销手段</a:t>
            </a:r>
          </a:p>
          <a:p>
            <a:pPr>
              <a:lnSpc>
                <a:spcPct val="120000"/>
              </a:lnSpc>
              <a:spcBef>
                <a:spcPts val="0"/>
              </a:spcBef>
              <a:spcAft>
                <a:spcPts val="0"/>
              </a:spcAft>
            </a:pPr>
            <a:r>
              <a:rPr lang="en-US" altLang="zh-CN" sz="1600" dirty="0">
                <a:solidFill>
                  <a:schemeClr val="tx1">
                    <a:lumMod val="75000"/>
                    <a:lumOff val="25000"/>
                  </a:schemeClr>
                </a:solidFill>
                <a:latin typeface="+mn-ea"/>
                <a:cs typeface="黑体" panose="02010609060101010101" charset="-122"/>
              </a:rPr>
              <a:t>2.</a:t>
            </a:r>
            <a:r>
              <a:rPr sz="1600" dirty="0">
                <a:solidFill>
                  <a:schemeClr val="tx1">
                    <a:lumMod val="75000"/>
                    <a:lumOff val="25000"/>
                  </a:schemeClr>
                </a:solidFill>
                <a:latin typeface="+mn-ea"/>
                <a:cs typeface="黑体" panose="02010609060101010101" charset="-122"/>
              </a:rPr>
              <a:t>确定此次鲜花店搜索引擎营销的</a:t>
            </a:r>
            <a:r>
              <a:rPr lang="zh-CN" sz="1600" dirty="0">
                <a:solidFill>
                  <a:schemeClr val="tx1">
                    <a:lumMod val="75000"/>
                    <a:lumOff val="25000"/>
                  </a:schemeClr>
                </a:solidFill>
                <a:latin typeface="+mn-ea"/>
                <a:cs typeface="黑体" panose="02010609060101010101" charset="-122"/>
              </a:rPr>
              <a:t>平台，并分析总结出搜索引擎营销的原理，以草图形式记录</a:t>
            </a:r>
            <a:endParaRPr lang="zh-CN" altLang="en-US" sz="1600" dirty="0">
              <a:solidFill>
                <a:schemeClr val="tx1">
                  <a:lumMod val="75000"/>
                  <a:lumOff val="25000"/>
                </a:schemeClr>
              </a:solidFill>
              <a:latin typeface="+mn-ea"/>
              <a:cs typeface="黑体" panose="02010609060101010101" charset="-122"/>
            </a:endParaRPr>
          </a:p>
        </p:txBody>
      </p:sp>
      <p:sp>
        <p:nvSpPr>
          <p:cNvPr id="27" name="文本框 26"/>
          <p:cNvSpPr txBox="1"/>
          <p:nvPr/>
        </p:nvSpPr>
        <p:spPr>
          <a:xfrm>
            <a:off x="5223479" y="307089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2</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sz="4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实施百度搜索引擎营销推广</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charset="0"/>
                  <a:buChar char="ü"/>
                </a:pPr>
                <a:r>
                  <a:rPr lang="zh-CN" altLang="en-US" sz="1600" dirty="0">
                    <a:solidFill>
                      <a:schemeClr val="bg2">
                        <a:lumMod val="50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charset="0"/>
                  <a:buChar char="ü"/>
                </a:pPr>
                <a:r>
                  <a:rPr lang="zh-CN" altLang="en-US" sz="1600" dirty="0">
                    <a:solidFill>
                      <a:schemeClr val="bg2">
                        <a:lumMod val="50000"/>
                      </a:schemeClr>
                    </a:solidFill>
                    <a:latin typeface="黑体" panose="02010609060101010101" charset="-122"/>
                    <a:ea typeface="黑体" panose="02010609060101010101" charset="-122"/>
                    <a:cs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3874" y="3666450"/>
            <a:ext cx="1853565" cy="217233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14" name="矩形 13"/>
          <p:cNvSpPr/>
          <p:nvPr/>
        </p:nvSpPr>
        <p:spPr>
          <a:xfrm>
            <a:off x="937260" y="1466215"/>
            <a:ext cx="4428490" cy="4912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a typeface="黑体" panose="02010609060101010101" charset="-122"/>
              <a:cs typeface="黑体" panose="02010609060101010101" charset="-122"/>
            </a:endParaRPr>
          </a:p>
        </p:txBody>
      </p:sp>
      <p:sp>
        <p:nvSpPr>
          <p:cNvPr id="24" name="文本框 23"/>
          <p:cNvSpPr txBox="1"/>
          <p:nvPr/>
        </p:nvSpPr>
        <p:spPr>
          <a:xfrm>
            <a:off x="1038225" y="2126615"/>
            <a:ext cx="4173855" cy="4166235"/>
          </a:xfrm>
          <a:prstGeom prst="rect">
            <a:avLst/>
          </a:prstGeom>
          <a:noFill/>
        </p:spPr>
        <p:txBody>
          <a:bodyPr wrap="square" rtlCol="0">
            <a:no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zh-CN" sz="1600" kern="100" dirty="0">
                <a:effectLst/>
                <a:latin typeface="+mn-ea"/>
                <a:cs typeface="黑体" panose="02010609060101010101" charset="-122"/>
              </a:rPr>
              <a:t>为打造品牌特色化，</a:t>
            </a:r>
            <a:r>
              <a:rPr lang="zh-CN" altLang="zh-CN" sz="1600" b="1" dirty="0">
                <a:effectLst/>
                <a:ea typeface="宋体" panose="02010600030101010101" pitchFamily="2" charset="-122"/>
                <a:cs typeface="宋体" panose="02010600030101010101" pitchFamily="2" charset="-122"/>
              </a:rPr>
              <a:t>某化妆品</a:t>
            </a:r>
            <a:r>
              <a:rPr lang="zh-CN" sz="1600" kern="100" dirty="0">
                <a:effectLst/>
                <a:latin typeface="+mn-ea"/>
                <a:cs typeface="黑体" panose="02010609060101010101" charset="-122"/>
              </a:rPr>
              <a:t>借助百度开创虚拟试妆智能服务入口，用户仅需点开百度APP首页扫一扫，选择“人脸”类别中的“虚拟试妆”，就可以快速了解</a:t>
            </a:r>
            <a:r>
              <a:rPr lang="zh-CN" altLang="zh-CN" sz="1600" b="1" dirty="0">
                <a:effectLst/>
                <a:ea typeface="宋体" panose="02010600030101010101" pitchFamily="2" charset="-122"/>
                <a:cs typeface="宋体" panose="02010600030101010101" pitchFamily="2" charset="-122"/>
              </a:rPr>
              <a:t>某化妆品</a:t>
            </a:r>
            <a:r>
              <a:rPr lang="zh-CN" sz="1600" kern="100" dirty="0">
                <a:effectLst/>
                <a:latin typeface="+mn-ea"/>
                <a:cs typeface="黑体" panose="02010609060101010101" charset="-122"/>
              </a:rPr>
              <a:t>的口红、粉底产品在自己脸上的上妆效果；通过</a:t>
            </a:r>
            <a:r>
              <a:rPr lang="zh-CN" altLang="zh-CN" sz="1600" b="1" dirty="0">
                <a:effectLst/>
                <a:ea typeface="宋体" panose="02010600030101010101" pitchFamily="2" charset="-122"/>
                <a:cs typeface="宋体" panose="02010600030101010101" pitchFamily="2" charset="-122"/>
              </a:rPr>
              <a:t>某化妆品</a:t>
            </a:r>
            <a:r>
              <a:rPr lang="zh-CN" sz="1600" kern="100" dirty="0">
                <a:effectLst/>
                <a:latin typeface="+mn-ea"/>
                <a:cs typeface="黑体" panose="02010609060101010101" charset="-122"/>
              </a:rPr>
              <a:t>品牌专区在线试妆入口，也可以获得同样的虚拟试妆体验，并可以直接跳转百度小程序进行购买。此次AI试妆活动大大缩短了用户决策路径，承接接近线下试妆的体验，同时配合后端转化链路，让用户轻松做出消费决策，提升消费转化率。</a:t>
            </a:r>
          </a:p>
        </p:txBody>
      </p:sp>
      <p:sp>
        <p:nvSpPr>
          <p:cNvPr id="67" name="文本框 66"/>
          <p:cNvSpPr txBox="1"/>
          <p:nvPr/>
        </p:nvSpPr>
        <p:spPr>
          <a:xfrm>
            <a:off x="1205230" y="1502714"/>
            <a:ext cx="3892550" cy="712952"/>
          </a:xfrm>
          <a:prstGeom prst="rect">
            <a:avLst/>
          </a:prstGeom>
          <a:noFill/>
        </p:spPr>
        <p:txBody>
          <a:bodyPr wrap="square" rtlCol="0">
            <a:spAutoFit/>
          </a:bodyPr>
          <a:lstStyle/>
          <a:p>
            <a:pPr algn="ctr">
              <a:lnSpc>
                <a:spcPct val="120000"/>
              </a:lnSpc>
            </a:pPr>
            <a:r>
              <a:rPr lang="zh-CN" altLang="zh-CN" sz="1800" b="1" dirty="0">
                <a:effectLst/>
                <a:ea typeface="宋体" panose="02010600030101010101" pitchFamily="2" charset="-122"/>
                <a:cs typeface="宋体" panose="02010600030101010101" pitchFamily="2" charset="-122"/>
              </a:rPr>
              <a:t>某化妆品借助百度开创虚拟试妆，让用户消费决策更轻松</a:t>
            </a:r>
            <a:endParaRPr altLang="zh-CN" sz="2000" b="1" kern="100" dirty="0">
              <a:effectLst/>
              <a:latin typeface="+mn-ea"/>
              <a:cs typeface="黑体" panose="02010609060101010101" charset="-122"/>
            </a:endParaRP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097935" y="4369838"/>
            <a:ext cx="1934791" cy="681355"/>
          </a:xfrm>
          <a:prstGeom prst="rect">
            <a:avLst/>
          </a:prstGeom>
          <a:noFill/>
        </p:spPr>
        <p:txBody>
          <a:bodyPr wrap="square" rtlCol="0">
            <a:spAutoFit/>
          </a:bodyPr>
          <a:lstStyle/>
          <a:p>
            <a:pPr algn="ctr">
              <a:lnSpc>
                <a:spcPct val="120000"/>
              </a:lnSpc>
            </a:pPr>
            <a:r>
              <a:rPr sz="1600" dirty="0">
                <a:solidFill>
                  <a:srgbClr val="594A42"/>
                </a:solidFill>
                <a:cs typeface="+mn-ea"/>
                <a:sym typeface="+mn-lt"/>
              </a:rPr>
              <a:t>如何做好百度搜索引擎营销推广</a:t>
            </a:r>
          </a:p>
        </p:txBody>
      </p:sp>
      <p:sp>
        <p:nvSpPr>
          <p:cNvPr id="119" name="KSO_Shape"/>
          <p:cNvSpPr/>
          <p:nvPr/>
        </p:nvSpPr>
        <p:spPr bwMode="auto">
          <a:xfrm>
            <a:off x="6607426" y="3567446"/>
            <a:ext cx="917071" cy="710729"/>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18003" y="4231031"/>
            <a:ext cx="1916601" cy="975995"/>
          </a:xfrm>
          <a:prstGeom prst="rect">
            <a:avLst/>
          </a:prstGeom>
          <a:noFill/>
        </p:spPr>
        <p:txBody>
          <a:bodyPr wrap="square" rtlCol="0">
            <a:spAutoFit/>
          </a:bodyPr>
          <a:lstStyle/>
          <a:p>
            <a:pPr algn="ctr">
              <a:lnSpc>
                <a:spcPct val="120000"/>
              </a:lnSpc>
            </a:pPr>
            <a:r>
              <a:rPr lang="zh-CN" altLang="zh-CN" sz="1600" dirty="0">
                <a:solidFill>
                  <a:srgbClr val="594A42"/>
                </a:solidFill>
                <a:cs typeface="+mn-ea"/>
              </a:rPr>
              <a:t>此次雅诗兰黛是如何借助百度进行营销推广的？</a:t>
            </a:r>
          </a:p>
        </p:txBody>
      </p:sp>
      <p:sp>
        <p:nvSpPr>
          <p:cNvPr id="126" name="KSO_Shape"/>
          <p:cNvSpPr/>
          <p:nvPr/>
        </p:nvSpPr>
        <p:spPr bwMode="auto">
          <a:xfrm>
            <a:off x="9661513" y="3491096"/>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88096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0" name="组合 9"/>
          <p:cNvGrpSpPr/>
          <p:nvPr/>
        </p:nvGrpSpPr>
        <p:grpSpPr>
          <a:xfrm>
            <a:off x="4151684" y="1970954"/>
            <a:ext cx="2026472" cy="2026472"/>
            <a:chOff x="4150097" y="1970954"/>
            <a:chExt cx="2026472" cy="2026472"/>
          </a:xfrm>
        </p:grpSpPr>
        <p:grpSp>
          <p:nvGrpSpPr>
            <p:cNvPr id="11" name="组合 10"/>
            <p:cNvGrpSpPr/>
            <p:nvPr/>
          </p:nvGrpSpPr>
          <p:grpSpPr>
            <a:xfrm>
              <a:off x="4150097" y="1970954"/>
              <a:ext cx="2026472" cy="2026472"/>
              <a:chOff x="3719736" y="2420888"/>
              <a:chExt cx="2026472" cy="2026472"/>
            </a:xfrm>
          </p:grpSpPr>
          <p:sp>
            <p:nvSpPr>
              <p:cNvPr id="14" name="椭圆 13"/>
              <p:cNvSpPr/>
              <p:nvPr/>
            </p:nvSpPr>
            <p:spPr>
              <a:xfrm>
                <a:off x="3719736" y="2420888"/>
                <a:ext cx="2026472" cy="2026472"/>
              </a:xfrm>
              <a:prstGeom prst="ellipse">
                <a:avLst/>
              </a:prstGeom>
              <a:solidFill>
                <a:srgbClr val="338B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5" name="组合 14"/>
              <p:cNvGrpSpPr/>
              <p:nvPr/>
            </p:nvGrpSpPr>
            <p:grpSpPr>
              <a:xfrm>
                <a:off x="3801991" y="2503143"/>
                <a:ext cx="1861962" cy="1861962"/>
                <a:chOff x="372609" y="2524616"/>
                <a:chExt cx="2739344" cy="2739343"/>
              </a:xfrm>
            </p:grpSpPr>
            <p:sp>
              <p:nvSpPr>
                <p:cNvPr id="16" name="椭圆 15"/>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7" name="椭圆 1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 name="TextBox 89"/>
            <p:cNvSpPr txBox="1"/>
            <p:nvPr/>
          </p:nvSpPr>
          <p:spPr>
            <a:xfrm>
              <a:off x="4296558" y="3094465"/>
              <a:ext cx="1789256" cy="491490"/>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cs typeface="+mn-ea"/>
                  <a:sym typeface="+mn-lt"/>
                </a:rPr>
                <a:t>搜索广告</a:t>
              </a:r>
            </a:p>
          </p:txBody>
        </p:sp>
        <p:sp>
          <p:nvSpPr>
            <p:cNvPr id="13" name="Freeform 8"/>
            <p:cNvSpPr>
              <a:spLocks noEditPoints="1"/>
            </p:cNvSpPr>
            <p:nvPr/>
          </p:nvSpPr>
          <p:spPr bwMode="auto">
            <a:xfrm>
              <a:off x="4828638" y="2403002"/>
              <a:ext cx="648895" cy="639211"/>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3289C7"/>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18" name="组合 17"/>
          <p:cNvGrpSpPr/>
          <p:nvPr/>
        </p:nvGrpSpPr>
        <p:grpSpPr>
          <a:xfrm>
            <a:off x="5338793" y="3995041"/>
            <a:ext cx="2026472" cy="2026472"/>
            <a:chOff x="5337206" y="3995041"/>
            <a:chExt cx="2026472" cy="2026472"/>
          </a:xfrm>
        </p:grpSpPr>
        <p:grpSp>
          <p:nvGrpSpPr>
            <p:cNvPr id="19" name="组合 18"/>
            <p:cNvGrpSpPr/>
            <p:nvPr/>
          </p:nvGrpSpPr>
          <p:grpSpPr>
            <a:xfrm>
              <a:off x="5337206" y="3995041"/>
              <a:ext cx="2026472" cy="2026472"/>
              <a:chOff x="5221657" y="4082125"/>
              <a:chExt cx="2026472" cy="2026472"/>
            </a:xfrm>
          </p:grpSpPr>
          <p:sp>
            <p:nvSpPr>
              <p:cNvPr id="22" name="椭圆 21"/>
              <p:cNvSpPr/>
              <p:nvPr/>
            </p:nvSpPr>
            <p:spPr>
              <a:xfrm>
                <a:off x="5221657" y="4082125"/>
                <a:ext cx="2026472" cy="2026472"/>
              </a:xfrm>
              <a:prstGeom prst="ellipse">
                <a:avLst/>
              </a:prstGeom>
              <a:solidFill>
                <a:srgbClr val="2F7CB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23" name="组合 22"/>
              <p:cNvGrpSpPr/>
              <p:nvPr/>
            </p:nvGrpSpPr>
            <p:grpSpPr>
              <a:xfrm>
                <a:off x="5303912" y="4164380"/>
                <a:ext cx="1861962" cy="1861962"/>
                <a:chOff x="372609" y="2524616"/>
                <a:chExt cx="2739344" cy="2739343"/>
              </a:xfrm>
            </p:grpSpPr>
            <p:sp>
              <p:nvSpPr>
                <p:cNvPr id="24" name="椭圆 2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5" name="椭圆 2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20" name="TextBox 22"/>
            <p:cNvSpPr txBox="1"/>
            <p:nvPr/>
          </p:nvSpPr>
          <p:spPr>
            <a:xfrm>
              <a:off x="5455814" y="5113499"/>
              <a:ext cx="1789256" cy="491490"/>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cs typeface="+mn-ea"/>
                  <a:sym typeface="+mn-lt"/>
                </a:rPr>
                <a:t>开屏广告</a:t>
              </a:r>
            </a:p>
          </p:txBody>
        </p:sp>
        <p:sp>
          <p:nvSpPr>
            <p:cNvPr id="21" name="Freeform 41"/>
            <p:cNvSpPr>
              <a:spLocks noEditPoints="1"/>
            </p:cNvSpPr>
            <p:nvPr/>
          </p:nvSpPr>
          <p:spPr bwMode="auto">
            <a:xfrm>
              <a:off x="6045249" y="4474428"/>
              <a:ext cx="610386" cy="5868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2E7AB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27" name="组合 26"/>
          <p:cNvGrpSpPr/>
          <p:nvPr/>
        </p:nvGrpSpPr>
        <p:grpSpPr>
          <a:xfrm>
            <a:off x="543560" y="2201545"/>
            <a:ext cx="3427730" cy="3427730"/>
            <a:chOff x="372609" y="2524616"/>
            <a:chExt cx="2739344" cy="2739343"/>
          </a:xfrm>
        </p:grpSpPr>
        <p:sp>
          <p:nvSpPr>
            <p:cNvPr id="29" name="椭圆 28"/>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0" name="椭圆 29"/>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31" name="组合 30"/>
          <p:cNvGrpSpPr/>
          <p:nvPr/>
        </p:nvGrpSpPr>
        <p:grpSpPr>
          <a:xfrm>
            <a:off x="6573176" y="1484784"/>
            <a:ext cx="2026472" cy="2026472"/>
            <a:chOff x="6571589" y="1484784"/>
            <a:chExt cx="2026472" cy="2026472"/>
          </a:xfrm>
        </p:grpSpPr>
        <p:grpSp>
          <p:nvGrpSpPr>
            <p:cNvPr id="32" name="组合 31"/>
            <p:cNvGrpSpPr/>
            <p:nvPr/>
          </p:nvGrpSpPr>
          <p:grpSpPr>
            <a:xfrm>
              <a:off x="6571589" y="1484784"/>
              <a:ext cx="2026472" cy="2026472"/>
              <a:chOff x="5879976" y="1484784"/>
              <a:chExt cx="2026472" cy="2026472"/>
            </a:xfrm>
          </p:grpSpPr>
          <p:sp>
            <p:nvSpPr>
              <p:cNvPr id="2" name="椭圆 1"/>
              <p:cNvSpPr/>
              <p:nvPr/>
            </p:nvSpPr>
            <p:spPr>
              <a:xfrm>
                <a:off x="5879976" y="1484784"/>
                <a:ext cx="2026472" cy="2026472"/>
              </a:xfrm>
              <a:prstGeom prst="ellipse">
                <a:avLst/>
              </a:pr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36" name="组合 35"/>
              <p:cNvGrpSpPr/>
              <p:nvPr/>
            </p:nvGrpSpPr>
            <p:grpSpPr>
              <a:xfrm>
                <a:off x="5962231" y="1567039"/>
                <a:ext cx="1861962" cy="1861962"/>
                <a:chOff x="372609" y="2524616"/>
                <a:chExt cx="2739344" cy="2739343"/>
              </a:xfrm>
            </p:grpSpPr>
            <p:sp>
              <p:nvSpPr>
                <p:cNvPr id="37" name="椭圆 3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8" name="椭圆 37"/>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3" name="TextBox 17"/>
            <p:cNvSpPr txBox="1"/>
            <p:nvPr/>
          </p:nvSpPr>
          <p:spPr>
            <a:xfrm>
              <a:off x="6718050" y="2608295"/>
              <a:ext cx="1789256" cy="491490"/>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cs typeface="+mn-ea"/>
                  <a:sym typeface="+mn-lt"/>
                </a:rPr>
                <a:t>信息流广告</a:t>
              </a:r>
            </a:p>
          </p:txBody>
        </p:sp>
        <p:sp>
          <p:nvSpPr>
            <p:cNvPr id="4" name="Freeform 23"/>
            <p:cNvSpPr>
              <a:spLocks noEditPoints="1"/>
            </p:cNvSpPr>
            <p:nvPr/>
          </p:nvSpPr>
          <p:spPr bwMode="auto">
            <a:xfrm>
              <a:off x="7209415" y="1968463"/>
              <a:ext cx="730326" cy="553060"/>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C78B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dirty="0">
                <a:solidFill>
                  <a:prstClr val="white"/>
                </a:solidFill>
                <a:cs typeface="+mn-ea"/>
                <a:sym typeface="+mn-lt"/>
              </a:endParaRPr>
            </a:p>
          </p:txBody>
        </p:sp>
      </p:grpSp>
      <p:grpSp>
        <p:nvGrpSpPr>
          <p:cNvPr id="39" name="组合 38"/>
          <p:cNvGrpSpPr/>
          <p:nvPr/>
        </p:nvGrpSpPr>
        <p:grpSpPr>
          <a:xfrm>
            <a:off x="7981432" y="3511256"/>
            <a:ext cx="2026472" cy="2026472"/>
            <a:chOff x="5337206" y="3995041"/>
            <a:chExt cx="2026472" cy="2026472"/>
          </a:xfrm>
        </p:grpSpPr>
        <p:grpSp>
          <p:nvGrpSpPr>
            <p:cNvPr id="40" name="组合 39"/>
            <p:cNvGrpSpPr/>
            <p:nvPr/>
          </p:nvGrpSpPr>
          <p:grpSpPr>
            <a:xfrm>
              <a:off x="5337206" y="3995041"/>
              <a:ext cx="2026472" cy="2026472"/>
              <a:chOff x="5221657" y="4082125"/>
              <a:chExt cx="2026472" cy="2026472"/>
            </a:xfrm>
          </p:grpSpPr>
          <p:sp>
            <p:nvSpPr>
              <p:cNvPr id="5" name="椭圆 4"/>
              <p:cNvSpPr/>
              <p:nvPr/>
            </p:nvSpPr>
            <p:spPr>
              <a:xfrm>
                <a:off x="5221657" y="4082125"/>
                <a:ext cx="2026472" cy="2026472"/>
              </a:xfrm>
              <a:prstGeom prst="ellipse">
                <a:avLst/>
              </a:prstGeom>
              <a:solidFill>
                <a:srgbClr val="2E7AB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6" name="组合 5"/>
              <p:cNvGrpSpPr/>
              <p:nvPr/>
            </p:nvGrpSpPr>
            <p:grpSpPr>
              <a:xfrm>
                <a:off x="5303912" y="4164380"/>
                <a:ext cx="1861962" cy="1861962"/>
                <a:chOff x="372609" y="2524616"/>
                <a:chExt cx="2739344" cy="2739343"/>
              </a:xfrm>
            </p:grpSpPr>
            <p:sp>
              <p:nvSpPr>
                <p:cNvPr id="7" name="椭圆 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6" name="椭圆 45"/>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41" name="TextBox 22"/>
            <p:cNvSpPr txBox="1"/>
            <p:nvPr/>
          </p:nvSpPr>
          <p:spPr>
            <a:xfrm>
              <a:off x="5484389" y="5113499"/>
              <a:ext cx="1789256" cy="491490"/>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cs typeface="+mn-ea"/>
                  <a:sym typeface="+mn-lt"/>
                </a:rPr>
                <a:t>聚屏广告</a:t>
              </a:r>
            </a:p>
          </p:txBody>
        </p:sp>
        <p:sp>
          <p:nvSpPr>
            <p:cNvPr id="8" name="Freeform 41"/>
            <p:cNvSpPr>
              <a:spLocks noEditPoints="1"/>
            </p:cNvSpPr>
            <p:nvPr/>
          </p:nvSpPr>
          <p:spPr bwMode="auto">
            <a:xfrm>
              <a:off x="6045249" y="4474428"/>
              <a:ext cx="610386" cy="5868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2D77B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9" name="组合 8"/>
          <p:cNvGrpSpPr/>
          <p:nvPr/>
        </p:nvGrpSpPr>
        <p:grpSpPr>
          <a:xfrm>
            <a:off x="9375355" y="1549913"/>
            <a:ext cx="2026472" cy="2026472"/>
            <a:chOff x="6571589" y="1484784"/>
            <a:chExt cx="2026472" cy="2026472"/>
          </a:xfrm>
        </p:grpSpPr>
        <p:grpSp>
          <p:nvGrpSpPr>
            <p:cNvPr id="52" name="组合 51"/>
            <p:cNvGrpSpPr/>
            <p:nvPr/>
          </p:nvGrpSpPr>
          <p:grpSpPr>
            <a:xfrm>
              <a:off x="6571589" y="1484784"/>
              <a:ext cx="2026472" cy="2026472"/>
              <a:chOff x="5879976" y="1484784"/>
              <a:chExt cx="2026472" cy="2026472"/>
            </a:xfrm>
          </p:grpSpPr>
          <p:sp>
            <p:nvSpPr>
              <p:cNvPr id="54" name="椭圆 53"/>
              <p:cNvSpPr/>
              <p:nvPr/>
            </p:nvSpPr>
            <p:spPr>
              <a:xfrm>
                <a:off x="5879976" y="1484784"/>
                <a:ext cx="2026472" cy="2026472"/>
              </a:xfrm>
              <a:prstGeom prst="ellipse">
                <a:avLst/>
              </a:prstGeom>
              <a:solidFill>
                <a:srgbClr val="0070C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5" name="组合 54"/>
              <p:cNvGrpSpPr/>
              <p:nvPr/>
            </p:nvGrpSpPr>
            <p:grpSpPr>
              <a:xfrm>
                <a:off x="5962231" y="1567039"/>
                <a:ext cx="1861962" cy="1861962"/>
                <a:chOff x="372609" y="2524616"/>
                <a:chExt cx="2739344" cy="2739343"/>
              </a:xfrm>
            </p:grpSpPr>
            <p:sp>
              <p:nvSpPr>
                <p:cNvPr id="56" name="椭圆 55"/>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7" name="椭圆 5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58" name="TextBox 17"/>
            <p:cNvSpPr txBox="1"/>
            <p:nvPr/>
          </p:nvSpPr>
          <p:spPr>
            <a:xfrm>
              <a:off x="6737100" y="2608295"/>
              <a:ext cx="1789256" cy="491490"/>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cs typeface="+mn-ea"/>
                  <a:sym typeface="+mn-lt"/>
                </a:rPr>
                <a:t>品牌广告</a:t>
              </a:r>
            </a:p>
          </p:txBody>
        </p:sp>
        <p:sp>
          <p:nvSpPr>
            <p:cNvPr id="59" name="Freeform 23"/>
            <p:cNvSpPr>
              <a:spLocks noEditPoints="1"/>
            </p:cNvSpPr>
            <p:nvPr/>
          </p:nvSpPr>
          <p:spPr bwMode="auto">
            <a:xfrm>
              <a:off x="7209415" y="1968463"/>
              <a:ext cx="730326" cy="553060"/>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006FB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solidFill>
                  <a:prstClr val="white"/>
                </a:solidFill>
                <a:cs typeface="+mn-ea"/>
                <a:sym typeface="+mn-lt"/>
              </a:endParaRPr>
            </a:p>
          </p:txBody>
        </p:sp>
      </p:grpSp>
      <p:sp>
        <p:nvSpPr>
          <p:cNvPr id="60" name="椭圆 59"/>
          <p:cNvSpPr/>
          <p:nvPr/>
        </p:nvSpPr>
        <p:spPr>
          <a:xfrm>
            <a:off x="1056640" y="2705100"/>
            <a:ext cx="2440305" cy="2440305"/>
          </a:xfrm>
          <a:prstGeom prst="ellipse">
            <a:avLst/>
          </a:prstGeom>
          <a:solidFill>
            <a:srgbClr val="338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184910" y="3519805"/>
            <a:ext cx="2183765" cy="829945"/>
          </a:xfrm>
          <a:prstGeom prst="rect">
            <a:avLst/>
          </a:prstGeom>
          <a:noFill/>
        </p:spPr>
        <p:txBody>
          <a:bodyPr wrap="square" rtlCol="0">
            <a:spAutoFit/>
          </a:bodyPr>
          <a:lstStyle/>
          <a:p>
            <a:pPr algn="ctr"/>
            <a:r>
              <a:rPr lang="zh-CN" altLang="en-US" sz="2400">
                <a:solidFill>
                  <a:schemeClr val="bg1"/>
                </a:solidFill>
              </a:rPr>
              <a:t>百度搜索推广的展现形式</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a:xfrm>
            <a:off x="-19050" y="1861820"/>
            <a:ext cx="12219305" cy="2367280"/>
          </a:xfrm>
          <a:prstGeom prst="rect">
            <a:avLst/>
          </a:prstGeom>
          <a:solidFill>
            <a:srgbClr val="3289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83" name="文本框 82"/>
          <p:cNvSpPr txBox="1"/>
          <p:nvPr/>
        </p:nvSpPr>
        <p:spPr>
          <a:xfrm>
            <a:off x="5295265" y="1153160"/>
            <a:ext cx="1494790" cy="460375"/>
          </a:xfrm>
          <a:prstGeom prst="rect">
            <a:avLst/>
          </a:prstGeom>
          <a:noFill/>
        </p:spPr>
        <p:txBody>
          <a:bodyPr wrap="square" rtlCol="0">
            <a:spAutoFit/>
          </a:bodyPr>
          <a:lstStyle/>
          <a:p>
            <a:pPr algn="dist"/>
            <a:r>
              <a:rPr lang="zh-CN" altLang="en-US" sz="2400" b="1" dirty="0">
                <a:solidFill>
                  <a:schemeClr val="tx1">
                    <a:lumMod val="65000"/>
                    <a:lumOff val="35000"/>
                  </a:schemeClr>
                </a:solidFill>
                <a:cs typeface="+mn-ea"/>
                <a:sym typeface="+mn-lt"/>
              </a:rPr>
              <a:t>搜索广告</a:t>
            </a:r>
          </a:p>
        </p:txBody>
      </p:sp>
      <p:sp>
        <p:nvSpPr>
          <p:cNvPr id="84" name="black-closed-envelope_16297"/>
          <p:cNvSpPr>
            <a:spLocks noChangeAspect="1"/>
          </p:cNvSpPr>
          <p:nvPr/>
        </p:nvSpPr>
        <p:spPr bwMode="auto">
          <a:xfrm>
            <a:off x="7820983" y="2435656"/>
            <a:ext cx="485333" cy="323969"/>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solidFill>
            <a:schemeClr val="accent1">
              <a:lumMod val="75000"/>
            </a:schemeClr>
          </a:solidFill>
          <a:ln>
            <a:noFill/>
          </a:ln>
        </p:spPr>
        <p:txBody>
          <a:bodyPr/>
          <a:lstStyle/>
          <a:p>
            <a:endParaRPr lang="zh-CN" altLang="en-US" sz="2400">
              <a:solidFill>
                <a:schemeClr val="tx1">
                  <a:lumMod val="65000"/>
                  <a:lumOff val="35000"/>
                </a:schemeClr>
              </a:solidFill>
              <a:cs typeface="+mn-ea"/>
              <a:sym typeface="+mn-lt"/>
            </a:endParaRPr>
          </a:p>
        </p:txBody>
      </p:sp>
      <p:sp>
        <p:nvSpPr>
          <p:cNvPr id="85" name="price-label_73592"/>
          <p:cNvSpPr>
            <a:spLocks noChangeAspect="1"/>
          </p:cNvSpPr>
          <p:nvPr/>
        </p:nvSpPr>
        <p:spPr bwMode="auto">
          <a:xfrm>
            <a:off x="506963" y="2399182"/>
            <a:ext cx="485333" cy="484548"/>
          </a:xfrm>
          <a:custGeom>
            <a:avLst/>
            <a:gdLst>
              <a:gd name="T0" fmla="*/ 4190 w 4307"/>
              <a:gd name="T1" fmla="*/ 117 h 4306"/>
              <a:gd name="T2" fmla="*/ 3908 w 4307"/>
              <a:gd name="T3" fmla="*/ 1 h 4306"/>
              <a:gd name="T4" fmla="*/ 2629 w 4307"/>
              <a:gd name="T5" fmla="*/ 12 h 4306"/>
              <a:gd name="T6" fmla="*/ 2354 w 4307"/>
              <a:gd name="T7" fmla="*/ 128 h 4306"/>
              <a:gd name="T8" fmla="*/ 155 w 4307"/>
              <a:gd name="T9" fmla="*/ 2327 h 4306"/>
              <a:gd name="T10" fmla="*/ 155 w 4307"/>
              <a:gd name="T11" fmla="*/ 2885 h 4306"/>
              <a:gd name="T12" fmla="*/ 1422 w 4307"/>
              <a:gd name="T13" fmla="*/ 4152 h 4306"/>
              <a:gd name="T14" fmla="*/ 1979 w 4307"/>
              <a:gd name="T15" fmla="*/ 4152 h 4306"/>
              <a:gd name="T16" fmla="*/ 4179 w 4307"/>
              <a:gd name="T17" fmla="*/ 1953 h 4306"/>
              <a:gd name="T18" fmla="*/ 4294 w 4307"/>
              <a:gd name="T19" fmla="*/ 1677 h 4306"/>
              <a:gd name="T20" fmla="*/ 4306 w 4307"/>
              <a:gd name="T21" fmla="*/ 399 h 4306"/>
              <a:gd name="T22" fmla="*/ 4190 w 4307"/>
              <a:gd name="T23" fmla="*/ 117 h 4306"/>
              <a:gd name="T24" fmla="*/ 3426 w 4307"/>
              <a:gd name="T25" fmla="*/ 1518 h 4306"/>
              <a:gd name="T26" fmla="*/ 2789 w 4307"/>
              <a:gd name="T27" fmla="*/ 1518 h 4306"/>
              <a:gd name="T28" fmla="*/ 2789 w 4307"/>
              <a:gd name="T29" fmla="*/ 880 h 4306"/>
              <a:gd name="T30" fmla="*/ 3426 w 4307"/>
              <a:gd name="T31" fmla="*/ 880 h 4306"/>
              <a:gd name="T32" fmla="*/ 3426 w 4307"/>
              <a:gd name="T33" fmla="*/ 1518 h 4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07" h="4306">
                <a:moveTo>
                  <a:pt x="4190" y="117"/>
                </a:moveTo>
                <a:cubicBezTo>
                  <a:pt x="4115" y="42"/>
                  <a:pt x="4014" y="0"/>
                  <a:pt x="3908" y="1"/>
                </a:cubicBezTo>
                <a:lnTo>
                  <a:pt x="2629" y="12"/>
                </a:lnTo>
                <a:cubicBezTo>
                  <a:pt x="2526" y="13"/>
                  <a:pt x="2427" y="55"/>
                  <a:pt x="2354" y="128"/>
                </a:cubicBezTo>
                <a:lnTo>
                  <a:pt x="155" y="2327"/>
                </a:lnTo>
                <a:cubicBezTo>
                  <a:pt x="0" y="2481"/>
                  <a:pt x="0" y="2731"/>
                  <a:pt x="155" y="2885"/>
                </a:cubicBezTo>
                <a:lnTo>
                  <a:pt x="1422" y="4152"/>
                </a:lnTo>
                <a:cubicBezTo>
                  <a:pt x="1576" y="4306"/>
                  <a:pt x="1825" y="4306"/>
                  <a:pt x="1979" y="4152"/>
                </a:cubicBezTo>
                <a:lnTo>
                  <a:pt x="4179" y="1953"/>
                </a:lnTo>
                <a:cubicBezTo>
                  <a:pt x="4252" y="1880"/>
                  <a:pt x="4293" y="1781"/>
                  <a:pt x="4294" y="1677"/>
                </a:cubicBezTo>
                <a:lnTo>
                  <a:pt x="4306" y="399"/>
                </a:lnTo>
                <a:cubicBezTo>
                  <a:pt x="4307" y="293"/>
                  <a:pt x="4265" y="191"/>
                  <a:pt x="4190" y="117"/>
                </a:cubicBezTo>
                <a:close/>
                <a:moveTo>
                  <a:pt x="3426" y="1518"/>
                </a:moveTo>
                <a:cubicBezTo>
                  <a:pt x="3250" y="1694"/>
                  <a:pt x="2965" y="1694"/>
                  <a:pt x="2789" y="1518"/>
                </a:cubicBezTo>
                <a:cubicBezTo>
                  <a:pt x="2613" y="1342"/>
                  <a:pt x="2613" y="1057"/>
                  <a:pt x="2789" y="880"/>
                </a:cubicBezTo>
                <a:cubicBezTo>
                  <a:pt x="2965" y="704"/>
                  <a:pt x="3250" y="704"/>
                  <a:pt x="3426" y="880"/>
                </a:cubicBezTo>
                <a:cubicBezTo>
                  <a:pt x="3602" y="1057"/>
                  <a:pt x="3602" y="1342"/>
                  <a:pt x="3426" y="1518"/>
                </a:cubicBezTo>
                <a:close/>
              </a:path>
            </a:pathLst>
          </a:custGeom>
          <a:solidFill>
            <a:schemeClr val="accent1">
              <a:lumMod val="75000"/>
            </a:schemeClr>
          </a:solidFill>
          <a:ln>
            <a:noFill/>
          </a:ln>
        </p:spPr>
        <p:txBody>
          <a:bodyPr/>
          <a:lstStyle/>
          <a:p>
            <a:endParaRPr lang="zh-CN" altLang="en-US" sz="2400">
              <a:solidFill>
                <a:schemeClr val="tx1">
                  <a:lumMod val="65000"/>
                  <a:lumOff val="35000"/>
                </a:schemeClr>
              </a:solidFill>
              <a:cs typeface="+mn-ea"/>
              <a:sym typeface="+mn-lt"/>
            </a:endParaRPr>
          </a:p>
        </p:txBody>
      </p:sp>
      <p:sp>
        <p:nvSpPr>
          <p:cNvPr id="86" name="online-pay_69860"/>
          <p:cNvSpPr>
            <a:spLocks noChangeAspect="1"/>
          </p:cNvSpPr>
          <p:nvPr/>
        </p:nvSpPr>
        <p:spPr bwMode="auto">
          <a:xfrm>
            <a:off x="4245253" y="2385222"/>
            <a:ext cx="485335" cy="426108"/>
          </a:xfrm>
          <a:custGeom>
            <a:avLst/>
            <a:gdLst>
              <a:gd name="connsiteX0" fmla="*/ 217329 w 609473"/>
              <a:gd name="connsiteY0" fmla="*/ 466741 h 535098"/>
              <a:gd name="connsiteX1" fmla="*/ 196755 w 609473"/>
              <a:gd name="connsiteY1" fmla="*/ 487286 h 535098"/>
              <a:gd name="connsiteX2" fmla="*/ 217329 w 609473"/>
              <a:gd name="connsiteY2" fmla="*/ 507830 h 535098"/>
              <a:gd name="connsiteX3" fmla="*/ 268575 w 609473"/>
              <a:gd name="connsiteY3" fmla="*/ 507830 h 535098"/>
              <a:gd name="connsiteX4" fmla="*/ 289148 w 609473"/>
              <a:gd name="connsiteY4" fmla="*/ 487286 h 535098"/>
              <a:gd name="connsiteX5" fmla="*/ 268575 w 609473"/>
              <a:gd name="connsiteY5" fmla="*/ 466741 h 535098"/>
              <a:gd name="connsiteX6" fmla="*/ 73596 w 609473"/>
              <a:gd name="connsiteY6" fmla="*/ 466741 h 535098"/>
              <a:gd name="connsiteX7" fmla="*/ 53023 w 609473"/>
              <a:gd name="connsiteY7" fmla="*/ 487286 h 535098"/>
              <a:gd name="connsiteX8" fmla="*/ 73596 w 609473"/>
              <a:gd name="connsiteY8" fmla="*/ 507830 h 535098"/>
              <a:gd name="connsiteX9" fmla="*/ 124936 w 609473"/>
              <a:gd name="connsiteY9" fmla="*/ 507830 h 535098"/>
              <a:gd name="connsiteX10" fmla="*/ 145416 w 609473"/>
              <a:gd name="connsiteY10" fmla="*/ 487286 h 535098"/>
              <a:gd name="connsiteX11" fmla="*/ 124936 w 609473"/>
              <a:gd name="connsiteY11" fmla="*/ 466741 h 535098"/>
              <a:gd name="connsiteX12" fmla="*/ 541297 w 609473"/>
              <a:gd name="connsiteY12" fmla="*/ 67955 h 535098"/>
              <a:gd name="connsiteX13" fmla="*/ 604704 w 609473"/>
              <a:gd name="connsiteY13" fmla="*/ 131270 h 535098"/>
              <a:gd name="connsiteX14" fmla="*/ 609473 w 609473"/>
              <a:gd name="connsiteY14" fmla="*/ 142663 h 535098"/>
              <a:gd name="connsiteX15" fmla="*/ 604704 w 609473"/>
              <a:gd name="connsiteY15" fmla="*/ 154057 h 535098"/>
              <a:gd name="connsiteX16" fmla="*/ 401017 w 609473"/>
              <a:gd name="connsiteY16" fmla="*/ 357450 h 535098"/>
              <a:gd name="connsiteX17" fmla="*/ 389608 w 609473"/>
              <a:gd name="connsiteY17" fmla="*/ 362213 h 535098"/>
              <a:gd name="connsiteX18" fmla="*/ 378199 w 609473"/>
              <a:gd name="connsiteY18" fmla="*/ 357450 h 535098"/>
              <a:gd name="connsiteX19" fmla="*/ 314792 w 609473"/>
              <a:gd name="connsiteY19" fmla="*/ 294228 h 535098"/>
              <a:gd name="connsiteX20" fmla="*/ 50030 w 609473"/>
              <a:gd name="connsiteY20" fmla="*/ 29426 h 535098"/>
              <a:gd name="connsiteX21" fmla="*/ 292140 w 609473"/>
              <a:gd name="connsiteY21" fmla="*/ 29426 h 535098"/>
              <a:gd name="connsiteX22" fmla="*/ 339085 w 609473"/>
              <a:gd name="connsiteY22" fmla="*/ 62577 h 535098"/>
              <a:gd name="connsiteX23" fmla="*/ 285220 w 609473"/>
              <a:gd name="connsiteY23" fmla="*/ 116366 h 535098"/>
              <a:gd name="connsiteX24" fmla="*/ 285220 w 609473"/>
              <a:gd name="connsiteY24" fmla="*/ 104039 h 535098"/>
              <a:gd name="connsiteX25" fmla="*/ 273905 w 609473"/>
              <a:gd name="connsiteY25" fmla="*/ 92740 h 535098"/>
              <a:gd name="connsiteX26" fmla="*/ 68266 w 609473"/>
              <a:gd name="connsiteY26" fmla="*/ 92740 h 535098"/>
              <a:gd name="connsiteX27" fmla="*/ 56951 w 609473"/>
              <a:gd name="connsiteY27" fmla="*/ 104039 h 535098"/>
              <a:gd name="connsiteX28" fmla="*/ 56951 w 609473"/>
              <a:gd name="connsiteY28" fmla="*/ 419489 h 535098"/>
              <a:gd name="connsiteX29" fmla="*/ 68266 w 609473"/>
              <a:gd name="connsiteY29" fmla="*/ 430789 h 535098"/>
              <a:gd name="connsiteX30" fmla="*/ 273905 w 609473"/>
              <a:gd name="connsiteY30" fmla="*/ 430789 h 535098"/>
              <a:gd name="connsiteX31" fmla="*/ 285220 w 609473"/>
              <a:gd name="connsiteY31" fmla="*/ 419489 h 535098"/>
              <a:gd name="connsiteX32" fmla="*/ 285220 w 609473"/>
              <a:gd name="connsiteY32" fmla="*/ 322744 h 535098"/>
              <a:gd name="connsiteX33" fmla="*/ 342171 w 609473"/>
              <a:gd name="connsiteY33" fmla="*/ 379521 h 535098"/>
              <a:gd name="connsiteX34" fmla="*/ 342171 w 609473"/>
              <a:gd name="connsiteY34" fmla="*/ 485138 h 535098"/>
              <a:gd name="connsiteX35" fmla="*/ 292140 w 609473"/>
              <a:gd name="connsiteY35" fmla="*/ 535098 h 535098"/>
              <a:gd name="connsiteX36" fmla="*/ 50030 w 609473"/>
              <a:gd name="connsiteY36" fmla="*/ 535098 h 535098"/>
              <a:gd name="connsiteX37" fmla="*/ 0 w 609473"/>
              <a:gd name="connsiteY37" fmla="*/ 485138 h 535098"/>
              <a:gd name="connsiteX38" fmla="*/ 0 w 609473"/>
              <a:gd name="connsiteY38" fmla="*/ 79386 h 535098"/>
              <a:gd name="connsiteX39" fmla="*/ 50030 w 609473"/>
              <a:gd name="connsiteY39" fmla="*/ 29426 h 535098"/>
              <a:gd name="connsiteX40" fmla="*/ 466567 w 609473"/>
              <a:gd name="connsiteY40" fmla="*/ 0 h 535098"/>
              <a:gd name="connsiteX41" fmla="*/ 477976 w 609473"/>
              <a:gd name="connsiteY41" fmla="*/ 4763 h 535098"/>
              <a:gd name="connsiteX42" fmla="*/ 503695 w 609473"/>
              <a:gd name="connsiteY42" fmla="*/ 30446 h 535098"/>
              <a:gd name="connsiteX43" fmla="*/ 277184 w 609473"/>
              <a:gd name="connsiteY43" fmla="*/ 256647 h 535098"/>
              <a:gd name="connsiteX44" fmla="*/ 251466 w 609473"/>
              <a:gd name="connsiteY44" fmla="*/ 230964 h 535098"/>
              <a:gd name="connsiteX45" fmla="*/ 246696 w 609473"/>
              <a:gd name="connsiteY45" fmla="*/ 219570 h 535098"/>
              <a:gd name="connsiteX46" fmla="*/ 251466 w 609473"/>
              <a:gd name="connsiteY46" fmla="*/ 208175 h 535098"/>
              <a:gd name="connsiteX47" fmla="*/ 455157 w 609473"/>
              <a:gd name="connsiteY47" fmla="*/ 4763 h 535098"/>
              <a:gd name="connsiteX48" fmla="*/ 466567 w 609473"/>
              <a:gd name="connsiteY48" fmla="*/ 0 h 53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9473" h="535098">
                <a:moveTo>
                  <a:pt x="217329" y="466741"/>
                </a:moveTo>
                <a:cubicBezTo>
                  <a:pt x="205920" y="466741"/>
                  <a:pt x="196755" y="475986"/>
                  <a:pt x="196755" y="487286"/>
                </a:cubicBezTo>
                <a:cubicBezTo>
                  <a:pt x="196755" y="498585"/>
                  <a:pt x="205920" y="507830"/>
                  <a:pt x="217329" y="507830"/>
                </a:cubicBezTo>
                <a:lnTo>
                  <a:pt x="268575" y="507830"/>
                </a:lnTo>
                <a:cubicBezTo>
                  <a:pt x="279984" y="507830"/>
                  <a:pt x="289148" y="498585"/>
                  <a:pt x="289148" y="487286"/>
                </a:cubicBezTo>
                <a:cubicBezTo>
                  <a:pt x="289148" y="475986"/>
                  <a:pt x="279984" y="466741"/>
                  <a:pt x="268575" y="466741"/>
                </a:cubicBezTo>
                <a:close/>
                <a:moveTo>
                  <a:pt x="73596" y="466741"/>
                </a:moveTo>
                <a:cubicBezTo>
                  <a:pt x="62187" y="466741"/>
                  <a:pt x="53023" y="475986"/>
                  <a:pt x="53023" y="487286"/>
                </a:cubicBezTo>
                <a:cubicBezTo>
                  <a:pt x="53023" y="498585"/>
                  <a:pt x="62187" y="507830"/>
                  <a:pt x="73596" y="507830"/>
                </a:cubicBezTo>
                <a:lnTo>
                  <a:pt x="124936" y="507830"/>
                </a:lnTo>
                <a:cubicBezTo>
                  <a:pt x="136251" y="507830"/>
                  <a:pt x="145416" y="498585"/>
                  <a:pt x="145416" y="487286"/>
                </a:cubicBezTo>
                <a:cubicBezTo>
                  <a:pt x="145416" y="475986"/>
                  <a:pt x="136251" y="466741"/>
                  <a:pt x="124936" y="466741"/>
                </a:cubicBezTo>
                <a:close/>
                <a:moveTo>
                  <a:pt x="541297" y="67955"/>
                </a:moveTo>
                <a:lnTo>
                  <a:pt x="604704" y="131270"/>
                </a:lnTo>
                <a:cubicBezTo>
                  <a:pt x="607696" y="134259"/>
                  <a:pt x="609473" y="138368"/>
                  <a:pt x="609473" y="142663"/>
                </a:cubicBezTo>
                <a:cubicBezTo>
                  <a:pt x="609473" y="146959"/>
                  <a:pt x="607696" y="151068"/>
                  <a:pt x="604704" y="154057"/>
                </a:cubicBezTo>
                <a:lnTo>
                  <a:pt x="401017" y="357450"/>
                </a:lnTo>
                <a:cubicBezTo>
                  <a:pt x="397838" y="360625"/>
                  <a:pt x="393723" y="362213"/>
                  <a:pt x="389608" y="362213"/>
                </a:cubicBezTo>
                <a:cubicBezTo>
                  <a:pt x="385493" y="362213"/>
                  <a:pt x="381285" y="360625"/>
                  <a:pt x="378199" y="357450"/>
                </a:cubicBezTo>
                <a:lnTo>
                  <a:pt x="314792" y="294228"/>
                </a:lnTo>
                <a:close/>
                <a:moveTo>
                  <a:pt x="50030" y="29426"/>
                </a:moveTo>
                <a:lnTo>
                  <a:pt x="292140" y="29426"/>
                </a:lnTo>
                <a:cubicBezTo>
                  <a:pt x="313836" y="29426"/>
                  <a:pt x="332165" y="43340"/>
                  <a:pt x="339085" y="62577"/>
                </a:cubicBezTo>
                <a:lnTo>
                  <a:pt x="285220" y="116366"/>
                </a:lnTo>
                <a:lnTo>
                  <a:pt x="285220" y="104039"/>
                </a:lnTo>
                <a:cubicBezTo>
                  <a:pt x="285220" y="97876"/>
                  <a:pt x="280171" y="92740"/>
                  <a:pt x="273905" y="92740"/>
                </a:cubicBezTo>
                <a:lnTo>
                  <a:pt x="68266" y="92740"/>
                </a:lnTo>
                <a:cubicBezTo>
                  <a:pt x="62000" y="92740"/>
                  <a:pt x="56951" y="97876"/>
                  <a:pt x="56951" y="104039"/>
                </a:cubicBezTo>
                <a:lnTo>
                  <a:pt x="56951" y="419489"/>
                </a:lnTo>
                <a:cubicBezTo>
                  <a:pt x="56951" y="425652"/>
                  <a:pt x="62000" y="430789"/>
                  <a:pt x="68266" y="430789"/>
                </a:cubicBezTo>
                <a:lnTo>
                  <a:pt x="273905" y="430789"/>
                </a:lnTo>
                <a:cubicBezTo>
                  <a:pt x="280171" y="430789"/>
                  <a:pt x="285220" y="425652"/>
                  <a:pt x="285220" y="419489"/>
                </a:cubicBezTo>
                <a:lnTo>
                  <a:pt x="285220" y="322744"/>
                </a:lnTo>
                <a:lnTo>
                  <a:pt x="342171" y="379521"/>
                </a:lnTo>
                <a:lnTo>
                  <a:pt x="342171" y="485138"/>
                </a:lnTo>
                <a:cubicBezTo>
                  <a:pt x="342171" y="512779"/>
                  <a:pt x="319821" y="535098"/>
                  <a:pt x="292140" y="535098"/>
                </a:cubicBezTo>
                <a:lnTo>
                  <a:pt x="50030" y="535098"/>
                </a:lnTo>
                <a:cubicBezTo>
                  <a:pt x="22350" y="535098"/>
                  <a:pt x="0" y="512779"/>
                  <a:pt x="0" y="485138"/>
                </a:cubicBezTo>
                <a:lnTo>
                  <a:pt x="0" y="79386"/>
                </a:lnTo>
                <a:cubicBezTo>
                  <a:pt x="0" y="51745"/>
                  <a:pt x="22350" y="29426"/>
                  <a:pt x="50030" y="29426"/>
                </a:cubicBezTo>
                <a:close/>
                <a:moveTo>
                  <a:pt x="466567" y="0"/>
                </a:moveTo>
                <a:cubicBezTo>
                  <a:pt x="470682" y="0"/>
                  <a:pt x="474797" y="1588"/>
                  <a:pt x="477976" y="4763"/>
                </a:cubicBezTo>
                <a:lnTo>
                  <a:pt x="503695" y="30446"/>
                </a:lnTo>
                <a:lnTo>
                  <a:pt x="277184" y="256647"/>
                </a:lnTo>
                <a:lnTo>
                  <a:pt x="251466" y="230964"/>
                </a:lnTo>
                <a:cubicBezTo>
                  <a:pt x="248379" y="227975"/>
                  <a:pt x="246696" y="223866"/>
                  <a:pt x="246696" y="219570"/>
                </a:cubicBezTo>
                <a:cubicBezTo>
                  <a:pt x="246696" y="215273"/>
                  <a:pt x="248379" y="211164"/>
                  <a:pt x="251466" y="208175"/>
                </a:cubicBezTo>
                <a:lnTo>
                  <a:pt x="455157" y="4763"/>
                </a:lnTo>
                <a:cubicBezTo>
                  <a:pt x="458243" y="1588"/>
                  <a:pt x="462452" y="0"/>
                  <a:pt x="466567" y="0"/>
                </a:cubicBezTo>
                <a:close/>
              </a:path>
            </a:pathLst>
          </a:custGeom>
          <a:solidFill>
            <a:schemeClr val="accent1">
              <a:lumMod val="75000"/>
            </a:schemeClr>
          </a:solidFill>
          <a:ln>
            <a:noFill/>
          </a:ln>
        </p:spPr>
        <p:txBody>
          <a:bodyPr/>
          <a:lstStyle/>
          <a:p>
            <a:endParaRPr lang="zh-CN" altLang="en-US" sz="2400">
              <a:solidFill>
                <a:schemeClr val="tx1">
                  <a:lumMod val="65000"/>
                  <a:lumOff val="35000"/>
                </a:schemeClr>
              </a:solidFill>
              <a:cs typeface="+mn-ea"/>
              <a:sym typeface="+mn-lt"/>
            </a:endParaRPr>
          </a:p>
        </p:txBody>
      </p:sp>
      <p:sp>
        <p:nvSpPr>
          <p:cNvPr id="87" name="矩形 86"/>
          <p:cNvSpPr/>
          <p:nvPr/>
        </p:nvSpPr>
        <p:spPr>
          <a:xfrm>
            <a:off x="1206071" y="2853708"/>
            <a:ext cx="2764155" cy="1142620"/>
          </a:xfrm>
          <a:prstGeom prst="rect">
            <a:avLst/>
          </a:prstGeom>
        </p:spPr>
        <p:txBody>
          <a:bodyPr wrap="square">
            <a:spAutoFit/>
          </a:bodyPr>
          <a:lstStyle/>
          <a:p>
            <a:pPr>
              <a:lnSpc>
                <a:spcPct val="150000"/>
              </a:lnSpc>
            </a:pPr>
            <a:r>
              <a:rPr lang="zh-CN" altLang="en-US" sz="1600" dirty="0">
                <a:solidFill>
                  <a:schemeClr val="bg1"/>
                </a:solidFill>
                <a:cs typeface="+mn-ea"/>
                <a:sym typeface="+mn-lt"/>
              </a:rPr>
              <a:t>标准推广操作简单、效果快速，支持多个显著位置展现，按点击收费，展示免费</a:t>
            </a:r>
          </a:p>
        </p:txBody>
      </p:sp>
      <p:sp>
        <p:nvSpPr>
          <p:cNvPr id="88" name="TextBox 328"/>
          <p:cNvSpPr txBox="1"/>
          <p:nvPr/>
        </p:nvSpPr>
        <p:spPr>
          <a:xfrm>
            <a:off x="1205960" y="2398969"/>
            <a:ext cx="1217000" cy="400110"/>
          </a:xfrm>
          <a:prstGeom prst="rect">
            <a:avLst/>
          </a:prstGeom>
          <a:noFill/>
        </p:spPr>
        <p:txBody>
          <a:bodyPr wrap="none" rtlCol="0">
            <a:spAutoFit/>
          </a:bodyPr>
          <a:lstStyle/>
          <a:p>
            <a:r>
              <a:rPr lang="zh-CN" altLang="en-US" sz="2000" b="1" dirty="0">
                <a:solidFill>
                  <a:schemeClr val="bg1"/>
                </a:solidFill>
                <a:cs typeface="+mn-ea"/>
                <a:sym typeface="+mn-lt"/>
              </a:rPr>
              <a:t>标准推广</a:t>
            </a:r>
          </a:p>
        </p:txBody>
      </p:sp>
      <p:sp>
        <p:nvSpPr>
          <p:cNvPr id="89" name="矩形 88"/>
          <p:cNvSpPr/>
          <p:nvPr/>
        </p:nvSpPr>
        <p:spPr>
          <a:xfrm>
            <a:off x="4871291" y="2853708"/>
            <a:ext cx="2776220" cy="773289"/>
          </a:xfrm>
          <a:prstGeom prst="rect">
            <a:avLst/>
          </a:prstGeom>
        </p:spPr>
        <p:txBody>
          <a:bodyPr wrap="square">
            <a:spAutoFit/>
          </a:bodyPr>
          <a:lstStyle/>
          <a:p>
            <a:pPr>
              <a:lnSpc>
                <a:spcPct val="150000"/>
              </a:lnSpc>
            </a:pPr>
            <a:r>
              <a:rPr lang="zh-CN" altLang="en-US" sz="1600" dirty="0">
                <a:solidFill>
                  <a:schemeClr val="bg1"/>
                </a:solidFill>
                <a:cs typeface="+mn-ea"/>
                <a:sym typeface="+mn-lt"/>
              </a:rPr>
              <a:t>图文更具更吸引力，图片智能匹配，推广效果更佳</a:t>
            </a:r>
          </a:p>
        </p:txBody>
      </p:sp>
      <p:sp>
        <p:nvSpPr>
          <p:cNvPr id="90" name="TextBox 328"/>
          <p:cNvSpPr txBox="1"/>
          <p:nvPr/>
        </p:nvSpPr>
        <p:spPr>
          <a:xfrm>
            <a:off x="4871202" y="2398969"/>
            <a:ext cx="1217000" cy="400110"/>
          </a:xfrm>
          <a:prstGeom prst="rect">
            <a:avLst/>
          </a:prstGeom>
          <a:noFill/>
        </p:spPr>
        <p:txBody>
          <a:bodyPr wrap="none" rtlCol="0">
            <a:spAutoFit/>
          </a:bodyPr>
          <a:lstStyle/>
          <a:p>
            <a:pPr algn="l"/>
            <a:r>
              <a:rPr lang="zh-CN" altLang="en-US" sz="2000" b="1" dirty="0">
                <a:solidFill>
                  <a:schemeClr val="bg1"/>
                </a:solidFill>
                <a:cs typeface="+mn-ea"/>
                <a:sym typeface="+mn-lt"/>
              </a:rPr>
              <a:t>高级样式</a:t>
            </a:r>
          </a:p>
        </p:txBody>
      </p:sp>
      <p:sp>
        <p:nvSpPr>
          <p:cNvPr id="91" name="矩形 90"/>
          <p:cNvSpPr/>
          <p:nvPr/>
        </p:nvSpPr>
        <p:spPr>
          <a:xfrm>
            <a:off x="8411416" y="2853708"/>
            <a:ext cx="2829560" cy="1142620"/>
          </a:xfrm>
          <a:prstGeom prst="rect">
            <a:avLst/>
          </a:prstGeom>
        </p:spPr>
        <p:txBody>
          <a:bodyPr wrap="square">
            <a:spAutoFit/>
          </a:bodyPr>
          <a:lstStyle/>
          <a:p>
            <a:pPr>
              <a:lnSpc>
                <a:spcPct val="150000"/>
              </a:lnSpc>
            </a:pPr>
            <a:r>
              <a:rPr lang="zh-CN" altLang="en-US" sz="1600" dirty="0">
                <a:solidFill>
                  <a:schemeClr val="bg1"/>
                </a:solidFill>
                <a:cs typeface="+mn-ea"/>
                <a:sym typeface="+mn-lt"/>
              </a:rPr>
              <a:t>在搜索结果页通过电话、表单、咨询组件直接展现服务功能，减少跳转</a:t>
            </a:r>
          </a:p>
        </p:txBody>
      </p:sp>
      <p:sp>
        <p:nvSpPr>
          <p:cNvPr id="92" name="TextBox 328"/>
          <p:cNvSpPr txBox="1"/>
          <p:nvPr/>
        </p:nvSpPr>
        <p:spPr>
          <a:xfrm>
            <a:off x="8411459" y="2398969"/>
            <a:ext cx="958917" cy="400110"/>
          </a:xfrm>
          <a:prstGeom prst="rect">
            <a:avLst/>
          </a:prstGeom>
          <a:noFill/>
        </p:spPr>
        <p:txBody>
          <a:bodyPr wrap="none" rtlCol="0">
            <a:spAutoFit/>
          </a:bodyPr>
          <a:lstStyle/>
          <a:p>
            <a:pPr algn="l"/>
            <a:r>
              <a:rPr lang="zh-CN" altLang="en-US" sz="2000" b="1" dirty="0">
                <a:solidFill>
                  <a:schemeClr val="bg1"/>
                </a:solidFill>
                <a:cs typeface="+mn-ea"/>
                <a:sym typeface="+mn-lt"/>
              </a:rPr>
              <a:t>线索通</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1156254" y="1680649"/>
            <a:ext cx="9380318" cy="3923253"/>
            <a:chOff x="4058734" y="1395662"/>
            <a:chExt cx="7419334" cy="2550695"/>
          </a:xfrm>
        </p:grpSpPr>
        <p:sp>
          <p:nvSpPr>
            <p:cNvPr id="12" name="î$liḓe"/>
            <p:cNvSpPr/>
            <p:nvPr/>
          </p:nvSpPr>
          <p:spPr>
            <a:xfrm>
              <a:off x="4058734" y="1395662"/>
              <a:ext cx="7419334" cy="2550695"/>
            </a:xfrm>
            <a:prstGeom prst="roundRect">
              <a:avLst>
                <a:gd name="adj" fmla="val 0"/>
              </a:avLst>
            </a:prstGeom>
            <a:solidFill>
              <a:srgbClr val="3289C7"/>
            </a:solidFill>
            <a:ln w="12700" cap="flat" cmpd="sng" algn="ctr">
              <a:noFill/>
              <a:prstDash val="solid"/>
              <a:miter lim="800000"/>
            </a:ln>
            <a:effectLst>
              <a:outerShdw blurRad="762000" algn="ctr" rotWithShape="0">
                <a:prstClr val="black">
                  <a:alpha val="15000"/>
                </a:prstClr>
              </a:outerShdw>
            </a:effectLst>
          </p:spPr>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defRPr/>
              </a:pPr>
              <a:endParaRPr lang="zh-CN" altLang="en-US" dirty="0">
                <a:solidFill>
                  <a:prstClr val="white"/>
                </a:solidFill>
                <a:latin typeface="黑体" panose="02010609060101010101" charset="-122"/>
                <a:ea typeface="黑体" panose="02010609060101010101" charset="-122"/>
              </a:endParaRPr>
            </a:p>
          </p:txBody>
        </p:sp>
        <p:sp>
          <p:nvSpPr>
            <p:cNvPr id="3" name="矩形 2"/>
            <p:cNvSpPr/>
            <p:nvPr/>
          </p:nvSpPr>
          <p:spPr>
            <a:xfrm>
              <a:off x="4354009" y="1403917"/>
              <a:ext cx="1980565" cy="1283143"/>
            </a:xfrm>
            <a:prstGeom prst="rect">
              <a:avLst/>
            </a:prstGeom>
            <a:noFill/>
          </p:spPr>
          <p:txBody>
            <a:bodyPr wrap="square" lIns="0" tIns="0" rIns="0" bIns="0" rtlCol="0" anchor="t" anchorCtr="0">
              <a:spAutoFit/>
            </a:bodyPr>
            <a:lstStyle/>
            <a:p>
              <a:pPr algn="l">
                <a:lnSpc>
                  <a:spcPct val="150000"/>
                </a:lnSpc>
                <a:defRPr/>
              </a:pPr>
              <a:r>
                <a:rPr lang="zh-CN" sz="2400" kern="0" dirty="0">
                  <a:solidFill>
                    <a:schemeClr val="bg1"/>
                  </a:solidFill>
                  <a:latin typeface="黑体" panose="02010609060101010101" charset="-122"/>
                  <a:ea typeface="黑体" panose="02010609060101010101" charset="-122"/>
                  <a:cs typeface="+mn-ea"/>
                  <a:sym typeface="+mn-lt"/>
                </a:rPr>
                <a:t>信息流广告</a:t>
              </a:r>
            </a:p>
            <a:p>
              <a:pPr algn="l">
                <a:lnSpc>
                  <a:spcPct val="150000"/>
                </a:lnSpc>
                <a:defRPr/>
              </a:pPr>
              <a:r>
                <a:rPr lang="zh-CN" altLang="en-US" sz="1600" kern="0" dirty="0">
                  <a:solidFill>
                    <a:schemeClr val="bg1"/>
                  </a:solidFill>
                  <a:latin typeface="黑体" panose="02010609060101010101" charset="-122"/>
                  <a:ea typeface="黑体" panose="02010609060101010101" charset="-122"/>
                  <a:cs typeface="+mn-ea"/>
                  <a:sym typeface="+mn-lt"/>
                </a:rPr>
                <a:t>    资讯流中穿插展现的原生广告，易传播、易操作，可以让精准用户在潜移默化中接受信息</a:t>
              </a:r>
            </a:p>
          </p:txBody>
        </p:sp>
        <p:sp>
          <p:nvSpPr>
            <p:cNvPr id="4" name="矩形 3"/>
            <p:cNvSpPr/>
            <p:nvPr/>
          </p:nvSpPr>
          <p:spPr>
            <a:xfrm>
              <a:off x="6816068" y="1403983"/>
              <a:ext cx="1957190" cy="1283143"/>
            </a:xfrm>
            <a:prstGeom prst="rect">
              <a:avLst/>
            </a:prstGeom>
            <a:noFill/>
          </p:spPr>
          <p:txBody>
            <a:bodyPr wrap="square" lIns="0" tIns="0" rIns="0" bIns="0" rtlCol="0" anchor="t" anchorCtr="0">
              <a:spAutoFit/>
            </a:bodyPr>
            <a:lstStyle/>
            <a:p>
              <a:pPr algn="l">
                <a:lnSpc>
                  <a:spcPct val="150000"/>
                </a:lnSpc>
                <a:defRPr/>
              </a:pPr>
              <a:r>
                <a:rPr lang="zh-CN" altLang="en-US" sz="2400" kern="0" dirty="0">
                  <a:solidFill>
                    <a:schemeClr val="bg1"/>
                  </a:solidFill>
                  <a:latin typeface="黑体" panose="02010609060101010101" charset="-122"/>
                  <a:ea typeface="黑体" panose="02010609060101010101" charset="-122"/>
                  <a:cs typeface="黑体" panose="02010609060101010101" charset="-122"/>
                  <a:sym typeface="+mn-lt"/>
                </a:rPr>
                <a:t>品牌广告</a:t>
              </a:r>
              <a:endParaRPr lang="en-US" altLang="zh-CN" sz="2400" kern="0" dirty="0">
                <a:solidFill>
                  <a:schemeClr val="bg1"/>
                </a:solidFill>
                <a:latin typeface="黑体" panose="02010609060101010101" charset="-122"/>
                <a:ea typeface="黑体" panose="02010609060101010101" charset="-122"/>
                <a:cs typeface="黑体" panose="02010609060101010101" charset="-122"/>
                <a:sym typeface="+mn-lt"/>
              </a:endParaRPr>
            </a:p>
            <a:p>
              <a:pPr algn="l">
                <a:lnSpc>
                  <a:spcPct val="150000"/>
                </a:lnSpc>
                <a:defRPr/>
              </a:pPr>
              <a:r>
                <a:rPr lang="zh-CN" altLang="en-US" sz="1600" kern="0" dirty="0">
                  <a:solidFill>
                    <a:schemeClr val="bg1"/>
                  </a:solidFill>
                  <a:latin typeface="黑体" panose="02010609060101010101" charset="-122"/>
                  <a:ea typeface="黑体" panose="02010609060101010101" charset="-122"/>
                  <a:cs typeface="黑体" panose="02010609060101010101" charset="-122"/>
                  <a:sym typeface="+mn-lt"/>
                </a:rPr>
                <a:t>    常位于百度搜索结果的首位或右侧，有文字、图片、视频等多种广告形式，“大” “炫” “显”</a:t>
              </a:r>
            </a:p>
          </p:txBody>
        </p:sp>
        <p:sp>
          <p:nvSpPr>
            <p:cNvPr id="5" name="矩形 4"/>
            <p:cNvSpPr/>
            <p:nvPr/>
          </p:nvSpPr>
          <p:spPr>
            <a:xfrm>
              <a:off x="9277915" y="1403983"/>
              <a:ext cx="1957190" cy="1523264"/>
            </a:xfrm>
            <a:prstGeom prst="rect">
              <a:avLst/>
            </a:prstGeom>
            <a:noFill/>
          </p:spPr>
          <p:txBody>
            <a:bodyPr wrap="square" lIns="0" tIns="0" rIns="0" bIns="0" rtlCol="0" anchor="t" anchorCtr="0">
              <a:spAutoFit/>
            </a:bodyPr>
            <a:lstStyle/>
            <a:p>
              <a:pPr algn="l">
                <a:lnSpc>
                  <a:spcPct val="150000"/>
                </a:lnSpc>
                <a:defRPr/>
              </a:pPr>
              <a:r>
                <a:rPr lang="zh-CN" altLang="en-US" sz="2400" kern="0" dirty="0">
                  <a:solidFill>
                    <a:schemeClr val="bg1"/>
                  </a:solidFill>
                  <a:latin typeface="黑体" panose="02010609060101010101" charset="-122"/>
                  <a:ea typeface="黑体" panose="02010609060101010101" charset="-122"/>
                  <a:cs typeface="+mn-ea"/>
                  <a:sym typeface="+mn-lt"/>
                </a:rPr>
                <a:t>开屏广告</a:t>
              </a:r>
              <a:endParaRPr lang="en-US" altLang="zh-CN" sz="2400" kern="0" dirty="0">
                <a:solidFill>
                  <a:schemeClr val="bg1"/>
                </a:solidFill>
                <a:latin typeface="黑体" panose="02010609060101010101" charset="-122"/>
                <a:ea typeface="黑体" panose="02010609060101010101" charset="-122"/>
                <a:cs typeface="+mn-ea"/>
                <a:sym typeface="+mn-lt"/>
              </a:endParaRPr>
            </a:p>
            <a:p>
              <a:pPr algn="l">
                <a:lnSpc>
                  <a:spcPct val="150000"/>
                </a:lnSpc>
                <a:defRPr/>
              </a:pPr>
              <a:r>
                <a:rPr lang="zh-CN" altLang="en-US" sz="1600" kern="0" dirty="0">
                  <a:solidFill>
                    <a:schemeClr val="bg1"/>
                  </a:solidFill>
                  <a:latin typeface="黑体" panose="02010609060101010101" charset="-122"/>
                  <a:ea typeface="黑体" panose="02010609060101010101" charset="-122"/>
                  <a:cs typeface="+mn-ea"/>
                  <a:sym typeface="+mn-lt"/>
                </a:rPr>
                <a:t>    APP开屏广告的样式进行强势品牌曝光，定向准，数据精，智能化，支持多维度定向</a:t>
              </a:r>
            </a:p>
            <a:p>
              <a:pPr algn="l">
                <a:lnSpc>
                  <a:spcPct val="150000"/>
                </a:lnSpc>
                <a:defRPr/>
              </a:pPr>
              <a:r>
                <a:rPr lang="zh-CN" altLang="en-US" sz="1600" kern="0" dirty="0">
                  <a:solidFill>
                    <a:schemeClr val="bg1"/>
                  </a:solidFill>
                  <a:latin typeface="黑体" panose="02010609060101010101" charset="-122"/>
                  <a:ea typeface="黑体" panose="02010609060101010101" charset="-122"/>
                  <a:cs typeface="+mn-ea"/>
                  <a:sym typeface="+mn-lt"/>
                </a:rPr>
                <a:t>支持多品牌广告联动</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83" name="文本框 82"/>
          <p:cNvSpPr txBox="1"/>
          <p:nvPr/>
        </p:nvSpPr>
        <p:spPr>
          <a:xfrm>
            <a:off x="5295265" y="1124585"/>
            <a:ext cx="1494790" cy="460375"/>
          </a:xfrm>
          <a:prstGeom prst="rect">
            <a:avLst/>
          </a:prstGeom>
          <a:noFill/>
        </p:spPr>
        <p:txBody>
          <a:bodyPr wrap="square" rtlCol="0">
            <a:spAutoFit/>
          </a:bodyPr>
          <a:lstStyle/>
          <a:p>
            <a:pPr algn="dist"/>
            <a:r>
              <a:rPr lang="zh-CN" altLang="en-US" sz="2400" b="1" dirty="0">
                <a:solidFill>
                  <a:schemeClr val="tx1">
                    <a:lumMod val="65000"/>
                    <a:lumOff val="35000"/>
                  </a:schemeClr>
                </a:solidFill>
                <a:cs typeface="+mn-ea"/>
                <a:sym typeface="+mn-lt"/>
              </a:rPr>
              <a:t>聚屏广告</a:t>
            </a:r>
          </a:p>
        </p:txBody>
      </p:sp>
      <p:sp>
        <p:nvSpPr>
          <p:cNvPr id="47" name="矩形 46"/>
          <p:cNvSpPr/>
          <p:nvPr/>
        </p:nvSpPr>
        <p:spPr>
          <a:xfrm>
            <a:off x="5295265" y="1977390"/>
            <a:ext cx="6245225" cy="3852545"/>
          </a:xfrm>
          <a:prstGeom prst="rect">
            <a:avLst/>
          </a:prstGeom>
          <a:noFill/>
          <a:ln w="19050">
            <a:solidFill>
              <a:srgbClr val="2D7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55" name="TextBox 9"/>
          <p:cNvSpPr txBox="1"/>
          <p:nvPr/>
        </p:nvSpPr>
        <p:spPr>
          <a:xfrm>
            <a:off x="6910070" y="2230120"/>
            <a:ext cx="4497705" cy="3386455"/>
          </a:xfrm>
          <a:prstGeom prst="rect">
            <a:avLst/>
          </a:prstGeom>
        </p:spPr>
        <p:txBody>
          <a:bodyPr wrap="square">
            <a:noAutofit/>
          </a:bodyPr>
          <a:lstStyle>
            <a:defPPr>
              <a:defRPr lang="zh-CN"/>
            </a:defPPr>
            <a:lvl1pPr defTabSz="456565">
              <a:lnSpc>
                <a:spcPct val="130000"/>
              </a:lnSpc>
              <a:defRPr sz="12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indent="0">
              <a:lnSpc>
                <a:spcPct val="150000"/>
              </a:lnSpc>
              <a:buFont typeface="Wingdings" panose="05000000000000000000" charset="0"/>
              <a:buNone/>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百度推出的数字屏幕程序化广告平台，</a:t>
            </a: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依托百度大数据及AI优势，</a:t>
            </a: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全面覆盖用户日常生活场景，通过聚合多类屏幕，触达消费者多场景生活时刻，实现线上线下广告整合和精准程序化投放</a:t>
            </a:r>
            <a:b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br>
            <a:endPar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a:p>
            <a:pPr indent="0">
              <a:lnSpc>
                <a:spcPct val="150000"/>
              </a:lnSpc>
              <a:buFont typeface="Wingdings" panose="05000000000000000000" charset="0"/>
              <a:buNone/>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目前，百度聚屏覆盖全国31个省市区，配备有30万以上的屏幕，日流量超过3亿人次，全面辐射如影院、楼宇、出行、家庭、生活服务等日常生活场景</a:t>
            </a:r>
          </a:p>
        </p:txBody>
      </p:sp>
      <p:sp>
        <p:nvSpPr>
          <p:cNvPr id="31" name="椭圆 30"/>
          <p:cNvSpPr/>
          <p:nvPr/>
        </p:nvSpPr>
        <p:spPr>
          <a:xfrm>
            <a:off x="6620510" y="2424430"/>
            <a:ext cx="289560" cy="289560"/>
          </a:xfrm>
          <a:prstGeom prst="ellipse">
            <a:avLst/>
          </a:prstGeom>
          <a:solidFill>
            <a:srgbClr val="D1313D">
              <a:alpha val="1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黑体" panose="02010609060101010101" charset="-122"/>
              <a:ea typeface="黑体" panose="02010609060101010101" charset="-122"/>
            </a:endParaRPr>
          </a:p>
        </p:txBody>
      </p:sp>
      <p:sp>
        <p:nvSpPr>
          <p:cNvPr id="32" name="椭圆 31"/>
          <p:cNvSpPr/>
          <p:nvPr/>
        </p:nvSpPr>
        <p:spPr>
          <a:xfrm>
            <a:off x="6656705" y="2449195"/>
            <a:ext cx="234315" cy="234315"/>
          </a:xfrm>
          <a:prstGeom prst="ellipse">
            <a:avLst/>
          </a:prstGeom>
          <a:solidFill>
            <a:srgbClr val="2C78B2"/>
          </a:solidFill>
          <a:ln>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黑体" panose="02010609060101010101" charset="-122"/>
              <a:ea typeface="黑体" panose="02010609060101010101" charset="-122"/>
            </a:endParaRPr>
          </a:p>
        </p:txBody>
      </p:sp>
      <p:sp>
        <p:nvSpPr>
          <p:cNvPr id="2" name="椭圆 1"/>
          <p:cNvSpPr/>
          <p:nvPr/>
        </p:nvSpPr>
        <p:spPr>
          <a:xfrm>
            <a:off x="6647815" y="4253865"/>
            <a:ext cx="234315" cy="234315"/>
          </a:xfrm>
          <a:prstGeom prst="ellipse">
            <a:avLst/>
          </a:prstGeom>
          <a:solidFill>
            <a:srgbClr val="2E75B6"/>
          </a:solidFill>
          <a:ln>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黑体" panose="02010609060101010101" charset="-122"/>
              <a:ea typeface="黑体" panose="02010609060101010101" charset="-122"/>
            </a:endParaRPr>
          </a:p>
        </p:txBody>
      </p:sp>
      <p:pic>
        <p:nvPicPr>
          <p:cNvPr id="23" name="图片 8"/>
          <p:cNvPicPr>
            <a:picLocks noChangeAspect="1"/>
          </p:cNvPicPr>
          <p:nvPr/>
        </p:nvPicPr>
        <p:blipFill>
          <a:blip r:embed="rId3"/>
          <a:stretch>
            <a:fillRect/>
          </a:stretch>
        </p:blipFill>
        <p:spPr>
          <a:xfrm>
            <a:off x="808355" y="2348230"/>
            <a:ext cx="5655945" cy="3150235"/>
          </a:xfrm>
          <a:prstGeom prst="rect">
            <a:avLst/>
          </a:prstGeom>
          <a:noFill/>
          <a:ln>
            <a:noFill/>
          </a:ln>
          <a:effectLst>
            <a:outerShdw blurRad="63500" sx="102000" sy="102000" algn="ctr" rotWithShape="0">
              <a:srgbClr val="2E75B6">
                <a:alpha val="40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0" y="565662"/>
            <a:ext cx="12192000" cy="6292337"/>
          </a:xfrm>
          <a:prstGeom prst="rect">
            <a:avLst/>
          </a:prstGeom>
          <a:ln>
            <a:noFill/>
          </a:ln>
        </p:spPr>
      </p:pic>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思维导图</a:t>
              </a:r>
            </a:p>
          </p:txBody>
        </p:sp>
        <p:grpSp>
          <p:nvGrpSpPr>
            <p:cNvPr id="17" name="组合 16"/>
            <p:cNvGrpSpPr/>
            <p:nvPr/>
          </p:nvGrpSpPr>
          <p:grpSpPr>
            <a:xfrm>
              <a:off x="412693" y="160555"/>
              <a:ext cx="739200" cy="739200"/>
              <a:chOff x="412693" y="160555"/>
              <a:chExt cx="739200" cy="739200"/>
            </a:xfrm>
          </p:grpSpPr>
          <p:sp>
            <p:nvSpPr>
              <p:cNvPr id="18" name="菱形 17"/>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9" name="菱形 18"/>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pic>
        <p:nvPicPr>
          <p:cNvPr id="2" name="图片 1"/>
          <p:cNvPicPr>
            <a:picLocks noChangeAspect="1"/>
          </p:cNvPicPr>
          <p:nvPr>
            <p:custDataLst>
              <p:tags r:id="rId2"/>
            </p:custDataLst>
          </p:nvPr>
        </p:nvPicPr>
        <p:blipFill>
          <a:blip r:embed="rId6">
            <a:clrChange>
              <a:clrFrom>
                <a:srgbClr val="FFFFFF">
                  <a:alpha val="100000"/>
                </a:srgbClr>
              </a:clrFrom>
              <a:clrTo>
                <a:srgbClr val="FFFFFF">
                  <a:alpha val="100000"/>
                  <a:alpha val="0"/>
                </a:srgbClr>
              </a:clrTo>
            </a:clrChange>
          </a:blip>
          <a:stretch>
            <a:fillRect/>
          </a:stretch>
        </p:blipFill>
        <p:spPr>
          <a:xfrm>
            <a:off x="1849755" y="1850390"/>
            <a:ext cx="8492490" cy="37230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3" name="空心弧 2"/>
          <p:cNvSpPr/>
          <p:nvPr/>
        </p:nvSpPr>
        <p:spPr>
          <a:xfrm>
            <a:off x="4720162" y="2092570"/>
            <a:ext cx="3094892" cy="3094892"/>
          </a:xfrm>
          <a:prstGeom prst="blockArc">
            <a:avLst>
              <a:gd name="adj1" fmla="val 16967564"/>
              <a:gd name="adj2" fmla="val 4565833"/>
              <a:gd name="adj3" fmla="val 2705"/>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solidFill>
                <a:schemeClr val="bg1"/>
              </a:solidFill>
              <a:cs typeface="+mn-ea"/>
              <a:sym typeface="+mn-lt"/>
            </a:endParaRPr>
          </a:p>
        </p:txBody>
      </p:sp>
      <p:sp>
        <p:nvSpPr>
          <p:cNvPr id="4" name="空心弧 3"/>
          <p:cNvSpPr/>
          <p:nvPr/>
        </p:nvSpPr>
        <p:spPr>
          <a:xfrm flipH="1">
            <a:off x="4684991" y="2092570"/>
            <a:ext cx="3094893" cy="3094892"/>
          </a:xfrm>
          <a:prstGeom prst="blockArc">
            <a:avLst>
              <a:gd name="adj1" fmla="val 16967564"/>
              <a:gd name="adj2" fmla="val 4565833"/>
              <a:gd name="adj3" fmla="val 2705"/>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solidFill>
                <a:schemeClr val="bg1"/>
              </a:solidFill>
              <a:cs typeface="+mn-ea"/>
              <a:sym typeface="+mn-lt"/>
            </a:endParaRPr>
          </a:p>
        </p:txBody>
      </p:sp>
      <p:sp>
        <p:nvSpPr>
          <p:cNvPr id="5" name="椭圆 4"/>
          <p:cNvSpPr/>
          <p:nvPr/>
        </p:nvSpPr>
        <p:spPr>
          <a:xfrm>
            <a:off x="5007774" y="2092570"/>
            <a:ext cx="550190" cy="550190"/>
          </a:xfrm>
          <a:prstGeom prst="ellipse">
            <a:avLst/>
          </a:prstGeom>
          <a:solidFill>
            <a:srgbClr val="0070C0"/>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6" name="椭圆 5"/>
          <p:cNvSpPr/>
          <p:nvPr/>
        </p:nvSpPr>
        <p:spPr>
          <a:xfrm>
            <a:off x="4409896" y="3371955"/>
            <a:ext cx="550190" cy="550190"/>
          </a:xfrm>
          <a:prstGeom prst="ellipse">
            <a:avLst/>
          </a:prstGeom>
          <a:solidFill>
            <a:srgbClr val="0070C0"/>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7" name="椭圆 6"/>
          <p:cNvSpPr/>
          <p:nvPr/>
        </p:nvSpPr>
        <p:spPr>
          <a:xfrm>
            <a:off x="5007774" y="4547383"/>
            <a:ext cx="550190" cy="550190"/>
          </a:xfrm>
          <a:prstGeom prst="ellipse">
            <a:avLst/>
          </a:prstGeom>
          <a:solidFill>
            <a:srgbClr val="0070C0"/>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8" name="椭圆 7"/>
          <p:cNvSpPr/>
          <p:nvPr/>
        </p:nvSpPr>
        <p:spPr>
          <a:xfrm>
            <a:off x="7181867" y="2538975"/>
            <a:ext cx="550190" cy="550190"/>
          </a:xfrm>
          <a:prstGeom prst="ellipse">
            <a:avLst/>
          </a:prstGeom>
          <a:solidFill>
            <a:srgbClr val="0070C0"/>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10" name="椭圆 9"/>
          <p:cNvSpPr/>
          <p:nvPr/>
        </p:nvSpPr>
        <p:spPr>
          <a:xfrm>
            <a:off x="7210403" y="4231153"/>
            <a:ext cx="550190" cy="550190"/>
          </a:xfrm>
          <a:prstGeom prst="ellipse">
            <a:avLst/>
          </a:prstGeom>
          <a:solidFill>
            <a:srgbClr val="0070C0"/>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b="1">
              <a:solidFill>
                <a:schemeClr val="bg1"/>
              </a:solidFill>
              <a:cs typeface="+mn-ea"/>
              <a:sym typeface="+mn-lt"/>
            </a:endParaRPr>
          </a:p>
        </p:txBody>
      </p:sp>
      <p:sp>
        <p:nvSpPr>
          <p:cNvPr id="12" name="椭圆 11"/>
          <p:cNvSpPr/>
          <p:nvPr/>
        </p:nvSpPr>
        <p:spPr>
          <a:xfrm>
            <a:off x="5282565" y="2697480"/>
            <a:ext cx="1899285" cy="1899285"/>
          </a:xfrm>
          <a:prstGeom prst="ellipse">
            <a:avLst/>
          </a:prstGeom>
          <a:solidFill>
            <a:srgbClr val="0070C0"/>
          </a:solidFill>
          <a:ln w="9525" cap="flat">
            <a:noFill/>
            <a:prstDash val="solid"/>
            <a:miter/>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a:solidFill>
                <a:schemeClr val="bg1"/>
              </a:solidFill>
              <a:cs typeface="+mn-ea"/>
              <a:sym typeface="+mn-lt"/>
            </a:endParaRPr>
          </a:p>
        </p:txBody>
      </p:sp>
      <p:sp>
        <p:nvSpPr>
          <p:cNvPr id="15" name="文本框 14"/>
          <p:cNvSpPr txBox="1"/>
          <p:nvPr/>
        </p:nvSpPr>
        <p:spPr>
          <a:xfrm>
            <a:off x="575945" y="1544955"/>
            <a:ext cx="4236720" cy="1291590"/>
          </a:xfrm>
          <a:prstGeom prst="rect">
            <a:avLst/>
          </a:prstGeom>
          <a:noFill/>
        </p:spPr>
        <p:txBody>
          <a:bodyPr wrap="square" rtlCol="0">
            <a:spAutoFit/>
          </a:bodyPr>
          <a:lstStyle/>
          <a:p>
            <a:pPr algn="r">
              <a:lnSpc>
                <a:spcPct val="150000"/>
              </a:lnSpc>
            </a:pPr>
            <a:r>
              <a:rPr lang="zh-CN" altLang="en-US" sz="2000" b="1" dirty="0">
                <a:solidFill>
                  <a:srgbClr val="0070C0"/>
                </a:solidFill>
                <a:cs typeface="+mn-ea"/>
                <a:sym typeface="+mn-lt"/>
              </a:rPr>
              <a:t>覆盖面广</a:t>
            </a:r>
            <a:endParaRPr lang="zh-CN" altLang="en-US" b="1" dirty="0">
              <a:solidFill>
                <a:srgbClr val="0070C0"/>
              </a:solidFill>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全球最大中文网络营销平台，用户基数大</a:t>
            </a: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手机端、PC端都有搜索推广广告位</a:t>
            </a:r>
          </a:p>
        </p:txBody>
      </p:sp>
      <p:sp>
        <p:nvSpPr>
          <p:cNvPr id="16" name="文本框 15"/>
          <p:cNvSpPr txBox="1"/>
          <p:nvPr/>
        </p:nvSpPr>
        <p:spPr>
          <a:xfrm>
            <a:off x="1159757" y="3372134"/>
            <a:ext cx="3036189" cy="1291590"/>
          </a:xfrm>
          <a:prstGeom prst="rect">
            <a:avLst/>
          </a:prstGeom>
          <a:noFill/>
        </p:spPr>
        <p:txBody>
          <a:bodyPr wrap="square" rtlCol="0">
            <a:spAutoFit/>
          </a:bodyPr>
          <a:lstStyle/>
          <a:p>
            <a:pPr algn="r">
              <a:lnSpc>
                <a:spcPct val="150000"/>
              </a:lnSpc>
            </a:pPr>
            <a:r>
              <a:rPr lang="zh-CN" altLang="en-US" sz="2000" b="1" dirty="0">
                <a:solidFill>
                  <a:srgbClr val="0070C0"/>
                </a:solidFill>
                <a:cs typeface="+mn-ea"/>
                <a:sym typeface="+mn-lt"/>
              </a:rPr>
              <a:t>针对性强</a:t>
            </a:r>
            <a:endParaRPr lang="zh-CN" altLang="en-US" b="1" dirty="0">
              <a:solidFill>
                <a:srgbClr val="0070C0"/>
              </a:solidFill>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根据用户的需求给出高度相关的推广结果，目标精准</a:t>
            </a:r>
          </a:p>
        </p:txBody>
      </p:sp>
      <p:sp>
        <p:nvSpPr>
          <p:cNvPr id="17" name="文本框 16"/>
          <p:cNvSpPr txBox="1"/>
          <p:nvPr/>
        </p:nvSpPr>
        <p:spPr>
          <a:xfrm>
            <a:off x="1097915" y="4940935"/>
            <a:ext cx="3909695" cy="1291590"/>
          </a:xfrm>
          <a:prstGeom prst="rect">
            <a:avLst/>
          </a:prstGeom>
          <a:noFill/>
        </p:spPr>
        <p:txBody>
          <a:bodyPr wrap="square" rtlCol="0">
            <a:spAutoFit/>
          </a:bodyPr>
          <a:lstStyle/>
          <a:p>
            <a:pPr algn="r">
              <a:lnSpc>
                <a:spcPct val="150000"/>
              </a:lnSpc>
            </a:pPr>
            <a:r>
              <a:rPr lang="zh-CN" altLang="en-US" sz="2000" b="1" dirty="0">
                <a:solidFill>
                  <a:srgbClr val="0070C0"/>
                </a:solidFill>
                <a:cs typeface="+mn-ea"/>
                <a:sym typeface="+mn-lt"/>
              </a:rPr>
              <a:t>平均获客成本低</a:t>
            </a:r>
            <a:endParaRPr lang="zh-CN" altLang="en-US" b="1" dirty="0">
              <a:solidFill>
                <a:srgbClr val="0070C0"/>
              </a:solidFill>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关键词搜索带来高意向、高精准用户</a:t>
            </a: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按照有效点击扣费</a:t>
            </a:r>
          </a:p>
        </p:txBody>
      </p:sp>
      <p:sp>
        <p:nvSpPr>
          <p:cNvPr id="18" name="文本框 17"/>
          <p:cNvSpPr txBox="1"/>
          <p:nvPr/>
        </p:nvSpPr>
        <p:spPr>
          <a:xfrm>
            <a:off x="7973060" y="1996440"/>
            <a:ext cx="3642360" cy="2030095"/>
          </a:xfrm>
          <a:prstGeom prst="rect">
            <a:avLst/>
          </a:prstGeom>
          <a:noFill/>
        </p:spPr>
        <p:txBody>
          <a:bodyPr wrap="square" rtlCol="0">
            <a:spAutoFit/>
          </a:bodyPr>
          <a:lstStyle/>
          <a:p>
            <a:pPr>
              <a:lnSpc>
                <a:spcPct val="150000"/>
              </a:lnSpc>
            </a:pPr>
            <a:r>
              <a:rPr lang="zh-CN" altLang="en-US" sz="2000" b="1" dirty="0">
                <a:solidFill>
                  <a:srgbClr val="0070C0"/>
                </a:solidFill>
                <a:cs typeface="+mn-ea"/>
                <a:sym typeface="+mn-lt"/>
              </a:rPr>
              <a:t>管理灵活</a:t>
            </a:r>
            <a:endParaRPr lang="zh-CN" altLang="en-US" b="1" dirty="0">
              <a:solidFill>
                <a:srgbClr val="0070C0"/>
              </a:solidFill>
              <a:cs typeface="+mn-ea"/>
              <a:sym typeface="+mn-lt"/>
            </a:endParaRPr>
          </a:p>
          <a:p>
            <a:pPr marL="285750" indent="-285750">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可以设置投放时间、地域、关键词和日预算</a:t>
            </a:r>
          </a:p>
          <a:p>
            <a:pPr marL="285750" indent="-285750">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有多种专业工具包帮助企业来更好地进行营销的后台管理</a:t>
            </a:r>
          </a:p>
        </p:txBody>
      </p:sp>
      <p:sp>
        <p:nvSpPr>
          <p:cNvPr id="20" name="文本框 19"/>
          <p:cNvSpPr txBox="1"/>
          <p:nvPr/>
        </p:nvSpPr>
        <p:spPr>
          <a:xfrm>
            <a:off x="7940675" y="4268470"/>
            <a:ext cx="3576320" cy="1660525"/>
          </a:xfrm>
          <a:prstGeom prst="rect">
            <a:avLst/>
          </a:prstGeom>
          <a:noFill/>
        </p:spPr>
        <p:txBody>
          <a:bodyPr wrap="square" rtlCol="0">
            <a:spAutoFit/>
          </a:bodyPr>
          <a:lstStyle/>
          <a:p>
            <a:pPr>
              <a:lnSpc>
                <a:spcPct val="150000"/>
              </a:lnSpc>
            </a:pPr>
            <a:r>
              <a:rPr lang="zh-CN" altLang="en-US" sz="2000" b="1" dirty="0">
                <a:solidFill>
                  <a:srgbClr val="0070C0"/>
                </a:solidFill>
                <a:cs typeface="+mn-ea"/>
                <a:sym typeface="+mn-lt"/>
              </a:rPr>
              <a:t>服务专业</a:t>
            </a:r>
            <a:endParaRPr lang="en-US" altLang="zh-CN" b="1" dirty="0">
              <a:solidFill>
                <a:srgbClr val="0070C0"/>
              </a:solidFill>
              <a:cs typeface="+mn-ea"/>
              <a:sym typeface="+mn-lt"/>
            </a:endParaRPr>
          </a:p>
          <a:p>
            <a:pPr marL="285750" indent="-285750">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提供专业的客服人员协助企业进行推广</a:t>
            </a:r>
          </a:p>
          <a:p>
            <a:pPr marL="285750" indent="-285750">
              <a:lnSpc>
                <a:spcPct val="150000"/>
              </a:lnSpc>
              <a:buFont typeface="Wingdings" panose="05000000000000000000" charset="0"/>
              <a:buChar char="Ø"/>
            </a:pPr>
            <a:r>
              <a:rPr lang="zh-CN" altLang="en-US" sz="1600" dirty="0">
                <a:solidFill>
                  <a:schemeClr val="tx1">
                    <a:lumMod val="65000"/>
                    <a:lumOff val="35000"/>
                  </a:schemeClr>
                </a:solidFill>
                <a:cs typeface="+mn-ea"/>
                <a:sym typeface="+mn-lt"/>
              </a:rPr>
              <a:t>定期开展有关于账户搭建的培训</a:t>
            </a:r>
          </a:p>
        </p:txBody>
      </p:sp>
      <p:sp>
        <p:nvSpPr>
          <p:cNvPr id="21" name="文本框 20"/>
          <p:cNvSpPr txBox="1"/>
          <p:nvPr/>
        </p:nvSpPr>
        <p:spPr>
          <a:xfrm>
            <a:off x="5485130" y="2962275"/>
            <a:ext cx="1457325" cy="1420495"/>
          </a:xfrm>
          <a:prstGeom prst="rect">
            <a:avLst/>
          </a:prstGeom>
          <a:noFill/>
        </p:spPr>
        <p:txBody>
          <a:bodyPr wrap="square" rtlCol="0">
            <a:spAutoFit/>
          </a:bodyPr>
          <a:lstStyle/>
          <a:p>
            <a:pPr algn="ctr" fontAlgn="auto">
              <a:lnSpc>
                <a:spcPct val="120000"/>
              </a:lnSpc>
            </a:pPr>
            <a:r>
              <a:rPr lang="zh-CN" altLang="en-US" sz="2400">
                <a:solidFill>
                  <a:schemeClr val="bg1"/>
                </a:solidFill>
              </a:rPr>
              <a:t>百度搜索</a:t>
            </a:r>
            <a:br>
              <a:rPr lang="zh-CN" altLang="en-US" sz="2400">
                <a:solidFill>
                  <a:schemeClr val="bg1"/>
                </a:solidFill>
              </a:rPr>
            </a:br>
            <a:r>
              <a:rPr lang="zh-CN" altLang="en-US" sz="2400">
                <a:solidFill>
                  <a:schemeClr val="bg1"/>
                </a:solidFill>
              </a:rPr>
              <a:t>引擎推广的优势</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55397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2747010"/>
            <a:chOff x="4422555" y="1864251"/>
            <a:chExt cx="7141603" cy="2747010"/>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问题</a:t>
              </a:r>
            </a:p>
          </p:txBody>
        </p:sp>
        <p:sp>
          <p:nvSpPr>
            <p:cNvPr id="29" name="矩形 28"/>
            <p:cNvSpPr/>
            <p:nvPr/>
          </p:nvSpPr>
          <p:spPr>
            <a:xfrm>
              <a:off x="7449960" y="2858026"/>
              <a:ext cx="4114198" cy="1753235"/>
            </a:xfrm>
            <a:prstGeom prst="rect">
              <a:avLst/>
            </a:prstGeom>
            <a:noFill/>
          </p:spPr>
          <p:txBody>
            <a:bodyPr wrap="square" rtlCol="0">
              <a:spAutoFit/>
            </a:bodyPr>
            <a:lstStyle/>
            <a:p>
              <a:pPr indent="0" algn="just" fontAlgn="auto">
                <a:lnSpc>
                  <a:spcPct val="150000"/>
                </a:lnSpc>
              </a:pPr>
              <a:r>
                <a:rPr altLang="zh-CN" sz="1800" kern="100" dirty="0">
                  <a:effectLst/>
                  <a:latin typeface="+mn-ea"/>
                  <a:cs typeface="黑体" panose="02010609060101010101" charset="-122"/>
                </a:rPr>
                <a:t>1.在日常生活中，你见过百度的哪些广告展示形式呢？</a:t>
              </a:r>
            </a:p>
            <a:p>
              <a:pPr indent="0" algn="just" fontAlgn="auto">
                <a:lnSpc>
                  <a:spcPct val="150000"/>
                </a:lnSpc>
              </a:pPr>
              <a:r>
                <a:rPr altLang="zh-CN" sz="1800" kern="100" dirty="0">
                  <a:effectLst/>
                  <a:latin typeface="+mn-ea"/>
                  <a:cs typeface="黑体" panose="02010609060101010101" charset="-122"/>
                </a:rPr>
                <a:t>2.你是否</a:t>
              </a:r>
              <a:r>
                <a:rPr lang="zh-CN" sz="1800" kern="100" dirty="0">
                  <a:effectLst/>
                  <a:latin typeface="+mn-ea"/>
                  <a:cs typeface="黑体" panose="02010609060101010101" charset="-122"/>
                </a:rPr>
                <a:t>了解</a:t>
              </a:r>
              <a:r>
                <a:rPr altLang="zh-CN" sz="1800" kern="100" dirty="0">
                  <a:effectLst/>
                  <a:latin typeface="+mn-ea"/>
                  <a:cs typeface="黑体" panose="02010609060101010101" charset="-122"/>
                </a:rPr>
                <a:t>过百度搜索推广？你认为它有哪些优势呢？</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5" name="ïṡ1îḋê"/>
          <p:cNvGrpSpPr/>
          <p:nvPr/>
        </p:nvGrpSpPr>
        <p:grpSpPr>
          <a:xfrm>
            <a:off x="2766060" y="1953895"/>
            <a:ext cx="1391285" cy="2705734"/>
            <a:chOff x="3241439" y="2255469"/>
            <a:chExt cx="1199766" cy="2131713"/>
          </a:xfrm>
        </p:grpSpPr>
        <p:sp>
          <p:nvSpPr>
            <p:cNvPr id="7" name="îŝḷíḍê"/>
            <p:cNvSpPr/>
            <p:nvPr/>
          </p:nvSpPr>
          <p:spPr>
            <a:xfrm rot="3695988">
              <a:off x="3784454" y="3018387"/>
              <a:ext cx="291108" cy="989538"/>
            </a:xfrm>
            <a:custGeom>
              <a:avLst/>
              <a:gdLst>
                <a:gd name="connsiteX0" fmla="*/ 64360 w 291108"/>
                <a:gd name="connsiteY0" fmla="*/ 29893 h 989538"/>
                <a:gd name="connsiteX1" fmla="*/ 197060 w 291108"/>
                <a:gd name="connsiteY1" fmla="*/ 0 h 989538"/>
                <a:gd name="connsiteX2" fmla="*/ 197820 w 291108"/>
                <a:gd name="connsiteY2" fmla="*/ 133682 h 989538"/>
                <a:gd name="connsiteX3" fmla="*/ 154483 w 291108"/>
                <a:gd name="connsiteY3" fmla="*/ 99979 h 989538"/>
                <a:gd name="connsiteX4" fmla="*/ 111704 w 291108"/>
                <a:gd name="connsiteY4" fmla="*/ 167894 h 989538"/>
                <a:gd name="connsiteX5" fmla="*/ 291108 w 291108"/>
                <a:gd name="connsiteY5" fmla="*/ 952925 h 989538"/>
                <a:gd name="connsiteX6" fmla="*/ 262632 w 291108"/>
                <a:gd name="connsiteY6" fmla="*/ 989538 h 989538"/>
                <a:gd name="connsiteX7" fmla="*/ 71078 w 291108"/>
                <a:gd name="connsiteY7" fmla="*/ 146053 h 989538"/>
                <a:gd name="connsiteX8" fmla="*/ 117888 w 291108"/>
                <a:gd name="connsiteY8" fmla="*/ 71521 h 98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108" h="989538">
                  <a:moveTo>
                    <a:pt x="64360" y="29893"/>
                  </a:moveTo>
                  <a:cubicBezTo>
                    <a:pt x="64360" y="29893"/>
                    <a:pt x="197060" y="0"/>
                    <a:pt x="197060" y="0"/>
                  </a:cubicBezTo>
                  <a:lnTo>
                    <a:pt x="197820" y="133682"/>
                  </a:lnTo>
                  <a:lnTo>
                    <a:pt x="154483" y="99979"/>
                  </a:lnTo>
                  <a:lnTo>
                    <a:pt x="111704" y="167894"/>
                  </a:lnTo>
                  <a:cubicBezTo>
                    <a:pt x="-21801" y="436213"/>
                    <a:pt x="48317" y="764053"/>
                    <a:pt x="291108" y="952925"/>
                  </a:cubicBezTo>
                  <a:lnTo>
                    <a:pt x="262632" y="989538"/>
                  </a:lnTo>
                  <a:cubicBezTo>
                    <a:pt x="2127" y="786925"/>
                    <a:pt x="-70312" y="431583"/>
                    <a:pt x="71078" y="146053"/>
                  </a:cubicBezTo>
                  <a:lnTo>
                    <a:pt x="117888" y="71521"/>
                  </a:lnTo>
                  <a:close/>
                </a:path>
              </a:pathLst>
            </a:custGeom>
            <a:solidFill>
              <a:srgbClr val="3288C4"/>
            </a:solidFill>
            <a:ln w="12700" cap="flat">
              <a:noFill/>
              <a:miter lim="400000"/>
            </a:ln>
            <a:effectLst/>
          </p:spPr>
          <p:txBody>
            <a:bodyPr wrap="square" lIns="91440" tIns="45720" rIns="91440" bIns="45720" numCol="1"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8" name="íšľíḍe"/>
            <p:cNvSpPr/>
            <p:nvPr/>
          </p:nvSpPr>
          <p:spPr>
            <a:xfrm>
              <a:off x="3241439" y="4140542"/>
              <a:ext cx="271056" cy="24664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accent1">
                <a:lumMod val="60000"/>
                <a:lumOff val="40000"/>
              </a:schemeClr>
            </a:solidFill>
            <a:ln w="12700">
              <a:miter lim="400000"/>
            </a:ln>
          </p:spPr>
          <p:txBody>
            <a:bodyPr wrap="square" lIns="91440" tIns="45720" rIns="91440" bIns="45720" anchor="ctr">
              <a:normAutofit fontScale="5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40" name="íšľíḍe"/>
            <p:cNvSpPr/>
            <p:nvPr/>
          </p:nvSpPr>
          <p:spPr>
            <a:xfrm>
              <a:off x="4222170" y="2255469"/>
              <a:ext cx="219035" cy="199614"/>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accent1">
                <a:lumMod val="60000"/>
                <a:lumOff val="40000"/>
              </a:schemeClr>
            </a:solidFill>
            <a:ln w="12700">
              <a:miter lim="400000"/>
            </a:ln>
          </p:spPr>
          <p:txBody>
            <a:bodyPr wrap="square" lIns="91440" tIns="45720" rIns="91440" bIns="45720" anchor="ctr">
              <a:normAutofit fontScale="3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grpSp>
        <p:nvGrpSpPr>
          <p:cNvPr id="10" name="íṡlíďè"/>
          <p:cNvGrpSpPr/>
          <p:nvPr/>
        </p:nvGrpSpPr>
        <p:grpSpPr>
          <a:xfrm rot="20940000">
            <a:off x="4306570" y="3210876"/>
            <a:ext cx="2161856" cy="1200150"/>
            <a:chOff x="4486222" y="2614008"/>
            <a:chExt cx="2280013" cy="1126266"/>
          </a:xfrm>
        </p:grpSpPr>
        <p:sp>
          <p:nvSpPr>
            <p:cNvPr id="12" name="íṧḻíďé"/>
            <p:cNvSpPr/>
            <p:nvPr/>
          </p:nvSpPr>
          <p:spPr>
            <a:xfrm rot="4355988">
              <a:off x="5985782" y="2959821"/>
              <a:ext cx="1126266" cy="434639"/>
            </a:xfrm>
            <a:custGeom>
              <a:avLst/>
              <a:gdLst>
                <a:gd name="connsiteX0" fmla="*/ 0 w 975848"/>
                <a:gd name="connsiteY0" fmla="*/ 149385 h 314795"/>
                <a:gd name="connsiteX1" fmla="*/ 864937 w 975848"/>
                <a:gd name="connsiteY1" fmla="*/ 158450 h 314795"/>
                <a:gd name="connsiteX2" fmla="*/ 924973 w 975848"/>
                <a:gd name="connsiteY2" fmla="*/ 219597 h 314795"/>
                <a:gd name="connsiteX3" fmla="*/ 975848 w 975848"/>
                <a:gd name="connsiteY3" fmla="*/ 178794 h 314795"/>
                <a:gd name="connsiteX4" fmla="*/ 974187 w 975848"/>
                <a:gd name="connsiteY4" fmla="*/ 314795 h 314795"/>
                <a:gd name="connsiteX5" fmla="*/ 843952 w 975848"/>
                <a:gd name="connsiteY5" fmla="*/ 284579 h 314795"/>
                <a:gd name="connsiteX6" fmla="*/ 888821 w 975848"/>
                <a:gd name="connsiteY6" fmla="*/ 248593 h 314795"/>
                <a:gd name="connsiteX7" fmla="*/ 834288 w 975848"/>
                <a:gd name="connsiteY7" fmla="*/ 192905 h 314795"/>
                <a:gd name="connsiteX8" fmla="*/ 29041 w 975848"/>
                <a:gd name="connsiteY8" fmla="*/ 185585 h 31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848" h="314795">
                  <a:moveTo>
                    <a:pt x="0" y="149385"/>
                  </a:moveTo>
                  <a:cubicBezTo>
                    <a:pt x="257462" y="-57104"/>
                    <a:pt x="619926" y="-45243"/>
                    <a:pt x="864937" y="158450"/>
                  </a:cubicBezTo>
                  <a:lnTo>
                    <a:pt x="924973" y="219597"/>
                  </a:lnTo>
                  <a:lnTo>
                    <a:pt x="975848" y="178794"/>
                  </a:lnTo>
                  <a:cubicBezTo>
                    <a:pt x="975848" y="178794"/>
                    <a:pt x="974187" y="314795"/>
                    <a:pt x="974187" y="314795"/>
                  </a:cubicBezTo>
                  <a:lnTo>
                    <a:pt x="843952" y="284579"/>
                  </a:lnTo>
                  <a:lnTo>
                    <a:pt x="888821" y="248593"/>
                  </a:lnTo>
                  <a:lnTo>
                    <a:pt x="834288" y="192905"/>
                  </a:lnTo>
                  <a:cubicBezTo>
                    <a:pt x="604181" y="862"/>
                    <a:pt x="269004" y="-6881"/>
                    <a:pt x="29041" y="185585"/>
                  </a:cubicBezTo>
                  <a:close/>
                </a:path>
              </a:pathLst>
            </a:custGeom>
            <a:solidFill>
              <a:srgbClr val="2F7CBD"/>
            </a:solidFill>
            <a:ln w="12700" cap="flat">
              <a:noFill/>
              <a:miter lim="400000"/>
            </a:ln>
            <a:effectLst/>
          </p:spPr>
          <p:txBody>
            <a:bodyPr wrap="square" lIns="91440" tIns="45720" rIns="91440" bIns="45720" numCol="1" anchor="ctr">
              <a:normAutofit fontScale="8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3" name="íslïḍê"/>
            <p:cNvSpPr/>
            <p:nvPr/>
          </p:nvSpPr>
          <p:spPr>
            <a:xfrm>
              <a:off x="4486222" y="2628716"/>
              <a:ext cx="240355" cy="21242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accent1">
                <a:lumMod val="60000"/>
                <a:lumOff val="40000"/>
              </a:schemeClr>
            </a:solidFill>
            <a:ln w="12700">
              <a:miter lim="400000"/>
            </a:ln>
          </p:spPr>
          <p:txBody>
            <a:bodyPr wrap="square" lIns="91440" tIns="45720" rIns="91440" bIns="45720" anchor="ctr">
              <a:normAutofit fontScale="32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grpSp>
        <p:nvGrpSpPr>
          <p:cNvPr id="15" name="îṡḷíḍe"/>
          <p:cNvGrpSpPr/>
          <p:nvPr/>
        </p:nvGrpSpPr>
        <p:grpSpPr>
          <a:xfrm>
            <a:off x="7287260" y="3491230"/>
            <a:ext cx="1639570" cy="545465"/>
            <a:chOff x="7907949" y="3328290"/>
            <a:chExt cx="1457549" cy="499036"/>
          </a:xfrm>
        </p:grpSpPr>
        <p:sp>
          <p:nvSpPr>
            <p:cNvPr id="17" name="îŝļïḋe"/>
            <p:cNvSpPr/>
            <p:nvPr/>
          </p:nvSpPr>
          <p:spPr>
            <a:xfrm rot="3695988">
              <a:off x="8212839" y="3156647"/>
              <a:ext cx="365788" cy="975569"/>
            </a:xfrm>
            <a:custGeom>
              <a:avLst/>
              <a:gdLst>
                <a:gd name="connsiteX0" fmla="*/ 0 w 365788"/>
                <a:gd name="connsiteY0" fmla="*/ 14919 h 975569"/>
                <a:gd name="connsiteX1" fmla="*/ 135179 w 365788"/>
                <a:gd name="connsiteY1" fmla="*/ 0 h 975569"/>
                <a:gd name="connsiteX2" fmla="*/ 94951 w 365788"/>
                <a:gd name="connsiteY2" fmla="*/ 61639 h 975569"/>
                <a:gd name="connsiteX3" fmla="*/ 161948 w 365788"/>
                <a:gd name="connsiteY3" fmla="*/ 115653 h 975569"/>
                <a:gd name="connsiteX4" fmla="*/ 255333 w 365788"/>
                <a:gd name="connsiteY4" fmla="*/ 975569 h 975569"/>
                <a:gd name="connsiteX5" fmla="*/ 216473 w 365788"/>
                <a:gd name="connsiteY5" fmla="*/ 950185 h 975569"/>
                <a:gd name="connsiteX6" fmla="*/ 130635 w 365788"/>
                <a:gd name="connsiteY6" fmla="*/ 149526 h 975569"/>
                <a:gd name="connsiteX7" fmla="*/ 69612 w 365788"/>
                <a:gd name="connsiteY7" fmla="*/ 100463 h 975569"/>
                <a:gd name="connsiteX8" fmla="*/ 42775 w 365788"/>
                <a:gd name="connsiteY8" fmla="*/ 141582 h 97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88" h="975569">
                  <a:moveTo>
                    <a:pt x="0" y="14919"/>
                  </a:moveTo>
                  <a:cubicBezTo>
                    <a:pt x="0" y="14919"/>
                    <a:pt x="135179" y="0"/>
                    <a:pt x="135179" y="0"/>
                  </a:cubicBezTo>
                  <a:lnTo>
                    <a:pt x="94951" y="61639"/>
                  </a:lnTo>
                  <a:lnTo>
                    <a:pt x="161948" y="115653"/>
                  </a:lnTo>
                  <a:cubicBezTo>
                    <a:pt x="388567" y="339625"/>
                    <a:pt x="435725" y="699219"/>
                    <a:pt x="255333" y="975569"/>
                  </a:cubicBezTo>
                  <a:lnTo>
                    <a:pt x="216473" y="950185"/>
                  </a:lnTo>
                  <a:cubicBezTo>
                    <a:pt x="384608" y="692632"/>
                    <a:pt x="344203" y="359790"/>
                    <a:pt x="130635" y="149526"/>
                  </a:cubicBezTo>
                  <a:lnTo>
                    <a:pt x="69612" y="100463"/>
                  </a:lnTo>
                  <a:lnTo>
                    <a:pt x="42775" y="141582"/>
                  </a:lnTo>
                  <a:close/>
                </a:path>
              </a:pathLst>
            </a:custGeom>
            <a:solidFill>
              <a:srgbClr val="2F7CBD"/>
            </a:solidFill>
            <a:ln w="12700" cap="flat">
              <a:noFill/>
              <a:miter lim="400000"/>
            </a:ln>
            <a:effectLst/>
          </p:spPr>
          <p:txBody>
            <a:bodyPr wrap="square" lIns="91440" tIns="45720" rIns="91440" bIns="45720" numCol="1" anchor="ctr">
              <a:normAutofit/>
            </a:bodyPr>
            <a:lstStyle/>
            <a:p>
              <a:pPr algn="ctr" defTabSz="457200"/>
              <a:endParaRPr sz="3000">
                <a:solidFill>
                  <a:srgbClr val="FFFFFF"/>
                </a:solidFill>
                <a:effectLst>
                  <a:outerShdw blurRad="38100" dist="12700" dir="5400000" rotWithShape="0">
                    <a:srgbClr val="000000">
                      <a:alpha val="50000"/>
                    </a:srgbClr>
                  </a:outerShdw>
                </a:effectLst>
                <a:cs typeface="+mn-ea"/>
                <a:sym typeface="+mn-lt"/>
              </a:endParaRPr>
            </a:p>
          </p:txBody>
        </p:sp>
        <p:sp>
          <p:nvSpPr>
            <p:cNvPr id="18" name="ísliďé"/>
            <p:cNvSpPr/>
            <p:nvPr/>
          </p:nvSpPr>
          <p:spPr>
            <a:xfrm>
              <a:off x="9141308" y="3328290"/>
              <a:ext cx="224190" cy="2241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accent1">
                <a:lumMod val="60000"/>
                <a:lumOff val="40000"/>
              </a:schemeClr>
            </a:solidFill>
            <a:ln w="12700">
              <a:miter lim="400000"/>
            </a:ln>
          </p:spPr>
          <p:txBody>
            <a:bodyPr wrap="square" lIns="91440" tIns="45720" rIns="91440" bIns="45720" anchor="ctr">
              <a:normAutofit fontScale="40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grpSp>
      <p:sp>
        <p:nvSpPr>
          <p:cNvPr id="23" name="îšḷiḓè"/>
          <p:cNvSpPr/>
          <p:nvPr/>
        </p:nvSpPr>
        <p:spPr>
          <a:xfrm>
            <a:off x="8108950" y="4900930"/>
            <a:ext cx="277495" cy="277495"/>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solidFill>
            <a:schemeClr val="accent1">
              <a:lumMod val="60000"/>
              <a:lumOff val="40000"/>
            </a:schemeClr>
          </a:solidFill>
          <a:ln w="12700">
            <a:miter lim="400000"/>
          </a:ln>
        </p:spPr>
        <p:txBody>
          <a:bodyPr wrap="square" lIns="91440" tIns="45720" rIns="91440" bIns="45720"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26" name="文本框 25"/>
          <p:cNvSpPr txBox="1"/>
          <p:nvPr/>
        </p:nvSpPr>
        <p:spPr>
          <a:xfrm>
            <a:off x="1335405" y="1805940"/>
            <a:ext cx="2286635" cy="368300"/>
          </a:xfrm>
          <a:prstGeom prst="rect">
            <a:avLst/>
          </a:prstGeom>
          <a:noFill/>
          <a:ln>
            <a:noFill/>
          </a:ln>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2E75B6"/>
                </a:solidFill>
                <a:effectLst/>
                <a:uLnTx/>
                <a:uFillTx/>
                <a:cs typeface="+mn-ea"/>
                <a:sym typeface="+mn-lt"/>
              </a:rPr>
              <a:t>2.</a:t>
            </a:r>
            <a:r>
              <a:rPr kumimoji="0" lang="zh-CN" altLang="en-US" sz="1800" b="1" i="0" u="none" strike="noStrike" kern="1200" cap="none" spc="0" normalizeH="0" baseline="0" noProof="0" dirty="0">
                <a:ln>
                  <a:noFill/>
                </a:ln>
                <a:solidFill>
                  <a:srgbClr val="2E75B6"/>
                </a:solidFill>
                <a:effectLst/>
                <a:uLnTx/>
                <a:uFillTx/>
                <a:cs typeface="+mn-ea"/>
                <a:sym typeface="+mn-lt"/>
              </a:rPr>
              <a:t>登录百度推广账户</a:t>
            </a:r>
          </a:p>
        </p:txBody>
      </p:sp>
      <p:sp>
        <p:nvSpPr>
          <p:cNvPr id="27" name="文本框 26"/>
          <p:cNvSpPr txBox="1"/>
          <p:nvPr/>
        </p:nvSpPr>
        <p:spPr>
          <a:xfrm>
            <a:off x="1335405" y="2108200"/>
            <a:ext cx="2554605" cy="1198880"/>
          </a:xfrm>
          <a:prstGeom prst="rect">
            <a:avLst/>
          </a:prstGeom>
          <a:noFill/>
          <a:ln>
            <a:noFill/>
          </a:ln>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lumMod val="95000"/>
                    <a:lumOff val="5000"/>
                  </a:schemeClr>
                </a:solidFill>
                <a:effectLst/>
                <a:uLnTx/>
                <a:uFillTx/>
                <a:cs typeface="+mn-ea"/>
                <a:sym typeface="+mn-lt"/>
              </a:rPr>
              <a:t>账号注册成功后进行账号的登录</a:t>
            </a:r>
            <a:r>
              <a:rPr kumimoji="0" lang="zh-CN" altLang="en-US" sz="1600" b="0" i="0" u="none" strike="noStrike" kern="1200" cap="none" spc="0" normalizeH="0" baseline="0" noProof="0">
                <a:ln>
                  <a:noFill/>
                </a:ln>
                <a:solidFill>
                  <a:schemeClr val="tx1">
                    <a:lumMod val="95000"/>
                    <a:lumOff val="5000"/>
                  </a:schemeClr>
                </a:solidFill>
                <a:effectLst/>
                <a:uLnTx/>
                <a:uFillTx/>
                <a:cs typeface="+mn-ea"/>
                <a:sym typeface="+mn-lt"/>
              </a:rPr>
              <a:t>，进入百度营销的主界面</a:t>
            </a:r>
          </a:p>
        </p:txBody>
      </p:sp>
      <p:grpSp>
        <p:nvGrpSpPr>
          <p:cNvPr id="28" name="组合 12"/>
          <p:cNvGrpSpPr/>
          <p:nvPr/>
        </p:nvGrpSpPr>
        <p:grpSpPr>
          <a:xfrm>
            <a:off x="8329304" y="5240272"/>
            <a:ext cx="2754968" cy="1121317"/>
            <a:chOff x="3624780" y="2402980"/>
            <a:chExt cx="2754968" cy="1121317"/>
          </a:xfrm>
        </p:grpSpPr>
        <p:sp>
          <p:nvSpPr>
            <p:cNvPr id="29" name="文本框 28"/>
            <p:cNvSpPr txBox="1"/>
            <p:nvPr/>
          </p:nvSpPr>
          <p:spPr>
            <a:xfrm>
              <a:off x="3624780" y="2402980"/>
              <a:ext cx="2133781" cy="36830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2E75B6"/>
                  </a:solidFill>
                  <a:effectLst/>
                  <a:uLnTx/>
                  <a:uFillTx/>
                  <a:cs typeface="+mn-ea"/>
                  <a:sym typeface="+mn-lt"/>
                </a:rPr>
                <a:t>3.</a:t>
              </a:r>
              <a:r>
                <a:rPr kumimoji="0" lang="zh-CN" altLang="en-US" sz="1800" b="1" i="0" u="none" strike="noStrike" kern="1200" cap="none" spc="0" normalizeH="0" baseline="0" noProof="0" dirty="0">
                  <a:ln>
                    <a:noFill/>
                  </a:ln>
                  <a:solidFill>
                    <a:srgbClr val="2E75B6"/>
                  </a:solidFill>
                  <a:effectLst/>
                  <a:uLnTx/>
                  <a:uFillTx/>
                  <a:cs typeface="+mn-ea"/>
                  <a:sym typeface="+mn-lt"/>
                </a:rPr>
                <a:t>账户充值</a:t>
              </a:r>
            </a:p>
          </p:txBody>
        </p:sp>
        <p:sp>
          <p:nvSpPr>
            <p:cNvPr id="30" name="文本框 29"/>
            <p:cNvSpPr txBox="1"/>
            <p:nvPr/>
          </p:nvSpPr>
          <p:spPr>
            <a:xfrm>
              <a:off x="3634399" y="2694352"/>
              <a:ext cx="2745349" cy="829945"/>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lumMod val="95000"/>
                      <a:lumOff val="5000"/>
                    </a:schemeClr>
                  </a:solidFill>
                  <a:effectLst/>
                  <a:uLnTx/>
                  <a:uFillTx/>
                  <a:cs typeface="+mn-ea"/>
                  <a:sym typeface="+mn-lt"/>
                </a:rPr>
                <a:t>点击首页“充值”按钮，进入账号充值页面并完成充值</a:t>
              </a:r>
            </a:p>
          </p:txBody>
        </p:sp>
      </p:grpSp>
      <p:grpSp>
        <p:nvGrpSpPr>
          <p:cNvPr id="31" name="组合 12"/>
          <p:cNvGrpSpPr/>
          <p:nvPr/>
        </p:nvGrpSpPr>
        <p:grpSpPr>
          <a:xfrm>
            <a:off x="9082874" y="3445152"/>
            <a:ext cx="2754968" cy="1490252"/>
            <a:chOff x="3624780" y="2402980"/>
            <a:chExt cx="2754968" cy="1490252"/>
          </a:xfrm>
        </p:grpSpPr>
        <p:sp>
          <p:nvSpPr>
            <p:cNvPr id="32" name="文本框 31"/>
            <p:cNvSpPr txBox="1"/>
            <p:nvPr/>
          </p:nvSpPr>
          <p:spPr>
            <a:xfrm>
              <a:off x="3624780" y="2402980"/>
              <a:ext cx="2133781" cy="36830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lang="en-US" altLang="zh-CN" b="1" noProof="0" dirty="0">
                  <a:ln>
                    <a:noFill/>
                  </a:ln>
                  <a:solidFill>
                    <a:srgbClr val="2E75B6"/>
                  </a:solidFill>
                  <a:effectLst/>
                  <a:uLnTx/>
                  <a:uFillTx/>
                  <a:cs typeface="+mn-ea"/>
                  <a:sym typeface="+mn-lt"/>
                </a:rPr>
                <a:t>4.</a:t>
              </a:r>
              <a:r>
                <a:rPr kumimoji="0" lang="zh-CN" altLang="en-US" sz="1800" b="1" i="0" u="none" strike="noStrike" kern="1200" cap="none" spc="0" normalizeH="0" baseline="0" noProof="0" dirty="0">
                  <a:ln>
                    <a:noFill/>
                  </a:ln>
                  <a:solidFill>
                    <a:srgbClr val="2E75B6"/>
                  </a:solidFill>
                  <a:effectLst/>
                  <a:uLnTx/>
                  <a:uFillTx/>
                  <a:cs typeface="+mn-ea"/>
                  <a:sym typeface="+mn-lt"/>
                </a:rPr>
                <a:t>创建推广</a:t>
              </a:r>
            </a:p>
          </p:txBody>
        </p:sp>
        <p:sp>
          <p:nvSpPr>
            <p:cNvPr id="33" name="文本框 32"/>
            <p:cNvSpPr txBox="1"/>
            <p:nvPr/>
          </p:nvSpPr>
          <p:spPr>
            <a:xfrm>
              <a:off x="3634399" y="2694352"/>
              <a:ext cx="2745349" cy="11988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lumMod val="95000"/>
                      <a:lumOff val="5000"/>
                    </a:schemeClr>
                  </a:solidFill>
                  <a:effectLst/>
                  <a:uLnTx/>
                  <a:uFillTx/>
                  <a:cs typeface="+mn-ea"/>
                  <a:sym typeface="+mn-lt"/>
                </a:rPr>
                <a:t>百度营销的推广功能分为搜索推广</a:t>
              </a:r>
              <a:r>
                <a:rPr kumimoji="0" lang="zh-CN" altLang="en-US" sz="1600" b="0" i="0" u="none" strike="noStrike" kern="1200" cap="none" spc="0" normalizeH="0" baseline="0" noProof="0">
                  <a:ln>
                    <a:noFill/>
                  </a:ln>
                  <a:solidFill>
                    <a:schemeClr val="tx1">
                      <a:lumMod val="95000"/>
                      <a:lumOff val="5000"/>
                    </a:schemeClr>
                  </a:solidFill>
                  <a:effectLst/>
                  <a:uLnTx/>
                  <a:uFillTx/>
                  <a:cs typeface="+mn-ea"/>
                  <a:sym typeface="+mn-lt"/>
                </a:rPr>
                <a:t>、</a:t>
              </a:r>
              <a:r>
                <a:rPr kumimoji="0" lang="en-US" altLang="zh-CN" sz="1600" b="0" i="0" u="none" strike="noStrike" kern="1200" cap="none" spc="0" normalizeH="0" baseline="0" noProof="0">
                  <a:ln>
                    <a:noFill/>
                  </a:ln>
                  <a:solidFill>
                    <a:schemeClr val="tx1">
                      <a:lumMod val="95000"/>
                      <a:lumOff val="5000"/>
                    </a:schemeClr>
                  </a:solidFill>
                  <a:effectLst/>
                  <a:uLnTx/>
                  <a:uFillTx/>
                  <a:cs typeface="+mn-ea"/>
                  <a:sym typeface="+mn-lt"/>
                </a:rPr>
                <a:t>信息流推广和知识营销</a:t>
              </a:r>
            </a:p>
          </p:txBody>
        </p:sp>
      </p:grpSp>
      <p:grpSp>
        <p:nvGrpSpPr>
          <p:cNvPr id="34" name="组合 12"/>
          <p:cNvGrpSpPr/>
          <p:nvPr/>
        </p:nvGrpSpPr>
        <p:grpSpPr>
          <a:xfrm>
            <a:off x="582942" y="4269750"/>
            <a:ext cx="2183311" cy="1895475"/>
            <a:chOff x="3665420" y="2345195"/>
            <a:chExt cx="2183311" cy="1895475"/>
          </a:xfrm>
        </p:grpSpPr>
        <p:sp>
          <p:nvSpPr>
            <p:cNvPr id="2" name="文本框 1"/>
            <p:cNvSpPr txBox="1"/>
            <p:nvPr/>
          </p:nvSpPr>
          <p:spPr>
            <a:xfrm>
              <a:off x="3714950" y="2345195"/>
              <a:ext cx="2133781" cy="368300"/>
            </a:xfrm>
            <a:prstGeom prst="rect">
              <a:avLst/>
            </a:prstGeom>
            <a:noFill/>
            <a:ln>
              <a:noFill/>
            </a:ln>
          </p:spPr>
          <p:txBody>
            <a:bodyPr wrap="square" rtlCol="0">
              <a:spAutoFit/>
              <a:scene3d>
                <a:camera prst="orthographicFront"/>
                <a:lightRig rig="threePt" dir="t"/>
              </a:scene3d>
              <a:sp3d contourW="12700"/>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2E75B6"/>
                  </a:solidFill>
                  <a:effectLst/>
                  <a:uLnTx/>
                  <a:uFillTx/>
                  <a:cs typeface="+mn-ea"/>
                  <a:sym typeface="+mn-lt"/>
                </a:rPr>
                <a:t>1.</a:t>
              </a:r>
              <a:r>
                <a:rPr kumimoji="0" lang="zh-CN" altLang="en-US" sz="1800" b="1" i="0" u="none" strike="noStrike" kern="1200" cap="none" spc="0" normalizeH="0" baseline="0" noProof="0" dirty="0">
                  <a:ln>
                    <a:noFill/>
                  </a:ln>
                  <a:solidFill>
                    <a:srgbClr val="2E75B6"/>
                  </a:solidFill>
                  <a:effectLst/>
                  <a:uLnTx/>
                  <a:uFillTx/>
                  <a:cs typeface="+mn-ea"/>
                  <a:sym typeface="+mn-lt"/>
                </a:rPr>
                <a:t>创建百度账户</a:t>
              </a:r>
            </a:p>
          </p:txBody>
        </p:sp>
        <p:sp>
          <p:nvSpPr>
            <p:cNvPr id="36" name="文本框 35"/>
            <p:cNvSpPr txBox="1"/>
            <p:nvPr/>
          </p:nvSpPr>
          <p:spPr>
            <a:xfrm>
              <a:off x="3665420" y="2672220"/>
              <a:ext cx="2082165" cy="1568450"/>
            </a:xfrm>
            <a:prstGeom prst="rect">
              <a:avLst/>
            </a:prstGeom>
            <a:noFill/>
            <a:ln>
              <a:noFill/>
            </a:ln>
          </p:spPr>
          <p:txBody>
            <a:bodyPr wrap="square" rtlCol="0">
              <a:spAutoFit/>
              <a:scene3d>
                <a:camera prst="orthographicFront"/>
                <a:lightRig rig="threePt" dir="t"/>
              </a:scene3d>
              <a:sp3d contourW="12700"/>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a:ln>
                    <a:noFill/>
                  </a:ln>
                  <a:solidFill>
                    <a:schemeClr val="tx1">
                      <a:lumMod val="95000"/>
                      <a:lumOff val="5000"/>
                    </a:schemeClr>
                  </a:solidFill>
                  <a:effectLst/>
                  <a:uLnTx/>
                  <a:uFillTx/>
                  <a:latin typeface="黑体" panose="02010609060101010101" charset="-122"/>
                  <a:ea typeface="黑体" panose="02010609060101010101" charset="-122"/>
                  <a:cs typeface="+mn-ea"/>
                  <a:sym typeface="+mn-lt"/>
                </a:rPr>
                <a:t>打开百度推广页面申请账号并填写注册信息</a:t>
              </a:r>
              <a:r>
                <a:rPr kumimoji="0" lang="zh-CN" altLang="en-US" sz="1600" b="0" i="0" u="none" strike="noStrike" kern="1200" cap="none" spc="0" normalizeH="0" baseline="0" noProof="0">
                  <a:ln>
                    <a:noFill/>
                  </a:ln>
                  <a:solidFill>
                    <a:schemeClr val="tx1">
                      <a:lumMod val="95000"/>
                      <a:lumOff val="5000"/>
                    </a:schemeClr>
                  </a:solidFill>
                  <a:effectLst/>
                  <a:uLnTx/>
                  <a:uFillTx/>
                  <a:latin typeface="黑体" panose="02010609060101010101" charset="-122"/>
                  <a:ea typeface="黑体" panose="02010609060101010101" charset="-122"/>
                  <a:cs typeface="+mn-ea"/>
                  <a:sym typeface="+mn-lt"/>
                </a:rPr>
                <a:t>，提交注册，补全信息后等待账号审核</a:t>
              </a:r>
            </a:p>
          </p:txBody>
        </p:sp>
      </p:grpSp>
      <p:sp>
        <p:nvSpPr>
          <p:cNvPr id="68" name="圆角矩形 67"/>
          <p:cNvSpPr/>
          <p:nvPr/>
        </p:nvSpPr>
        <p:spPr>
          <a:xfrm>
            <a:off x="4255135" y="894715"/>
            <a:ext cx="368236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69" name="文本框 68"/>
          <p:cNvSpPr txBox="1"/>
          <p:nvPr/>
        </p:nvSpPr>
        <p:spPr>
          <a:xfrm>
            <a:off x="4239260" y="1009650"/>
            <a:ext cx="3714115" cy="460375"/>
          </a:xfrm>
          <a:prstGeom prst="rect">
            <a:avLst/>
          </a:prstGeom>
          <a:noFill/>
        </p:spPr>
        <p:txBody>
          <a:bodyPr wrap="square" rtlCol="0">
            <a:spAutoFit/>
          </a:bodyPr>
          <a:lstStyle/>
          <a:p>
            <a:pPr algn="ctr"/>
            <a:r>
              <a:rPr lang="zh-CN" altLang="en-US" sz="2400" dirty="0">
                <a:solidFill>
                  <a:schemeClr val="bg1"/>
                </a:solidFill>
                <a:cs typeface="+mn-ea"/>
                <a:sym typeface="+mn-lt"/>
              </a:rPr>
              <a:t>实施百度搜索推广的流程</a:t>
            </a:r>
          </a:p>
        </p:txBody>
      </p:sp>
      <p:pic>
        <p:nvPicPr>
          <p:cNvPr id="3" name="图片 28" descr="图1-22"/>
          <p:cNvPicPr>
            <a:picLocks noChangeAspect="1"/>
          </p:cNvPicPr>
          <p:nvPr/>
        </p:nvPicPr>
        <p:blipFill>
          <a:blip r:embed="rId3"/>
          <a:stretch>
            <a:fillRect/>
          </a:stretch>
        </p:blipFill>
        <p:spPr>
          <a:xfrm>
            <a:off x="3232785" y="3983990"/>
            <a:ext cx="2002155" cy="2180590"/>
          </a:xfrm>
          <a:prstGeom prst="rect">
            <a:avLst/>
          </a:prstGeom>
        </p:spPr>
      </p:pic>
      <p:pic>
        <p:nvPicPr>
          <p:cNvPr id="4" name="图片 14"/>
          <p:cNvPicPr>
            <a:picLocks noChangeAspect="1"/>
          </p:cNvPicPr>
          <p:nvPr/>
        </p:nvPicPr>
        <p:blipFill>
          <a:blip r:embed="rId4"/>
          <a:stretch>
            <a:fillRect/>
          </a:stretch>
        </p:blipFill>
        <p:spPr>
          <a:xfrm>
            <a:off x="4157345" y="2244725"/>
            <a:ext cx="1609090" cy="1538605"/>
          </a:xfrm>
          <a:prstGeom prst="rect">
            <a:avLst/>
          </a:prstGeom>
          <a:noFill/>
          <a:ln>
            <a:noFill/>
          </a:ln>
        </p:spPr>
      </p:pic>
      <p:pic>
        <p:nvPicPr>
          <p:cNvPr id="37" name="图片 15"/>
          <p:cNvPicPr>
            <a:picLocks noChangeAspect="1"/>
          </p:cNvPicPr>
          <p:nvPr/>
        </p:nvPicPr>
        <p:blipFill>
          <a:blip r:embed="rId5"/>
          <a:stretch>
            <a:fillRect/>
          </a:stretch>
        </p:blipFill>
        <p:spPr>
          <a:xfrm>
            <a:off x="5560060" y="4305935"/>
            <a:ext cx="2534920" cy="2197100"/>
          </a:xfrm>
          <a:prstGeom prst="rect">
            <a:avLst/>
          </a:prstGeom>
          <a:noFill/>
          <a:ln>
            <a:noFill/>
          </a:ln>
        </p:spPr>
      </p:pic>
      <p:pic>
        <p:nvPicPr>
          <p:cNvPr id="39" name="图片 16"/>
          <p:cNvPicPr>
            <a:picLocks noChangeAspect="1"/>
          </p:cNvPicPr>
          <p:nvPr/>
        </p:nvPicPr>
        <p:blipFill>
          <a:blip r:embed="rId6"/>
          <a:stretch>
            <a:fillRect/>
          </a:stretch>
        </p:blipFill>
        <p:spPr>
          <a:xfrm>
            <a:off x="6424930" y="2120900"/>
            <a:ext cx="5139690" cy="12096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346700" y="4945380"/>
            <a:ext cx="6019165" cy="1564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280660" y="1693545"/>
            <a:ext cx="6151245" cy="483933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08025" y="1722120"/>
            <a:ext cx="4044950" cy="481139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49" name="TextBox 50"/>
          <p:cNvSpPr txBox="1"/>
          <p:nvPr/>
        </p:nvSpPr>
        <p:spPr>
          <a:xfrm>
            <a:off x="4682490" y="1009650"/>
            <a:ext cx="2673985" cy="460375"/>
          </a:xfrm>
          <a:prstGeom prst="rect">
            <a:avLst/>
          </a:prstGeom>
          <a:noFill/>
        </p:spPr>
        <p:txBody>
          <a:bodyPr wrap="square" rtlCol="0">
            <a:spAutoFit/>
          </a:bodyPr>
          <a:lstStyle/>
          <a:p>
            <a:r>
              <a:rPr lang="zh-CN" altLang="en-US" sz="2400" dirty="0">
                <a:solidFill>
                  <a:srgbClr val="0070C0"/>
                </a:solidFill>
                <a:cs typeface="黑体" panose="02010609060101010101" charset="-122"/>
              </a:rPr>
              <a:t>创建搜索推广计划</a:t>
            </a:r>
            <a:endParaRPr lang="zh-CN" altLang="zh-CN" sz="2400" dirty="0">
              <a:solidFill>
                <a:srgbClr val="0070C0"/>
              </a:solidFill>
              <a:latin typeface="黑体" panose="02010609060101010101" charset="-122"/>
              <a:ea typeface="黑体" panose="02010609060101010101" charset="-122"/>
              <a:cs typeface="+mn-ea"/>
              <a:sym typeface="+mn-lt"/>
            </a:endParaRPr>
          </a:p>
        </p:txBody>
      </p:sp>
      <p:grpSp>
        <p:nvGrpSpPr>
          <p:cNvPr id="7174" name="组合 14"/>
          <p:cNvGrpSpPr/>
          <p:nvPr/>
        </p:nvGrpSpPr>
        <p:grpSpPr bwMode="auto">
          <a:xfrm>
            <a:off x="5280661" y="4944746"/>
            <a:ext cx="6151245" cy="1602103"/>
            <a:chOff x="6346294" y="4264839"/>
            <a:chExt cx="2301875" cy="1603682"/>
          </a:xfrm>
        </p:grpSpPr>
        <p:sp>
          <p:nvSpPr>
            <p:cNvPr id="4" name="矩形 3"/>
            <p:cNvSpPr/>
            <p:nvPr/>
          </p:nvSpPr>
          <p:spPr>
            <a:xfrm>
              <a:off x="6346294" y="4264839"/>
              <a:ext cx="2301875" cy="399173"/>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zh-CN" altLang="en-US" sz="2000" dirty="0">
                  <a:solidFill>
                    <a:srgbClr val="FFFFFF"/>
                  </a:solidFill>
                  <a:latin typeface="+mn-lt"/>
                  <a:ea typeface="+mn-ea"/>
                  <a:cs typeface="+mn-ea"/>
                  <a:sym typeface="+mn-lt"/>
                </a:rPr>
                <a:t>步骤</a:t>
              </a:r>
              <a:r>
                <a:rPr lang="en-US" altLang="zh-CN" sz="2000" dirty="0">
                  <a:solidFill>
                    <a:srgbClr val="FFFFFF"/>
                  </a:solidFill>
                  <a:latin typeface="+mn-lt"/>
                  <a:ea typeface="+mn-ea"/>
                  <a:cs typeface="+mn-ea"/>
                  <a:sym typeface="+mn-lt"/>
                </a:rPr>
                <a:t>2 新建推广计划</a:t>
              </a:r>
            </a:p>
          </p:txBody>
        </p:sp>
        <p:sp>
          <p:nvSpPr>
            <p:cNvPr id="3" name="矩形 2"/>
            <p:cNvSpPr/>
            <p:nvPr/>
          </p:nvSpPr>
          <p:spPr>
            <a:xfrm>
              <a:off x="6419722" y="4595998"/>
              <a:ext cx="2155736" cy="1272523"/>
            </a:xfrm>
            <a:prstGeom prst="rect">
              <a:avLst/>
            </a:prstGeom>
          </p:spPr>
          <p:txBody>
            <a:bodyPr wrap="square">
              <a:spAutoFit/>
              <a:scene3d>
                <a:camera prst="orthographicFront"/>
                <a:lightRig rig="threePt" dir="t"/>
              </a:scene3d>
              <a:sp3d contourW="12700"/>
            </a:bodyPr>
            <a:lstStyle/>
            <a:p>
              <a:pPr marL="171450" indent="-171450" algn="l" eaLnBrk="1" fontAlgn="auto" hangingPunct="1">
                <a:lnSpc>
                  <a:spcPct val="120000"/>
                </a:lnSpc>
                <a:spcBef>
                  <a:spcPts val="0"/>
                </a:spcBef>
                <a:spcAft>
                  <a:spcPts val="0"/>
                </a:spcAft>
                <a:buFont typeface="Arial" panose="020B0604020202020204" pitchFamily="34" charset="0"/>
                <a:buChar char="•"/>
                <a:defRPr/>
              </a:pPr>
              <a:r>
                <a:rPr sz="1600" dirty="0">
                  <a:solidFill>
                    <a:srgbClr val="FFFFFF"/>
                  </a:solidFill>
                  <a:latin typeface="黑体" panose="02010609060101010101" charset="-122"/>
                  <a:ea typeface="黑体" panose="02010609060101010101" charset="-122"/>
                  <a:cs typeface="黑体" panose="02010609060101010101" charset="-122"/>
                  <a:sym typeface="+mn-lt"/>
                </a:rPr>
                <a:t>进入计划新建页面，</a:t>
              </a:r>
              <a:r>
                <a:rPr lang="zh-CN" sz="1600" dirty="0">
                  <a:solidFill>
                    <a:srgbClr val="FFFFFF"/>
                  </a:solidFill>
                  <a:latin typeface="黑体" panose="02010609060101010101" charset="-122"/>
                  <a:ea typeface="黑体" panose="02010609060101010101" charset="-122"/>
                  <a:cs typeface="黑体" panose="02010609060101010101" charset="-122"/>
                  <a:sym typeface="+mn-lt"/>
                </a:rPr>
                <a:t>填写</a:t>
              </a:r>
              <a:r>
                <a:rPr sz="1600" dirty="0">
                  <a:solidFill>
                    <a:srgbClr val="FFFFFF"/>
                  </a:solidFill>
                  <a:latin typeface="黑体" panose="02010609060101010101" charset="-122"/>
                  <a:ea typeface="黑体" panose="02010609060101010101" charset="-122"/>
                  <a:cs typeface="黑体" panose="02010609060101010101" charset="-122"/>
                  <a:sym typeface="+mn-lt"/>
                </a:rPr>
                <a:t>营销目标和推广设置</a:t>
              </a:r>
            </a:p>
            <a:p>
              <a:pPr indent="0" algn="l" eaLnBrk="1" fontAlgn="auto" hangingPunct="1">
                <a:lnSpc>
                  <a:spcPct val="120000"/>
                </a:lnSpc>
                <a:spcBef>
                  <a:spcPts val="0"/>
                </a:spcBef>
                <a:spcAft>
                  <a:spcPts val="0"/>
                </a:spcAft>
                <a:buFont typeface="Arial" panose="020B0604020202020204" pitchFamily="34" charset="0"/>
                <a:buNone/>
                <a:defRPr/>
              </a:pPr>
              <a:r>
                <a:rPr lang="en-US" altLang="zh-CN" sz="1600" dirty="0">
                  <a:solidFill>
                    <a:srgbClr val="FFFFFF"/>
                  </a:solidFill>
                  <a:latin typeface="黑体" panose="02010609060101010101" charset="-122"/>
                  <a:ea typeface="黑体" panose="02010609060101010101" charset="-122"/>
                  <a:cs typeface="黑体" panose="02010609060101010101" charset="-122"/>
                  <a:sym typeface="+mn-lt"/>
                </a:rPr>
                <a:t>营销目标包括网站链接、应用推广、商品目录、电商店铺和本地推广，以网站链接为例</a:t>
              </a:r>
            </a:p>
            <a:p>
              <a:pPr marL="171450" indent="-171450" algn="l" eaLnBrk="1" fontAlgn="auto" hangingPunct="1">
                <a:lnSpc>
                  <a:spcPct val="120000"/>
                </a:lnSpc>
                <a:spcBef>
                  <a:spcPts val="0"/>
                </a:spcBef>
                <a:spcAft>
                  <a:spcPts val="0"/>
                </a:spcAft>
                <a:buFont typeface="Arial" panose="020B0604020202020204" pitchFamily="34" charset="0"/>
                <a:buChar char="•"/>
                <a:defRPr/>
              </a:pPr>
              <a:r>
                <a:rPr lang="zh-CN" altLang="en-US" sz="1600" dirty="0">
                  <a:solidFill>
                    <a:srgbClr val="FFFFFF"/>
                  </a:solidFill>
                  <a:latin typeface="黑体" panose="02010609060101010101" charset="-122"/>
                  <a:ea typeface="黑体" panose="02010609060101010101" charset="-122"/>
                  <a:cs typeface="黑体" panose="02010609060101010101" charset="-122"/>
                  <a:sym typeface="+mn-lt"/>
                </a:rPr>
                <a:t>进入计划设置页面，完成新建推广计划的操作</a:t>
              </a:r>
            </a:p>
          </p:txBody>
        </p:sp>
      </p:grpSp>
      <p:pic>
        <p:nvPicPr>
          <p:cNvPr id="38" name="图片 17"/>
          <p:cNvPicPr>
            <a:picLocks noChangeAspect="1"/>
          </p:cNvPicPr>
          <p:nvPr/>
        </p:nvPicPr>
        <p:blipFill>
          <a:blip r:embed="rId3"/>
          <a:stretch>
            <a:fillRect/>
          </a:stretch>
        </p:blipFill>
        <p:spPr>
          <a:xfrm>
            <a:off x="1022350" y="2886075"/>
            <a:ext cx="3418840" cy="1830070"/>
          </a:xfrm>
          <a:prstGeom prst="rect">
            <a:avLst/>
          </a:prstGeom>
          <a:noFill/>
          <a:ln>
            <a:noFill/>
          </a:ln>
        </p:spPr>
      </p:pic>
      <p:pic>
        <p:nvPicPr>
          <p:cNvPr id="39" name="图片 16"/>
          <p:cNvPicPr>
            <a:picLocks noChangeAspect="1"/>
          </p:cNvPicPr>
          <p:nvPr/>
        </p:nvPicPr>
        <p:blipFill>
          <a:blip r:embed="rId4"/>
          <a:stretch>
            <a:fillRect/>
          </a:stretch>
        </p:blipFill>
        <p:spPr>
          <a:xfrm>
            <a:off x="1022350" y="1978025"/>
            <a:ext cx="3418840" cy="804545"/>
          </a:xfrm>
          <a:prstGeom prst="rect">
            <a:avLst/>
          </a:prstGeom>
          <a:noFill/>
          <a:ln>
            <a:noFill/>
          </a:ln>
        </p:spPr>
      </p:pic>
      <p:pic>
        <p:nvPicPr>
          <p:cNvPr id="5" name="图片 18"/>
          <p:cNvPicPr>
            <a:picLocks noChangeAspect="1"/>
          </p:cNvPicPr>
          <p:nvPr/>
        </p:nvPicPr>
        <p:blipFill>
          <a:blip r:embed="rId5"/>
          <a:stretch>
            <a:fillRect/>
          </a:stretch>
        </p:blipFill>
        <p:spPr>
          <a:xfrm>
            <a:off x="5969635" y="1722120"/>
            <a:ext cx="1372235" cy="1611630"/>
          </a:xfrm>
          <a:prstGeom prst="rect">
            <a:avLst/>
          </a:prstGeom>
          <a:noFill/>
          <a:ln>
            <a:noFill/>
          </a:ln>
        </p:spPr>
      </p:pic>
      <p:pic>
        <p:nvPicPr>
          <p:cNvPr id="40" name="图片 19"/>
          <p:cNvPicPr>
            <a:picLocks noChangeAspect="1"/>
          </p:cNvPicPr>
          <p:nvPr/>
        </p:nvPicPr>
        <p:blipFill>
          <a:blip r:embed="rId6"/>
          <a:stretch>
            <a:fillRect/>
          </a:stretch>
        </p:blipFill>
        <p:spPr>
          <a:xfrm>
            <a:off x="5457190" y="3384550"/>
            <a:ext cx="2397760" cy="1457960"/>
          </a:xfrm>
          <a:prstGeom prst="rect">
            <a:avLst/>
          </a:prstGeom>
          <a:noFill/>
          <a:ln>
            <a:noFill/>
          </a:ln>
        </p:spPr>
      </p:pic>
      <p:pic>
        <p:nvPicPr>
          <p:cNvPr id="41" name="图片 20"/>
          <p:cNvPicPr>
            <a:picLocks noChangeAspect="1"/>
          </p:cNvPicPr>
          <p:nvPr/>
        </p:nvPicPr>
        <p:blipFill>
          <a:blip r:embed="rId7"/>
          <a:stretch>
            <a:fillRect/>
          </a:stretch>
        </p:blipFill>
        <p:spPr>
          <a:xfrm>
            <a:off x="7938135" y="2118360"/>
            <a:ext cx="3420745" cy="2597785"/>
          </a:xfrm>
          <a:prstGeom prst="rect">
            <a:avLst/>
          </a:prstGeom>
          <a:noFill/>
          <a:ln>
            <a:noFill/>
          </a:ln>
        </p:spPr>
      </p:pic>
      <p:sp>
        <p:nvSpPr>
          <p:cNvPr id="26" name="矩形 25"/>
          <p:cNvSpPr/>
          <p:nvPr/>
        </p:nvSpPr>
        <p:spPr>
          <a:xfrm>
            <a:off x="824230" y="5150485"/>
            <a:ext cx="3815080" cy="9486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73" name="组合 11"/>
          <p:cNvGrpSpPr/>
          <p:nvPr/>
        </p:nvGrpSpPr>
        <p:grpSpPr bwMode="auto">
          <a:xfrm>
            <a:off x="1068705" y="5196840"/>
            <a:ext cx="3454355" cy="784860"/>
            <a:chOff x="6438143" y="4199992"/>
            <a:chExt cx="2301875" cy="785750"/>
          </a:xfrm>
        </p:grpSpPr>
        <p:sp>
          <p:nvSpPr>
            <p:cNvPr id="2" name="矩形 1"/>
            <p:cNvSpPr/>
            <p:nvPr/>
          </p:nvSpPr>
          <p:spPr>
            <a:xfrm>
              <a:off x="6438177" y="4599224"/>
              <a:ext cx="2292985" cy="386518"/>
            </a:xfrm>
            <a:prstGeom prst="rect">
              <a:avLst/>
            </a:prstGeom>
          </p:spPr>
          <p:txBody>
            <a:bodyPr wrap="square">
              <a:spAutoFit/>
              <a:scene3d>
                <a:camera prst="orthographicFront"/>
                <a:lightRig rig="threePt" dir="t"/>
              </a:scene3d>
              <a:sp3d contourW="12700"/>
            </a:bodyPr>
            <a:lstStyle/>
            <a:p>
              <a:pPr algn="l" eaLnBrk="1" fontAlgn="auto" hangingPunct="1">
                <a:lnSpc>
                  <a:spcPct val="120000"/>
                </a:lnSpc>
                <a:spcBef>
                  <a:spcPts val="0"/>
                </a:spcBef>
                <a:spcAft>
                  <a:spcPts val="0"/>
                </a:spcAft>
                <a:defRPr/>
              </a:pPr>
              <a:r>
                <a:rPr lang="en-US" altLang="zh-CN" sz="1600">
                  <a:solidFill>
                    <a:srgbClr val="FFFFFF"/>
                  </a:solidFill>
                  <a:latin typeface="黑体" panose="02010609060101010101" charset="-122"/>
                  <a:ea typeface="黑体" panose="02010609060101010101" charset="-122"/>
                  <a:cs typeface="黑体" panose="02010609060101010101" charset="-122"/>
                  <a:sym typeface="+mn-lt"/>
                </a:rPr>
                <a:t>点击进入搜索推广便捷管理页面</a:t>
              </a:r>
            </a:p>
          </p:txBody>
        </p:sp>
        <p:sp>
          <p:nvSpPr>
            <p:cNvPr id="14" name="矩形 13"/>
            <p:cNvSpPr/>
            <p:nvPr/>
          </p:nvSpPr>
          <p:spPr>
            <a:xfrm>
              <a:off x="6438143" y="4199992"/>
              <a:ext cx="2301875" cy="399232"/>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zh-CN" altLang="en-US" sz="2000" dirty="0">
                  <a:solidFill>
                    <a:srgbClr val="FFFFFF"/>
                  </a:solidFill>
                  <a:latin typeface="+mn-lt"/>
                  <a:ea typeface="+mn-ea"/>
                  <a:cs typeface="+mn-ea"/>
                  <a:sym typeface="+mn-lt"/>
                </a:rPr>
                <a:t>步骤</a:t>
              </a:r>
              <a:r>
                <a:rPr lang="en-US" altLang="zh-CN" sz="2000" dirty="0">
                  <a:solidFill>
                    <a:srgbClr val="FFFFFF"/>
                  </a:solidFill>
                  <a:latin typeface="+mn-lt"/>
                  <a:ea typeface="+mn-ea"/>
                  <a:cs typeface="+mn-ea"/>
                  <a:sym typeface="+mn-lt"/>
                </a:rPr>
                <a:t>1 </a:t>
              </a:r>
              <a:r>
                <a:rPr lang="zh-CN" altLang="en-US" sz="2000" dirty="0">
                  <a:solidFill>
                    <a:srgbClr val="FFFFFF"/>
                  </a:solidFill>
                  <a:latin typeface="+mn-lt"/>
                  <a:ea typeface="+mn-ea"/>
                  <a:cs typeface="+mn-ea"/>
                  <a:sym typeface="+mn-lt"/>
                </a:rPr>
                <a:t>选择推广</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pic>
        <p:nvPicPr>
          <p:cNvPr id="4" name="图片 23"/>
          <p:cNvPicPr>
            <a:picLocks noChangeAspect="1"/>
          </p:cNvPicPr>
          <p:nvPr/>
        </p:nvPicPr>
        <p:blipFill>
          <a:blip r:embed="rId3"/>
          <a:stretch>
            <a:fillRect/>
          </a:stretch>
        </p:blipFill>
        <p:spPr>
          <a:xfrm>
            <a:off x="1393825" y="2391410"/>
            <a:ext cx="3082925" cy="3803650"/>
          </a:xfrm>
          <a:prstGeom prst="rect">
            <a:avLst/>
          </a:prstGeom>
          <a:noFill/>
          <a:ln>
            <a:noFill/>
          </a:ln>
        </p:spPr>
      </p:pic>
      <p:grpSp>
        <p:nvGrpSpPr>
          <p:cNvPr id="7173" name="组合 11"/>
          <p:cNvGrpSpPr/>
          <p:nvPr/>
        </p:nvGrpSpPr>
        <p:grpSpPr bwMode="auto">
          <a:xfrm>
            <a:off x="956310" y="1329055"/>
            <a:ext cx="10687049" cy="869951"/>
            <a:chOff x="6361977" y="4282000"/>
            <a:chExt cx="2657647" cy="870936"/>
          </a:xfrm>
        </p:grpSpPr>
        <p:sp>
          <p:nvSpPr>
            <p:cNvPr id="6" name="矩形 5"/>
            <p:cNvSpPr/>
            <p:nvPr/>
          </p:nvSpPr>
          <p:spPr>
            <a:xfrm>
              <a:off x="6361977" y="4766419"/>
              <a:ext cx="2657647" cy="386517"/>
            </a:xfrm>
            <a:prstGeom prst="rect">
              <a:avLst/>
            </a:prstGeom>
          </p:spPr>
          <p:txBody>
            <a:bodyPr wrap="square">
              <a:spAutoFit/>
              <a:scene3d>
                <a:camera prst="orthographicFront"/>
                <a:lightRig rig="threePt" dir="t"/>
              </a:scene3d>
              <a:sp3d contourW="12700"/>
            </a:bodyPr>
            <a:lstStyle/>
            <a:p>
              <a:pPr algn="l" eaLnBrk="1" fontAlgn="auto" hangingPunct="1">
                <a:lnSpc>
                  <a:spcPct val="120000"/>
                </a:lnSpc>
                <a:spcBef>
                  <a:spcPts val="0"/>
                </a:spcBef>
                <a:spcAft>
                  <a:spcPts val="0"/>
                </a:spcAft>
                <a:defRPr/>
              </a:pPr>
              <a:r>
                <a:rPr lang="en-US" alt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进入推广单元设置页面，为新创建的推广计划新建单元，按照页面操作步骤依次完成单元设置、定向设置及单元名称</a:t>
              </a:r>
            </a:p>
          </p:txBody>
        </p:sp>
        <p:sp>
          <p:nvSpPr>
            <p:cNvPr id="10" name="矩形 9"/>
            <p:cNvSpPr/>
            <p:nvPr/>
          </p:nvSpPr>
          <p:spPr>
            <a:xfrm>
              <a:off x="6361977" y="4282000"/>
              <a:ext cx="2301875" cy="399232"/>
            </a:xfrm>
            <a:prstGeom prst="rect">
              <a:avLst/>
            </a:prstGeom>
          </p:spPr>
          <p:txBody>
            <a:bodyPr>
              <a:spAutoFit/>
              <a:scene3d>
                <a:camera prst="orthographicFront"/>
                <a:lightRig rig="threePt" dir="t"/>
              </a:scene3d>
              <a:sp3d contourW="12700"/>
            </a:bodyPr>
            <a:lstStyle/>
            <a:p>
              <a:pPr algn="l" eaLnBrk="1" fontAlgn="auto" hangingPunct="1">
                <a:spcBef>
                  <a:spcPts val="0"/>
                </a:spcBef>
                <a:spcAft>
                  <a:spcPts val="0"/>
                </a:spcAft>
                <a:defRPr/>
              </a:pPr>
              <a:r>
                <a:rPr lang="zh-CN" altLang="en-US" sz="2000" dirty="0">
                  <a:solidFill>
                    <a:srgbClr val="2E75B6"/>
                  </a:solidFill>
                  <a:latin typeface="+mn-lt"/>
                  <a:ea typeface="+mn-ea"/>
                  <a:cs typeface="+mn-ea"/>
                  <a:sym typeface="+mn-lt"/>
                </a:rPr>
                <a:t>步骤</a:t>
              </a:r>
              <a:r>
                <a:rPr lang="en-US" altLang="zh-CN" sz="2000" dirty="0">
                  <a:solidFill>
                    <a:srgbClr val="2E75B6"/>
                  </a:solidFill>
                  <a:latin typeface="+mn-lt"/>
                  <a:ea typeface="+mn-ea"/>
                  <a:cs typeface="+mn-ea"/>
                  <a:sym typeface="+mn-lt"/>
                </a:rPr>
                <a:t>3 </a:t>
              </a:r>
              <a:r>
                <a:rPr lang="zh-CN" altLang="en-US" sz="2000" dirty="0">
                  <a:solidFill>
                    <a:srgbClr val="2E75B6"/>
                  </a:solidFill>
                  <a:latin typeface="+mn-lt"/>
                  <a:ea typeface="+mn-ea"/>
                  <a:cs typeface="+mn-ea"/>
                  <a:sym typeface="+mn-lt"/>
                </a:rPr>
                <a:t>新建推广单元</a:t>
              </a:r>
            </a:p>
          </p:txBody>
        </p:sp>
      </p:grpSp>
      <p:sp>
        <p:nvSpPr>
          <p:cNvPr id="29" name="椭圆 25"/>
          <p:cNvSpPr/>
          <p:nvPr/>
        </p:nvSpPr>
        <p:spPr>
          <a:xfrm>
            <a:off x="4834689" y="2895324"/>
            <a:ext cx="582568" cy="477134"/>
          </a:xfrm>
          <a:custGeom>
            <a:avLst/>
            <a:gdLst>
              <a:gd name="connsiteX0" fmla="*/ 374823 w 605522"/>
              <a:gd name="connsiteY0" fmla="*/ 232327 h 495934"/>
              <a:gd name="connsiteX1" fmla="*/ 328351 w 605522"/>
              <a:gd name="connsiteY1" fmla="*/ 278712 h 495934"/>
              <a:gd name="connsiteX2" fmla="*/ 374823 w 605522"/>
              <a:gd name="connsiteY2" fmla="*/ 325282 h 495934"/>
              <a:gd name="connsiteX3" fmla="*/ 421479 w 605522"/>
              <a:gd name="connsiteY3" fmla="*/ 278712 h 495934"/>
              <a:gd name="connsiteX4" fmla="*/ 374823 w 605522"/>
              <a:gd name="connsiteY4" fmla="*/ 232327 h 495934"/>
              <a:gd name="connsiteX5" fmla="*/ 374823 w 605522"/>
              <a:gd name="connsiteY5" fmla="*/ 202876 h 495934"/>
              <a:gd name="connsiteX6" fmla="*/ 450984 w 605522"/>
              <a:gd name="connsiteY6" fmla="*/ 278712 h 495934"/>
              <a:gd name="connsiteX7" fmla="*/ 374823 w 605522"/>
              <a:gd name="connsiteY7" fmla="*/ 354733 h 495934"/>
              <a:gd name="connsiteX8" fmla="*/ 298845 w 605522"/>
              <a:gd name="connsiteY8" fmla="*/ 278712 h 495934"/>
              <a:gd name="connsiteX9" fmla="*/ 374823 w 605522"/>
              <a:gd name="connsiteY9" fmla="*/ 202876 h 495934"/>
              <a:gd name="connsiteX10" fmla="*/ 374858 w 605522"/>
              <a:gd name="connsiteY10" fmla="*/ 175958 h 495934"/>
              <a:gd name="connsiteX11" fmla="*/ 271966 w 605522"/>
              <a:gd name="connsiteY11" fmla="*/ 278712 h 495934"/>
              <a:gd name="connsiteX12" fmla="*/ 374858 w 605522"/>
              <a:gd name="connsiteY12" fmla="*/ 381650 h 495934"/>
              <a:gd name="connsiteX13" fmla="*/ 477933 w 605522"/>
              <a:gd name="connsiteY13" fmla="*/ 278712 h 495934"/>
              <a:gd name="connsiteX14" fmla="*/ 374858 w 605522"/>
              <a:gd name="connsiteY14" fmla="*/ 175958 h 495934"/>
              <a:gd name="connsiteX15" fmla="*/ 91625 w 605522"/>
              <a:gd name="connsiteY15" fmla="*/ 169355 h 495934"/>
              <a:gd name="connsiteX16" fmla="*/ 91625 w 605522"/>
              <a:gd name="connsiteY16" fmla="*/ 203964 h 495934"/>
              <a:gd name="connsiteX17" fmla="*/ 165728 w 605522"/>
              <a:gd name="connsiteY17" fmla="*/ 203964 h 495934"/>
              <a:gd name="connsiteX18" fmla="*/ 165728 w 605522"/>
              <a:gd name="connsiteY18" fmla="*/ 169355 h 495934"/>
              <a:gd name="connsiteX19" fmla="*/ 374858 w 605522"/>
              <a:gd name="connsiteY19" fmla="*/ 146494 h 495934"/>
              <a:gd name="connsiteX20" fmla="*/ 507436 w 605522"/>
              <a:gd name="connsiteY20" fmla="*/ 278712 h 495934"/>
              <a:gd name="connsiteX21" fmla="*/ 374858 w 605522"/>
              <a:gd name="connsiteY21" fmla="*/ 411114 h 495934"/>
              <a:gd name="connsiteX22" fmla="*/ 242463 w 605522"/>
              <a:gd name="connsiteY22" fmla="*/ 278712 h 495934"/>
              <a:gd name="connsiteX23" fmla="*/ 374858 w 605522"/>
              <a:gd name="connsiteY23" fmla="*/ 146494 h 495934"/>
              <a:gd name="connsiteX24" fmla="*/ 91625 w 605522"/>
              <a:gd name="connsiteY24" fmla="*/ 144871 h 495934"/>
              <a:gd name="connsiteX25" fmla="*/ 165728 w 605522"/>
              <a:gd name="connsiteY25" fmla="*/ 144871 h 495934"/>
              <a:gd name="connsiteX26" fmla="*/ 190245 w 605522"/>
              <a:gd name="connsiteY26" fmla="*/ 169355 h 495934"/>
              <a:gd name="connsiteX27" fmla="*/ 190245 w 605522"/>
              <a:gd name="connsiteY27" fmla="*/ 203964 h 495934"/>
              <a:gd name="connsiteX28" fmla="*/ 165728 w 605522"/>
              <a:gd name="connsiteY28" fmla="*/ 228632 h 495934"/>
              <a:gd name="connsiteX29" fmla="*/ 91625 w 605522"/>
              <a:gd name="connsiteY29" fmla="*/ 228632 h 495934"/>
              <a:gd name="connsiteX30" fmla="*/ 67108 w 605522"/>
              <a:gd name="connsiteY30" fmla="*/ 203964 h 495934"/>
              <a:gd name="connsiteX31" fmla="*/ 67108 w 605522"/>
              <a:gd name="connsiteY31" fmla="*/ 169355 h 495934"/>
              <a:gd name="connsiteX32" fmla="*/ 91625 w 605522"/>
              <a:gd name="connsiteY32" fmla="*/ 144871 h 495934"/>
              <a:gd name="connsiteX33" fmla="*/ 55315 w 605522"/>
              <a:gd name="connsiteY33" fmla="*/ 98487 h 495934"/>
              <a:gd name="connsiteX34" fmla="*/ 36877 w 605522"/>
              <a:gd name="connsiteY34" fmla="*/ 116896 h 495934"/>
              <a:gd name="connsiteX35" fmla="*/ 36877 w 605522"/>
              <a:gd name="connsiteY35" fmla="*/ 440708 h 495934"/>
              <a:gd name="connsiteX36" fmla="*/ 55315 w 605522"/>
              <a:gd name="connsiteY36" fmla="*/ 459116 h 495934"/>
              <a:gd name="connsiteX37" fmla="*/ 550207 w 605522"/>
              <a:gd name="connsiteY37" fmla="*/ 459116 h 495934"/>
              <a:gd name="connsiteX38" fmla="*/ 568645 w 605522"/>
              <a:gd name="connsiteY38" fmla="*/ 440708 h 495934"/>
              <a:gd name="connsiteX39" fmla="*/ 568645 w 605522"/>
              <a:gd name="connsiteY39" fmla="*/ 116896 h 495934"/>
              <a:gd name="connsiteX40" fmla="*/ 550207 w 605522"/>
              <a:gd name="connsiteY40" fmla="*/ 98487 h 495934"/>
              <a:gd name="connsiteX41" fmla="*/ 406755 w 605522"/>
              <a:gd name="connsiteY41" fmla="*/ 36818 h 495934"/>
              <a:gd name="connsiteX42" fmla="*/ 406755 w 605522"/>
              <a:gd name="connsiteY42" fmla="*/ 59092 h 495934"/>
              <a:gd name="connsiteX43" fmla="*/ 488253 w 605522"/>
              <a:gd name="connsiteY43" fmla="*/ 59092 h 495934"/>
              <a:gd name="connsiteX44" fmla="*/ 488253 w 605522"/>
              <a:gd name="connsiteY44" fmla="*/ 36818 h 495934"/>
              <a:gd name="connsiteX45" fmla="*/ 400486 w 605522"/>
              <a:gd name="connsiteY45" fmla="*/ 0 h 495934"/>
              <a:gd name="connsiteX46" fmla="*/ 494338 w 605522"/>
              <a:gd name="connsiteY46" fmla="*/ 0 h 495934"/>
              <a:gd name="connsiteX47" fmla="*/ 525130 w 605522"/>
              <a:gd name="connsiteY47" fmla="*/ 30559 h 495934"/>
              <a:gd name="connsiteX48" fmla="*/ 525130 w 605522"/>
              <a:gd name="connsiteY48" fmla="*/ 61670 h 495934"/>
              <a:gd name="connsiteX49" fmla="*/ 550207 w 605522"/>
              <a:gd name="connsiteY49" fmla="*/ 61670 h 495934"/>
              <a:gd name="connsiteX50" fmla="*/ 605522 w 605522"/>
              <a:gd name="connsiteY50" fmla="*/ 116896 h 495934"/>
              <a:gd name="connsiteX51" fmla="*/ 605522 w 605522"/>
              <a:gd name="connsiteY51" fmla="*/ 440708 h 495934"/>
              <a:gd name="connsiteX52" fmla="*/ 550207 w 605522"/>
              <a:gd name="connsiteY52" fmla="*/ 495934 h 495934"/>
              <a:gd name="connsiteX53" fmla="*/ 55315 w 605522"/>
              <a:gd name="connsiteY53" fmla="*/ 495934 h 495934"/>
              <a:gd name="connsiteX54" fmla="*/ 0 w 605522"/>
              <a:gd name="connsiteY54" fmla="*/ 440708 h 495934"/>
              <a:gd name="connsiteX55" fmla="*/ 0 w 605522"/>
              <a:gd name="connsiteY55" fmla="*/ 116896 h 495934"/>
              <a:gd name="connsiteX56" fmla="*/ 55315 w 605522"/>
              <a:gd name="connsiteY56" fmla="*/ 61670 h 495934"/>
              <a:gd name="connsiteX57" fmla="*/ 369878 w 605522"/>
              <a:gd name="connsiteY57" fmla="*/ 61670 h 495934"/>
              <a:gd name="connsiteX58" fmla="*/ 369878 w 605522"/>
              <a:gd name="connsiteY58" fmla="*/ 30559 h 495934"/>
              <a:gd name="connsiteX59" fmla="*/ 400486 w 605522"/>
              <a:gd name="connsiteY59" fmla="*/ 0 h 49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5522" h="495934">
                <a:moveTo>
                  <a:pt x="374823" y="232327"/>
                </a:moveTo>
                <a:cubicBezTo>
                  <a:pt x="349189" y="232327"/>
                  <a:pt x="328351" y="253127"/>
                  <a:pt x="328351" y="278712"/>
                </a:cubicBezTo>
                <a:cubicBezTo>
                  <a:pt x="328351" y="304482"/>
                  <a:pt x="349189" y="325282"/>
                  <a:pt x="374823" y="325282"/>
                </a:cubicBezTo>
                <a:cubicBezTo>
                  <a:pt x="400640" y="325282"/>
                  <a:pt x="421479" y="304482"/>
                  <a:pt x="421479" y="278712"/>
                </a:cubicBezTo>
                <a:cubicBezTo>
                  <a:pt x="421479" y="253127"/>
                  <a:pt x="400640" y="232327"/>
                  <a:pt x="374823" y="232327"/>
                </a:cubicBezTo>
                <a:close/>
                <a:moveTo>
                  <a:pt x="374823" y="202876"/>
                </a:moveTo>
                <a:cubicBezTo>
                  <a:pt x="416868" y="202876"/>
                  <a:pt x="450984" y="236929"/>
                  <a:pt x="450984" y="278712"/>
                </a:cubicBezTo>
                <a:cubicBezTo>
                  <a:pt x="450984" y="320680"/>
                  <a:pt x="416868" y="354733"/>
                  <a:pt x="374823" y="354733"/>
                </a:cubicBezTo>
                <a:cubicBezTo>
                  <a:pt x="332961" y="354733"/>
                  <a:pt x="298845" y="320680"/>
                  <a:pt x="298845" y="278712"/>
                </a:cubicBezTo>
                <a:cubicBezTo>
                  <a:pt x="298845" y="236929"/>
                  <a:pt x="332961" y="202876"/>
                  <a:pt x="374823" y="202876"/>
                </a:cubicBezTo>
                <a:close/>
                <a:moveTo>
                  <a:pt x="374858" y="175958"/>
                </a:moveTo>
                <a:cubicBezTo>
                  <a:pt x="318064" y="175958"/>
                  <a:pt x="271966" y="221995"/>
                  <a:pt x="271966" y="278712"/>
                </a:cubicBezTo>
                <a:cubicBezTo>
                  <a:pt x="271966" y="335614"/>
                  <a:pt x="318064" y="381650"/>
                  <a:pt x="374858" y="381650"/>
                </a:cubicBezTo>
                <a:cubicBezTo>
                  <a:pt x="431651" y="381650"/>
                  <a:pt x="477933" y="335614"/>
                  <a:pt x="477933" y="278712"/>
                </a:cubicBezTo>
                <a:cubicBezTo>
                  <a:pt x="477933" y="221995"/>
                  <a:pt x="431651" y="175958"/>
                  <a:pt x="374858" y="175958"/>
                </a:cubicBezTo>
                <a:close/>
                <a:moveTo>
                  <a:pt x="91625" y="169355"/>
                </a:moveTo>
                <a:lnTo>
                  <a:pt x="91625" y="203964"/>
                </a:lnTo>
                <a:lnTo>
                  <a:pt x="165728" y="203964"/>
                </a:lnTo>
                <a:lnTo>
                  <a:pt x="165728" y="169355"/>
                </a:lnTo>
                <a:close/>
                <a:moveTo>
                  <a:pt x="374858" y="146494"/>
                </a:moveTo>
                <a:cubicBezTo>
                  <a:pt x="448062" y="146494"/>
                  <a:pt x="507436" y="205790"/>
                  <a:pt x="507436" y="278712"/>
                </a:cubicBezTo>
                <a:cubicBezTo>
                  <a:pt x="507436" y="351819"/>
                  <a:pt x="448062" y="411114"/>
                  <a:pt x="374858" y="411114"/>
                </a:cubicBezTo>
                <a:cubicBezTo>
                  <a:pt x="301838" y="411114"/>
                  <a:pt x="242463" y="351819"/>
                  <a:pt x="242463" y="278712"/>
                </a:cubicBezTo>
                <a:cubicBezTo>
                  <a:pt x="242463" y="205790"/>
                  <a:pt x="301838" y="146494"/>
                  <a:pt x="374858" y="146494"/>
                </a:cubicBezTo>
                <a:close/>
                <a:moveTo>
                  <a:pt x="91625" y="144871"/>
                </a:moveTo>
                <a:lnTo>
                  <a:pt x="165728" y="144871"/>
                </a:lnTo>
                <a:cubicBezTo>
                  <a:pt x="179369" y="144871"/>
                  <a:pt x="190245" y="155916"/>
                  <a:pt x="190245" y="169355"/>
                </a:cubicBezTo>
                <a:lnTo>
                  <a:pt x="190245" y="203964"/>
                </a:lnTo>
                <a:cubicBezTo>
                  <a:pt x="190245" y="217587"/>
                  <a:pt x="179369" y="228632"/>
                  <a:pt x="165728" y="228632"/>
                </a:cubicBezTo>
                <a:lnTo>
                  <a:pt x="91625" y="228632"/>
                </a:lnTo>
                <a:cubicBezTo>
                  <a:pt x="77984" y="228632"/>
                  <a:pt x="67108" y="217587"/>
                  <a:pt x="67108" y="203964"/>
                </a:cubicBezTo>
                <a:lnTo>
                  <a:pt x="67108" y="169355"/>
                </a:lnTo>
                <a:cubicBezTo>
                  <a:pt x="67108" y="155916"/>
                  <a:pt x="77984" y="144871"/>
                  <a:pt x="91625" y="144871"/>
                </a:cubicBezTo>
                <a:close/>
                <a:moveTo>
                  <a:pt x="55315" y="98487"/>
                </a:moveTo>
                <a:cubicBezTo>
                  <a:pt x="45174" y="98487"/>
                  <a:pt x="36877" y="106771"/>
                  <a:pt x="36877" y="116896"/>
                </a:cubicBezTo>
                <a:lnTo>
                  <a:pt x="36877" y="440708"/>
                </a:lnTo>
                <a:cubicBezTo>
                  <a:pt x="36877" y="450832"/>
                  <a:pt x="45174" y="459116"/>
                  <a:pt x="55315" y="459116"/>
                </a:cubicBezTo>
                <a:lnTo>
                  <a:pt x="550207" y="459116"/>
                </a:lnTo>
                <a:cubicBezTo>
                  <a:pt x="560348" y="459116"/>
                  <a:pt x="568645" y="450832"/>
                  <a:pt x="568645" y="440708"/>
                </a:cubicBezTo>
                <a:lnTo>
                  <a:pt x="568645" y="116896"/>
                </a:lnTo>
                <a:cubicBezTo>
                  <a:pt x="568645" y="106771"/>
                  <a:pt x="560348" y="98487"/>
                  <a:pt x="550207" y="98487"/>
                </a:cubicBezTo>
                <a:close/>
                <a:moveTo>
                  <a:pt x="406755" y="36818"/>
                </a:moveTo>
                <a:lnTo>
                  <a:pt x="406755" y="59092"/>
                </a:lnTo>
                <a:lnTo>
                  <a:pt x="488253" y="59092"/>
                </a:lnTo>
                <a:lnTo>
                  <a:pt x="488253" y="36818"/>
                </a:lnTo>
                <a:close/>
                <a:moveTo>
                  <a:pt x="400486" y="0"/>
                </a:moveTo>
                <a:lnTo>
                  <a:pt x="494338" y="0"/>
                </a:lnTo>
                <a:cubicBezTo>
                  <a:pt x="511301" y="0"/>
                  <a:pt x="525130" y="13623"/>
                  <a:pt x="525130" y="30559"/>
                </a:cubicBezTo>
                <a:lnTo>
                  <a:pt x="525130" y="61670"/>
                </a:lnTo>
                <a:lnTo>
                  <a:pt x="550207" y="61670"/>
                </a:lnTo>
                <a:cubicBezTo>
                  <a:pt x="580630" y="61670"/>
                  <a:pt x="605522" y="86337"/>
                  <a:pt x="605522" y="116896"/>
                </a:cubicBezTo>
                <a:lnTo>
                  <a:pt x="605522" y="440708"/>
                </a:lnTo>
                <a:cubicBezTo>
                  <a:pt x="605522" y="471082"/>
                  <a:pt x="580630" y="495934"/>
                  <a:pt x="550207" y="495934"/>
                </a:cubicBezTo>
                <a:lnTo>
                  <a:pt x="55315" y="495934"/>
                </a:lnTo>
                <a:cubicBezTo>
                  <a:pt x="24892" y="495934"/>
                  <a:pt x="0" y="471082"/>
                  <a:pt x="0" y="440708"/>
                </a:cubicBezTo>
                <a:lnTo>
                  <a:pt x="0" y="116896"/>
                </a:lnTo>
                <a:cubicBezTo>
                  <a:pt x="0" y="86337"/>
                  <a:pt x="24892" y="61670"/>
                  <a:pt x="55315" y="61670"/>
                </a:cubicBezTo>
                <a:lnTo>
                  <a:pt x="369878" y="61670"/>
                </a:lnTo>
                <a:lnTo>
                  <a:pt x="369878" y="30559"/>
                </a:lnTo>
                <a:cubicBezTo>
                  <a:pt x="369878" y="13623"/>
                  <a:pt x="383522" y="0"/>
                  <a:pt x="400486" y="0"/>
                </a:cubicBezTo>
                <a:close/>
              </a:path>
            </a:pathLst>
          </a:custGeom>
          <a:solidFill>
            <a:srgbClr val="328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椭圆 27"/>
          <p:cNvSpPr/>
          <p:nvPr/>
        </p:nvSpPr>
        <p:spPr>
          <a:xfrm>
            <a:off x="4835138" y="3753908"/>
            <a:ext cx="563704" cy="582568"/>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rgbClr val="328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椭圆 28"/>
          <p:cNvSpPr/>
          <p:nvPr/>
        </p:nvSpPr>
        <p:spPr>
          <a:xfrm>
            <a:off x="4815004" y="4731275"/>
            <a:ext cx="582568" cy="545335"/>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rgbClr val="328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文本框 33"/>
          <p:cNvSpPr txBox="1"/>
          <p:nvPr/>
        </p:nvSpPr>
        <p:spPr>
          <a:xfrm>
            <a:off x="5756910" y="2801620"/>
            <a:ext cx="5026660" cy="829945"/>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2E75B6"/>
                </a:solidFill>
                <a:effectLst/>
                <a:uLnTx/>
                <a:uFillTx/>
                <a:cs typeface="+mn-ea"/>
                <a:sym typeface="+mn-lt"/>
              </a:rPr>
              <a:t>计算机/移动最终访问网址</a:t>
            </a: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，控制在0-1024个字符范围内，需输入会影响落地页内容的URL及参数</a:t>
            </a:r>
          </a:p>
        </p:txBody>
      </p:sp>
      <p:sp>
        <p:nvSpPr>
          <p:cNvPr id="38" name="文本框 37"/>
          <p:cNvSpPr txBox="1"/>
          <p:nvPr/>
        </p:nvSpPr>
        <p:spPr>
          <a:xfrm>
            <a:off x="5757545" y="3822700"/>
            <a:ext cx="5476240" cy="460375"/>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2E75B6"/>
                </a:solidFill>
                <a:effectLst/>
                <a:uLnTx/>
                <a:uFillTx/>
                <a:cs typeface="+mn-ea"/>
                <a:sym typeface="+mn-lt"/>
              </a:rPr>
              <a:t>单元出价</a:t>
            </a:r>
            <a:r>
              <a:rPr kumimoji="0" lang="en-US" altLang="zh-CN" sz="1600" i="0" u="none" strike="noStrike" kern="1200" cap="none" spc="0" normalizeH="0" baseline="0" noProof="0" dirty="0">
                <a:ln>
                  <a:noFill/>
                </a:ln>
                <a:solidFill>
                  <a:schemeClr val="tx1">
                    <a:lumMod val="65000"/>
                    <a:lumOff val="35000"/>
                  </a:schemeClr>
                </a:solidFill>
                <a:effectLst/>
                <a:uLnTx/>
                <a:uFillTx/>
                <a:cs typeface="+mn-ea"/>
                <a:sym typeface="+mn-lt"/>
              </a:rPr>
              <a:t>，</a:t>
            </a: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只针对移动端的出价设置，建议出价≥2.67元</a:t>
            </a:r>
          </a:p>
        </p:txBody>
      </p:sp>
      <p:sp>
        <p:nvSpPr>
          <p:cNvPr id="41" name="文本框 40"/>
          <p:cNvSpPr txBox="1"/>
          <p:nvPr/>
        </p:nvSpPr>
        <p:spPr>
          <a:xfrm>
            <a:off x="5756910" y="4624705"/>
            <a:ext cx="5168265" cy="11988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2E75B6"/>
                </a:solidFill>
                <a:effectLst/>
                <a:uLnTx/>
                <a:uFillTx/>
                <a:cs typeface="+mn-ea"/>
                <a:sym typeface="+mn-lt"/>
              </a:rPr>
              <a:t>单元名称</a:t>
            </a:r>
            <a:r>
              <a:rPr kumimoji="0" lang="en-US" altLang="zh-CN" sz="1600" i="0" u="none" strike="noStrike" kern="1200" cap="none" spc="0" normalizeH="0" baseline="0" noProof="0" dirty="0">
                <a:ln>
                  <a:noFill/>
                </a:ln>
                <a:solidFill>
                  <a:schemeClr val="tx1">
                    <a:lumMod val="65000"/>
                    <a:lumOff val="35000"/>
                  </a:schemeClr>
                </a:solidFill>
                <a:effectLst/>
                <a:uLnTx/>
                <a:uFillTx/>
                <a:cs typeface="+mn-ea"/>
                <a:sym typeface="+mn-lt"/>
              </a:rPr>
              <a:t>，</a:t>
            </a: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前提是要将有关</a:t>
            </a: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推广计划</a:t>
            </a: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所有的关键词进行属性分类，后期以这些不同属性的关键词类别命名推广单元的名称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510905" y="-21590"/>
            <a:ext cx="3747135" cy="69195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7173" name="组合 11"/>
          <p:cNvGrpSpPr/>
          <p:nvPr/>
        </p:nvGrpSpPr>
        <p:grpSpPr bwMode="auto">
          <a:xfrm>
            <a:off x="989967" y="1133475"/>
            <a:ext cx="10687049" cy="782320"/>
            <a:chOff x="6382190" y="4272464"/>
            <a:chExt cx="2657647" cy="783206"/>
          </a:xfrm>
        </p:grpSpPr>
        <p:sp>
          <p:nvSpPr>
            <p:cNvPr id="6" name="矩形 5"/>
            <p:cNvSpPr/>
            <p:nvPr/>
          </p:nvSpPr>
          <p:spPr>
            <a:xfrm>
              <a:off x="6382190" y="4669153"/>
              <a:ext cx="2657647" cy="386517"/>
            </a:xfrm>
            <a:prstGeom prst="rect">
              <a:avLst/>
            </a:prstGeom>
          </p:spPr>
          <p:txBody>
            <a:bodyPr wrap="square">
              <a:spAutoFit/>
              <a:scene3d>
                <a:camera prst="orthographicFront"/>
                <a:lightRig rig="threePt" dir="t"/>
              </a:scene3d>
              <a:sp3d contourW="12700"/>
            </a:bodyPr>
            <a:lstStyle/>
            <a:p>
              <a:pPr algn="l" eaLnBrk="1" fontAlgn="auto" hangingPunct="1">
                <a:lnSpc>
                  <a:spcPct val="120000"/>
                </a:lnSpc>
                <a:spcBef>
                  <a:spcPts val="0"/>
                </a:spcBef>
                <a:spcAft>
                  <a:spcPts val="0"/>
                </a:spcAft>
                <a:defRPr/>
              </a:pPr>
              <a:r>
                <a:rPr lang="en-US" alt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设置完推广单元</a:t>
              </a:r>
              <a:r>
                <a:rPr lang="zh-CN" altLang="en-US"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后，</a:t>
              </a:r>
              <a:r>
                <a:rPr lang="en-US" alt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页面跳转至推广创意页面，</a:t>
              </a:r>
              <a:r>
                <a:rPr lang="zh-CN" altLang="en-US"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完成创意添加</a:t>
              </a:r>
            </a:p>
          </p:txBody>
        </p:sp>
        <p:sp>
          <p:nvSpPr>
            <p:cNvPr id="10" name="矩形 9"/>
            <p:cNvSpPr/>
            <p:nvPr/>
          </p:nvSpPr>
          <p:spPr>
            <a:xfrm>
              <a:off x="6382190" y="4272464"/>
              <a:ext cx="2301875" cy="399232"/>
            </a:xfrm>
            <a:prstGeom prst="rect">
              <a:avLst/>
            </a:prstGeom>
          </p:spPr>
          <p:txBody>
            <a:bodyPr>
              <a:spAutoFit/>
              <a:scene3d>
                <a:camera prst="orthographicFront"/>
                <a:lightRig rig="threePt" dir="t"/>
              </a:scene3d>
              <a:sp3d contourW="12700"/>
            </a:bodyPr>
            <a:lstStyle/>
            <a:p>
              <a:pPr algn="l" eaLnBrk="1" fontAlgn="auto" hangingPunct="1">
                <a:spcBef>
                  <a:spcPts val="0"/>
                </a:spcBef>
                <a:spcAft>
                  <a:spcPts val="0"/>
                </a:spcAft>
                <a:defRPr/>
              </a:pPr>
              <a:r>
                <a:rPr lang="zh-CN" altLang="en-US" sz="2000" dirty="0">
                  <a:solidFill>
                    <a:srgbClr val="2E75B6"/>
                  </a:solidFill>
                  <a:latin typeface="+mn-lt"/>
                  <a:ea typeface="+mn-ea"/>
                  <a:cs typeface="+mn-ea"/>
                  <a:sym typeface="+mn-lt"/>
                </a:rPr>
                <a:t>步骤</a:t>
              </a:r>
              <a:r>
                <a:rPr lang="en-US" altLang="zh-CN" sz="2000" dirty="0">
                  <a:solidFill>
                    <a:srgbClr val="2E75B6"/>
                  </a:solidFill>
                  <a:latin typeface="+mn-lt"/>
                  <a:ea typeface="+mn-ea"/>
                  <a:cs typeface="+mn-ea"/>
                  <a:sym typeface="+mn-lt"/>
                </a:rPr>
                <a:t>4 </a:t>
              </a:r>
              <a:r>
                <a:rPr lang="zh-CN" altLang="en-US" sz="2000" dirty="0">
                  <a:solidFill>
                    <a:srgbClr val="2E75B6"/>
                  </a:solidFill>
                  <a:latin typeface="+mn-lt"/>
                  <a:ea typeface="+mn-ea"/>
                  <a:cs typeface="+mn-ea"/>
                  <a:sym typeface="+mn-lt"/>
                </a:rPr>
                <a:t>新建推广创意</a:t>
              </a:r>
            </a:p>
          </p:txBody>
        </p:sp>
      </p:grpSp>
      <p:pic>
        <p:nvPicPr>
          <p:cNvPr id="2" name="图片 24"/>
          <p:cNvPicPr>
            <a:picLocks noChangeAspect="1"/>
          </p:cNvPicPr>
          <p:nvPr/>
        </p:nvPicPr>
        <p:blipFill>
          <a:blip r:embed="rId3"/>
          <a:stretch>
            <a:fillRect/>
          </a:stretch>
        </p:blipFill>
        <p:spPr>
          <a:xfrm>
            <a:off x="8936990" y="1068070"/>
            <a:ext cx="2906395" cy="5307965"/>
          </a:xfrm>
          <a:prstGeom prst="rect">
            <a:avLst/>
          </a:prstGeom>
          <a:noFill/>
          <a:ln w="12700">
            <a:solidFill>
              <a:schemeClr val="accent1"/>
            </a:solidFill>
          </a:ln>
        </p:spPr>
      </p:pic>
      <p:grpSp>
        <p:nvGrpSpPr>
          <p:cNvPr id="3" name="组合 2"/>
          <p:cNvGrpSpPr/>
          <p:nvPr/>
        </p:nvGrpSpPr>
        <p:grpSpPr>
          <a:xfrm>
            <a:off x="1600784" y="1946204"/>
            <a:ext cx="6653530" cy="1174115"/>
            <a:chOff x="6600832" y="1605306"/>
            <a:chExt cx="6653530" cy="1174115"/>
          </a:xfrm>
        </p:grpSpPr>
        <p:sp>
          <p:nvSpPr>
            <p:cNvPr id="7" name="文本框 6"/>
            <p:cNvSpPr txBox="1"/>
            <p:nvPr/>
          </p:nvSpPr>
          <p:spPr>
            <a:xfrm>
              <a:off x="6600832" y="1949476"/>
              <a:ext cx="6653530" cy="829945"/>
            </a:xfrm>
            <a:prstGeom prst="rect">
              <a:avLst/>
            </a:prstGeom>
            <a:noFill/>
          </p:spPr>
          <p:txBody>
            <a:bodyPr wrap="square" rtlCol="0">
              <a:spAutoFit/>
            </a:bodyPr>
            <a:lstStyle/>
            <a:p>
              <a:pPr>
                <a:lnSpc>
                  <a:spcPct val="150000"/>
                </a:lnSpc>
              </a:pPr>
              <a:r>
                <a:rPr kumimoji="0" lang="zh-CN" altLang="en-US" sz="1600" b="0" i="0" u="none" strike="noStrike" cap="none" spc="0" normalizeH="0" baseline="0" dirty="0">
                  <a:solidFill>
                    <a:srgbClr val="222A35"/>
                  </a:solidFill>
                  <a:cs typeface="+mn-ea"/>
                  <a:sym typeface="+mn-lt"/>
                </a:rPr>
                <a:t>创意标题需控制在9-50个字符以内，创意描述第一行和第二行需控制在9-80个字符以内，百度营销平台建议至少为描述添加30个字符</a:t>
              </a:r>
            </a:p>
          </p:txBody>
        </p:sp>
        <p:sp>
          <p:nvSpPr>
            <p:cNvPr id="32" name="文本框 31"/>
            <p:cNvSpPr txBox="1"/>
            <p:nvPr/>
          </p:nvSpPr>
          <p:spPr>
            <a:xfrm>
              <a:off x="6626554" y="1605306"/>
              <a:ext cx="1828799" cy="46037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400" normalizeH="0" baseline="0" noProof="0" dirty="0">
                  <a:ln>
                    <a:noFill/>
                  </a:ln>
                  <a:solidFill>
                    <a:srgbClr val="2E75B6"/>
                  </a:solidFill>
                  <a:effectLst/>
                  <a:uLnTx/>
                  <a:uFillTx/>
                  <a:cs typeface="+mn-ea"/>
                  <a:sym typeface="+mn-lt"/>
                </a:rPr>
                <a:t>字符数量</a:t>
              </a:r>
            </a:p>
          </p:txBody>
        </p:sp>
      </p:grpSp>
      <p:grpSp>
        <p:nvGrpSpPr>
          <p:cNvPr id="33" name="组合 32"/>
          <p:cNvGrpSpPr/>
          <p:nvPr/>
        </p:nvGrpSpPr>
        <p:grpSpPr>
          <a:xfrm>
            <a:off x="1576654" y="3069701"/>
            <a:ext cx="6831965" cy="1543050"/>
            <a:chOff x="6600832" y="2728803"/>
            <a:chExt cx="6831965" cy="1543050"/>
          </a:xfrm>
        </p:grpSpPr>
        <p:sp>
          <p:nvSpPr>
            <p:cNvPr id="9" name="文本框 8"/>
            <p:cNvSpPr txBox="1"/>
            <p:nvPr/>
          </p:nvSpPr>
          <p:spPr>
            <a:xfrm>
              <a:off x="6600832" y="3072973"/>
              <a:ext cx="6831965" cy="119888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kumimoji="0" lang="zh-CN" altLang="en-US" sz="1600" b="0" i="0" u="none" strike="noStrike" cap="none" spc="0" normalizeH="0" baseline="0" dirty="0">
                  <a:solidFill>
                    <a:srgbClr val="222A35"/>
                  </a:solidFill>
                  <a:cs typeface="+mn-ea"/>
                  <a:sym typeface="+mn-lt"/>
                </a:rPr>
                <a:t>突出自身的优势与卖点，包含价格信息、促销信息等内容</a:t>
              </a:r>
            </a:p>
            <a:p>
              <a:pPr marL="285750" indent="-285750">
                <a:lnSpc>
                  <a:spcPct val="150000"/>
                </a:lnSpc>
                <a:buFont typeface="Arial" panose="020B0604020202020204" pitchFamily="34" charset="0"/>
                <a:buChar char="•"/>
              </a:pPr>
              <a:r>
                <a:rPr kumimoji="0" lang="zh-CN" altLang="en-US" sz="1600" b="0" i="0" u="none" strike="noStrike" cap="none" spc="0" normalizeH="0" baseline="0" dirty="0">
                  <a:solidFill>
                    <a:srgbClr val="222A35"/>
                  </a:solidFill>
                  <a:cs typeface="+mn-ea"/>
                  <a:sym typeface="+mn-lt"/>
                </a:rPr>
                <a:t>突出产品的效果和为用户带来的好处</a:t>
              </a:r>
            </a:p>
            <a:p>
              <a:pPr marL="285750" indent="-285750">
                <a:lnSpc>
                  <a:spcPct val="150000"/>
                </a:lnSpc>
                <a:buFont typeface="Arial" panose="020B0604020202020204" pitchFamily="34" charset="0"/>
                <a:buChar char="•"/>
              </a:pPr>
              <a:r>
                <a:rPr kumimoji="0" lang="zh-CN" altLang="en-US" sz="1600" b="0" i="0" u="none" strike="noStrike" cap="none" spc="0" normalizeH="0" baseline="0" dirty="0">
                  <a:solidFill>
                    <a:srgbClr val="222A35"/>
                  </a:solidFill>
                  <a:cs typeface="+mn-ea"/>
                  <a:sym typeface="+mn-lt"/>
                </a:rPr>
                <a:t>适当使用数字、英文字母和特殊字符提升吸引力</a:t>
              </a:r>
            </a:p>
          </p:txBody>
        </p:sp>
        <p:sp>
          <p:nvSpPr>
            <p:cNvPr id="36" name="文本框 35"/>
            <p:cNvSpPr txBox="1"/>
            <p:nvPr/>
          </p:nvSpPr>
          <p:spPr>
            <a:xfrm>
              <a:off x="6626867" y="2728803"/>
              <a:ext cx="1914525" cy="460375"/>
            </a:xfrm>
            <a:prstGeom prst="rect">
              <a:avLst/>
            </a:prstGeom>
            <a:noFill/>
          </p:spPr>
          <p:txBody>
            <a:bodyPr wrap="square" rtlCol="0">
              <a:spAutoFit/>
            </a:bodyPr>
            <a:lstStyle/>
            <a:p>
              <a:pPr>
                <a:lnSpc>
                  <a:spcPct val="150000"/>
                </a:lnSpc>
                <a:defRPr/>
              </a:pPr>
              <a:r>
                <a:rPr lang="zh-CN" altLang="en-US" sz="1600" b="1" spc="400" dirty="0">
                  <a:solidFill>
                    <a:srgbClr val="2E75B6"/>
                  </a:solidFill>
                  <a:cs typeface="+mn-ea"/>
                  <a:sym typeface="+mn-lt"/>
                </a:rPr>
                <a:t>创意撰写原则</a:t>
              </a:r>
            </a:p>
          </p:txBody>
        </p:sp>
      </p:grpSp>
      <p:grpSp>
        <p:nvGrpSpPr>
          <p:cNvPr id="37" name="组合 36"/>
          <p:cNvGrpSpPr/>
          <p:nvPr/>
        </p:nvGrpSpPr>
        <p:grpSpPr>
          <a:xfrm>
            <a:off x="1600784" y="4597749"/>
            <a:ext cx="2995295" cy="1912620"/>
            <a:chOff x="6600832" y="3884741"/>
            <a:chExt cx="2995295" cy="1912620"/>
          </a:xfrm>
        </p:grpSpPr>
        <p:sp>
          <p:nvSpPr>
            <p:cNvPr id="39" name="文本框 38"/>
            <p:cNvSpPr txBox="1"/>
            <p:nvPr/>
          </p:nvSpPr>
          <p:spPr>
            <a:xfrm>
              <a:off x="6600832" y="4228911"/>
              <a:ext cx="2931160" cy="1568450"/>
            </a:xfrm>
            <a:prstGeom prst="rect">
              <a:avLst/>
            </a:prstGeom>
            <a:noFill/>
          </p:spPr>
          <p:txBody>
            <a:bodyPr wrap="square" rtlCol="0">
              <a:spAutoFit/>
            </a:bodyPr>
            <a:lstStyle/>
            <a:p>
              <a:pPr>
                <a:lnSpc>
                  <a:spcPct val="150000"/>
                </a:lnSpc>
              </a:pPr>
              <a:r>
                <a:rPr kumimoji="0" lang="zh-CN" altLang="en-US" sz="1600" b="0" i="0" u="none" strike="noStrike" cap="none" spc="0" normalizeH="0" baseline="0" dirty="0">
                  <a:solidFill>
                    <a:srgbClr val="222A35"/>
                  </a:solidFill>
                  <a:cs typeface="+mn-ea"/>
                  <a:sym typeface="+mn-lt"/>
                </a:rPr>
                <a:t>在创意中插入关键词通配符，在创意展现时标题描述中部分文字会以红色字体显示，从而吸引更多网民关注</a:t>
              </a:r>
            </a:p>
          </p:txBody>
        </p:sp>
        <p:sp>
          <p:nvSpPr>
            <p:cNvPr id="40" name="文本框 39"/>
            <p:cNvSpPr txBox="1"/>
            <p:nvPr/>
          </p:nvSpPr>
          <p:spPr>
            <a:xfrm>
              <a:off x="6626867" y="3884741"/>
              <a:ext cx="2969260" cy="460375"/>
            </a:xfrm>
            <a:prstGeom prst="rect">
              <a:avLst/>
            </a:prstGeom>
            <a:noFill/>
          </p:spPr>
          <p:txBody>
            <a:bodyPr wrap="square" rtlCol="0">
              <a:spAutoFit/>
            </a:bodyPr>
            <a:lstStyle/>
            <a:p>
              <a:pPr>
                <a:lnSpc>
                  <a:spcPct val="150000"/>
                </a:lnSpc>
                <a:defRPr/>
              </a:pPr>
              <a:r>
                <a:rPr lang="zh-CN" altLang="en-US" sz="1600" b="1" spc="400" dirty="0">
                  <a:solidFill>
                    <a:srgbClr val="2E75B6"/>
                  </a:solidFill>
                  <a:cs typeface="+mn-ea"/>
                  <a:sym typeface="+mn-lt"/>
                </a:rPr>
                <a:t>创意中的通配符使用</a:t>
              </a:r>
            </a:p>
          </p:txBody>
        </p:sp>
      </p:grpSp>
      <p:grpSp>
        <p:nvGrpSpPr>
          <p:cNvPr id="12" name="组合 11"/>
          <p:cNvGrpSpPr/>
          <p:nvPr/>
        </p:nvGrpSpPr>
        <p:grpSpPr>
          <a:xfrm>
            <a:off x="5230444" y="4603312"/>
            <a:ext cx="3110865" cy="1912620"/>
            <a:chOff x="6600832" y="5005999"/>
            <a:chExt cx="3110865" cy="1912620"/>
          </a:xfrm>
        </p:grpSpPr>
        <p:sp>
          <p:nvSpPr>
            <p:cNvPr id="14" name="文本框 13"/>
            <p:cNvSpPr txBox="1"/>
            <p:nvPr/>
          </p:nvSpPr>
          <p:spPr>
            <a:xfrm>
              <a:off x="6600832" y="5350169"/>
              <a:ext cx="3110865" cy="1568450"/>
            </a:xfrm>
            <a:prstGeom prst="rect">
              <a:avLst/>
            </a:prstGeom>
            <a:noFill/>
          </p:spPr>
          <p:txBody>
            <a:bodyPr wrap="square" rtlCol="0">
              <a:spAutoFit/>
            </a:bodyPr>
            <a:lstStyle/>
            <a:p>
              <a:pPr>
                <a:lnSpc>
                  <a:spcPct val="150000"/>
                </a:lnSpc>
              </a:pPr>
              <a:r>
                <a:rPr kumimoji="0" lang="zh-CN" altLang="en-US" sz="1600" b="0" i="0" u="none" strike="noStrike" cap="none" spc="0" normalizeH="0" baseline="0" dirty="0">
                  <a:solidFill>
                    <a:srgbClr val="222A35"/>
                  </a:solidFill>
                  <a:cs typeface="+mn-ea"/>
                  <a:sym typeface="+mn-lt"/>
                </a:rPr>
                <a:t>在所匹配的单元下进行展现，图片比例为1:1、3:1、1.61:1、1.77:1几种；格式为JPG、JPEG或PNG；大小在2MB以内</a:t>
              </a:r>
            </a:p>
          </p:txBody>
        </p:sp>
        <p:sp>
          <p:nvSpPr>
            <p:cNvPr id="15" name="文本框 14"/>
            <p:cNvSpPr txBox="1"/>
            <p:nvPr/>
          </p:nvSpPr>
          <p:spPr>
            <a:xfrm>
              <a:off x="6626554" y="5005999"/>
              <a:ext cx="1828799" cy="460375"/>
            </a:xfrm>
            <a:prstGeom prst="rect">
              <a:avLst/>
            </a:prstGeom>
            <a:noFill/>
          </p:spPr>
          <p:txBody>
            <a:bodyPr wrap="square" rtlCol="0">
              <a:spAutoFit/>
            </a:bodyPr>
            <a:lstStyle/>
            <a:p>
              <a:pPr>
                <a:lnSpc>
                  <a:spcPct val="150000"/>
                </a:lnSpc>
                <a:defRPr/>
              </a:pPr>
              <a:r>
                <a:rPr lang="zh-CN" altLang="en-US" sz="1600" b="1" spc="400" dirty="0">
                  <a:solidFill>
                    <a:srgbClr val="2E75B6"/>
                  </a:solidFill>
                  <a:cs typeface="+mn-ea"/>
                  <a:sym typeface="+mn-lt"/>
                </a:rPr>
                <a:t>创意图片</a:t>
              </a:r>
            </a:p>
          </p:txBody>
        </p:sp>
      </p:grpSp>
      <p:pic>
        <p:nvPicPr>
          <p:cNvPr id="60" name="图形 59" descr="讲师"/>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956920" y="2077420"/>
            <a:ext cx="515262" cy="515262"/>
          </a:xfrm>
          <a:prstGeom prst="rect">
            <a:avLst/>
          </a:prstGeom>
        </p:spPr>
      </p:pic>
      <p:pic>
        <p:nvPicPr>
          <p:cNvPr id="63" name="图形 62" descr="便携式计算机"/>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957067" y="3104754"/>
            <a:ext cx="515262" cy="515262"/>
          </a:xfrm>
          <a:prstGeom prst="rect">
            <a:avLst/>
          </a:prstGeom>
        </p:spPr>
      </p:pic>
      <p:pic>
        <p:nvPicPr>
          <p:cNvPr id="66" name="图形 65" descr="条形图"/>
          <p:cNvPicPr>
            <a:picLocks noChangeAspect="1"/>
          </p:cNvPicPr>
          <p:nvPr/>
        </p:nvPicPr>
        <p:blipFill>
          <a:blip r:embed="rId8" cstate="screen">
            <a:extLst>
              <a:ext uri="{96DAC541-7B7A-43D3-8B79-37D633B846F1}">
                <asvg:svgBlip xmlns:asvg="http://schemas.microsoft.com/office/drawing/2016/SVG/main" r:embed="rId9"/>
              </a:ext>
            </a:extLst>
          </a:blip>
          <a:stretch>
            <a:fillRect/>
          </a:stretch>
        </p:blipFill>
        <p:spPr>
          <a:xfrm>
            <a:off x="980562" y="4753754"/>
            <a:ext cx="515262" cy="515262"/>
          </a:xfrm>
          <a:prstGeom prst="rect">
            <a:avLst/>
          </a:prstGeom>
        </p:spPr>
      </p:pic>
      <p:pic>
        <p:nvPicPr>
          <p:cNvPr id="69" name="图形 68" descr="发送"/>
          <p:cNvPicPr>
            <a:picLocks noChangeAspect="1"/>
          </p:cNvPicPr>
          <p:nvPr/>
        </p:nvPicPr>
        <p:blipFill>
          <a:blip r:embed="rId10" cstate="screen">
            <a:extLst>
              <a:ext uri="{96DAC541-7B7A-43D3-8B79-37D633B846F1}">
                <asvg:svgBlip xmlns:asvg="http://schemas.microsoft.com/office/drawing/2016/SVG/main" r:embed="rId11"/>
              </a:ext>
            </a:extLst>
          </a:blip>
          <a:stretch>
            <a:fillRect/>
          </a:stretch>
        </p:blipFill>
        <p:spPr>
          <a:xfrm>
            <a:off x="4732142" y="4753642"/>
            <a:ext cx="515262" cy="5152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p:cNvSpPr/>
          <p:nvPr/>
        </p:nvSpPr>
        <p:spPr>
          <a:xfrm>
            <a:off x="1828800" y="1562735"/>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font-1188-584868"/>
          <p:cNvSpPr>
            <a:spLocks noChangeAspect="1"/>
          </p:cNvSpPr>
          <p:nvPr/>
        </p:nvSpPr>
        <p:spPr bwMode="auto">
          <a:xfrm>
            <a:off x="10023368" y="313686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文本框 27"/>
          <p:cNvSpPr txBox="1"/>
          <p:nvPr/>
        </p:nvSpPr>
        <p:spPr>
          <a:xfrm>
            <a:off x="3843310" y="2355861"/>
            <a:ext cx="575979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熟悉SEO与SEM，熟悉各大搜索引擎推广的操作技巧，提升网站流量</a:t>
            </a:r>
          </a:p>
        </p:txBody>
      </p:sp>
      <p:sp>
        <p:nvSpPr>
          <p:cNvPr id="10" name="矩形: 圆角 9"/>
          <p:cNvSpPr/>
          <p:nvPr/>
        </p:nvSpPr>
        <p:spPr>
          <a:xfrm>
            <a:off x="1828800" y="4085590"/>
            <a:ext cx="8223250" cy="188277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27"/>
          <p:cNvSpPr txBox="1"/>
          <p:nvPr/>
        </p:nvSpPr>
        <p:spPr>
          <a:xfrm>
            <a:off x="2501158" y="4829971"/>
            <a:ext cx="575979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chemeClr val="tx1">
                    <a:lumMod val="75000"/>
                    <a:lumOff val="25000"/>
                  </a:schemeClr>
                </a:solidFill>
                <a:latin typeface="黑体" panose="02010609060101010101" charset="-122"/>
                <a:ea typeface="黑体" panose="02010609060101010101" charset="-122"/>
              </a:rPr>
              <a:t>懂得网络推广、搜索引擎、营销推广等方面的知识，具备一定的写作能力与后台操作能力</a:t>
            </a:r>
          </a:p>
        </p:txBody>
      </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考证提要</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文本框 3"/>
          <p:cNvSpPr txBox="1"/>
          <p:nvPr/>
        </p:nvSpPr>
        <p:spPr>
          <a:xfrm>
            <a:off x="2466975" y="4431665"/>
            <a:ext cx="2178685" cy="398780"/>
          </a:xfrm>
          <a:prstGeom prst="rect">
            <a:avLst/>
          </a:prstGeom>
          <a:noFill/>
        </p:spPr>
        <p:txBody>
          <a:bodyPr wrap="square" rtlCol="0">
            <a:spAutoFit/>
          </a:bodyPr>
          <a:lstStyle/>
          <a:p>
            <a:r>
              <a:rPr lang="zh-CN" altLang="en-US" sz="2000" b="1">
                <a:latin typeface="黑体" panose="02010609060101010101" charset="-122"/>
                <a:ea typeface="黑体" panose="02010609060101010101" charset="-122"/>
              </a:rPr>
              <a:t>能力素养</a:t>
            </a:r>
          </a:p>
        </p:txBody>
      </p:sp>
      <p:sp>
        <p:nvSpPr>
          <p:cNvPr id="18" name="文本框 17"/>
          <p:cNvSpPr txBox="1"/>
          <p:nvPr/>
        </p:nvSpPr>
        <p:spPr>
          <a:xfrm>
            <a:off x="3843020" y="1898015"/>
            <a:ext cx="2385695" cy="398780"/>
          </a:xfrm>
          <a:prstGeom prst="rect">
            <a:avLst/>
          </a:prstGeom>
          <a:noFill/>
        </p:spPr>
        <p:txBody>
          <a:bodyPr wrap="square" rtlCol="0">
            <a:spAutoFit/>
          </a:bodyPr>
          <a:lstStyle/>
          <a:p>
            <a:r>
              <a:rPr lang="zh-CN" altLang="en-US" sz="2000" b="1">
                <a:latin typeface="黑体" panose="02010609060101010101" charset="-122"/>
                <a:ea typeface="黑体" panose="02010609060101010101" charset="-122"/>
              </a:rPr>
              <a:t>操作技巧</a:t>
            </a:r>
          </a:p>
        </p:txBody>
      </p:sp>
      <p:sp>
        <p:nvSpPr>
          <p:cNvPr id="19" name="椭圆 18"/>
          <p:cNvSpPr/>
          <p:nvPr/>
        </p:nvSpPr>
        <p:spPr>
          <a:xfrm>
            <a:off x="2120791" y="1920088"/>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0" name="iconfont-1188-584868"/>
          <p:cNvSpPr>
            <a:spLocks noChangeAspect="1"/>
          </p:cNvSpPr>
          <p:nvPr/>
        </p:nvSpPr>
        <p:spPr bwMode="auto">
          <a:xfrm>
            <a:off x="2412893" y="2246594"/>
            <a:ext cx="689074" cy="646013"/>
          </a:xfrm>
          <a:custGeom>
            <a:avLst/>
            <a:gdLst>
              <a:gd name="T0" fmla="*/ 11200 w 12800"/>
              <a:gd name="T1" fmla="*/ 0 h 12000"/>
              <a:gd name="T2" fmla="*/ 6606 w 12800"/>
              <a:gd name="T3" fmla="*/ 1715 h 12000"/>
              <a:gd name="T4" fmla="*/ 6194 w 12800"/>
              <a:gd name="T5" fmla="*/ 1715 h 12000"/>
              <a:gd name="T6" fmla="*/ 1600 w 12800"/>
              <a:gd name="T7" fmla="*/ 0 h 12000"/>
              <a:gd name="T8" fmla="*/ 0 w 12800"/>
              <a:gd name="T9" fmla="*/ 8800 h 12000"/>
              <a:gd name="T10" fmla="*/ 5006 w 12800"/>
              <a:gd name="T11" fmla="*/ 11886 h 12000"/>
              <a:gd name="T12" fmla="*/ 6400 w 12800"/>
              <a:gd name="T13" fmla="*/ 11771 h 12000"/>
              <a:gd name="T14" fmla="*/ 7794 w 12800"/>
              <a:gd name="T15" fmla="*/ 11886 h 12000"/>
              <a:gd name="T16" fmla="*/ 12800 w 12800"/>
              <a:gd name="T17" fmla="*/ 8800 h 12000"/>
              <a:gd name="T18" fmla="*/ 12097 w 12800"/>
              <a:gd name="T19" fmla="*/ 275 h 12000"/>
              <a:gd name="T20" fmla="*/ 1600 w 12800"/>
              <a:gd name="T21" fmla="*/ 8800 h 12000"/>
              <a:gd name="T22" fmla="*/ 5600 w 12800"/>
              <a:gd name="T23" fmla="*/ 3200 h 12000"/>
              <a:gd name="T24" fmla="*/ 11200 w 12800"/>
              <a:gd name="T25" fmla="*/ 8800 h 12000"/>
              <a:gd name="T26" fmla="*/ 7200 w 12800"/>
              <a:gd name="T27" fmla="*/ 3200 h 12000"/>
              <a:gd name="T28" fmla="*/ 11200 w 12800"/>
              <a:gd name="T29" fmla="*/ 8800 h 12000"/>
              <a:gd name="T30" fmla="*/ 2400 w 12800"/>
              <a:gd name="T31" fmla="*/ 2720 h 12000"/>
              <a:gd name="T32" fmla="*/ 4800 w 12800"/>
              <a:gd name="T33" fmla="*/ 4480 h 12000"/>
              <a:gd name="T34" fmla="*/ 4800 w 12800"/>
              <a:gd name="T35" fmla="*/ 5280 h 12000"/>
              <a:gd name="T36" fmla="*/ 2400 w 12800"/>
              <a:gd name="T37" fmla="*/ 5120 h 12000"/>
              <a:gd name="T38" fmla="*/ 4800 w 12800"/>
              <a:gd name="T39" fmla="*/ 5280 h 12000"/>
              <a:gd name="T40" fmla="*/ 2400 w 12800"/>
              <a:gd name="T41" fmla="*/ 5920 h 12000"/>
              <a:gd name="T42" fmla="*/ 4800 w 12800"/>
              <a:gd name="T43" fmla="*/ 7680 h 12000"/>
              <a:gd name="T44" fmla="*/ 4800 w 12800"/>
              <a:gd name="T45" fmla="*/ 8480 h 12000"/>
              <a:gd name="T46" fmla="*/ 2400 w 12800"/>
              <a:gd name="T47" fmla="*/ 8320 h 12000"/>
              <a:gd name="T48" fmla="*/ 4800 w 12800"/>
              <a:gd name="T49" fmla="*/ 8480 h 12000"/>
              <a:gd name="T50" fmla="*/ 8000 w 12800"/>
              <a:gd name="T51" fmla="*/ 8480 h 12000"/>
              <a:gd name="T52" fmla="*/ 10400 w 12800"/>
              <a:gd name="T53" fmla="*/ 8321 h 12000"/>
              <a:gd name="T54" fmla="*/ 10400 w 12800"/>
              <a:gd name="T55" fmla="*/ 5920 h 12000"/>
              <a:gd name="T56" fmla="*/ 8000 w 12800"/>
              <a:gd name="T57" fmla="*/ 7680 h 12000"/>
              <a:gd name="T58" fmla="*/ 10400 w 12800"/>
              <a:gd name="T59" fmla="*/ 5920 h 12000"/>
              <a:gd name="T60" fmla="*/ 8000 w 12800"/>
              <a:gd name="T61" fmla="*/ 5280 h 12000"/>
              <a:gd name="T62" fmla="*/ 10400 w 12800"/>
              <a:gd name="T63" fmla="*/ 5120 h 12000"/>
              <a:gd name="T64" fmla="*/ 10400 w 12800"/>
              <a:gd name="T65" fmla="*/ 2720 h 12000"/>
              <a:gd name="T66" fmla="*/ 8000 w 12800"/>
              <a:gd name="T67" fmla="*/ 4480 h 12000"/>
              <a:gd name="T68" fmla="*/ 10400 w 12800"/>
              <a:gd name="T69" fmla="*/ 2720 h 1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00" h="12000">
                <a:moveTo>
                  <a:pt x="12097" y="275"/>
                </a:moveTo>
                <a:cubicBezTo>
                  <a:pt x="11832" y="96"/>
                  <a:pt x="11520" y="0"/>
                  <a:pt x="11200" y="0"/>
                </a:cubicBezTo>
                <a:cubicBezTo>
                  <a:pt x="10996" y="0"/>
                  <a:pt x="10795" y="39"/>
                  <a:pt x="10606" y="115"/>
                </a:cubicBezTo>
                <a:lnTo>
                  <a:pt x="6606" y="1715"/>
                </a:lnTo>
                <a:cubicBezTo>
                  <a:pt x="6530" y="1745"/>
                  <a:pt x="6469" y="1794"/>
                  <a:pt x="6400" y="1835"/>
                </a:cubicBezTo>
                <a:cubicBezTo>
                  <a:pt x="6331" y="1794"/>
                  <a:pt x="6270" y="1745"/>
                  <a:pt x="6194" y="1715"/>
                </a:cubicBezTo>
                <a:lnTo>
                  <a:pt x="2194" y="115"/>
                </a:lnTo>
                <a:cubicBezTo>
                  <a:pt x="2005" y="39"/>
                  <a:pt x="1804" y="0"/>
                  <a:pt x="1600" y="0"/>
                </a:cubicBezTo>
                <a:cubicBezTo>
                  <a:pt x="716" y="0"/>
                  <a:pt x="0" y="716"/>
                  <a:pt x="0" y="1600"/>
                </a:cubicBezTo>
                <a:lnTo>
                  <a:pt x="0" y="8800"/>
                </a:lnTo>
                <a:cubicBezTo>
                  <a:pt x="0" y="9454"/>
                  <a:pt x="398" y="10042"/>
                  <a:pt x="1006" y="10286"/>
                </a:cubicBezTo>
                <a:lnTo>
                  <a:pt x="5006" y="11886"/>
                </a:lnTo>
                <a:cubicBezTo>
                  <a:pt x="5198" y="11962"/>
                  <a:pt x="5399" y="12000"/>
                  <a:pt x="5600" y="12000"/>
                </a:cubicBezTo>
                <a:cubicBezTo>
                  <a:pt x="5880" y="12000"/>
                  <a:pt x="6153" y="11915"/>
                  <a:pt x="6400" y="11771"/>
                </a:cubicBezTo>
                <a:cubicBezTo>
                  <a:pt x="6647" y="11915"/>
                  <a:pt x="6920" y="12000"/>
                  <a:pt x="7200" y="12000"/>
                </a:cubicBezTo>
                <a:cubicBezTo>
                  <a:pt x="7401" y="12000"/>
                  <a:pt x="7602" y="11962"/>
                  <a:pt x="7794" y="11886"/>
                </a:cubicBezTo>
                <a:lnTo>
                  <a:pt x="11794" y="10286"/>
                </a:lnTo>
                <a:cubicBezTo>
                  <a:pt x="12402" y="10042"/>
                  <a:pt x="12800" y="9454"/>
                  <a:pt x="12800" y="8800"/>
                </a:cubicBezTo>
                <a:lnTo>
                  <a:pt x="12800" y="1600"/>
                </a:lnTo>
                <a:cubicBezTo>
                  <a:pt x="12800" y="1069"/>
                  <a:pt x="12537" y="573"/>
                  <a:pt x="12097" y="275"/>
                </a:cubicBezTo>
                <a:close/>
                <a:moveTo>
                  <a:pt x="5600" y="10400"/>
                </a:moveTo>
                <a:lnTo>
                  <a:pt x="1600" y="8800"/>
                </a:lnTo>
                <a:lnTo>
                  <a:pt x="1600" y="1600"/>
                </a:lnTo>
                <a:lnTo>
                  <a:pt x="5600" y="3200"/>
                </a:lnTo>
                <a:lnTo>
                  <a:pt x="5600" y="10400"/>
                </a:lnTo>
                <a:close/>
                <a:moveTo>
                  <a:pt x="11200" y="8800"/>
                </a:moveTo>
                <a:lnTo>
                  <a:pt x="7200" y="10400"/>
                </a:lnTo>
                <a:lnTo>
                  <a:pt x="7200" y="3200"/>
                </a:lnTo>
                <a:lnTo>
                  <a:pt x="11200" y="1600"/>
                </a:lnTo>
                <a:lnTo>
                  <a:pt x="11200" y="8800"/>
                </a:lnTo>
                <a:close/>
                <a:moveTo>
                  <a:pt x="4800" y="3680"/>
                </a:moveTo>
                <a:lnTo>
                  <a:pt x="2400" y="2720"/>
                </a:lnTo>
                <a:lnTo>
                  <a:pt x="2400" y="3520"/>
                </a:lnTo>
                <a:lnTo>
                  <a:pt x="4800" y="4480"/>
                </a:lnTo>
                <a:lnTo>
                  <a:pt x="4800" y="3680"/>
                </a:lnTo>
                <a:close/>
                <a:moveTo>
                  <a:pt x="4800" y="5280"/>
                </a:moveTo>
                <a:lnTo>
                  <a:pt x="2400" y="4320"/>
                </a:lnTo>
                <a:lnTo>
                  <a:pt x="2400" y="5120"/>
                </a:lnTo>
                <a:lnTo>
                  <a:pt x="4800" y="6080"/>
                </a:lnTo>
                <a:lnTo>
                  <a:pt x="4800" y="5280"/>
                </a:lnTo>
                <a:close/>
                <a:moveTo>
                  <a:pt x="4800" y="6880"/>
                </a:moveTo>
                <a:lnTo>
                  <a:pt x="2400" y="5920"/>
                </a:lnTo>
                <a:lnTo>
                  <a:pt x="2400" y="6720"/>
                </a:lnTo>
                <a:lnTo>
                  <a:pt x="4800" y="7680"/>
                </a:lnTo>
                <a:lnTo>
                  <a:pt x="4800" y="6880"/>
                </a:lnTo>
                <a:close/>
                <a:moveTo>
                  <a:pt x="4800" y="8480"/>
                </a:moveTo>
                <a:lnTo>
                  <a:pt x="2400" y="7520"/>
                </a:lnTo>
                <a:lnTo>
                  <a:pt x="2400" y="8320"/>
                </a:lnTo>
                <a:lnTo>
                  <a:pt x="4800" y="9280"/>
                </a:lnTo>
                <a:lnTo>
                  <a:pt x="4800" y="8480"/>
                </a:lnTo>
                <a:close/>
                <a:moveTo>
                  <a:pt x="10400" y="7520"/>
                </a:moveTo>
                <a:lnTo>
                  <a:pt x="8000" y="8480"/>
                </a:lnTo>
                <a:lnTo>
                  <a:pt x="8000" y="9280"/>
                </a:lnTo>
                <a:lnTo>
                  <a:pt x="10400" y="8321"/>
                </a:lnTo>
                <a:lnTo>
                  <a:pt x="10400" y="7520"/>
                </a:lnTo>
                <a:close/>
                <a:moveTo>
                  <a:pt x="10400" y="5920"/>
                </a:moveTo>
                <a:lnTo>
                  <a:pt x="8000" y="6880"/>
                </a:lnTo>
                <a:lnTo>
                  <a:pt x="8000" y="7680"/>
                </a:lnTo>
                <a:lnTo>
                  <a:pt x="10400" y="6720"/>
                </a:lnTo>
                <a:lnTo>
                  <a:pt x="10400" y="5920"/>
                </a:lnTo>
                <a:close/>
                <a:moveTo>
                  <a:pt x="10400" y="4320"/>
                </a:moveTo>
                <a:lnTo>
                  <a:pt x="8000" y="5280"/>
                </a:lnTo>
                <a:lnTo>
                  <a:pt x="8000" y="6080"/>
                </a:lnTo>
                <a:lnTo>
                  <a:pt x="10400" y="5120"/>
                </a:lnTo>
                <a:lnTo>
                  <a:pt x="10400" y="4320"/>
                </a:lnTo>
                <a:close/>
                <a:moveTo>
                  <a:pt x="10400" y="2720"/>
                </a:moveTo>
                <a:lnTo>
                  <a:pt x="8000" y="3680"/>
                </a:lnTo>
                <a:lnTo>
                  <a:pt x="8000" y="4480"/>
                </a:lnTo>
                <a:lnTo>
                  <a:pt x="10400" y="3520"/>
                </a:lnTo>
                <a:lnTo>
                  <a:pt x="10400" y="27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椭圆 20"/>
          <p:cNvSpPr/>
          <p:nvPr/>
        </p:nvSpPr>
        <p:spPr>
          <a:xfrm>
            <a:off x="8451741" y="4366893"/>
            <a:ext cx="1273283" cy="1273283"/>
          </a:xfrm>
          <a:prstGeom prst="ellipse">
            <a:avLst/>
          </a:prstGeom>
          <a:solidFill>
            <a:srgbClr val="2E75B6"/>
          </a:solidFill>
          <a:ln w="19050">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2" name="iconfont-1188-584868"/>
          <p:cNvSpPr>
            <a:spLocks noChangeAspect="1"/>
          </p:cNvSpPr>
          <p:nvPr/>
        </p:nvSpPr>
        <p:spPr bwMode="auto">
          <a:xfrm>
            <a:off x="8743843" y="4682663"/>
            <a:ext cx="689074" cy="689074"/>
          </a:xfrm>
          <a:custGeom>
            <a:avLst/>
            <a:gdLst>
              <a:gd name="T0" fmla="*/ 10400 w 12800"/>
              <a:gd name="T1" fmla="*/ 12800 h 12800"/>
              <a:gd name="T2" fmla="*/ 2400 w 12800"/>
              <a:gd name="T3" fmla="*/ 12800 h 12800"/>
              <a:gd name="T4" fmla="*/ 0 w 12800"/>
              <a:gd name="T5" fmla="*/ 10400 h 12800"/>
              <a:gd name="T6" fmla="*/ 0 w 12800"/>
              <a:gd name="T7" fmla="*/ 2400 h 12800"/>
              <a:gd name="T8" fmla="*/ 2400 w 12800"/>
              <a:gd name="T9" fmla="*/ 0 h 12800"/>
              <a:gd name="T10" fmla="*/ 10400 w 12800"/>
              <a:gd name="T11" fmla="*/ 0 h 12800"/>
              <a:gd name="T12" fmla="*/ 12800 w 12800"/>
              <a:gd name="T13" fmla="*/ 2400 h 12800"/>
              <a:gd name="T14" fmla="*/ 12800 w 12800"/>
              <a:gd name="T15" fmla="*/ 10400 h 12800"/>
              <a:gd name="T16" fmla="*/ 10400 w 12800"/>
              <a:gd name="T17" fmla="*/ 12800 h 12800"/>
              <a:gd name="T18" fmla="*/ 2400 w 12800"/>
              <a:gd name="T19" fmla="*/ 11200 h 12800"/>
              <a:gd name="T20" fmla="*/ 10400 w 12800"/>
              <a:gd name="T21" fmla="*/ 11200 h 12800"/>
              <a:gd name="T22" fmla="*/ 11200 w 12800"/>
              <a:gd name="T23" fmla="*/ 10400 h 12800"/>
              <a:gd name="T24" fmla="*/ 11200 w 12800"/>
              <a:gd name="T25" fmla="*/ 4800 h 12800"/>
              <a:gd name="T26" fmla="*/ 1600 w 12800"/>
              <a:gd name="T27" fmla="*/ 4800 h 12800"/>
              <a:gd name="T28" fmla="*/ 1600 w 12800"/>
              <a:gd name="T29" fmla="*/ 10400 h 12800"/>
              <a:gd name="T30" fmla="*/ 2400 w 12800"/>
              <a:gd name="T31" fmla="*/ 11200 h 12800"/>
              <a:gd name="T32" fmla="*/ 10400 w 12800"/>
              <a:gd name="T33" fmla="*/ 1600 h 12800"/>
              <a:gd name="T34" fmla="*/ 2400 w 12800"/>
              <a:gd name="T35" fmla="*/ 1600 h 12800"/>
              <a:gd name="T36" fmla="*/ 1600 w 12800"/>
              <a:gd name="T37" fmla="*/ 2400 h 12800"/>
              <a:gd name="T38" fmla="*/ 1600 w 12800"/>
              <a:gd name="T39" fmla="*/ 4000 h 12800"/>
              <a:gd name="T40" fmla="*/ 11200 w 12800"/>
              <a:gd name="T41" fmla="*/ 4000 h 12800"/>
              <a:gd name="T42" fmla="*/ 11200 w 12800"/>
              <a:gd name="T43" fmla="*/ 2400 h 12800"/>
              <a:gd name="T44" fmla="*/ 10400 w 12800"/>
              <a:gd name="T45" fmla="*/ 1600 h 12800"/>
              <a:gd name="T46" fmla="*/ 5600 w 12800"/>
              <a:gd name="T47" fmla="*/ 2400 h 12800"/>
              <a:gd name="T48" fmla="*/ 10400 w 12800"/>
              <a:gd name="T49" fmla="*/ 2400 h 12800"/>
              <a:gd name="T50" fmla="*/ 10400 w 12800"/>
              <a:gd name="T51" fmla="*/ 3200 h 12800"/>
              <a:gd name="T52" fmla="*/ 5600 w 12800"/>
              <a:gd name="T53" fmla="*/ 3200 h 12800"/>
              <a:gd name="T54" fmla="*/ 5600 w 12800"/>
              <a:gd name="T55" fmla="*/ 2400 h 12800"/>
              <a:gd name="T56" fmla="*/ 4000 w 12800"/>
              <a:gd name="T57" fmla="*/ 2400 h 12800"/>
              <a:gd name="T58" fmla="*/ 4800 w 12800"/>
              <a:gd name="T59" fmla="*/ 2400 h 12800"/>
              <a:gd name="T60" fmla="*/ 4800 w 12800"/>
              <a:gd name="T61" fmla="*/ 3200 h 12800"/>
              <a:gd name="T62" fmla="*/ 4000 w 12800"/>
              <a:gd name="T63" fmla="*/ 3200 h 12800"/>
              <a:gd name="T64" fmla="*/ 4000 w 12800"/>
              <a:gd name="T65" fmla="*/ 2400 h 12800"/>
              <a:gd name="T66" fmla="*/ 2400 w 12800"/>
              <a:gd name="T67" fmla="*/ 2400 h 12800"/>
              <a:gd name="T68" fmla="*/ 3200 w 12800"/>
              <a:gd name="T69" fmla="*/ 2400 h 12800"/>
              <a:gd name="T70" fmla="*/ 3200 w 12800"/>
              <a:gd name="T71" fmla="*/ 3200 h 12800"/>
              <a:gd name="T72" fmla="*/ 2400 w 12800"/>
              <a:gd name="T73" fmla="*/ 3200 h 12800"/>
              <a:gd name="T74" fmla="*/ 2400 w 12800"/>
              <a:gd name="T75" fmla="*/ 24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00" h="12800">
                <a:moveTo>
                  <a:pt x="10400" y="12800"/>
                </a:moveTo>
                <a:lnTo>
                  <a:pt x="2400" y="12800"/>
                </a:lnTo>
                <a:cubicBezTo>
                  <a:pt x="1074" y="12800"/>
                  <a:pt x="0" y="11725"/>
                  <a:pt x="0" y="10400"/>
                </a:cubicBezTo>
                <a:lnTo>
                  <a:pt x="0" y="2400"/>
                </a:lnTo>
                <a:cubicBezTo>
                  <a:pt x="0" y="1075"/>
                  <a:pt x="1075" y="0"/>
                  <a:pt x="2400" y="0"/>
                </a:cubicBezTo>
                <a:lnTo>
                  <a:pt x="10400" y="0"/>
                </a:lnTo>
                <a:cubicBezTo>
                  <a:pt x="11725" y="0"/>
                  <a:pt x="12800" y="1075"/>
                  <a:pt x="12800" y="2400"/>
                </a:cubicBezTo>
                <a:lnTo>
                  <a:pt x="12800" y="10400"/>
                </a:lnTo>
                <a:cubicBezTo>
                  <a:pt x="12800" y="11725"/>
                  <a:pt x="11726" y="12800"/>
                  <a:pt x="10400" y="12800"/>
                </a:cubicBezTo>
                <a:close/>
                <a:moveTo>
                  <a:pt x="2400" y="11200"/>
                </a:moveTo>
                <a:lnTo>
                  <a:pt x="10400" y="11200"/>
                </a:lnTo>
                <a:cubicBezTo>
                  <a:pt x="10842" y="11200"/>
                  <a:pt x="11200" y="10842"/>
                  <a:pt x="11200" y="10400"/>
                </a:cubicBezTo>
                <a:lnTo>
                  <a:pt x="11200" y="4800"/>
                </a:lnTo>
                <a:lnTo>
                  <a:pt x="1600" y="4800"/>
                </a:lnTo>
                <a:lnTo>
                  <a:pt x="1600" y="10400"/>
                </a:lnTo>
                <a:cubicBezTo>
                  <a:pt x="1600" y="10842"/>
                  <a:pt x="1958" y="11200"/>
                  <a:pt x="2400" y="11200"/>
                </a:cubicBezTo>
                <a:close/>
                <a:moveTo>
                  <a:pt x="10400" y="1600"/>
                </a:moveTo>
                <a:lnTo>
                  <a:pt x="2400" y="1600"/>
                </a:lnTo>
                <a:cubicBezTo>
                  <a:pt x="1958" y="1600"/>
                  <a:pt x="1600" y="1958"/>
                  <a:pt x="1600" y="2400"/>
                </a:cubicBezTo>
                <a:lnTo>
                  <a:pt x="1600" y="4000"/>
                </a:lnTo>
                <a:lnTo>
                  <a:pt x="11200" y="4000"/>
                </a:lnTo>
                <a:lnTo>
                  <a:pt x="11200" y="2400"/>
                </a:lnTo>
                <a:cubicBezTo>
                  <a:pt x="11200" y="1958"/>
                  <a:pt x="10842" y="1600"/>
                  <a:pt x="10400" y="1600"/>
                </a:cubicBezTo>
                <a:close/>
                <a:moveTo>
                  <a:pt x="5600" y="2400"/>
                </a:moveTo>
                <a:lnTo>
                  <a:pt x="10400" y="2400"/>
                </a:lnTo>
                <a:lnTo>
                  <a:pt x="10400" y="3200"/>
                </a:lnTo>
                <a:lnTo>
                  <a:pt x="5600" y="3200"/>
                </a:lnTo>
                <a:lnTo>
                  <a:pt x="5600" y="2400"/>
                </a:lnTo>
                <a:close/>
                <a:moveTo>
                  <a:pt x="4000" y="2400"/>
                </a:moveTo>
                <a:lnTo>
                  <a:pt x="4800" y="2400"/>
                </a:lnTo>
                <a:lnTo>
                  <a:pt x="4800" y="3200"/>
                </a:lnTo>
                <a:lnTo>
                  <a:pt x="4000" y="3200"/>
                </a:lnTo>
                <a:lnTo>
                  <a:pt x="4000" y="2400"/>
                </a:lnTo>
                <a:close/>
                <a:moveTo>
                  <a:pt x="2400" y="2400"/>
                </a:moveTo>
                <a:lnTo>
                  <a:pt x="3200" y="2400"/>
                </a:lnTo>
                <a:lnTo>
                  <a:pt x="3200" y="3200"/>
                </a:lnTo>
                <a:lnTo>
                  <a:pt x="2400" y="3200"/>
                </a:lnTo>
                <a:lnTo>
                  <a:pt x="2400" y="240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160" y="1319530"/>
            <a:ext cx="12202795" cy="28371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7173" name="组合 11"/>
          <p:cNvGrpSpPr/>
          <p:nvPr/>
        </p:nvGrpSpPr>
        <p:grpSpPr bwMode="auto">
          <a:xfrm>
            <a:off x="1371592" y="4241165"/>
            <a:ext cx="4228463" cy="1653540"/>
            <a:chOff x="6367028" y="4186006"/>
            <a:chExt cx="1051531" cy="1655413"/>
          </a:xfrm>
        </p:grpSpPr>
        <p:sp>
          <p:nvSpPr>
            <p:cNvPr id="6" name="矩形 5"/>
            <p:cNvSpPr/>
            <p:nvPr/>
          </p:nvSpPr>
          <p:spPr>
            <a:xfrm>
              <a:off x="6367028" y="4568709"/>
              <a:ext cx="1051531" cy="1272710"/>
            </a:xfrm>
            <a:prstGeom prst="rect">
              <a:avLst/>
            </a:prstGeom>
          </p:spPr>
          <p:txBody>
            <a:bodyPr wrap="square">
              <a:spAutoFit/>
              <a:scene3d>
                <a:camera prst="orthographicFront"/>
                <a:lightRig rig="threePt" dir="t"/>
              </a:scene3d>
              <a:sp3d contourW="12700"/>
            </a:bodyPr>
            <a:lstStyle/>
            <a:p>
              <a:pPr marL="285750" indent="-285750" algn="l" eaLnBrk="1" fontAlgn="auto" hangingPunct="1">
                <a:lnSpc>
                  <a:spcPct val="120000"/>
                </a:lnSpc>
                <a:spcBef>
                  <a:spcPts val="0"/>
                </a:spcBef>
                <a:spcAft>
                  <a:spcPts val="0"/>
                </a:spcAft>
                <a:buFont typeface="Arial" panose="020B0604020202020204" pitchFamily="34" charset="0"/>
                <a:buChar char="•"/>
                <a:defRPr/>
              </a:pPr>
              <a:r>
                <a:rPr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在百度搜索推广的主界面选择左侧栏“定向”下的“关键词”选项，点击右侧的“新建”按钮</a:t>
              </a:r>
              <a:r>
                <a:rPr 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，进入新建关键词页面</a:t>
              </a:r>
            </a:p>
            <a:p>
              <a:pPr marL="285750" indent="-285750" algn="l" eaLnBrk="1" fontAlgn="auto" hangingPunct="1">
                <a:lnSpc>
                  <a:spcPct val="120000"/>
                </a:lnSpc>
                <a:spcBef>
                  <a:spcPts val="0"/>
                </a:spcBef>
                <a:spcAft>
                  <a:spcPts val="0"/>
                </a:spcAft>
                <a:buFont typeface="Arial" panose="020B0604020202020204" pitchFamily="34" charset="0"/>
                <a:buChar char="•"/>
                <a:defRPr/>
              </a:pPr>
              <a:r>
                <a:rPr 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填写关键词</a:t>
              </a:r>
            </a:p>
          </p:txBody>
        </p:sp>
        <p:sp>
          <p:nvSpPr>
            <p:cNvPr id="10" name="矩形 9"/>
            <p:cNvSpPr/>
            <p:nvPr/>
          </p:nvSpPr>
          <p:spPr>
            <a:xfrm>
              <a:off x="6367028" y="4186006"/>
              <a:ext cx="576376" cy="399232"/>
            </a:xfrm>
            <a:prstGeom prst="rect">
              <a:avLst/>
            </a:prstGeom>
          </p:spPr>
          <p:txBody>
            <a:bodyPr wrap="square">
              <a:spAutoFit/>
              <a:scene3d>
                <a:camera prst="orthographicFront"/>
                <a:lightRig rig="threePt" dir="t"/>
              </a:scene3d>
              <a:sp3d contourW="12700"/>
            </a:bodyPr>
            <a:lstStyle/>
            <a:p>
              <a:pPr algn="l" eaLnBrk="1" fontAlgn="auto" hangingPunct="1">
                <a:spcBef>
                  <a:spcPts val="0"/>
                </a:spcBef>
                <a:spcAft>
                  <a:spcPts val="0"/>
                </a:spcAft>
                <a:defRPr/>
              </a:pPr>
              <a:r>
                <a:rPr lang="zh-CN" altLang="en-US" sz="2000" dirty="0">
                  <a:solidFill>
                    <a:srgbClr val="2E75B6"/>
                  </a:solidFill>
                  <a:latin typeface="+mn-lt"/>
                  <a:ea typeface="+mn-ea"/>
                  <a:cs typeface="+mn-ea"/>
                  <a:sym typeface="+mn-lt"/>
                </a:rPr>
                <a:t>步骤</a:t>
              </a:r>
              <a:r>
                <a:rPr lang="en-US" altLang="zh-CN" sz="2000" dirty="0">
                  <a:solidFill>
                    <a:srgbClr val="2E75B6"/>
                  </a:solidFill>
                  <a:latin typeface="+mn-lt"/>
                  <a:ea typeface="+mn-ea"/>
                  <a:cs typeface="+mn-ea"/>
                  <a:sym typeface="+mn-lt"/>
                </a:rPr>
                <a:t>5 </a:t>
              </a:r>
              <a:r>
                <a:rPr lang="zh-CN" altLang="en-US" sz="2000" dirty="0">
                  <a:solidFill>
                    <a:srgbClr val="2E75B6"/>
                  </a:solidFill>
                  <a:latin typeface="+mn-lt"/>
                  <a:ea typeface="+mn-ea"/>
                  <a:cs typeface="+mn-ea"/>
                  <a:sym typeface="+mn-lt"/>
                </a:rPr>
                <a:t>新建关键词</a:t>
              </a:r>
            </a:p>
          </p:txBody>
        </p:sp>
      </p:grpSp>
      <p:pic>
        <p:nvPicPr>
          <p:cNvPr id="4" name="图片 1"/>
          <p:cNvPicPr>
            <a:picLocks noChangeAspect="1"/>
          </p:cNvPicPr>
          <p:nvPr/>
        </p:nvPicPr>
        <p:blipFill>
          <a:blip r:embed="rId3"/>
          <a:stretch>
            <a:fillRect/>
          </a:stretch>
        </p:blipFill>
        <p:spPr>
          <a:xfrm>
            <a:off x="875665" y="1552575"/>
            <a:ext cx="1543685" cy="2303145"/>
          </a:xfrm>
          <a:prstGeom prst="rect">
            <a:avLst/>
          </a:prstGeom>
          <a:noFill/>
          <a:ln>
            <a:noFill/>
          </a:ln>
        </p:spPr>
      </p:pic>
      <p:pic>
        <p:nvPicPr>
          <p:cNvPr id="30" name="图片 2"/>
          <p:cNvPicPr>
            <a:picLocks noChangeAspect="1"/>
          </p:cNvPicPr>
          <p:nvPr/>
        </p:nvPicPr>
        <p:blipFill>
          <a:blip r:embed="rId4"/>
          <a:stretch>
            <a:fillRect/>
          </a:stretch>
        </p:blipFill>
        <p:spPr>
          <a:xfrm>
            <a:off x="2496820" y="1552575"/>
            <a:ext cx="3749040" cy="2366010"/>
          </a:xfrm>
          <a:prstGeom prst="rect">
            <a:avLst/>
          </a:prstGeom>
          <a:noFill/>
          <a:ln>
            <a:noFill/>
          </a:ln>
        </p:spPr>
      </p:pic>
      <p:pic>
        <p:nvPicPr>
          <p:cNvPr id="5" name="图片 4"/>
          <p:cNvPicPr>
            <a:picLocks noChangeAspect="1"/>
          </p:cNvPicPr>
          <p:nvPr/>
        </p:nvPicPr>
        <p:blipFill>
          <a:blip r:embed="rId5"/>
          <a:stretch>
            <a:fillRect/>
          </a:stretch>
        </p:blipFill>
        <p:spPr>
          <a:xfrm>
            <a:off x="8537575" y="1508760"/>
            <a:ext cx="2799080" cy="2426335"/>
          </a:xfrm>
          <a:prstGeom prst="rect">
            <a:avLst/>
          </a:prstGeom>
          <a:noFill/>
          <a:ln>
            <a:noFill/>
          </a:ln>
        </p:spPr>
      </p:pic>
      <p:sp>
        <p:nvSpPr>
          <p:cNvPr id="8" name="矩形 7"/>
          <p:cNvSpPr/>
          <p:nvPr/>
        </p:nvSpPr>
        <p:spPr>
          <a:xfrm>
            <a:off x="6863080" y="4639310"/>
            <a:ext cx="4246245" cy="1861185"/>
          </a:xfrm>
          <a:prstGeom prst="rect">
            <a:avLst/>
          </a:prstGeom>
        </p:spPr>
        <p:txBody>
          <a:bodyPr wrap="square">
            <a:spAutoFit/>
            <a:scene3d>
              <a:camera prst="orthographicFront"/>
              <a:lightRig rig="threePt" dir="t"/>
            </a:scene3d>
            <a:sp3d contourW="12700"/>
          </a:bodyPr>
          <a:lstStyle/>
          <a:p>
            <a:pPr marL="285750" indent="-285750" algn="l" eaLnBrk="1" fontAlgn="auto" hangingPunct="1">
              <a:lnSpc>
                <a:spcPct val="120000"/>
              </a:lnSpc>
              <a:spcBef>
                <a:spcPts val="0"/>
              </a:spcBef>
              <a:spcAft>
                <a:spcPts val="0"/>
              </a:spcAft>
              <a:buFont typeface="Arial" panose="020B0604020202020204" pitchFamily="34" charset="0"/>
              <a:buChar char="•"/>
              <a:defRPr/>
            </a:pPr>
            <a:r>
              <a:rPr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新建人群分为“定向人群”和“排除人群”</a:t>
            </a:r>
            <a:r>
              <a:rPr 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，以新建定向人群为例，选择“定向人群”，点击右侧的“新建”按钮，进入新建定向人群设置页面</a:t>
            </a:r>
          </a:p>
          <a:p>
            <a:pPr marL="285750" indent="-285750" algn="l" eaLnBrk="1" fontAlgn="auto" hangingPunct="1">
              <a:lnSpc>
                <a:spcPct val="120000"/>
              </a:lnSpc>
              <a:spcBef>
                <a:spcPts val="0"/>
              </a:spcBef>
              <a:spcAft>
                <a:spcPts val="0"/>
              </a:spcAft>
              <a:buFont typeface="Arial" panose="020B0604020202020204" pitchFamily="34" charset="0"/>
              <a:buChar char="•"/>
              <a:defRPr/>
            </a:pPr>
            <a:r>
              <a:rPr lang="zh-CN" sz="1600">
                <a:solidFill>
                  <a:schemeClr val="tx1">
                    <a:lumMod val="65000"/>
                    <a:lumOff val="35000"/>
                  </a:schemeClr>
                </a:solidFill>
                <a:latin typeface="黑体" panose="02010609060101010101" charset="-122"/>
                <a:ea typeface="黑体" panose="02010609060101010101" charset="-122"/>
                <a:cs typeface="黑体" panose="02010609060101010101" charset="-122"/>
                <a:sym typeface="+mn-lt"/>
              </a:rPr>
              <a:t>依照操作步骤提示，依次完成定向人群的类型、投放方式、人群名称的设置</a:t>
            </a:r>
          </a:p>
        </p:txBody>
      </p:sp>
      <p:sp>
        <p:nvSpPr>
          <p:cNvPr id="11" name="矩形 10"/>
          <p:cNvSpPr/>
          <p:nvPr/>
        </p:nvSpPr>
        <p:spPr>
          <a:xfrm>
            <a:off x="6863082" y="4243070"/>
            <a:ext cx="2317749" cy="398780"/>
          </a:xfrm>
          <a:prstGeom prst="rect">
            <a:avLst/>
          </a:prstGeom>
        </p:spPr>
        <p:txBody>
          <a:bodyPr wrap="square">
            <a:spAutoFit/>
            <a:scene3d>
              <a:camera prst="orthographicFront"/>
              <a:lightRig rig="threePt" dir="t"/>
            </a:scene3d>
            <a:sp3d contourW="12700"/>
          </a:bodyPr>
          <a:lstStyle/>
          <a:p>
            <a:pPr algn="l" eaLnBrk="1" fontAlgn="auto" hangingPunct="1">
              <a:spcBef>
                <a:spcPts val="0"/>
              </a:spcBef>
              <a:spcAft>
                <a:spcPts val="0"/>
              </a:spcAft>
              <a:defRPr/>
            </a:pPr>
            <a:r>
              <a:rPr lang="zh-CN" altLang="en-US" sz="2000" dirty="0">
                <a:solidFill>
                  <a:srgbClr val="2E75B6"/>
                </a:solidFill>
                <a:latin typeface="+mn-lt"/>
                <a:ea typeface="+mn-ea"/>
                <a:cs typeface="+mn-ea"/>
                <a:sym typeface="+mn-lt"/>
              </a:rPr>
              <a:t>步骤</a:t>
            </a:r>
            <a:r>
              <a:rPr lang="en-US" altLang="zh-CN" sz="2000" dirty="0">
                <a:solidFill>
                  <a:srgbClr val="2E75B6"/>
                </a:solidFill>
                <a:latin typeface="+mn-lt"/>
                <a:ea typeface="+mn-ea"/>
                <a:cs typeface="+mn-ea"/>
                <a:sym typeface="+mn-lt"/>
              </a:rPr>
              <a:t>6 </a:t>
            </a:r>
            <a:r>
              <a:rPr lang="zh-CN" altLang="en-US" sz="2000" dirty="0">
                <a:solidFill>
                  <a:srgbClr val="2E75B6"/>
                </a:solidFill>
                <a:latin typeface="+mn-lt"/>
                <a:ea typeface="+mn-ea"/>
                <a:cs typeface="+mn-ea"/>
                <a:sym typeface="+mn-lt"/>
              </a:rPr>
              <a:t>新建人群</a:t>
            </a:r>
          </a:p>
        </p:txBody>
      </p:sp>
      <p:pic>
        <p:nvPicPr>
          <p:cNvPr id="2" name="图片 1"/>
          <p:cNvPicPr>
            <a:picLocks noChangeAspect="1"/>
          </p:cNvPicPr>
          <p:nvPr/>
        </p:nvPicPr>
        <p:blipFill>
          <a:blip r:embed="rId6"/>
          <a:stretch>
            <a:fillRect/>
          </a:stretch>
        </p:blipFill>
        <p:spPr>
          <a:xfrm>
            <a:off x="6863080" y="1506220"/>
            <a:ext cx="1576070" cy="23958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10439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4247295" y="2465596"/>
            <a:ext cx="7140968" cy="2275205"/>
            <a:chOff x="4422555" y="1864251"/>
            <a:chExt cx="7140968" cy="227520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altLang="en-US"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要求</a:t>
              </a:r>
            </a:p>
          </p:txBody>
        </p:sp>
        <p:sp>
          <p:nvSpPr>
            <p:cNvPr id="29" name="矩形 28"/>
            <p:cNvSpPr/>
            <p:nvPr/>
          </p:nvSpPr>
          <p:spPr>
            <a:xfrm>
              <a:off x="7449325" y="2801511"/>
              <a:ext cx="4114198" cy="1337945"/>
            </a:xfrm>
            <a:prstGeom prst="rect">
              <a:avLst/>
            </a:prstGeom>
            <a:noFill/>
          </p:spPr>
          <p:txBody>
            <a:bodyPr wrap="square" rtlCol="0">
              <a:spAutoFit/>
            </a:bodyPr>
            <a:lstStyle/>
            <a:p>
              <a:pPr indent="0" algn="just" fontAlgn="auto">
                <a:lnSpc>
                  <a:spcPct val="150000"/>
                </a:lnSpc>
              </a:pPr>
              <a:r>
                <a:rPr altLang="zh-CN" sz="1800" kern="100" dirty="0">
                  <a:effectLst/>
                  <a:latin typeface="+mn-ea"/>
                  <a:cs typeface="黑体" panose="02010609060101010101" charset="-122"/>
                </a:rPr>
                <a:t>根据以上所学知识，学生注册一个百度营销账号，按照后台操作流程创建一个推广计划，并总结记录其操作流程</a:t>
              </a:r>
            </a:p>
          </p:txBody>
        </p:sp>
      </p:grpSp>
      <p:grpSp>
        <p:nvGrpSpPr>
          <p:cNvPr id="6" name="组合 5"/>
          <p:cNvGrpSpPr/>
          <p:nvPr/>
        </p:nvGrpSpPr>
        <p:grpSpPr>
          <a:xfrm>
            <a:off x="358775" y="1791335"/>
            <a:ext cx="5347335" cy="3732530"/>
            <a:chOff x="803985" y="1946092"/>
            <a:chExt cx="5194043" cy="3627393"/>
          </a:xfrm>
        </p:grpSpPr>
        <p:pic>
          <p:nvPicPr>
            <p:cNvPr id="7" name="Picture 104"/>
            <p:cNvPicPr>
              <a:picLocks noChangeAspect="1"/>
            </p:cNvPicPr>
            <p:nvPr>
              <p:custDataLst>
                <p:tags r:id="rId1"/>
              </p:custDataLst>
            </p:nvPr>
          </p:nvPicPr>
          <p:blipFill>
            <a:blip r:embed="rId5" cstate="print"/>
            <a:stretch>
              <a:fillRect/>
            </a:stretch>
          </p:blipFill>
          <p:spPr>
            <a:xfrm>
              <a:off x="803985" y="1946092"/>
              <a:ext cx="5194043" cy="3627393"/>
            </a:xfrm>
            <a:prstGeom prst="rect">
              <a:avLst/>
            </a:prstGeom>
          </p:spPr>
        </p:pic>
        <p:pic>
          <p:nvPicPr>
            <p:cNvPr id="8" name="图片 7"/>
            <p:cNvPicPr>
              <a:picLocks noChangeAspect="1"/>
            </p:cNvPicPr>
            <p:nvPr>
              <p:custDataLst>
                <p:tags r:id="rId2"/>
              </p:custDataLst>
            </p:nvPr>
          </p:nvPicPr>
          <p:blipFill rotWithShape="1">
            <a:blip r:embed="rId6">
              <a:extLst>
                <a:ext uri="{28A0092B-C50C-407E-A947-70E740481C1C}">
                  <a14:useLocalDpi xmlns:a14="http://schemas.microsoft.com/office/drawing/2010/main" val="0"/>
                </a:ext>
              </a:extLst>
            </a:blip>
            <a:srcRect l="1651"/>
            <a:stretch>
              <a:fillRect/>
            </a:stretch>
          </p:blipFill>
          <p:spPr>
            <a:xfrm>
              <a:off x="1534886" y="2421106"/>
              <a:ext cx="3755571" cy="232506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2725" y="2638425"/>
            <a:ext cx="9424670" cy="2646045"/>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22" name="组合 21"/>
          <p:cNvGrpSpPr/>
          <p:nvPr/>
        </p:nvGrpSpPr>
        <p:grpSpPr>
          <a:xfrm>
            <a:off x="1004217" y="1223159"/>
            <a:ext cx="1696431" cy="1696431"/>
            <a:chOff x="6538242" y="2821454"/>
            <a:chExt cx="1696431" cy="1696431"/>
          </a:xfrm>
        </p:grpSpPr>
        <p:grpSp>
          <p:nvGrpSpPr>
            <p:cNvPr id="68" name="组合 67"/>
            <p:cNvGrpSpPr/>
            <p:nvPr/>
          </p:nvGrpSpPr>
          <p:grpSpPr>
            <a:xfrm>
              <a:off x="6538242" y="2821454"/>
              <a:ext cx="1696431" cy="1696431"/>
              <a:chOff x="1324099" y="2821454"/>
              <a:chExt cx="1696431" cy="1696431"/>
            </a:xfrm>
          </p:grpSpPr>
          <p:grpSp>
            <p:nvGrpSpPr>
              <p:cNvPr id="71" name="组合 70"/>
              <p:cNvGrpSpPr/>
              <p:nvPr/>
            </p:nvGrpSpPr>
            <p:grpSpPr>
              <a:xfrm>
                <a:off x="1324099"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72" name="TextBox 42"/>
              <p:cNvSpPr txBox="1"/>
              <p:nvPr/>
            </p:nvSpPr>
            <p:spPr>
              <a:xfrm>
                <a:off x="1352250" y="3744083"/>
                <a:ext cx="1640128" cy="36893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2400" b="0" dirty="0">
                    <a:latin typeface="黑体" panose="02010609060101010101" charset="-122"/>
                    <a:ea typeface="黑体" panose="02010609060101010101" charset="-122"/>
                    <a:cs typeface="黑体" panose="02010609060101010101" charset="-122"/>
                  </a:rPr>
                  <a:t>小结</a:t>
                </a:r>
              </a:p>
            </p:txBody>
          </p:sp>
        </p:grpSp>
        <p:sp>
          <p:nvSpPr>
            <p:cNvPr id="81" name="targeting_269004"/>
            <p:cNvSpPr>
              <a:spLocks noChangeAspect="1"/>
            </p:cNvSpPr>
            <p:nvPr/>
          </p:nvSpPr>
          <p:spPr bwMode="auto">
            <a:xfrm>
              <a:off x="7123646" y="3080243"/>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84" name="组合 83"/>
          <p:cNvGrpSpPr/>
          <p:nvPr/>
        </p:nvGrpSpPr>
        <p:grpSpPr>
          <a:xfrm>
            <a:off x="2969401" y="3391911"/>
            <a:ext cx="402598" cy="402596"/>
            <a:chOff x="1357833" y="1607785"/>
            <a:chExt cx="3642430" cy="3642430"/>
          </a:xfrm>
        </p:grpSpPr>
        <p:sp>
          <p:nvSpPr>
            <p:cNvPr id="85" name="椭圆 8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86" name="椭圆 8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grpSp>
      <p:sp>
        <p:nvSpPr>
          <p:cNvPr id="87" name="TextBox 53"/>
          <p:cNvSpPr txBox="1"/>
          <p:nvPr/>
        </p:nvSpPr>
        <p:spPr>
          <a:xfrm>
            <a:off x="3655695" y="3379470"/>
            <a:ext cx="671639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cs typeface="黑体" panose="02010609060101010101" charset="-122"/>
              </a:rPr>
              <a:t>通过自学与探究，总结与梳理出百度搜索推广的展现形式及其优势</a:t>
            </a:r>
          </a:p>
        </p:txBody>
      </p:sp>
      <p:grpSp>
        <p:nvGrpSpPr>
          <p:cNvPr id="88" name="组合 87"/>
          <p:cNvGrpSpPr/>
          <p:nvPr/>
        </p:nvGrpSpPr>
        <p:grpSpPr>
          <a:xfrm>
            <a:off x="2969401" y="4072094"/>
            <a:ext cx="402598" cy="402596"/>
            <a:chOff x="1357833" y="1607785"/>
            <a:chExt cx="3642430" cy="3642430"/>
          </a:xfrm>
        </p:grpSpPr>
        <p:sp>
          <p:nvSpPr>
            <p:cNvPr id="89" name="椭圆 88"/>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90" name="椭圆 89"/>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grpSp>
      <p:sp>
        <p:nvSpPr>
          <p:cNvPr id="91" name="TextBox 53"/>
          <p:cNvSpPr txBox="1"/>
          <p:nvPr/>
        </p:nvSpPr>
        <p:spPr>
          <a:xfrm>
            <a:off x="3655695" y="4060825"/>
            <a:ext cx="671639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cs typeface="黑体" panose="02010609060101010101" charset="-122"/>
              </a:rPr>
              <a:t>通过探究与实践，对百度搜索引擎营销推广的流程展开实施</a:t>
            </a:r>
          </a:p>
        </p:txBody>
      </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2"/>
            </p:custDataLst>
          </p:nvPr>
        </p:nvPicPr>
        <p:blipFill>
          <a:blip r:embed="rId25"/>
          <a:stretch>
            <a:fillRect/>
          </a:stretch>
        </p:blipFill>
        <p:spPr>
          <a:xfrm>
            <a:off x="0" y="565662"/>
            <a:ext cx="12192000" cy="6292337"/>
          </a:xfrm>
          <a:prstGeom prst="rect">
            <a:avLst/>
          </a:prstGeom>
          <a:ln>
            <a:noFill/>
          </a:ln>
        </p:spPr>
      </p:pic>
      <p:sp>
        <p:nvSpPr>
          <p:cNvPr id="75" name="文本框 74"/>
          <p:cNvSpPr txBox="1"/>
          <p:nvPr>
            <p:custDataLst>
              <p:tags r:id="rId3"/>
            </p:custDataLst>
          </p:nvPr>
        </p:nvSpPr>
        <p:spPr>
          <a:xfrm>
            <a:off x="8090786" y="3193333"/>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资料结论</a:t>
            </a:r>
          </a:p>
        </p:txBody>
      </p:sp>
      <p:sp>
        <p:nvSpPr>
          <p:cNvPr id="76" name="文本框 75"/>
          <p:cNvSpPr txBox="1"/>
          <p:nvPr>
            <p:custDataLst>
              <p:tags r:id="rId4"/>
            </p:custDataLst>
          </p:nvPr>
        </p:nvSpPr>
        <p:spPr>
          <a:xfrm>
            <a:off x="8091170" y="3580130"/>
            <a:ext cx="2910840" cy="794385"/>
          </a:xfrm>
          <a:prstGeom prst="rect">
            <a:avLst/>
          </a:prstGeom>
          <a:noFill/>
        </p:spPr>
        <p:txBody>
          <a:bodyPr wrap="square" rtlCol="0"/>
          <a:lstStyle/>
          <a:p>
            <a:pPr indent="0" fontAlgn="auto">
              <a:lnSpc>
                <a:spcPct val="130000"/>
              </a:lnSpc>
              <a:spcBef>
                <a:spcPts val="0"/>
              </a:spcBef>
              <a:spcAft>
                <a:spcPts val="1000"/>
              </a:spcAft>
              <a:buSzPct val="100000"/>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搜集网上或者图书中查阅的资料，接触前沿知识</a:t>
            </a:r>
          </a:p>
        </p:txBody>
      </p:sp>
      <p:sp>
        <p:nvSpPr>
          <p:cNvPr id="105" name="六边形 104"/>
          <p:cNvSpPr/>
          <p:nvPr>
            <p:custDataLst>
              <p:tags r:id="rId5"/>
            </p:custDataLst>
          </p:nvPr>
        </p:nvSpPr>
        <p:spPr>
          <a:xfrm>
            <a:off x="5850276" y="4711676"/>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6"/>
            </p:custDataLst>
          </p:nvPr>
        </p:nvSpPr>
        <p:spPr>
          <a:xfrm>
            <a:off x="7279667" y="4671651"/>
            <a:ext cx="1728056"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自我总结</a:t>
            </a:r>
          </a:p>
        </p:txBody>
      </p:sp>
      <p:sp>
        <p:nvSpPr>
          <p:cNvPr id="65" name="文本框 64"/>
          <p:cNvSpPr txBox="1"/>
          <p:nvPr>
            <p:custDataLst>
              <p:tags r:id="rId7"/>
            </p:custDataLst>
          </p:nvPr>
        </p:nvSpPr>
        <p:spPr>
          <a:xfrm>
            <a:off x="7279005" y="5059045"/>
            <a:ext cx="3316605" cy="698500"/>
          </a:xfrm>
          <a:prstGeom prst="rect">
            <a:avLst/>
          </a:prstGeom>
          <a:noFill/>
        </p:spPr>
        <p:txBody>
          <a:bodyPr wrap="square" rtlCol="0"/>
          <a:lstStyle/>
          <a:p>
            <a:pPr fontAlgn="auto">
              <a:lnSpc>
                <a:spcPct val="130000"/>
              </a:lnSpc>
              <a:spcAft>
                <a:spcPts val="1000"/>
              </a:spcAft>
            </a:pPr>
            <a:r>
              <a:rPr lang="zh-CN" altLang="en-US" sz="1600" spc="150">
                <a:solidFill>
                  <a:schemeClr val="tx2">
                    <a:lumMod val="65000"/>
                    <a:lumOff val="35000"/>
                  </a:schemeClr>
                </a:solidFill>
                <a:latin typeface="黑体" panose="02010609060101010101" charset="-122"/>
                <a:ea typeface="黑体" panose="02010609060101010101" charset="-122"/>
                <a:sym typeface="+mn-ea"/>
              </a:rPr>
              <a:t>通过自学探究，总结出各相关知识点的主要内容</a:t>
            </a:r>
          </a:p>
        </p:txBody>
      </p:sp>
      <p:sp>
        <p:nvSpPr>
          <p:cNvPr id="67" name="六边形 66"/>
          <p:cNvSpPr/>
          <p:nvPr>
            <p:custDataLst>
              <p:tags r:id="rId8"/>
            </p:custDataLst>
          </p:nvPr>
        </p:nvSpPr>
        <p:spPr>
          <a:xfrm>
            <a:off x="5752436" y="4671651"/>
            <a:ext cx="1093376" cy="964408"/>
          </a:xfrm>
          <a:prstGeom prst="hexagon">
            <a:avLst/>
          </a:prstGeom>
          <a:solidFill>
            <a:srgbClr val="40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descr="333639373138363b343435303831343bb9b5cda8b9dcc0ed"/>
          <p:cNvPicPr>
            <a:picLocks noChangeAspect="1"/>
          </p:cNvPicPr>
          <p:nvPr>
            <p:custDataLst>
              <p:tags r:id="rId9"/>
            </p:custDataLst>
          </p:nvPr>
        </p:nvPicPr>
        <p:blipFill>
          <a:blip r:embed="rId26">
            <a:extLst>
              <a:ext uri="{96DAC541-7B7A-43D3-8B79-37D633B846F1}">
                <asvg:svgBlip xmlns:asvg="http://schemas.microsoft.com/office/drawing/2016/SVG/main" r:embed="rId27"/>
              </a:ext>
            </a:extLst>
          </a:blip>
          <a:stretch>
            <a:fillRect/>
          </a:stretch>
        </p:blipFill>
        <p:spPr>
          <a:xfrm>
            <a:off x="6003386" y="4902271"/>
            <a:ext cx="590207" cy="583218"/>
          </a:xfrm>
          <a:prstGeom prst="rect">
            <a:avLst/>
          </a:prstGeom>
        </p:spPr>
      </p:pic>
      <p:sp>
        <p:nvSpPr>
          <p:cNvPr id="100" name="六边形 99"/>
          <p:cNvSpPr/>
          <p:nvPr>
            <p:custDataLst>
              <p:tags r:id="rId10"/>
            </p:custDataLst>
          </p:nvPr>
        </p:nvSpPr>
        <p:spPr>
          <a:xfrm>
            <a:off x="6423355" y="3192193"/>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custDataLst>
              <p:tags r:id="rId11"/>
            </p:custDataLst>
          </p:nvPr>
        </p:nvSpPr>
        <p:spPr>
          <a:xfrm>
            <a:off x="6521194" y="3137556"/>
            <a:ext cx="1093376" cy="964408"/>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2" descr="333639373138363b343435303739363bd2b5cef1bcbcc4dc"/>
          <p:cNvPicPr>
            <a:picLocks noChangeAspect="1"/>
          </p:cNvPicPr>
          <p:nvPr>
            <p:custDataLst>
              <p:tags r:id="rId12"/>
            </p:custDataLst>
          </p:nvPr>
        </p:nvPicPr>
        <p:blipFill>
          <a:blip r:embed="rId28">
            <a:extLst>
              <a:ext uri="{96DAC541-7B7A-43D3-8B79-37D633B846F1}">
                <asvg:svgBlip xmlns:asvg="http://schemas.microsoft.com/office/drawing/2016/SVG/main" r:embed="rId29"/>
              </a:ext>
            </a:extLst>
          </a:blip>
          <a:stretch>
            <a:fillRect/>
          </a:stretch>
        </p:blipFill>
        <p:spPr>
          <a:xfrm>
            <a:off x="6775319" y="3332598"/>
            <a:ext cx="573689" cy="573689"/>
          </a:xfrm>
          <a:prstGeom prst="rect">
            <a:avLst/>
          </a:prstGeom>
        </p:spPr>
      </p:pic>
      <p:sp>
        <p:nvSpPr>
          <p:cNvPr id="32" name="六边形 9"/>
          <p:cNvSpPr/>
          <p:nvPr>
            <p:custDataLst>
              <p:tags r:id="rId13"/>
            </p:custDataLst>
          </p:nvPr>
        </p:nvSpPr>
        <p:spPr>
          <a:xfrm>
            <a:off x="1250795" y="2324164"/>
            <a:ext cx="4680000" cy="2676581"/>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custDataLst>
              <p:tags r:id="rId14"/>
            </p:custDataLst>
          </p:nvPr>
        </p:nvSpPr>
        <p:spPr>
          <a:xfrm>
            <a:off x="1322070" y="2322195"/>
            <a:ext cx="4526915" cy="2678430"/>
          </a:xfrm>
          <a:prstGeom prst="hexagon">
            <a:avLst/>
          </a:prstGeom>
          <a:solidFill>
            <a:srgbClr val="5667C1">
              <a:lumMod val="20000"/>
              <a:lumOff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0"/>
          <p:cNvSpPr txBox="1"/>
          <p:nvPr>
            <p:custDataLst>
              <p:tags r:id="rId15"/>
            </p:custDataLst>
          </p:nvPr>
        </p:nvSpPr>
        <p:spPr>
          <a:xfrm>
            <a:off x="1616710" y="2483485"/>
            <a:ext cx="3937000" cy="530225"/>
          </a:xfrm>
          <a:prstGeom prst="rect">
            <a:avLst/>
          </a:prstGeom>
          <a:noFill/>
        </p:spPr>
        <p:txBody>
          <a:bodyPr wrap="square" bIns="0" rtlCol="0"/>
          <a:lstStyle/>
          <a:p>
            <a:pPr indent="0" algn="ctr">
              <a:lnSpc>
                <a:spcPct val="100000"/>
              </a:lnSpc>
              <a:spcBef>
                <a:spcPts val="0"/>
              </a:spcBef>
              <a:spcAft>
                <a:spcPts val="0"/>
              </a:spcAft>
              <a:buSzPct val="100000"/>
            </a:pPr>
            <a:r>
              <a:rPr lang="zh-CN" altLang="en-US" sz="2800" spc="300">
                <a:solidFill>
                  <a:srgbClr val="283149">
                    <a:lumMod val="75000"/>
                  </a:srgbClr>
                </a:solidFill>
                <a:latin typeface="思源黑体 CN Bold" panose="020B0800000000000000" charset="-122"/>
                <a:ea typeface="思源黑体 CN Bold" panose="020B0800000000000000" charset="-122"/>
                <a:sym typeface="+mn-ea"/>
              </a:rPr>
              <a:t>知识内容</a:t>
            </a:r>
          </a:p>
        </p:txBody>
      </p:sp>
      <p:sp>
        <p:nvSpPr>
          <p:cNvPr id="34" name="文本框 2"/>
          <p:cNvSpPr txBox="1"/>
          <p:nvPr>
            <p:custDataLst>
              <p:tags r:id="rId16"/>
            </p:custDataLst>
          </p:nvPr>
        </p:nvSpPr>
        <p:spPr>
          <a:xfrm>
            <a:off x="1734820" y="3337560"/>
            <a:ext cx="1842770" cy="1489710"/>
          </a:xfrm>
          <a:prstGeom prst="rect">
            <a:avLst/>
          </a:prstGeom>
          <a:noFill/>
        </p:spPr>
        <p:txBody>
          <a:bodyPr wrap="square" rtlCol="0" anchor="ctr" anchorCtr="0"/>
          <a:lstStyle/>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互联网搜索引擎</a:t>
            </a:r>
          </a:p>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搜索引擎营销</a:t>
            </a:r>
          </a:p>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国内外搜索引擎</a:t>
            </a:r>
          </a:p>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rPr>
              <a:t>营销特点与原理 </a:t>
            </a:r>
          </a:p>
        </p:txBody>
      </p:sp>
      <p:cxnSp>
        <p:nvCxnSpPr>
          <p:cNvPr id="35" name="直接连接符 3"/>
          <p:cNvCxnSpPr/>
          <p:nvPr>
            <p:custDataLst>
              <p:tags r:id="rId17"/>
            </p:custDataLst>
          </p:nvPr>
        </p:nvCxnSpPr>
        <p:spPr>
          <a:xfrm flipV="1">
            <a:off x="1933812" y="3103097"/>
            <a:ext cx="3311525" cy="13970"/>
          </a:xfrm>
          <a:prstGeom prst="line">
            <a:avLst/>
          </a:prstGeom>
          <a:ln w="25400">
            <a:solidFill>
              <a:srgbClr val="005B8A"/>
            </a:solidFill>
          </a:ln>
        </p:spPr>
        <p:style>
          <a:lnRef idx="1">
            <a:schemeClr val="accent1"/>
          </a:lnRef>
          <a:fillRef idx="0">
            <a:schemeClr val="accent1"/>
          </a:fillRef>
          <a:effectRef idx="0">
            <a:schemeClr val="accent1"/>
          </a:effectRef>
          <a:fontRef idx="minor">
            <a:schemeClr val="tx1"/>
          </a:fontRef>
        </p:style>
      </p:cxnSp>
      <p:sp>
        <p:nvSpPr>
          <p:cNvPr id="36" name="文本框 42"/>
          <p:cNvSpPr txBox="1"/>
          <p:nvPr>
            <p:custDataLst>
              <p:tags r:id="rId18"/>
            </p:custDataLst>
          </p:nvPr>
        </p:nvSpPr>
        <p:spPr>
          <a:xfrm>
            <a:off x="7279313" y="1678901"/>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经验认知</a:t>
            </a:r>
          </a:p>
        </p:txBody>
      </p:sp>
      <p:sp>
        <p:nvSpPr>
          <p:cNvPr id="37" name="文本框 43"/>
          <p:cNvSpPr txBox="1"/>
          <p:nvPr>
            <p:custDataLst>
              <p:tags r:id="rId19"/>
            </p:custDataLst>
          </p:nvPr>
        </p:nvSpPr>
        <p:spPr>
          <a:xfrm>
            <a:off x="7279005" y="2017395"/>
            <a:ext cx="3200400" cy="864870"/>
          </a:xfrm>
          <a:prstGeom prst="rect">
            <a:avLst/>
          </a:prstGeom>
          <a:noFill/>
        </p:spPr>
        <p:txBody>
          <a:bodyPr wrap="square" rtlCol="0">
            <a:noAutofit/>
          </a:bodyPr>
          <a:lstStyle/>
          <a:p>
            <a:pPr fontAlgn="auto">
              <a:lnSpc>
                <a:spcPct val="130000"/>
              </a:lnSpc>
              <a:spcAft>
                <a:spcPts val="1000"/>
              </a:spcAft>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凭借自己的生活与学习经验尝试解释相关知识内容</a:t>
            </a:r>
          </a:p>
        </p:txBody>
      </p:sp>
      <p:sp>
        <p:nvSpPr>
          <p:cNvPr id="38" name="六边形 37"/>
          <p:cNvSpPr/>
          <p:nvPr>
            <p:custDataLst>
              <p:tags r:id="rId20"/>
            </p:custDataLst>
          </p:nvPr>
        </p:nvSpPr>
        <p:spPr>
          <a:xfrm>
            <a:off x="5691420" y="1674475"/>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40"/>
          <p:cNvSpPr/>
          <p:nvPr>
            <p:custDataLst>
              <p:tags r:id="rId21"/>
            </p:custDataLst>
          </p:nvPr>
        </p:nvSpPr>
        <p:spPr>
          <a:xfrm>
            <a:off x="5789258" y="1629368"/>
            <a:ext cx="1093376" cy="964408"/>
          </a:xfrm>
          <a:prstGeom prst="hexagon">
            <a:avLst/>
          </a:prstGeom>
          <a:solidFill>
            <a:srgbClr val="005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333639373138363b343435303830393bc8d5b3a3cac2ceef"/>
          <p:cNvPicPr>
            <a:picLocks noChangeAspect="1"/>
          </p:cNvPicPr>
          <p:nvPr>
            <p:custDataLst>
              <p:tags r:id="rId22"/>
            </p:custDataLst>
          </p:nvPr>
        </p:nvPicPr>
        <p:blipFill>
          <a:blip r:embed="rId30">
            <a:extLst>
              <a:ext uri="{96DAC541-7B7A-43D3-8B79-37D633B846F1}">
                <asvg:svgBlip xmlns:asvg="http://schemas.microsoft.com/office/drawing/2016/SVG/main" r:embed="rId31"/>
              </a:ext>
            </a:extLst>
          </a:blip>
          <a:stretch>
            <a:fillRect/>
          </a:stretch>
        </p:blipFill>
        <p:spPr>
          <a:xfrm>
            <a:off x="6045290" y="1825046"/>
            <a:ext cx="582584" cy="574324"/>
          </a:xfrm>
          <a:prstGeom prst="rect">
            <a:avLst/>
          </a:prstGeom>
        </p:spPr>
      </p:pic>
      <p:grpSp>
        <p:nvGrpSpPr>
          <p:cNvPr id="7" name="组合 6"/>
          <p:cNvGrpSpPr/>
          <p:nvPr/>
        </p:nvGrpSpPr>
        <p:grpSpPr>
          <a:xfrm>
            <a:off x="350158" y="270329"/>
            <a:ext cx="3167026" cy="739200"/>
            <a:chOff x="412693" y="160555"/>
            <a:chExt cx="3167026" cy="739200"/>
          </a:xfrm>
        </p:grpSpPr>
        <p:sp>
          <p:nvSpPr>
            <p:cNvPr id="9" name="文本框 8"/>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自学探究</a:t>
              </a:r>
            </a:p>
          </p:txBody>
        </p:sp>
        <p:grpSp>
          <p:nvGrpSpPr>
            <p:cNvPr id="10" name="组合 9"/>
            <p:cNvGrpSpPr/>
            <p:nvPr/>
          </p:nvGrpSpPr>
          <p:grpSpPr>
            <a:xfrm>
              <a:off x="412693" y="160555"/>
              <a:ext cx="739200" cy="739200"/>
              <a:chOff x="412693" y="160555"/>
              <a:chExt cx="739200" cy="739200"/>
            </a:xfrm>
          </p:grpSpPr>
          <p:sp>
            <p:nvSpPr>
              <p:cNvPr id="11" name="菱形 10"/>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2" name="菱形 11"/>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1"/>
          <p:cNvSpPr txBox="1"/>
          <p:nvPr/>
        </p:nvSpPr>
        <p:spPr>
          <a:xfrm>
            <a:off x="3371850" y="3353435"/>
            <a:ext cx="2340610" cy="1460500"/>
          </a:xfrm>
          <a:prstGeom prst="rect">
            <a:avLst/>
          </a:prstGeom>
          <a:noFill/>
        </p:spPr>
        <p:txBody>
          <a:bodyPr wrap="square" rtlCol="0" anchor="t">
            <a:spAutoFit/>
          </a:bodyPr>
          <a:lstStyle/>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sym typeface="+mn-ea"/>
              </a:rPr>
              <a:t>搜索推广形式与优势</a:t>
            </a:r>
            <a:endParaRPr lang="zh-CN" altLang="en-US" sz="1600" spc="150">
              <a:solidFill>
                <a:srgbClr val="005B8A"/>
              </a:solidFill>
              <a:latin typeface="思源黑体 CN Regular" panose="020B0500000000000000" charset="-122"/>
              <a:ea typeface="思源黑体 CN Regular" panose="020B0500000000000000" charset="-122"/>
            </a:endParaRPr>
          </a:p>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sym typeface="+mn-ea"/>
              </a:rPr>
              <a:t>搜索推广的实施</a:t>
            </a:r>
            <a:endParaRPr lang="zh-CN" altLang="en-US" sz="1600" spc="150">
              <a:solidFill>
                <a:srgbClr val="005B8A"/>
              </a:solidFill>
              <a:latin typeface="思源黑体 CN Regular" panose="020B0500000000000000" charset="-122"/>
              <a:ea typeface="思源黑体 CN Regular" panose="020B0500000000000000" charset="-122"/>
            </a:endParaRPr>
          </a:p>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sym typeface="+mn-ea"/>
              </a:rPr>
              <a:t>开展搜索引擎优化</a:t>
            </a:r>
            <a:endParaRPr lang="zh-CN" altLang="en-US" sz="1600" spc="150">
              <a:solidFill>
                <a:srgbClr val="005B8A"/>
              </a:solidFill>
              <a:latin typeface="思源黑体 CN Regular" panose="020B0500000000000000" charset="-122"/>
              <a:ea typeface="思源黑体 CN Regular" panose="020B0500000000000000" charset="-122"/>
            </a:endParaRPr>
          </a:p>
          <a:p>
            <a:pPr algn="ctr" fontAlgn="auto">
              <a:lnSpc>
                <a:spcPct val="100000"/>
              </a:lnSpc>
              <a:spcAft>
                <a:spcPts val="1000"/>
              </a:spcAft>
            </a:pPr>
            <a:r>
              <a:rPr lang="zh-CN" altLang="en-US" sz="1600" spc="150">
                <a:solidFill>
                  <a:srgbClr val="005B8A"/>
                </a:solidFill>
                <a:latin typeface="思源黑体 CN Regular" panose="020B0500000000000000" charset="-122"/>
                <a:ea typeface="思源黑体 CN Regular" panose="020B0500000000000000" charset="-122"/>
                <a:sym typeface="+mn-ea"/>
              </a:rPr>
              <a:t>效果监控与评估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8" name="矩形: 圆角 27"/>
          <p:cNvSpPr/>
          <p:nvPr/>
        </p:nvSpPr>
        <p:spPr>
          <a:xfrm>
            <a:off x="1393825" y="2850515"/>
            <a:ext cx="2562225" cy="307848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9" name="矩形: 圆角 28"/>
          <p:cNvSpPr/>
          <p:nvPr/>
        </p:nvSpPr>
        <p:spPr>
          <a:xfrm>
            <a:off x="4720590" y="2840990"/>
            <a:ext cx="2562225" cy="308864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30" name="矩形: 圆角 29"/>
          <p:cNvSpPr/>
          <p:nvPr/>
        </p:nvSpPr>
        <p:spPr>
          <a:xfrm>
            <a:off x="8208010" y="2840990"/>
            <a:ext cx="2562225" cy="336677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0" name="文本框 27"/>
          <p:cNvSpPr txBox="1"/>
          <p:nvPr/>
        </p:nvSpPr>
        <p:spPr>
          <a:xfrm>
            <a:off x="1449705" y="3453130"/>
            <a:ext cx="24758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50000"/>
              </a:lnSpc>
              <a:spcBef>
                <a:spcPts val="0"/>
              </a:spcBef>
              <a:spcAft>
                <a:spcPts val="0"/>
              </a:spcAft>
              <a:buFont typeface="黑体" panose="02010609060101010101" charset="-122"/>
              <a:buNone/>
            </a:pP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为了扩展</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某某手机</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知名度</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借助百度搜索引擎进行</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推广</a:t>
            </a:r>
          </a:p>
        </p:txBody>
      </p:sp>
      <p:sp>
        <p:nvSpPr>
          <p:cNvPr id="21" name="文本框 26"/>
          <p:cNvSpPr txBox="1"/>
          <p:nvPr/>
        </p:nvSpPr>
        <p:spPr>
          <a:xfrm>
            <a:off x="1788176" y="299272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演练背景</a:t>
            </a:r>
          </a:p>
        </p:txBody>
      </p:sp>
      <p:sp>
        <p:nvSpPr>
          <p:cNvPr id="22" name="文本框 27"/>
          <p:cNvSpPr txBox="1"/>
          <p:nvPr/>
        </p:nvSpPr>
        <p:spPr>
          <a:xfrm>
            <a:off x="8537575" y="3790315"/>
            <a:ext cx="19665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自我评价</a:t>
            </a:r>
            <a:endPar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23" name="文本框 26"/>
          <p:cNvSpPr txBox="1"/>
          <p:nvPr/>
        </p:nvSpPr>
        <p:spPr>
          <a:xfrm>
            <a:off x="8664865" y="299272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演练评价</a:t>
            </a:r>
          </a:p>
        </p:txBody>
      </p:sp>
      <p:sp>
        <p:nvSpPr>
          <p:cNvPr id="26" name="文本框 27"/>
          <p:cNvSpPr txBox="1"/>
          <p:nvPr/>
        </p:nvSpPr>
        <p:spPr>
          <a:xfrm>
            <a:off x="4832350" y="3453130"/>
            <a:ext cx="2499360"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1.</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分小组讨论百度搜索引擎营销推广的展现形式，以及本次推广为品牌带来的好处</a:t>
            </a:r>
          </a:p>
          <a:p>
            <a:pPr algn="l">
              <a:lnSpc>
                <a:spcPct val="15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2.</a:t>
            </a: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完成本次</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搜索引擎营销</a:t>
            </a: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的</a:t>
            </a:r>
            <a:r>
              <a:rPr sz="1600" dirty="0">
                <a:solidFill>
                  <a:schemeClr val="tx1">
                    <a:lumMod val="75000"/>
                    <a:lumOff val="25000"/>
                  </a:schemeClr>
                </a:solidFill>
                <a:latin typeface="黑体" panose="02010609060101010101" charset="-122"/>
                <a:ea typeface="黑体" panose="02010609060101010101" charset="-122"/>
                <a:cs typeface="黑体" panose="02010609060101010101" charset="-122"/>
              </a:rPr>
              <a:t>实操</a:t>
            </a:r>
          </a:p>
        </p:txBody>
      </p:sp>
      <p:sp>
        <p:nvSpPr>
          <p:cNvPr id="27" name="文本框 26"/>
          <p:cNvSpPr txBox="1"/>
          <p:nvPr/>
        </p:nvSpPr>
        <p:spPr>
          <a:xfrm>
            <a:off x="5222844" y="299272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3</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sz="4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开展ChinaZ搜索引擎优化</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charset="0"/>
                  <a:buChar char="ü"/>
                </a:pPr>
                <a:r>
                  <a:rPr lang="zh-CN" altLang="en-US" sz="1600" dirty="0">
                    <a:solidFill>
                      <a:schemeClr val="bg2">
                        <a:lumMod val="50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charset="0"/>
                  <a:buChar char="ü"/>
                </a:pPr>
                <a:r>
                  <a:rPr lang="zh-CN" altLang="en-US" sz="1600" dirty="0">
                    <a:solidFill>
                      <a:schemeClr val="bg2">
                        <a:lumMod val="50000"/>
                      </a:schemeClr>
                    </a:solidFill>
                    <a:latin typeface="黑体" panose="02010609060101010101" charset="-122"/>
                    <a:ea typeface="黑体" panose="02010609060101010101" charset="-122"/>
                    <a:cs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4359" y="3583900"/>
            <a:ext cx="1924050" cy="225488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14" name="矩形 13"/>
          <p:cNvSpPr/>
          <p:nvPr/>
        </p:nvSpPr>
        <p:spPr>
          <a:xfrm>
            <a:off x="842010" y="1466215"/>
            <a:ext cx="4782820" cy="50349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a typeface="黑体" panose="02010609060101010101" charset="-122"/>
              <a:cs typeface="黑体" panose="02010609060101010101" charset="-122"/>
            </a:endParaRPr>
          </a:p>
        </p:txBody>
      </p:sp>
      <p:grpSp>
        <p:nvGrpSpPr>
          <p:cNvPr id="113" name="组合 112"/>
          <p:cNvGrpSpPr/>
          <p:nvPr/>
        </p:nvGrpSpPr>
        <p:grpSpPr>
          <a:xfrm>
            <a:off x="5805805"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9" name="KSO_Shape"/>
          <p:cNvSpPr/>
          <p:nvPr/>
        </p:nvSpPr>
        <p:spPr bwMode="auto">
          <a:xfrm>
            <a:off x="6631305" y="3350895"/>
            <a:ext cx="885825" cy="686435"/>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756650" y="3023235"/>
            <a:ext cx="2682000"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6" name="KSO_Shape"/>
          <p:cNvSpPr/>
          <p:nvPr/>
        </p:nvSpPr>
        <p:spPr bwMode="auto">
          <a:xfrm>
            <a:off x="9693264" y="335261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6042258"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6689"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548601"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97575"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86500"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文本框 1"/>
          <p:cNvSpPr txBox="1"/>
          <p:nvPr/>
        </p:nvSpPr>
        <p:spPr>
          <a:xfrm>
            <a:off x="973455" y="1901190"/>
            <a:ext cx="4575175" cy="3784600"/>
          </a:xfrm>
          <a:prstGeom prst="rect">
            <a:avLst/>
          </a:prstGeom>
          <a:noFill/>
        </p:spPr>
        <p:txBody>
          <a:bodyPr wrap="square" rtlCol="0">
            <a:spAutoFit/>
          </a:bodyPr>
          <a:lstStyle/>
          <a:p>
            <a:pPr indent="406400" fontAlgn="auto">
              <a:lnSpc>
                <a:spcPct val="150000"/>
              </a:lnSpc>
              <a:extLst>
                <a:ext uri="{35155182-B16C-46BC-9424-99874614C6A1}">
                  <wpsdc:indentchars xmlns="" xmlns:wpsdc="http://www.wps.cn/officeDocument/2017/drawingmlCustomData" val="200" checksum="1740828767"/>
                </a:ext>
              </a:extLst>
            </a:pPr>
            <a:r>
              <a:rPr sz="1600">
                <a:solidFill>
                  <a:schemeClr val="tx1"/>
                </a:solidFill>
                <a:cs typeface="黑体" panose="02010609060101010101" charset="-122"/>
              </a:rPr>
              <a:t>在北京地区，</a:t>
            </a:r>
            <a:r>
              <a:rPr lang="en-US" sz="1600">
                <a:solidFill>
                  <a:schemeClr val="tx1"/>
                </a:solidFill>
                <a:cs typeface="黑体" panose="02010609060101010101" charset="-122"/>
              </a:rPr>
              <a:t>XXX</a:t>
            </a:r>
            <a:r>
              <a:rPr sz="1600">
                <a:solidFill>
                  <a:schemeClr val="tx1"/>
                </a:solidFill>
                <a:cs typeface="黑体" panose="02010609060101010101" charset="-122"/>
              </a:rPr>
              <a:t>时代是最大的专业月嫂公司</a:t>
            </a:r>
            <a:r>
              <a:rPr lang="zh-CN" sz="1600">
                <a:solidFill>
                  <a:schemeClr val="tx1"/>
                </a:solidFill>
                <a:cs typeface="黑体" panose="02010609060101010101" charset="-122"/>
              </a:rPr>
              <a:t>，为了提高网站运营效果，该企业决定重新对网站进行优化。</a:t>
            </a:r>
          </a:p>
          <a:p>
            <a:pPr indent="406400" fontAlgn="auto">
              <a:lnSpc>
                <a:spcPct val="150000"/>
              </a:lnSpc>
              <a:extLst>
                <a:ext uri="{35155182-B16C-46BC-9424-99874614C6A1}">
                  <wpsdc:indentchars xmlns="" xmlns:wpsdc="http://www.wps.cn/officeDocument/2017/drawingmlCustomData" val="200" checksum="1740828767"/>
                </a:ext>
              </a:extLst>
            </a:pPr>
            <a:r>
              <a:rPr lang="zh-CN" sz="1600">
                <a:solidFill>
                  <a:schemeClr val="tx1"/>
                </a:solidFill>
                <a:cs typeface="黑体" panose="02010609060101010101" charset="-122"/>
              </a:rPr>
              <a:t>网站运营人员通过对网站情况进行分析，以及与竞争对手网站比较，发现该网站所选择的许多关键词不仅没有排名，还很难带来转化，于是重新确定了几个关键词，如：北京月嫂培训班、北京月嫂、月嫂公司，并且对网站的代码、标签也进行了优化，让网站编辑原创了一些含有这些关键词的高质量文章。</a:t>
            </a:r>
          </a:p>
        </p:txBody>
      </p:sp>
      <p:sp>
        <p:nvSpPr>
          <p:cNvPr id="5" name="文本框 4"/>
          <p:cNvSpPr txBox="1"/>
          <p:nvPr/>
        </p:nvSpPr>
        <p:spPr>
          <a:xfrm>
            <a:off x="1440180" y="1466215"/>
            <a:ext cx="3585845" cy="553085"/>
          </a:xfrm>
          <a:prstGeom prst="rect">
            <a:avLst/>
          </a:prstGeom>
          <a:noFill/>
        </p:spPr>
        <p:txBody>
          <a:bodyPr wrap="square" rtlCol="0">
            <a:spAutoFit/>
          </a:bodyPr>
          <a:lstStyle/>
          <a:p>
            <a:pPr>
              <a:lnSpc>
                <a:spcPct val="150000"/>
              </a:lnSpc>
            </a:pPr>
            <a:r>
              <a:rPr lang="en-US" altLang="zh-CN" sz="2000">
                <a:solidFill>
                  <a:schemeClr val="tx1"/>
                </a:solidFill>
                <a:cs typeface="黑体" panose="02010609060101010101" charset="-122"/>
              </a:rPr>
              <a:t>XXX</a:t>
            </a:r>
            <a:r>
              <a:rPr lang="zh-CN" altLang="en-US" sz="2000">
                <a:solidFill>
                  <a:schemeClr val="tx1"/>
                </a:solidFill>
                <a:cs typeface="黑体" panose="02010609060101010101" charset="-122"/>
              </a:rPr>
              <a:t>时代网站关键词优化案例</a:t>
            </a:r>
          </a:p>
        </p:txBody>
      </p:sp>
      <p:sp>
        <p:nvSpPr>
          <p:cNvPr id="6" name="TextBox 85"/>
          <p:cNvSpPr txBox="1"/>
          <p:nvPr/>
        </p:nvSpPr>
        <p:spPr>
          <a:xfrm>
            <a:off x="6195060" y="4183380"/>
            <a:ext cx="1925320" cy="1198880"/>
          </a:xfrm>
          <a:prstGeom prst="rect">
            <a:avLst/>
          </a:prstGeom>
          <a:noFill/>
        </p:spPr>
        <p:txBody>
          <a:bodyPr wrap="square" rtlCol="0">
            <a:spAutoFit/>
          </a:bodyPr>
          <a:lstStyle/>
          <a:p>
            <a:pPr algn="ctr">
              <a:lnSpc>
                <a:spcPct val="150000"/>
              </a:lnSpc>
            </a:pPr>
            <a:r>
              <a:rPr lang="en-US" altLang="zh-CN" sz="1600" dirty="0">
                <a:solidFill>
                  <a:srgbClr val="594A42"/>
                </a:solidFill>
                <a:cs typeface="+mn-ea"/>
                <a:sym typeface="+mn-lt"/>
              </a:rPr>
              <a:t>XXX</a:t>
            </a:r>
            <a:r>
              <a:rPr lang="zh-CN" altLang="en-US" sz="1600" dirty="0">
                <a:solidFill>
                  <a:srgbClr val="594A42"/>
                </a:solidFill>
                <a:cs typeface="+mn-ea"/>
                <a:sym typeface="+mn-lt"/>
              </a:rPr>
              <a:t>时代网站是从哪几个方面进行网站优化的？</a:t>
            </a:r>
          </a:p>
        </p:txBody>
      </p:sp>
      <p:sp>
        <p:nvSpPr>
          <p:cNvPr id="7" name="TextBox 62"/>
          <p:cNvSpPr txBox="1"/>
          <p:nvPr/>
        </p:nvSpPr>
        <p:spPr>
          <a:xfrm>
            <a:off x="9161780" y="3867150"/>
            <a:ext cx="1959610" cy="1568450"/>
          </a:xfrm>
          <a:prstGeom prst="rect">
            <a:avLst/>
          </a:prstGeom>
          <a:noFill/>
        </p:spPr>
        <p:txBody>
          <a:bodyPr wrap="square" rtlCol="0">
            <a:spAutoFit/>
          </a:bodyPr>
          <a:lstStyle/>
          <a:p>
            <a:pPr algn="ctr">
              <a:lnSpc>
                <a:spcPct val="150000"/>
              </a:lnSpc>
            </a:pPr>
            <a:r>
              <a:rPr lang="en-US" altLang="zh-CN" sz="1600" dirty="0">
                <a:solidFill>
                  <a:srgbClr val="594A42"/>
                </a:solidFill>
                <a:cs typeface="+mn-ea"/>
                <a:sym typeface="+mn-lt"/>
              </a:rPr>
              <a:t>XXX</a:t>
            </a:r>
            <a:r>
              <a:rPr lang="zh-CN" altLang="en-US" sz="1600" dirty="0">
                <a:solidFill>
                  <a:srgbClr val="594A42"/>
                </a:solidFill>
                <a:cs typeface="+mn-ea"/>
                <a:sym typeface="+mn-lt"/>
              </a:rPr>
              <a:t>时代家政服务有限公司此次开展网站优化为企业带来了什么好处？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5" name="圆角矩形 4"/>
          <p:cNvSpPr/>
          <p:nvPr/>
        </p:nvSpPr>
        <p:spPr>
          <a:xfrm>
            <a:off x="5129530" y="1009650"/>
            <a:ext cx="193230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6" name="文本框 5"/>
          <p:cNvSpPr txBox="1"/>
          <p:nvPr/>
        </p:nvSpPr>
        <p:spPr>
          <a:xfrm>
            <a:off x="5222240" y="1142365"/>
            <a:ext cx="1742440" cy="460375"/>
          </a:xfrm>
          <a:prstGeom prst="rect">
            <a:avLst/>
          </a:prstGeom>
          <a:noFill/>
        </p:spPr>
        <p:txBody>
          <a:bodyPr wrap="square" rtlCol="0">
            <a:spAutoFit/>
          </a:bodyPr>
          <a:lstStyle/>
          <a:p>
            <a:r>
              <a:rPr lang="zh-CN" altLang="en-US" sz="2400" dirty="0">
                <a:solidFill>
                  <a:schemeClr val="bg1"/>
                </a:solidFill>
                <a:cs typeface="+mn-ea"/>
                <a:sym typeface="+mn-lt"/>
              </a:rPr>
              <a:t>认识ChinaZ</a:t>
            </a:r>
          </a:p>
        </p:txBody>
      </p:sp>
      <p:sp>
        <p:nvSpPr>
          <p:cNvPr id="26" name="圆角矩形 25"/>
          <p:cNvSpPr/>
          <p:nvPr/>
        </p:nvSpPr>
        <p:spPr>
          <a:xfrm>
            <a:off x="856615" y="2936875"/>
            <a:ext cx="10671810" cy="3333115"/>
          </a:xfrm>
          <a:prstGeom prst="roundRect">
            <a:avLst>
              <a:gd name="adj" fmla="val 598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pic>
        <p:nvPicPr>
          <p:cNvPr id="33" name="图形 5" descr="讲师"/>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0121084" y="2379030"/>
            <a:ext cx="1105889" cy="1105889"/>
          </a:xfrm>
          <a:prstGeom prst="rect">
            <a:avLst/>
          </a:prstGeom>
        </p:spPr>
      </p:pic>
      <p:sp>
        <p:nvSpPr>
          <p:cNvPr id="34" name="iṥlíḋé"/>
          <p:cNvSpPr txBox="1"/>
          <p:nvPr/>
        </p:nvSpPr>
        <p:spPr bwMode="auto">
          <a:xfrm>
            <a:off x="5900735" y="2379507"/>
            <a:ext cx="1849534" cy="46037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a:defRPr sz="2000" b="1">
                <a:latin typeface="思源黑体 CN Normal" panose="020B0400000000000000" pitchFamily="34" charset="-122"/>
                <a:ea typeface="思源黑体 CN Normal" panose="020B0400000000000000"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zh-CN" altLang="en-US" sz="2400" dirty="0">
                <a:solidFill>
                  <a:schemeClr val="accent1"/>
                </a:solidFill>
                <a:latin typeface="+mn-lt"/>
                <a:ea typeface="+mn-ea"/>
                <a:cs typeface="+mn-ea"/>
                <a:sym typeface="+mn-lt"/>
              </a:rPr>
              <a:t>ChinaZ</a:t>
            </a:r>
          </a:p>
        </p:txBody>
      </p:sp>
      <p:sp>
        <p:nvSpPr>
          <p:cNvPr id="36" name="îş1íḑé"/>
          <p:cNvSpPr/>
          <p:nvPr/>
        </p:nvSpPr>
        <p:spPr bwMode="auto">
          <a:xfrm>
            <a:off x="5900420" y="3164205"/>
            <a:ext cx="5145405" cy="168338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站长之家的简称，是国内站长类网站</a:t>
            </a:r>
          </a:p>
          <a:p>
            <a:pPr marL="285750" indent="-285750" algn="just">
              <a:lnSpc>
                <a:spcPct val="150000"/>
              </a:lnSpc>
              <a:buFont typeface="Arial" panose="020B0604020202020204" pitchFamily="34" charset="0"/>
              <a:buChar char="•"/>
            </a:pP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专注于基础网络服务</a:t>
            </a:r>
          </a:p>
          <a:p>
            <a:pPr marL="285750" indent="-285750" algn="just">
              <a:lnSpc>
                <a:spcPct val="150000"/>
              </a:lnSpc>
              <a:buFont typeface="Arial" panose="020B0604020202020204" pitchFamily="34" charset="0"/>
              <a:buChar char="•"/>
            </a:pPr>
            <a:r>
              <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致力于</a:t>
            </a: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为中小网站站长与互联网创业者提供交流服务</a:t>
            </a:r>
          </a:p>
          <a:p>
            <a:pPr marL="285750" indent="-285750" algn="just">
              <a:lnSpc>
                <a:spcPct val="150000"/>
              </a:lnSpc>
              <a:buFont typeface="Arial" panose="020B0604020202020204" pitchFamily="34" charset="0"/>
              <a:buChar char="•"/>
            </a:pPr>
            <a:r>
              <a:rPr lang="en-US" alt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lt"/>
              </a:rPr>
              <a:t>提供专门针对网站建设的特色服务</a:t>
            </a:r>
          </a:p>
        </p:txBody>
      </p:sp>
      <p:sp>
        <p:nvSpPr>
          <p:cNvPr id="37" name="îş1íḑé"/>
          <p:cNvSpPr/>
          <p:nvPr/>
        </p:nvSpPr>
        <p:spPr bwMode="auto">
          <a:xfrm>
            <a:off x="1606550" y="4918710"/>
            <a:ext cx="9171305" cy="1198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57200" algn="just" fontAlgn="auto">
              <a:lnSpc>
                <a:spcPct val="150000"/>
              </a:lnSpc>
            </a:pPr>
            <a:r>
              <a:rPr lang="zh-CN" altLang="en-US" sz="1600" dirty="0">
                <a:solidFill>
                  <a:schemeClr val="tx1">
                    <a:lumMod val="75000"/>
                    <a:lumOff val="25000"/>
                  </a:schemeClr>
                </a:solidFill>
                <a:cs typeface="+mn-ea"/>
                <a:sym typeface="+mn-lt"/>
              </a:rPr>
              <a:t>站长之家每日到访用户已经超过百万，覆盖了网站站长、互联网从业者、行业中高层技术管理人员、搜索引擎优化从业人员、网页设计人员以及创业者等不同领域的用户，是中国互联网行业中集流量大、频道多、用户广于一体的知名创业者交流平台</a:t>
            </a:r>
          </a:p>
        </p:txBody>
      </p:sp>
      <p:pic>
        <p:nvPicPr>
          <p:cNvPr id="7" name="图片 6"/>
          <p:cNvPicPr>
            <a:picLocks noChangeAspect="1"/>
          </p:cNvPicPr>
          <p:nvPr/>
        </p:nvPicPr>
        <p:blipFill>
          <a:blip r:embed="rId5"/>
          <a:stretch>
            <a:fillRect/>
          </a:stretch>
        </p:blipFill>
        <p:spPr>
          <a:xfrm>
            <a:off x="1400175" y="2195195"/>
            <a:ext cx="3822065" cy="246824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3" name="圆角矩形 2"/>
          <p:cNvSpPr/>
          <p:nvPr/>
        </p:nvSpPr>
        <p:spPr>
          <a:xfrm>
            <a:off x="4574540" y="1051560"/>
            <a:ext cx="304228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文本框 6"/>
          <p:cNvSpPr txBox="1"/>
          <p:nvPr/>
        </p:nvSpPr>
        <p:spPr>
          <a:xfrm>
            <a:off x="4667250" y="1184275"/>
            <a:ext cx="2950210" cy="460375"/>
          </a:xfrm>
          <a:prstGeom prst="rect">
            <a:avLst/>
          </a:prstGeom>
          <a:noFill/>
        </p:spPr>
        <p:txBody>
          <a:bodyPr wrap="square" rtlCol="0">
            <a:spAutoFit/>
          </a:bodyPr>
          <a:lstStyle/>
          <a:p>
            <a:r>
              <a:rPr lang="zh-CN" altLang="en-US" sz="2400" dirty="0">
                <a:solidFill>
                  <a:schemeClr val="bg1"/>
                </a:solidFill>
                <a:cs typeface="+mn-ea"/>
                <a:sym typeface="+mn-lt"/>
              </a:rPr>
              <a:t>搜索引擎优化的内涵</a:t>
            </a:r>
          </a:p>
        </p:txBody>
      </p:sp>
      <p:sp>
        <p:nvSpPr>
          <p:cNvPr id="9" name="矩形 8"/>
          <p:cNvSpPr/>
          <p:nvPr/>
        </p:nvSpPr>
        <p:spPr>
          <a:xfrm>
            <a:off x="1654175" y="2575560"/>
            <a:ext cx="2952750" cy="3437890"/>
          </a:xfrm>
          <a:prstGeom prst="rect">
            <a:avLst/>
          </a:prstGeom>
          <a:solidFill>
            <a:srgbClr val="3289C7">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00480" y="2279015"/>
            <a:ext cx="2819400" cy="324612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39800" y="2575549"/>
            <a:ext cx="2595880" cy="398780"/>
          </a:xfrm>
          <a:prstGeom prst="rect">
            <a:avLst/>
          </a:prstGeom>
          <a:noFill/>
        </p:spPr>
        <p:txBody>
          <a:bodyPr wrap="none" rtlCol="0">
            <a:spAutoFit/>
          </a:bodyPr>
          <a:lstStyle/>
          <a:p>
            <a:pPr algn="l"/>
            <a:r>
              <a:rPr lang="zh-CN" sz="2000">
                <a:latin typeface="黑体" panose="02010609060101010101" charset="-122"/>
                <a:ea typeface="黑体" panose="02010609060101010101" charset="-122"/>
                <a:cs typeface="黑体" panose="02010609060101010101" charset="-122"/>
                <a:sym typeface="+mn-ea"/>
              </a:rPr>
              <a:t>搜索引擎优化（</a:t>
            </a:r>
            <a:r>
              <a:rPr lang="en-US" altLang="zh-CN" sz="2000">
                <a:latin typeface="黑体" panose="02010609060101010101" charset="-122"/>
                <a:ea typeface="黑体" panose="02010609060101010101" charset="-122"/>
                <a:cs typeface="黑体" panose="02010609060101010101" charset="-122"/>
                <a:sym typeface="+mn-ea"/>
              </a:rPr>
              <a:t>SEO</a:t>
            </a:r>
            <a:r>
              <a:rPr lang="zh-CN" altLang="en-US" sz="2000">
                <a:latin typeface="黑体" panose="02010609060101010101" charset="-122"/>
                <a:ea typeface="黑体" panose="02010609060101010101" charset="-122"/>
                <a:cs typeface="黑体" panose="02010609060101010101" charset="-122"/>
                <a:sym typeface="+mn-ea"/>
              </a:rPr>
              <a:t>）</a:t>
            </a:r>
            <a:endParaRPr lang="zh-CN" altLang="en-US" sz="2000" dirty="0">
              <a:solidFill>
                <a:schemeClr val="accent4">
                  <a:lumMod val="50000"/>
                </a:schemeClr>
              </a:solidFill>
              <a:latin typeface="黑体" panose="02010609060101010101" charset="-122"/>
              <a:ea typeface="黑体" panose="02010609060101010101" charset="-122"/>
              <a:cs typeface="黑体" panose="02010609060101010101" charset="-122"/>
              <a:sym typeface="+mn-ea"/>
            </a:endParaRPr>
          </a:p>
        </p:txBody>
      </p:sp>
      <p:sp>
        <p:nvSpPr>
          <p:cNvPr id="13" name="文本框 12"/>
          <p:cNvSpPr txBox="1"/>
          <p:nvPr/>
        </p:nvSpPr>
        <p:spPr>
          <a:xfrm>
            <a:off x="1439545" y="3037840"/>
            <a:ext cx="2579370" cy="2306955"/>
          </a:xfrm>
          <a:prstGeom prst="rect">
            <a:avLst/>
          </a:prstGeom>
          <a:noFill/>
        </p:spPr>
        <p:txBody>
          <a:bodyPr wrap="square" rtlCol="0">
            <a:spAutoFit/>
          </a:bodyPr>
          <a:lstStyle/>
          <a:p>
            <a:pPr indent="0">
              <a:lnSpc>
                <a:spcPct val="150000"/>
              </a:lnSpc>
            </a:pPr>
            <a:r>
              <a:rPr lang="zh-CN" sz="1600" dirty="0">
                <a:latin typeface="黑体" panose="02010609060101010101" charset="-122"/>
                <a:ea typeface="黑体" panose="02010609060101010101" charset="-122"/>
                <a:cs typeface="黑体" panose="02010609060101010101" charset="-122"/>
                <a:sym typeface="+mn-ea"/>
              </a:rPr>
              <a:t>是通过采用易于搜索引擎索引的合理手段，使网站各项基本要素适合搜索引擎的检索原则，从而更容易被搜索引擎收录并获得较好的排名</a:t>
            </a:r>
            <a:endParaRPr lang="zh-CN" altLang="en-US" sz="1600" dirty="0">
              <a:latin typeface="黑体" panose="02010609060101010101" charset="-122"/>
              <a:ea typeface="黑体" panose="02010609060101010101" charset="-122"/>
              <a:cs typeface="黑体" panose="02010609060101010101" charset="-122"/>
              <a:sym typeface="+mn-ea"/>
            </a:endParaRPr>
          </a:p>
        </p:txBody>
      </p:sp>
      <p:sp>
        <p:nvSpPr>
          <p:cNvPr id="16" name="矩形 15"/>
          <p:cNvSpPr/>
          <p:nvPr/>
        </p:nvSpPr>
        <p:spPr>
          <a:xfrm>
            <a:off x="6371590" y="2203450"/>
            <a:ext cx="4838700" cy="895350"/>
          </a:xfrm>
          <a:prstGeom prst="rect">
            <a:avLst/>
          </a:prstGeom>
          <a:solidFill>
            <a:schemeClr val="bg1"/>
          </a:solidFill>
          <a:ln w="25400">
            <a:solidFill>
              <a:srgbClr val="006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5438140" y="2336800"/>
            <a:ext cx="704850" cy="704850"/>
          </a:xfrm>
          <a:prstGeom prst="ellips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6512560" y="2463800"/>
            <a:ext cx="4119880" cy="368300"/>
          </a:xfrm>
          <a:prstGeom prst="rect">
            <a:avLst/>
          </a:prstGeom>
          <a:noFill/>
        </p:spPr>
        <p:txBody>
          <a:bodyPr wrap="square" rtlCol="0">
            <a:spAutoFit/>
          </a:bodyPr>
          <a:lstStyle/>
          <a:p>
            <a:r>
              <a:rPr lang="zh-CN" altLang="en-US" b="1" dirty="0">
                <a:solidFill>
                  <a:srgbClr val="2E75B6"/>
                </a:solidFill>
                <a:cs typeface="+mn-ea"/>
                <a:sym typeface="+mn-lt"/>
              </a:rPr>
              <a:t>分类</a:t>
            </a:r>
            <a:r>
              <a:rPr lang="en-US" altLang="zh-CN" b="1" dirty="0">
                <a:solidFill>
                  <a:srgbClr val="2E75B6"/>
                </a:solidFill>
                <a:cs typeface="+mn-ea"/>
                <a:sym typeface="+mn-lt"/>
              </a:rPr>
              <a:t> </a:t>
            </a:r>
            <a:r>
              <a:rPr lang="zh-CN" altLang="en-US" sz="1600" dirty="0">
                <a:cs typeface="+mn-ea"/>
                <a:sym typeface="+mn-lt"/>
              </a:rPr>
              <a:t>SEO包含站外SEO和站内SEO两方面</a:t>
            </a:r>
          </a:p>
        </p:txBody>
      </p:sp>
      <p:sp>
        <p:nvSpPr>
          <p:cNvPr id="20" name="矩形 19"/>
          <p:cNvSpPr/>
          <p:nvPr/>
        </p:nvSpPr>
        <p:spPr>
          <a:xfrm>
            <a:off x="6371590" y="3608705"/>
            <a:ext cx="4838700" cy="895350"/>
          </a:xfrm>
          <a:prstGeom prst="rect">
            <a:avLst/>
          </a:prstGeom>
          <a:solidFill>
            <a:schemeClr val="bg1"/>
          </a:solidFill>
          <a:ln w="254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5438140" y="3765550"/>
            <a:ext cx="704850" cy="704850"/>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448425" y="3691890"/>
            <a:ext cx="4689475" cy="718185"/>
          </a:xfrm>
          <a:prstGeom prst="rect">
            <a:avLst/>
          </a:prstGeom>
          <a:noFill/>
        </p:spPr>
        <p:txBody>
          <a:bodyPr wrap="square" rtlCol="0">
            <a:spAutoFit/>
          </a:bodyPr>
          <a:lstStyle/>
          <a:p>
            <a:pPr>
              <a:lnSpc>
                <a:spcPct val="120000"/>
              </a:lnSpc>
              <a:spcBef>
                <a:spcPts val="0"/>
              </a:spcBef>
              <a:spcAft>
                <a:spcPts val="0"/>
              </a:spcAft>
            </a:pPr>
            <a:r>
              <a:rPr lang="zh-CN" altLang="en-US" b="1" dirty="0">
                <a:solidFill>
                  <a:srgbClr val="2E75B6"/>
                </a:solidFill>
                <a:cs typeface="+mn-ea"/>
                <a:sym typeface="+mn-lt"/>
              </a:rPr>
              <a:t>目的</a:t>
            </a:r>
            <a:r>
              <a:rPr lang="en-US" altLang="zh-CN" sz="1600" b="1" dirty="0">
                <a:solidFill>
                  <a:srgbClr val="2E75B6"/>
                </a:solidFill>
                <a:cs typeface="+mn-ea"/>
                <a:sym typeface="+mn-lt"/>
              </a:rPr>
              <a:t> </a:t>
            </a:r>
            <a:r>
              <a:rPr lang="zh-CN" altLang="en-US" sz="1600" dirty="0">
                <a:cs typeface="+mn-ea"/>
                <a:sym typeface="+mn-lt"/>
              </a:rPr>
              <a:t>为网站提供生态式的自我营销解决方案，让网站在行业内占据领先地位，从而获得品牌收益</a:t>
            </a:r>
          </a:p>
        </p:txBody>
      </p:sp>
      <p:sp>
        <p:nvSpPr>
          <p:cNvPr id="30" name="矩形 29"/>
          <p:cNvSpPr/>
          <p:nvPr/>
        </p:nvSpPr>
        <p:spPr>
          <a:xfrm>
            <a:off x="6371590" y="5013325"/>
            <a:ext cx="4838700" cy="895350"/>
          </a:xfrm>
          <a:prstGeom prst="rect">
            <a:avLst/>
          </a:prstGeom>
          <a:solidFill>
            <a:schemeClr val="bg1"/>
          </a:solidFill>
          <a:ln w="25400">
            <a:solidFill>
              <a:srgbClr val="328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5438140" y="5194300"/>
            <a:ext cx="704850" cy="704850"/>
          </a:xfrm>
          <a:prstGeom prst="ellipse">
            <a:avLst/>
          </a:prstGeom>
          <a:solidFill>
            <a:srgbClr val="3289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6448425" y="5080000"/>
            <a:ext cx="4688840" cy="718185"/>
          </a:xfrm>
          <a:prstGeom prst="rect">
            <a:avLst/>
          </a:prstGeom>
          <a:noFill/>
        </p:spPr>
        <p:txBody>
          <a:bodyPr wrap="square" rtlCol="0">
            <a:spAutoFit/>
          </a:bodyPr>
          <a:lstStyle/>
          <a:p>
            <a:pPr>
              <a:lnSpc>
                <a:spcPct val="120000"/>
              </a:lnSpc>
              <a:spcBef>
                <a:spcPts val="0"/>
              </a:spcBef>
              <a:spcAft>
                <a:spcPts val="0"/>
              </a:spcAft>
            </a:pPr>
            <a:r>
              <a:rPr lang="zh-CN" altLang="en-US" b="1" dirty="0">
                <a:solidFill>
                  <a:srgbClr val="2E75B6"/>
                </a:solidFill>
                <a:cs typeface="+mn-ea"/>
                <a:sym typeface="+mn-lt"/>
              </a:rPr>
              <a:t>优点</a:t>
            </a:r>
            <a:r>
              <a:rPr lang="en-US" altLang="zh-CN" b="1" dirty="0">
                <a:solidFill>
                  <a:srgbClr val="2E75B6"/>
                </a:solidFill>
                <a:cs typeface="+mn-ea"/>
                <a:sym typeface="+mn-lt"/>
              </a:rPr>
              <a:t> </a:t>
            </a:r>
            <a:r>
              <a:rPr lang="zh-CN" altLang="en-US" sz="1600" dirty="0">
                <a:cs typeface="+mn-ea"/>
                <a:sym typeface="+mn-lt"/>
              </a:rPr>
              <a:t>成本低、投入产出比高、效果稳定，可以实时监测优化效果，随时调整SEO策略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3" name="圆角矩形 2"/>
          <p:cNvSpPr/>
          <p:nvPr/>
        </p:nvSpPr>
        <p:spPr>
          <a:xfrm>
            <a:off x="4574540" y="1051560"/>
            <a:ext cx="304228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文本框 6"/>
          <p:cNvSpPr txBox="1"/>
          <p:nvPr/>
        </p:nvSpPr>
        <p:spPr>
          <a:xfrm>
            <a:off x="4667250" y="1184275"/>
            <a:ext cx="2950210" cy="460375"/>
          </a:xfrm>
          <a:prstGeom prst="rect">
            <a:avLst/>
          </a:prstGeom>
          <a:noFill/>
        </p:spPr>
        <p:txBody>
          <a:bodyPr wrap="square" rtlCol="0">
            <a:spAutoFit/>
          </a:bodyPr>
          <a:lstStyle/>
          <a:p>
            <a:r>
              <a:rPr lang="zh-CN" altLang="en-US" sz="2400" dirty="0">
                <a:solidFill>
                  <a:schemeClr val="bg1"/>
                </a:solidFill>
                <a:cs typeface="+mn-ea"/>
                <a:sym typeface="+mn-lt"/>
              </a:rPr>
              <a:t>搜索引擎优化的内涵</a:t>
            </a:r>
          </a:p>
        </p:txBody>
      </p:sp>
      <p:sp>
        <p:nvSpPr>
          <p:cNvPr id="2" name="矩形 1">
            <a:extLst>
              <a:ext uri="{FF2B5EF4-FFF2-40B4-BE49-F238E27FC236}">
                <a16:creationId xmlns:a16="http://schemas.microsoft.com/office/drawing/2014/main" id="{0787110C-CD9E-45B9-AD98-AB2BE173F4C0}"/>
              </a:ext>
            </a:extLst>
          </p:cNvPr>
          <p:cNvSpPr/>
          <p:nvPr/>
        </p:nvSpPr>
        <p:spPr>
          <a:xfrm>
            <a:off x="1895033" y="2307320"/>
            <a:ext cx="9223540" cy="2619948"/>
          </a:xfrm>
          <a:prstGeom prst="rect">
            <a:avLst/>
          </a:prstGeom>
          <a:noFill/>
        </p:spPr>
        <p:txBody>
          <a:bodyPr wrap="square" rtlCol="0">
            <a:spAutoFit/>
          </a:bodyPr>
          <a:lstStyle/>
          <a:p>
            <a:pPr>
              <a:lnSpc>
                <a:spcPct val="150000"/>
              </a:lnSpc>
            </a:pPr>
            <a:r>
              <a:rPr lang="zh-CN" altLang="en-US" sz="1600" dirty="0">
                <a:latin typeface="黑体" panose="02010609060101010101" charset="-122"/>
                <a:ea typeface="黑体" panose="02010609060101010101" charset="-122"/>
              </a:rPr>
              <a:t>在 </a:t>
            </a:r>
            <a:r>
              <a:rPr lang="en-US" altLang="zh-CN" sz="1600" dirty="0">
                <a:latin typeface="黑体" panose="02010609060101010101" charset="-122"/>
                <a:ea typeface="黑体" panose="02010609060101010101" charset="-122"/>
              </a:rPr>
              <a:t>SEO </a:t>
            </a:r>
            <a:r>
              <a:rPr lang="zh-CN" altLang="en-US" sz="1600" dirty="0">
                <a:latin typeface="黑体" panose="02010609060101010101" charset="-122"/>
                <a:ea typeface="黑体" panose="02010609060101010101" charset="-122"/>
              </a:rPr>
              <a:t>领域中，长尾理论主要是指的较长的、比较具体的、搜索指数相对较低的关键词，也就是通常所说的长尾关键词。</a:t>
            </a:r>
            <a:endParaRPr lang="en-US" altLang="zh-CN" sz="1600" dirty="0">
              <a:latin typeface="黑体" panose="02010609060101010101" charset="-122"/>
              <a:ea typeface="黑体" panose="02010609060101010101" charset="-122"/>
            </a:endParaRPr>
          </a:p>
          <a:p>
            <a:pPr>
              <a:lnSpc>
                <a:spcPct val="150000"/>
              </a:lnSpc>
            </a:pPr>
            <a:endParaRPr lang="en-US" altLang="zh-CN" sz="1600" dirty="0">
              <a:latin typeface="黑体" panose="02010609060101010101" charset="-122"/>
              <a:ea typeface="黑体" panose="02010609060101010101" charset="-122"/>
            </a:endParaRPr>
          </a:p>
          <a:p>
            <a:pPr>
              <a:lnSpc>
                <a:spcPct val="150000"/>
              </a:lnSpc>
            </a:pPr>
            <a:r>
              <a:rPr lang="zh-CN" altLang="en-US" sz="1600" dirty="0">
                <a:latin typeface="黑体" panose="02010609060101010101" charset="-122"/>
                <a:ea typeface="黑体" panose="02010609060101010101" charset="-122"/>
              </a:rPr>
              <a:t>长尾理论下的关键词相对来说搜索指数会少很多，但是却可以给网站带来非常精准的浏览用户。</a:t>
            </a:r>
            <a:endParaRPr lang="en-US" altLang="zh-CN" sz="1600" dirty="0">
              <a:latin typeface="黑体" panose="02010609060101010101" charset="-122"/>
              <a:ea typeface="黑体" panose="02010609060101010101" charset="-122"/>
            </a:endParaRPr>
          </a:p>
          <a:p>
            <a:pPr>
              <a:lnSpc>
                <a:spcPct val="150000"/>
              </a:lnSpc>
            </a:pPr>
            <a:endParaRPr lang="en-US" altLang="zh-CN" sz="1600" dirty="0">
              <a:latin typeface="黑体" panose="02010609060101010101" charset="-122"/>
              <a:ea typeface="黑体" panose="02010609060101010101" charset="-122"/>
            </a:endParaRPr>
          </a:p>
          <a:p>
            <a:pPr>
              <a:lnSpc>
                <a:spcPct val="150000"/>
              </a:lnSpc>
            </a:pPr>
            <a:r>
              <a:rPr lang="zh-CN" altLang="en-US" sz="1600" dirty="0">
                <a:latin typeface="黑体" panose="02010609060101010101" charset="-122"/>
                <a:ea typeface="黑体" panose="02010609060101010101" charset="-122"/>
              </a:rPr>
              <a:t>在长尾理论的作用下，同时伴随着关键词库的建立，从而形成了数量巨大的长尾关键词词库，为精准的搜索推广提供相 应的思路和方向。</a:t>
            </a:r>
          </a:p>
        </p:txBody>
      </p:sp>
    </p:spTree>
    <p:extLst>
      <p:ext uri="{BB962C8B-B14F-4D97-AF65-F5344CB8AC3E}">
        <p14:creationId xmlns:p14="http://schemas.microsoft.com/office/powerpoint/2010/main" val="39550676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11" name="矩形 10"/>
          <p:cNvSpPr/>
          <p:nvPr/>
        </p:nvSpPr>
        <p:spPr>
          <a:xfrm>
            <a:off x="-17601" y="1572161"/>
            <a:ext cx="12209601" cy="2492882"/>
          </a:xfrm>
          <a:prstGeom prst="rect">
            <a:avLst/>
          </a:prstGeom>
          <a:solidFill>
            <a:srgbClr val="2E7A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0" name="组合 9"/>
          <p:cNvGrpSpPr/>
          <p:nvPr/>
        </p:nvGrpSpPr>
        <p:grpSpPr>
          <a:xfrm>
            <a:off x="1275220" y="1985007"/>
            <a:ext cx="9653309" cy="1341258"/>
            <a:chOff x="1275220" y="2023107"/>
            <a:chExt cx="9653309" cy="1341258"/>
          </a:xfrm>
        </p:grpSpPr>
        <p:sp>
          <p:nvSpPr>
            <p:cNvPr id="36" name="文本框 35"/>
            <p:cNvSpPr txBox="1"/>
            <p:nvPr/>
          </p:nvSpPr>
          <p:spPr>
            <a:xfrm>
              <a:off x="1275221" y="2442345"/>
              <a:ext cx="9653308" cy="922020"/>
            </a:xfrm>
            <a:prstGeom prst="rect">
              <a:avLst/>
            </a:prstGeom>
            <a:noFill/>
          </p:spPr>
          <p:txBody>
            <a:bodyPr wrap="square" rtlCol="0">
              <a:spAutoFit/>
            </a:bodyPr>
            <a:lstStyle/>
            <a:p>
              <a:pPr>
                <a:lnSpc>
                  <a:spcPct val="150000"/>
                </a:lnSpc>
              </a:pPr>
              <a:r>
                <a:rPr spc="130" dirty="0">
                  <a:solidFill>
                    <a:schemeClr val="bg1"/>
                  </a:solidFill>
                  <a:latin typeface="黑体" panose="02010609060101010101" charset="-122"/>
                  <a:ea typeface="黑体" panose="02010609060101010101" charset="-122"/>
                  <a:cs typeface="黑体" panose="02010609060101010101" charset="-122"/>
                  <a:sym typeface="+mn-lt"/>
                </a:rPr>
                <a:t>开展ChinaZ搜索引擎优化是一项系统的工作</a:t>
              </a:r>
            </a:p>
            <a:p>
              <a:pPr>
                <a:lnSpc>
                  <a:spcPct val="150000"/>
                </a:lnSpc>
              </a:pPr>
              <a:r>
                <a:rPr spc="130" dirty="0">
                  <a:solidFill>
                    <a:schemeClr val="bg1"/>
                  </a:solidFill>
                  <a:latin typeface="黑体" panose="02010609060101010101" charset="-122"/>
                  <a:ea typeface="黑体" panose="02010609060101010101" charset="-122"/>
                  <a:cs typeface="黑体" panose="02010609060101010101" charset="-122"/>
                  <a:sym typeface="+mn-lt"/>
                </a:rPr>
                <a:t>以</a:t>
              </a:r>
              <a:r>
                <a:rPr lang="zh-CN" spc="130" dirty="0">
                  <a:solidFill>
                    <a:schemeClr val="bg1"/>
                  </a:solidFill>
                  <a:latin typeface="黑体" panose="02010609060101010101" charset="-122"/>
                  <a:ea typeface="黑体" panose="02010609060101010101" charset="-122"/>
                  <a:cs typeface="黑体" panose="02010609060101010101" charset="-122"/>
                  <a:sym typeface="+mn-lt"/>
                </a:rPr>
                <a:t>某网店</a:t>
              </a:r>
              <a:r>
                <a:rPr spc="130" dirty="0">
                  <a:solidFill>
                    <a:schemeClr val="bg1"/>
                  </a:solidFill>
                  <a:latin typeface="黑体" panose="02010609060101010101" charset="-122"/>
                  <a:ea typeface="黑体" panose="02010609060101010101" charset="-122"/>
                  <a:cs typeface="黑体" panose="02010609060101010101" charset="-122"/>
                  <a:sym typeface="+mn-lt"/>
                </a:rPr>
                <a:t>官方网站为例</a:t>
              </a:r>
              <a:r>
                <a:rPr lang="zh-CN" spc="130" dirty="0">
                  <a:solidFill>
                    <a:schemeClr val="bg1"/>
                  </a:solidFill>
                  <a:latin typeface="黑体" panose="02010609060101010101" charset="-122"/>
                  <a:ea typeface="黑体" panose="02010609060101010101" charset="-122"/>
                  <a:cs typeface="黑体" panose="02010609060101010101" charset="-122"/>
                  <a:sym typeface="+mn-lt"/>
                </a:rPr>
                <a:t>，就以下三部分展开实施</a:t>
              </a:r>
            </a:p>
          </p:txBody>
        </p:sp>
        <p:sp>
          <p:nvSpPr>
            <p:cNvPr id="37" name="文本框 36"/>
            <p:cNvSpPr txBox="1"/>
            <p:nvPr/>
          </p:nvSpPr>
          <p:spPr>
            <a:xfrm>
              <a:off x="1275220" y="2023107"/>
              <a:ext cx="3144380" cy="460375"/>
            </a:xfrm>
            <a:prstGeom prst="rect">
              <a:avLst/>
            </a:prstGeom>
            <a:noFill/>
          </p:spPr>
          <p:txBody>
            <a:bodyPr wrap="square" rtlCol="0">
              <a:spAutoFit/>
            </a:bodyPr>
            <a:lstStyle/>
            <a:p>
              <a:r>
                <a:rPr lang="zh-CN" altLang="en-US" sz="2400" b="1" spc="150" dirty="0">
                  <a:solidFill>
                    <a:schemeClr val="bg1"/>
                  </a:solidFill>
                  <a:cs typeface="+mn-ea"/>
                  <a:sym typeface="+mn-lt"/>
                </a:rPr>
                <a:t>搜索引擎优化内容</a:t>
              </a:r>
            </a:p>
          </p:txBody>
        </p:sp>
      </p:grpSp>
      <p:grpSp>
        <p:nvGrpSpPr>
          <p:cNvPr id="33" name="组合 32"/>
          <p:cNvGrpSpPr/>
          <p:nvPr/>
        </p:nvGrpSpPr>
        <p:grpSpPr>
          <a:xfrm>
            <a:off x="8285400" y="3610944"/>
            <a:ext cx="2868149" cy="2104628"/>
            <a:chOff x="8717966" y="3866260"/>
            <a:chExt cx="2868149" cy="2104628"/>
          </a:xfrm>
        </p:grpSpPr>
        <p:sp>
          <p:nvSpPr>
            <p:cNvPr id="2" name="圆角矩形 5"/>
            <p:cNvSpPr/>
            <p:nvPr/>
          </p:nvSpPr>
          <p:spPr>
            <a:xfrm>
              <a:off x="8717966" y="3866260"/>
              <a:ext cx="2868149" cy="2104628"/>
            </a:xfrm>
            <a:prstGeom prst="roundRect">
              <a:avLst>
                <a:gd name="adj" fmla="val 825"/>
              </a:avLst>
            </a:prstGeom>
            <a:solidFill>
              <a:srgbClr val="F1F3F2"/>
            </a:solidFill>
            <a:ln>
              <a:noFill/>
            </a:ln>
            <a:effectLst>
              <a:outerShdw blurRad="50800" dist="254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3" name="直接连接符 22"/>
            <p:cNvCxnSpPr/>
            <p:nvPr/>
          </p:nvCxnSpPr>
          <p:spPr>
            <a:xfrm>
              <a:off x="9673240" y="4372313"/>
              <a:ext cx="936000" cy="0"/>
            </a:xfrm>
            <a:prstGeom prst="line">
              <a:avLst/>
            </a:prstGeom>
            <a:ln>
              <a:solidFill>
                <a:schemeClr val="bg1"/>
              </a:solidFill>
            </a:ln>
            <a:effectLst>
              <a:outerShdw blurRad="38100" dist="127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sp>
        <p:nvSpPr>
          <p:cNvPr id="40" name="Freeform 505"/>
          <p:cNvSpPr>
            <a:spLocks noEditPoints="1"/>
          </p:cNvSpPr>
          <p:nvPr/>
        </p:nvSpPr>
        <p:spPr bwMode="auto">
          <a:xfrm>
            <a:off x="9589195" y="5281362"/>
            <a:ext cx="260558" cy="260556"/>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close/>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close/>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accent1"/>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cs typeface="+mn-ea"/>
              <a:sym typeface="+mn-lt"/>
            </a:endParaRPr>
          </a:p>
        </p:txBody>
      </p:sp>
      <p:sp>
        <p:nvSpPr>
          <p:cNvPr id="43" name="文本框 42"/>
          <p:cNvSpPr txBox="1"/>
          <p:nvPr/>
        </p:nvSpPr>
        <p:spPr>
          <a:xfrm>
            <a:off x="8757920" y="3748905"/>
            <a:ext cx="1923415" cy="398780"/>
          </a:xfrm>
          <a:prstGeom prst="rect">
            <a:avLst/>
          </a:prstGeom>
          <a:noFill/>
        </p:spPr>
        <p:txBody>
          <a:bodyPr wrap="square" rtlCol="0">
            <a:spAutoFit/>
          </a:bodyPr>
          <a:lstStyle/>
          <a:p>
            <a:pPr algn="ctr"/>
            <a:r>
              <a:rPr sz="2000" spc="150" dirty="0">
                <a:solidFill>
                  <a:srgbClr val="2E75B6"/>
                </a:solidFill>
                <a:cs typeface="+mn-ea"/>
                <a:sym typeface="+mn-lt"/>
              </a:rPr>
              <a:t>网站链接优化</a:t>
            </a:r>
          </a:p>
        </p:txBody>
      </p:sp>
      <p:sp>
        <p:nvSpPr>
          <p:cNvPr id="3" name="文本框 2"/>
          <p:cNvSpPr txBox="1"/>
          <p:nvPr/>
        </p:nvSpPr>
        <p:spPr>
          <a:xfrm>
            <a:off x="8397240" y="4246245"/>
            <a:ext cx="2623820" cy="922020"/>
          </a:xfrm>
          <a:prstGeom prst="rect">
            <a:avLst/>
          </a:prstGeom>
          <a:noFill/>
        </p:spPr>
        <p:txBody>
          <a:bodyPr wrap="square" rtlCol="0">
            <a:spAutoFit/>
          </a:bodyPr>
          <a:lstStyle/>
          <a:p>
            <a:pPr algn="ctr">
              <a:lnSpc>
                <a:spcPct val="150000"/>
              </a:lnSpc>
            </a:pPr>
            <a:r>
              <a:rPr spc="100" dirty="0">
                <a:solidFill>
                  <a:schemeClr val="tx1">
                    <a:lumMod val="50000"/>
                    <a:lumOff val="50000"/>
                  </a:schemeClr>
                </a:solidFill>
                <a:cs typeface="+mn-ea"/>
                <a:sym typeface="+mn-lt"/>
              </a:rPr>
              <a:t>分两部分进行：</a:t>
            </a:r>
          </a:p>
          <a:p>
            <a:pPr algn="ctr">
              <a:lnSpc>
                <a:spcPct val="150000"/>
              </a:lnSpc>
            </a:pPr>
            <a:r>
              <a:rPr spc="100" dirty="0">
                <a:solidFill>
                  <a:schemeClr val="tx1">
                    <a:lumMod val="50000"/>
                    <a:lumOff val="50000"/>
                  </a:schemeClr>
                </a:solidFill>
                <a:cs typeface="+mn-ea"/>
                <a:sym typeface="+mn-lt"/>
              </a:rPr>
              <a:t>内链和外链优化</a:t>
            </a:r>
          </a:p>
        </p:txBody>
      </p:sp>
      <p:grpSp>
        <p:nvGrpSpPr>
          <p:cNvPr id="6" name="组合 5"/>
          <p:cNvGrpSpPr/>
          <p:nvPr/>
        </p:nvGrpSpPr>
        <p:grpSpPr>
          <a:xfrm>
            <a:off x="4653124" y="3610944"/>
            <a:ext cx="2868149" cy="2104628"/>
            <a:chOff x="4653124" y="3866260"/>
            <a:chExt cx="2868149" cy="2104628"/>
          </a:xfrm>
        </p:grpSpPr>
        <p:sp>
          <p:nvSpPr>
            <p:cNvPr id="16" name="圆角矩形 5"/>
            <p:cNvSpPr/>
            <p:nvPr/>
          </p:nvSpPr>
          <p:spPr>
            <a:xfrm>
              <a:off x="4653124" y="3866260"/>
              <a:ext cx="2868149" cy="2104628"/>
            </a:xfrm>
            <a:prstGeom prst="roundRect">
              <a:avLst>
                <a:gd name="adj" fmla="val 825"/>
              </a:avLst>
            </a:prstGeom>
            <a:solidFill>
              <a:srgbClr val="F1F3F2"/>
            </a:solidFill>
            <a:ln>
              <a:noFill/>
            </a:ln>
            <a:effectLst>
              <a:outerShdw blurRad="50800" dist="254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2" name="直接连接符 21"/>
            <p:cNvCxnSpPr/>
            <p:nvPr/>
          </p:nvCxnSpPr>
          <p:spPr>
            <a:xfrm>
              <a:off x="5628630" y="4372313"/>
              <a:ext cx="936000" cy="0"/>
            </a:xfrm>
            <a:prstGeom prst="line">
              <a:avLst/>
            </a:prstGeom>
            <a:ln>
              <a:solidFill>
                <a:schemeClr val="bg1"/>
              </a:solidFill>
            </a:ln>
            <a:effectLst>
              <a:outerShdw blurRad="38100" dist="127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sp>
        <p:nvSpPr>
          <p:cNvPr id="39" name="Freeform 504"/>
          <p:cNvSpPr>
            <a:spLocks noEditPoints="1"/>
          </p:cNvSpPr>
          <p:nvPr/>
        </p:nvSpPr>
        <p:spPr bwMode="auto">
          <a:xfrm>
            <a:off x="5953489" y="5283577"/>
            <a:ext cx="267418" cy="267416"/>
          </a:xfrm>
          <a:custGeom>
            <a:avLst/>
            <a:gdLst>
              <a:gd name="T0" fmla="*/ 112 w 176"/>
              <a:gd name="T1" fmla="*/ 120 h 176"/>
              <a:gd name="T2" fmla="*/ 120 w 176"/>
              <a:gd name="T3" fmla="*/ 104 h 176"/>
              <a:gd name="T4" fmla="*/ 64 w 176"/>
              <a:gd name="T5" fmla="*/ 96 h 176"/>
              <a:gd name="T6" fmla="*/ 56 w 176"/>
              <a:gd name="T7" fmla="*/ 112 h 176"/>
              <a:gd name="T8" fmla="*/ 64 w 176"/>
              <a:gd name="T9" fmla="*/ 104 h 176"/>
              <a:gd name="T10" fmla="*/ 112 w 176"/>
              <a:gd name="T11" fmla="*/ 112 h 176"/>
              <a:gd name="T12" fmla="*/ 64 w 176"/>
              <a:gd name="T13" fmla="*/ 104 h 176"/>
              <a:gd name="T14" fmla="*/ 152 w 176"/>
              <a:gd name="T15" fmla="*/ 48 h 176"/>
              <a:gd name="T16" fmla="*/ 144 w 176"/>
              <a:gd name="T17" fmla="*/ 8 h 176"/>
              <a:gd name="T18" fmla="*/ 104 w 176"/>
              <a:gd name="T19" fmla="*/ 0 h 176"/>
              <a:gd name="T20" fmla="*/ 24 w 176"/>
              <a:gd name="T21" fmla="*/ 8 h 176"/>
              <a:gd name="T22" fmla="*/ 8 w 176"/>
              <a:gd name="T23" fmla="*/ 48 h 176"/>
              <a:gd name="T24" fmla="*/ 0 w 176"/>
              <a:gd name="T25" fmla="*/ 72 h 176"/>
              <a:gd name="T26" fmla="*/ 16 w 176"/>
              <a:gd name="T27" fmla="*/ 80 h 176"/>
              <a:gd name="T28" fmla="*/ 24 w 176"/>
              <a:gd name="T29" fmla="*/ 176 h 176"/>
              <a:gd name="T30" fmla="*/ 160 w 176"/>
              <a:gd name="T31" fmla="*/ 168 h 176"/>
              <a:gd name="T32" fmla="*/ 168 w 176"/>
              <a:gd name="T33" fmla="*/ 80 h 176"/>
              <a:gd name="T34" fmla="*/ 176 w 176"/>
              <a:gd name="T35" fmla="*/ 56 h 176"/>
              <a:gd name="T36" fmla="*/ 144 w 176"/>
              <a:gd name="T37" fmla="*/ 16 h 176"/>
              <a:gd name="T38" fmla="*/ 128 w 176"/>
              <a:gd name="T39" fmla="*/ 48 h 176"/>
              <a:gd name="T40" fmla="*/ 120 w 176"/>
              <a:gd name="T41" fmla="*/ 16 h 176"/>
              <a:gd name="T42" fmla="*/ 104 w 176"/>
              <a:gd name="T43" fmla="*/ 12 h 176"/>
              <a:gd name="T44" fmla="*/ 104 w 176"/>
              <a:gd name="T45" fmla="*/ 24 h 176"/>
              <a:gd name="T46" fmla="*/ 32 w 176"/>
              <a:gd name="T47" fmla="*/ 8 h 176"/>
              <a:gd name="T48" fmla="*/ 96 w 176"/>
              <a:gd name="T49" fmla="*/ 28 h 176"/>
              <a:gd name="T50" fmla="*/ 120 w 176"/>
              <a:gd name="T51" fmla="*/ 32 h 176"/>
              <a:gd name="T52" fmla="*/ 32 w 176"/>
              <a:gd name="T53" fmla="*/ 48 h 176"/>
              <a:gd name="T54" fmla="*/ 152 w 176"/>
              <a:gd name="T55" fmla="*/ 168 h 176"/>
              <a:gd name="T56" fmla="*/ 24 w 176"/>
              <a:gd name="T57" fmla="*/ 80 h 176"/>
              <a:gd name="T58" fmla="*/ 152 w 176"/>
              <a:gd name="T59" fmla="*/ 168 h 176"/>
              <a:gd name="T60" fmla="*/ 8 w 176"/>
              <a:gd name="T61" fmla="*/ 72 h 176"/>
              <a:gd name="T62" fmla="*/ 168 w 176"/>
              <a:gd name="T6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64" y="120"/>
                </a:moveTo>
                <a:cubicBezTo>
                  <a:pt x="112" y="120"/>
                  <a:pt x="112" y="120"/>
                  <a:pt x="112" y="120"/>
                </a:cubicBezTo>
                <a:cubicBezTo>
                  <a:pt x="116" y="120"/>
                  <a:pt x="120" y="116"/>
                  <a:pt x="120" y="112"/>
                </a:cubicBezTo>
                <a:cubicBezTo>
                  <a:pt x="120" y="104"/>
                  <a:pt x="120" y="104"/>
                  <a:pt x="120" y="104"/>
                </a:cubicBezTo>
                <a:cubicBezTo>
                  <a:pt x="120" y="100"/>
                  <a:pt x="116" y="96"/>
                  <a:pt x="112" y="96"/>
                </a:cubicBezTo>
                <a:cubicBezTo>
                  <a:pt x="64" y="96"/>
                  <a:pt x="64" y="96"/>
                  <a:pt x="64" y="96"/>
                </a:cubicBezTo>
                <a:cubicBezTo>
                  <a:pt x="60" y="96"/>
                  <a:pt x="56" y="100"/>
                  <a:pt x="56" y="104"/>
                </a:cubicBezTo>
                <a:cubicBezTo>
                  <a:pt x="56" y="112"/>
                  <a:pt x="56" y="112"/>
                  <a:pt x="56" y="112"/>
                </a:cubicBezTo>
                <a:cubicBezTo>
                  <a:pt x="56" y="116"/>
                  <a:pt x="60" y="120"/>
                  <a:pt x="64" y="120"/>
                </a:cubicBezTo>
                <a:close/>
                <a:moveTo>
                  <a:pt x="64" y="104"/>
                </a:moveTo>
                <a:cubicBezTo>
                  <a:pt x="112" y="104"/>
                  <a:pt x="112" y="104"/>
                  <a:pt x="112" y="104"/>
                </a:cubicBezTo>
                <a:cubicBezTo>
                  <a:pt x="112" y="112"/>
                  <a:pt x="112" y="112"/>
                  <a:pt x="112" y="112"/>
                </a:cubicBezTo>
                <a:cubicBezTo>
                  <a:pt x="64" y="112"/>
                  <a:pt x="64" y="112"/>
                  <a:pt x="64" y="112"/>
                </a:cubicBezTo>
                <a:lnTo>
                  <a:pt x="64" y="104"/>
                </a:lnTo>
                <a:close/>
                <a:moveTo>
                  <a:pt x="168" y="48"/>
                </a:moveTo>
                <a:cubicBezTo>
                  <a:pt x="152" y="48"/>
                  <a:pt x="152" y="48"/>
                  <a:pt x="152" y="48"/>
                </a:cubicBezTo>
                <a:cubicBezTo>
                  <a:pt x="152" y="16"/>
                  <a:pt x="152" y="16"/>
                  <a:pt x="152" y="16"/>
                </a:cubicBezTo>
                <a:cubicBezTo>
                  <a:pt x="152" y="12"/>
                  <a:pt x="148" y="8"/>
                  <a:pt x="144" y="8"/>
                </a:cubicBezTo>
                <a:cubicBezTo>
                  <a:pt x="112" y="8"/>
                  <a:pt x="112" y="8"/>
                  <a:pt x="112" y="8"/>
                </a:cubicBezTo>
                <a:cubicBezTo>
                  <a:pt x="104" y="0"/>
                  <a:pt x="104" y="0"/>
                  <a:pt x="104" y="0"/>
                </a:cubicBezTo>
                <a:cubicBezTo>
                  <a:pt x="32" y="0"/>
                  <a:pt x="32" y="0"/>
                  <a:pt x="32" y="0"/>
                </a:cubicBezTo>
                <a:cubicBezTo>
                  <a:pt x="28" y="0"/>
                  <a:pt x="24" y="4"/>
                  <a:pt x="24" y="8"/>
                </a:cubicBezTo>
                <a:cubicBezTo>
                  <a:pt x="24" y="48"/>
                  <a:pt x="24" y="48"/>
                  <a:pt x="24" y="48"/>
                </a:cubicBezTo>
                <a:cubicBezTo>
                  <a:pt x="8" y="48"/>
                  <a:pt x="8" y="48"/>
                  <a:pt x="8" y="48"/>
                </a:cubicBezTo>
                <a:cubicBezTo>
                  <a:pt x="4" y="48"/>
                  <a:pt x="0" y="52"/>
                  <a:pt x="0" y="56"/>
                </a:cubicBezTo>
                <a:cubicBezTo>
                  <a:pt x="0" y="72"/>
                  <a:pt x="0" y="72"/>
                  <a:pt x="0" y="72"/>
                </a:cubicBezTo>
                <a:cubicBezTo>
                  <a:pt x="0" y="76"/>
                  <a:pt x="4" y="80"/>
                  <a:pt x="8" y="80"/>
                </a:cubicBezTo>
                <a:cubicBezTo>
                  <a:pt x="16" y="80"/>
                  <a:pt x="16" y="80"/>
                  <a:pt x="16" y="80"/>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80"/>
                  <a:pt x="160" y="80"/>
                  <a:pt x="160" y="80"/>
                </a:cubicBezTo>
                <a:cubicBezTo>
                  <a:pt x="168" y="80"/>
                  <a:pt x="168" y="80"/>
                  <a:pt x="168" y="80"/>
                </a:cubicBezTo>
                <a:cubicBezTo>
                  <a:pt x="172" y="80"/>
                  <a:pt x="176" y="76"/>
                  <a:pt x="176" y="72"/>
                </a:cubicBezTo>
                <a:cubicBezTo>
                  <a:pt x="176" y="56"/>
                  <a:pt x="176" y="56"/>
                  <a:pt x="176" y="56"/>
                </a:cubicBezTo>
                <a:cubicBezTo>
                  <a:pt x="176" y="52"/>
                  <a:pt x="172" y="48"/>
                  <a:pt x="168" y="48"/>
                </a:cubicBezTo>
                <a:close/>
                <a:moveTo>
                  <a:pt x="144" y="16"/>
                </a:moveTo>
                <a:cubicBezTo>
                  <a:pt x="144" y="48"/>
                  <a:pt x="144" y="48"/>
                  <a:pt x="144" y="48"/>
                </a:cubicBezTo>
                <a:cubicBezTo>
                  <a:pt x="128" y="48"/>
                  <a:pt x="128" y="48"/>
                  <a:pt x="128" y="48"/>
                </a:cubicBezTo>
                <a:cubicBezTo>
                  <a:pt x="128" y="24"/>
                  <a:pt x="128" y="24"/>
                  <a:pt x="128" y="24"/>
                </a:cubicBezTo>
                <a:cubicBezTo>
                  <a:pt x="120" y="16"/>
                  <a:pt x="120" y="16"/>
                  <a:pt x="120" y="16"/>
                </a:cubicBezTo>
                <a:lnTo>
                  <a:pt x="144" y="16"/>
                </a:lnTo>
                <a:close/>
                <a:moveTo>
                  <a:pt x="104" y="12"/>
                </a:moveTo>
                <a:cubicBezTo>
                  <a:pt x="116" y="24"/>
                  <a:pt x="116" y="24"/>
                  <a:pt x="116" y="24"/>
                </a:cubicBezTo>
                <a:cubicBezTo>
                  <a:pt x="104" y="24"/>
                  <a:pt x="104" y="24"/>
                  <a:pt x="104" y="24"/>
                </a:cubicBezTo>
                <a:lnTo>
                  <a:pt x="104" y="12"/>
                </a:lnTo>
                <a:close/>
                <a:moveTo>
                  <a:pt x="32" y="8"/>
                </a:moveTo>
                <a:cubicBezTo>
                  <a:pt x="96" y="8"/>
                  <a:pt x="96" y="8"/>
                  <a:pt x="96" y="8"/>
                </a:cubicBezTo>
                <a:cubicBezTo>
                  <a:pt x="96" y="28"/>
                  <a:pt x="96" y="28"/>
                  <a:pt x="96" y="28"/>
                </a:cubicBezTo>
                <a:cubicBezTo>
                  <a:pt x="96" y="30"/>
                  <a:pt x="98" y="32"/>
                  <a:pt x="100" y="32"/>
                </a:cubicBezTo>
                <a:cubicBezTo>
                  <a:pt x="120" y="32"/>
                  <a:pt x="120" y="32"/>
                  <a:pt x="120" y="32"/>
                </a:cubicBezTo>
                <a:cubicBezTo>
                  <a:pt x="120" y="48"/>
                  <a:pt x="120" y="48"/>
                  <a:pt x="120" y="48"/>
                </a:cubicBezTo>
                <a:cubicBezTo>
                  <a:pt x="32" y="48"/>
                  <a:pt x="32" y="48"/>
                  <a:pt x="32" y="48"/>
                </a:cubicBezTo>
                <a:lnTo>
                  <a:pt x="32" y="8"/>
                </a:lnTo>
                <a:close/>
                <a:moveTo>
                  <a:pt x="152" y="168"/>
                </a:moveTo>
                <a:cubicBezTo>
                  <a:pt x="24" y="168"/>
                  <a:pt x="24" y="168"/>
                  <a:pt x="24" y="168"/>
                </a:cubicBezTo>
                <a:cubicBezTo>
                  <a:pt x="24" y="80"/>
                  <a:pt x="24" y="80"/>
                  <a:pt x="24" y="80"/>
                </a:cubicBezTo>
                <a:cubicBezTo>
                  <a:pt x="152" y="80"/>
                  <a:pt x="152" y="80"/>
                  <a:pt x="152" y="80"/>
                </a:cubicBezTo>
                <a:lnTo>
                  <a:pt x="152" y="168"/>
                </a:lnTo>
                <a:close/>
                <a:moveTo>
                  <a:pt x="168" y="72"/>
                </a:moveTo>
                <a:cubicBezTo>
                  <a:pt x="8" y="72"/>
                  <a:pt x="8" y="72"/>
                  <a:pt x="8" y="72"/>
                </a:cubicBezTo>
                <a:cubicBezTo>
                  <a:pt x="8" y="56"/>
                  <a:pt x="8" y="56"/>
                  <a:pt x="8" y="56"/>
                </a:cubicBezTo>
                <a:cubicBezTo>
                  <a:pt x="168" y="56"/>
                  <a:pt x="168" y="56"/>
                  <a:pt x="168" y="56"/>
                </a:cubicBezTo>
                <a:lnTo>
                  <a:pt x="168" y="72"/>
                </a:lnTo>
                <a:close/>
              </a:path>
            </a:pathLst>
          </a:custGeom>
          <a:solidFill>
            <a:schemeClr val="accent1"/>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cs typeface="+mn-ea"/>
              <a:sym typeface="+mn-lt"/>
            </a:endParaRPr>
          </a:p>
        </p:txBody>
      </p:sp>
      <p:sp>
        <p:nvSpPr>
          <p:cNvPr id="42" name="文本框 41"/>
          <p:cNvSpPr txBox="1"/>
          <p:nvPr/>
        </p:nvSpPr>
        <p:spPr>
          <a:xfrm>
            <a:off x="5363200" y="3748905"/>
            <a:ext cx="1444000" cy="398780"/>
          </a:xfrm>
          <a:prstGeom prst="rect">
            <a:avLst/>
          </a:prstGeom>
          <a:noFill/>
        </p:spPr>
        <p:txBody>
          <a:bodyPr wrap="square" rtlCol="0">
            <a:spAutoFit/>
          </a:bodyPr>
          <a:lstStyle/>
          <a:p>
            <a:pPr algn="ctr"/>
            <a:r>
              <a:rPr sz="2000" spc="150" dirty="0">
                <a:solidFill>
                  <a:srgbClr val="2E75B6"/>
                </a:solidFill>
                <a:cs typeface="+mn-ea"/>
                <a:sym typeface="+mn-lt"/>
              </a:rPr>
              <a:t>标题优化</a:t>
            </a:r>
          </a:p>
        </p:txBody>
      </p:sp>
      <p:sp>
        <p:nvSpPr>
          <p:cNvPr id="7" name="文本框 6"/>
          <p:cNvSpPr txBox="1"/>
          <p:nvPr/>
        </p:nvSpPr>
        <p:spPr>
          <a:xfrm>
            <a:off x="4775835" y="4248785"/>
            <a:ext cx="2623820" cy="922020"/>
          </a:xfrm>
          <a:prstGeom prst="rect">
            <a:avLst/>
          </a:prstGeom>
          <a:noFill/>
        </p:spPr>
        <p:txBody>
          <a:bodyPr wrap="square" rtlCol="0">
            <a:spAutoFit/>
          </a:bodyPr>
          <a:lstStyle/>
          <a:p>
            <a:pPr algn="ctr">
              <a:lnSpc>
                <a:spcPct val="150000"/>
              </a:lnSpc>
            </a:pPr>
            <a:r>
              <a:rPr spc="100" dirty="0">
                <a:solidFill>
                  <a:schemeClr val="tx1">
                    <a:lumMod val="50000"/>
                    <a:lumOff val="50000"/>
                  </a:schemeClr>
                </a:solidFill>
                <a:cs typeface="+mn-ea"/>
                <a:sym typeface="+mn-lt"/>
              </a:rPr>
              <a:t>标题优化是搜索引擎优化中最基本的操作</a:t>
            </a:r>
          </a:p>
        </p:txBody>
      </p:sp>
      <p:grpSp>
        <p:nvGrpSpPr>
          <p:cNvPr id="8" name="组合 7"/>
          <p:cNvGrpSpPr/>
          <p:nvPr/>
        </p:nvGrpSpPr>
        <p:grpSpPr>
          <a:xfrm>
            <a:off x="1020848" y="3610944"/>
            <a:ext cx="2868149" cy="2104628"/>
            <a:chOff x="588282" y="3866260"/>
            <a:chExt cx="2868149" cy="2104628"/>
          </a:xfrm>
        </p:grpSpPr>
        <p:sp>
          <p:nvSpPr>
            <p:cNvPr id="15" name="圆角矩形 5"/>
            <p:cNvSpPr/>
            <p:nvPr/>
          </p:nvSpPr>
          <p:spPr>
            <a:xfrm>
              <a:off x="588282" y="3866260"/>
              <a:ext cx="2868149" cy="2104628"/>
            </a:xfrm>
            <a:prstGeom prst="roundRect">
              <a:avLst>
                <a:gd name="adj" fmla="val 825"/>
              </a:avLst>
            </a:prstGeom>
            <a:solidFill>
              <a:srgbClr val="F1F3F2"/>
            </a:solidFill>
            <a:ln>
              <a:noFill/>
            </a:ln>
            <a:effectLst>
              <a:outerShdw blurRad="50800" dist="254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1" name="直接连接符 20"/>
            <p:cNvCxnSpPr/>
            <p:nvPr/>
          </p:nvCxnSpPr>
          <p:spPr>
            <a:xfrm>
              <a:off x="1530865" y="4372313"/>
              <a:ext cx="936000" cy="0"/>
            </a:xfrm>
            <a:prstGeom prst="line">
              <a:avLst/>
            </a:prstGeom>
            <a:ln>
              <a:solidFill>
                <a:schemeClr val="bg1"/>
              </a:solidFill>
            </a:ln>
            <a:effectLst>
              <a:outerShdw blurRad="38100" dist="127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sp>
        <p:nvSpPr>
          <p:cNvPr id="38" name="Freeform 503"/>
          <p:cNvSpPr>
            <a:spLocks noEditPoints="1"/>
          </p:cNvSpPr>
          <p:nvPr/>
        </p:nvSpPr>
        <p:spPr bwMode="auto">
          <a:xfrm>
            <a:off x="2297722" y="5283577"/>
            <a:ext cx="267418" cy="267416"/>
          </a:xfrm>
          <a:custGeom>
            <a:avLst/>
            <a:gdLst>
              <a:gd name="T0" fmla="*/ 64 w 176"/>
              <a:gd name="T1" fmla="*/ 32 h 176"/>
              <a:gd name="T2" fmla="*/ 67 w 176"/>
              <a:gd name="T3" fmla="*/ 31 h 176"/>
              <a:gd name="T4" fmla="*/ 84 w 176"/>
              <a:gd name="T5" fmla="*/ 14 h 176"/>
              <a:gd name="T6" fmla="*/ 84 w 176"/>
              <a:gd name="T7" fmla="*/ 124 h 176"/>
              <a:gd name="T8" fmla="*/ 84 w 176"/>
              <a:gd name="T9" fmla="*/ 124 h 176"/>
              <a:gd name="T10" fmla="*/ 88 w 176"/>
              <a:gd name="T11" fmla="*/ 128 h 176"/>
              <a:gd name="T12" fmla="*/ 92 w 176"/>
              <a:gd name="T13" fmla="*/ 124 h 176"/>
              <a:gd name="T14" fmla="*/ 92 w 176"/>
              <a:gd name="T15" fmla="*/ 14 h 176"/>
              <a:gd name="T16" fmla="*/ 109 w 176"/>
              <a:gd name="T17" fmla="*/ 31 h 176"/>
              <a:gd name="T18" fmla="*/ 112 w 176"/>
              <a:gd name="T19" fmla="*/ 32 h 176"/>
              <a:gd name="T20" fmla="*/ 116 w 176"/>
              <a:gd name="T21" fmla="*/ 28 h 176"/>
              <a:gd name="T22" fmla="*/ 115 w 176"/>
              <a:gd name="T23" fmla="*/ 25 h 176"/>
              <a:gd name="T24" fmla="*/ 91 w 176"/>
              <a:gd name="T25" fmla="*/ 1 h 176"/>
              <a:gd name="T26" fmla="*/ 88 w 176"/>
              <a:gd name="T27" fmla="*/ 0 h 176"/>
              <a:gd name="T28" fmla="*/ 85 w 176"/>
              <a:gd name="T29" fmla="*/ 1 h 176"/>
              <a:gd name="T30" fmla="*/ 61 w 176"/>
              <a:gd name="T31" fmla="*/ 25 h 176"/>
              <a:gd name="T32" fmla="*/ 60 w 176"/>
              <a:gd name="T33" fmla="*/ 28 h 176"/>
              <a:gd name="T34" fmla="*/ 64 w 176"/>
              <a:gd name="T35" fmla="*/ 32 h 176"/>
              <a:gd name="T36" fmla="*/ 168 w 176"/>
              <a:gd name="T37" fmla="*/ 40 h 176"/>
              <a:gd name="T38" fmla="*/ 104 w 176"/>
              <a:gd name="T39" fmla="*/ 40 h 176"/>
              <a:gd name="T40" fmla="*/ 100 w 176"/>
              <a:gd name="T41" fmla="*/ 44 h 176"/>
              <a:gd name="T42" fmla="*/ 104 w 176"/>
              <a:gd name="T43" fmla="*/ 48 h 176"/>
              <a:gd name="T44" fmla="*/ 168 w 176"/>
              <a:gd name="T45" fmla="*/ 48 h 176"/>
              <a:gd name="T46" fmla="*/ 168 w 176"/>
              <a:gd name="T47" fmla="*/ 64 h 176"/>
              <a:gd name="T48" fmla="*/ 104 w 176"/>
              <a:gd name="T49" fmla="*/ 64 h 176"/>
              <a:gd name="T50" fmla="*/ 100 w 176"/>
              <a:gd name="T51" fmla="*/ 68 h 176"/>
              <a:gd name="T52" fmla="*/ 104 w 176"/>
              <a:gd name="T53" fmla="*/ 72 h 176"/>
              <a:gd name="T54" fmla="*/ 152 w 176"/>
              <a:gd name="T55" fmla="*/ 72 h 176"/>
              <a:gd name="T56" fmla="*/ 152 w 176"/>
              <a:gd name="T57" fmla="*/ 168 h 176"/>
              <a:gd name="T58" fmla="*/ 24 w 176"/>
              <a:gd name="T59" fmla="*/ 168 h 176"/>
              <a:gd name="T60" fmla="*/ 24 w 176"/>
              <a:gd name="T61" fmla="*/ 72 h 176"/>
              <a:gd name="T62" fmla="*/ 72 w 176"/>
              <a:gd name="T63" fmla="*/ 72 h 176"/>
              <a:gd name="T64" fmla="*/ 76 w 176"/>
              <a:gd name="T65" fmla="*/ 68 h 176"/>
              <a:gd name="T66" fmla="*/ 72 w 176"/>
              <a:gd name="T67" fmla="*/ 64 h 176"/>
              <a:gd name="T68" fmla="*/ 8 w 176"/>
              <a:gd name="T69" fmla="*/ 64 h 176"/>
              <a:gd name="T70" fmla="*/ 8 w 176"/>
              <a:gd name="T71" fmla="*/ 48 h 176"/>
              <a:gd name="T72" fmla="*/ 72 w 176"/>
              <a:gd name="T73" fmla="*/ 48 h 176"/>
              <a:gd name="T74" fmla="*/ 76 w 176"/>
              <a:gd name="T75" fmla="*/ 44 h 176"/>
              <a:gd name="T76" fmla="*/ 72 w 176"/>
              <a:gd name="T77" fmla="*/ 40 h 176"/>
              <a:gd name="T78" fmla="*/ 8 w 176"/>
              <a:gd name="T79" fmla="*/ 40 h 176"/>
              <a:gd name="T80" fmla="*/ 0 w 176"/>
              <a:gd name="T81" fmla="*/ 48 h 176"/>
              <a:gd name="T82" fmla="*/ 0 w 176"/>
              <a:gd name="T83" fmla="*/ 64 h 176"/>
              <a:gd name="T84" fmla="*/ 8 w 176"/>
              <a:gd name="T85" fmla="*/ 72 h 176"/>
              <a:gd name="T86" fmla="*/ 16 w 176"/>
              <a:gd name="T87" fmla="*/ 72 h 176"/>
              <a:gd name="T88" fmla="*/ 16 w 176"/>
              <a:gd name="T89" fmla="*/ 168 h 176"/>
              <a:gd name="T90" fmla="*/ 24 w 176"/>
              <a:gd name="T91" fmla="*/ 176 h 176"/>
              <a:gd name="T92" fmla="*/ 152 w 176"/>
              <a:gd name="T93" fmla="*/ 176 h 176"/>
              <a:gd name="T94" fmla="*/ 160 w 176"/>
              <a:gd name="T95" fmla="*/ 168 h 176"/>
              <a:gd name="T96" fmla="*/ 160 w 176"/>
              <a:gd name="T97" fmla="*/ 72 h 176"/>
              <a:gd name="T98" fmla="*/ 168 w 176"/>
              <a:gd name="T99" fmla="*/ 72 h 176"/>
              <a:gd name="T100" fmla="*/ 176 w 176"/>
              <a:gd name="T101" fmla="*/ 64 h 176"/>
              <a:gd name="T102" fmla="*/ 176 w 176"/>
              <a:gd name="T103" fmla="*/ 48 h 176"/>
              <a:gd name="T104" fmla="*/ 168 w 176"/>
              <a:gd name="T105"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64" y="32"/>
                </a:moveTo>
                <a:cubicBezTo>
                  <a:pt x="65" y="32"/>
                  <a:pt x="66" y="32"/>
                  <a:pt x="67" y="31"/>
                </a:cubicBezTo>
                <a:cubicBezTo>
                  <a:pt x="84" y="14"/>
                  <a:pt x="84" y="14"/>
                  <a:pt x="84" y="14"/>
                </a:cubicBezTo>
                <a:cubicBezTo>
                  <a:pt x="84" y="124"/>
                  <a:pt x="84" y="124"/>
                  <a:pt x="84" y="124"/>
                </a:cubicBezTo>
                <a:cubicBezTo>
                  <a:pt x="84" y="124"/>
                  <a:pt x="84" y="124"/>
                  <a:pt x="84" y="124"/>
                </a:cubicBezTo>
                <a:cubicBezTo>
                  <a:pt x="84" y="126"/>
                  <a:pt x="86" y="128"/>
                  <a:pt x="88" y="128"/>
                </a:cubicBezTo>
                <a:cubicBezTo>
                  <a:pt x="90" y="128"/>
                  <a:pt x="92" y="126"/>
                  <a:pt x="92" y="124"/>
                </a:cubicBezTo>
                <a:cubicBezTo>
                  <a:pt x="92" y="14"/>
                  <a:pt x="92" y="14"/>
                  <a:pt x="92" y="14"/>
                </a:cubicBezTo>
                <a:cubicBezTo>
                  <a:pt x="109" y="31"/>
                  <a:pt x="109" y="31"/>
                  <a:pt x="109" y="31"/>
                </a:cubicBezTo>
                <a:cubicBezTo>
                  <a:pt x="110" y="32"/>
                  <a:pt x="111" y="32"/>
                  <a:pt x="112" y="32"/>
                </a:cubicBezTo>
                <a:cubicBezTo>
                  <a:pt x="114" y="32"/>
                  <a:pt x="116" y="30"/>
                  <a:pt x="116" y="28"/>
                </a:cubicBezTo>
                <a:cubicBezTo>
                  <a:pt x="116" y="27"/>
                  <a:pt x="116" y="26"/>
                  <a:pt x="115" y="25"/>
                </a:cubicBezTo>
                <a:cubicBezTo>
                  <a:pt x="91" y="1"/>
                  <a:pt x="91" y="1"/>
                  <a:pt x="91" y="1"/>
                </a:cubicBezTo>
                <a:cubicBezTo>
                  <a:pt x="90" y="0"/>
                  <a:pt x="89" y="0"/>
                  <a:pt x="88" y="0"/>
                </a:cubicBezTo>
                <a:cubicBezTo>
                  <a:pt x="87" y="0"/>
                  <a:pt x="86" y="0"/>
                  <a:pt x="85" y="1"/>
                </a:cubicBezTo>
                <a:cubicBezTo>
                  <a:pt x="61" y="25"/>
                  <a:pt x="61" y="25"/>
                  <a:pt x="61" y="25"/>
                </a:cubicBezTo>
                <a:cubicBezTo>
                  <a:pt x="60" y="26"/>
                  <a:pt x="60" y="27"/>
                  <a:pt x="60" y="28"/>
                </a:cubicBezTo>
                <a:cubicBezTo>
                  <a:pt x="60" y="30"/>
                  <a:pt x="62" y="32"/>
                  <a:pt x="64" y="32"/>
                </a:cubicBezTo>
                <a:close/>
                <a:moveTo>
                  <a:pt x="168" y="40"/>
                </a:moveTo>
                <a:cubicBezTo>
                  <a:pt x="104" y="40"/>
                  <a:pt x="104" y="40"/>
                  <a:pt x="104" y="40"/>
                </a:cubicBezTo>
                <a:cubicBezTo>
                  <a:pt x="102" y="40"/>
                  <a:pt x="100" y="42"/>
                  <a:pt x="100" y="44"/>
                </a:cubicBezTo>
                <a:cubicBezTo>
                  <a:pt x="100" y="46"/>
                  <a:pt x="102" y="48"/>
                  <a:pt x="104" y="48"/>
                </a:cubicBezTo>
                <a:cubicBezTo>
                  <a:pt x="168" y="48"/>
                  <a:pt x="168" y="48"/>
                  <a:pt x="168" y="48"/>
                </a:cubicBezTo>
                <a:cubicBezTo>
                  <a:pt x="168" y="64"/>
                  <a:pt x="168" y="64"/>
                  <a:pt x="168" y="64"/>
                </a:cubicBezTo>
                <a:cubicBezTo>
                  <a:pt x="104" y="64"/>
                  <a:pt x="104" y="64"/>
                  <a:pt x="104" y="64"/>
                </a:cubicBezTo>
                <a:cubicBezTo>
                  <a:pt x="102" y="64"/>
                  <a:pt x="100" y="66"/>
                  <a:pt x="100" y="68"/>
                </a:cubicBezTo>
                <a:cubicBezTo>
                  <a:pt x="100" y="70"/>
                  <a:pt x="102" y="72"/>
                  <a:pt x="104" y="72"/>
                </a:cubicBezTo>
                <a:cubicBezTo>
                  <a:pt x="152" y="72"/>
                  <a:pt x="152" y="72"/>
                  <a:pt x="152" y="72"/>
                </a:cubicBezTo>
                <a:cubicBezTo>
                  <a:pt x="152" y="168"/>
                  <a:pt x="152" y="168"/>
                  <a:pt x="152" y="168"/>
                </a:cubicBezTo>
                <a:cubicBezTo>
                  <a:pt x="24" y="168"/>
                  <a:pt x="24" y="168"/>
                  <a:pt x="24" y="168"/>
                </a:cubicBezTo>
                <a:cubicBezTo>
                  <a:pt x="24" y="72"/>
                  <a:pt x="24" y="72"/>
                  <a:pt x="24" y="72"/>
                </a:cubicBezTo>
                <a:cubicBezTo>
                  <a:pt x="72" y="72"/>
                  <a:pt x="72" y="72"/>
                  <a:pt x="72" y="72"/>
                </a:cubicBezTo>
                <a:cubicBezTo>
                  <a:pt x="74" y="72"/>
                  <a:pt x="76" y="70"/>
                  <a:pt x="76" y="68"/>
                </a:cubicBezTo>
                <a:cubicBezTo>
                  <a:pt x="76" y="66"/>
                  <a:pt x="74" y="64"/>
                  <a:pt x="72" y="64"/>
                </a:cubicBezTo>
                <a:cubicBezTo>
                  <a:pt x="8" y="64"/>
                  <a:pt x="8" y="64"/>
                  <a:pt x="8" y="64"/>
                </a:cubicBezTo>
                <a:cubicBezTo>
                  <a:pt x="8" y="48"/>
                  <a:pt x="8" y="48"/>
                  <a:pt x="8" y="48"/>
                </a:cubicBezTo>
                <a:cubicBezTo>
                  <a:pt x="72" y="48"/>
                  <a:pt x="72" y="48"/>
                  <a:pt x="72" y="48"/>
                </a:cubicBezTo>
                <a:cubicBezTo>
                  <a:pt x="74" y="48"/>
                  <a:pt x="76" y="46"/>
                  <a:pt x="76" y="44"/>
                </a:cubicBezTo>
                <a:cubicBezTo>
                  <a:pt x="76" y="42"/>
                  <a:pt x="74" y="40"/>
                  <a:pt x="72" y="40"/>
                </a:cubicBezTo>
                <a:cubicBezTo>
                  <a:pt x="8" y="40"/>
                  <a:pt x="8" y="40"/>
                  <a:pt x="8" y="40"/>
                </a:cubicBezTo>
                <a:cubicBezTo>
                  <a:pt x="4" y="40"/>
                  <a:pt x="0" y="44"/>
                  <a:pt x="0" y="48"/>
                </a:cubicBezTo>
                <a:cubicBezTo>
                  <a:pt x="0" y="64"/>
                  <a:pt x="0" y="64"/>
                  <a:pt x="0" y="64"/>
                </a:cubicBezTo>
                <a:cubicBezTo>
                  <a:pt x="0" y="68"/>
                  <a:pt x="4" y="72"/>
                  <a:pt x="8" y="72"/>
                </a:cubicBezTo>
                <a:cubicBezTo>
                  <a:pt x="16" y="72"/>
                  <a:pt x="16" y="72"/>
                  <a:pt x="16" y="72"/>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72"/>
                  <a:pt x="160" y="72"/>
                  <a:pt x="160" y="72"/>
                </a:cubicBezTo>
                <a:cubicBezTo>
                  <a:pt x="168" y="72"/>
                  <a:pt x="168" y="72"/>
                  <a:pt x="168" y="72"/>
                </a:cubicBezTo>
                <a:cubicBezTo>
                  <a:pt x="172" y="72"/>
                  <a:pt x="176" y="68"/>
                  <a:pt x="176" y="64"/>
                </a:cubicBezTo>
                <a:cubicBezTo>
                  <a:pt x="176" y="48"/>
                  <a:pt x="176" y="48"/>
                  <a:pt x="176" y="48"/>
                </a:cubicBezTo>
                <a:cubicBezTo>
                  <a:pt x="176" y="44"/>
                  <a:pt x="172" y="40"/>
                  <a:pt x="168" y="40"/>
                </a:cubicBezTo>
                <a:close/>
              </a:path>
            </a:pathLst>
          </a:custGeom>
          <a:solidFill>
            <a:schemeClr val="accent1"/>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cs typeface="+mn-ea"/>
              <a:sym typeface="+mn-lt"/>
            </a:endParaRPr>
          </a:p>
        </p:txBody>
      </p:sp>
      <p:sp>
        <p:nvSpPr>
          <p:cNvPr id="41" name="文本框 40"/>
          <p:cNvSpPr txBox="1"/>
          <p:nvPr/>
        </p:nvSpPr>
        <p:spPr>
          <a:xfrm>
            <a:off x="1605304" y="3748905"/>
            <a:ext cx="1683996" cy="398780"/>
          </a:xfrm>
          <a:prstGeom prst="rect">
            <a:avLst/>
          </a:prstGeom>
          <a:noFill/>
        </p:spPr>
        <p:txBody>
          <a:bodyPr wrap="square" rtlCol="0">
            <a:spAutoFit/>
          </a:bodyPr>
          <a:lstStyle/>
          <a:p>
            <a:pPr algn="ctr"/>
            <a:r>
              <a:rPr lang="zh-CN" sz="2000" spc="150" dirty="0">
                <a:solidFill>
                  <a:srgbClr val="2E75B6"/>
                </a:solidFill>
                <a:cs typeface="+mn-ea"/>
                <a:sym typeface="+mn-lt"/>
              </a:rPr>
              <a:t>关键词优化</a:t>
            </a:r>
          </a:p>
        </p:txBody>
      </p:sp>
      <p:sp>
        <p:nvSpPr>
          <p:cNvPr id="9" name="文本框 8"/>
          <p:cNvSpPr txBox="1"/>
          <p:nvPr/>
        </p:nvSpPr>
        <p:spPr>
          <a:xfrm>
            <a:off x="1329055" y="4284345"/>
            <a:ext cx="2245360" cy="922020"/>
          </a:xfrm>
          <a:prstGeom prst="rect">
            <a:avLst/>
          </a:prstGeom>
          <a:noFill/>
        </p:spPr>
        <p:txBody>
          <a:bodyPr wrap="square" rtlCol="0">
            <a:spAutoFit/>
          </a:bodyPr>
          <a:lstStyle/>
          <a:p>
            <a:pPr algn="ctr">
              <a:lnSpc>
                <a:spcPct val="150000"/>
              </a:lnSpc>
            </a:pPr>
            <a:r>
              <a:rPr spc="100" dirty="0">
                <a:solidFill>
                  <a:schemeClr val="tx1">
                    <a:lumMod val="50000"/>
                    <a:lumOff val="50000"/>
                  </a:schemeClr>
                </a:solidFill>
                <a:cs typeface="+mn-ea"/>
                <a:sym typeface="+mn-lt"/>
              </a:rPr>
              <a:t>关键词是网站优化的基础</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96" name="文本框 95"/>
          <p:cNvSpPr txBox="1"/>
          <p:nvPr/>
        </p:nvSpPr>
        <p:spPr>
          <a:xfrm>
            <a:off x="5213985" y="1127760"/>
            <a:ext cx="1763395" cy="460375"/>
          </a:xfrm>
          <a:prstGeom prst="rect">
            <a:avLst/>
          </a:prstGeom>
          <a:noFill/>
          <a:ln w="9525">
            <a:noFill/>
          </a:ln>
        </p:spPr>
        <p:txBody>
          <a:bodyPr wrap="square">
            <a:spAutoFit/>
          </a:bodyPr>
          <a:lstStyle/>
          <a:p>
            <a:pPr indent="0"/>
            <a:r>
              <a:rPr lang="zh-CN" altLang="en-US" sz="2400" b="0" dirty="0">
                <a:solidFill>
                  <a:srgbClr val="2F7CBD"/>
                </a:solidFill>
                <a:latin typeface="黑体" panose="02010609060101010101" charset="-122"/>
                <a:ea typeface="黑体" panose="02010609060101010101" charset="-122"/>
                <a:cs typeface="黑体" panose="02010609060101010101" charset="-122"/>
              </a:rPr>
              <a:t>关键词优化</a:t>
            </a:r>
          </a:p>
        </p:txBody>
      </p:sp>
      <p:grpSp>
        <p:nvGrpSpPr>
          <p:cNvPr id="2" name="Group 6"/>
          <p:cNvGrpSpPr/>
          <p:nvPr/>
        </p:nvGrpSpPr>
        <p:grpSpPr>
          <a:xfrm>
            <a:off x="7929928" y="2947826"/>
            <a:ext cx="2302565" cy="2510313"/>
            <a:chOff x="2162908" y="2760785"/>
            <a:chExt cx="2302565" cy="2510313"/>
          </a:xfrm>
        </p:grpSpPr>
        <p:sp>
          <p:nvSpPr>
            <p:cNvPr id="4" name="Rectangle 5"/>
            <p:cNvSpPr/>
            <p:nvPr/>
          </p:nvSpPr>
          <p:spPr>
            <a:xfrm>
              <a:off x="2162908" y="2760785"/>
              <a:ext cx="1987061" cy="1055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Rectangle 15"/>
            <p:cNvSpPr/>
            <p:nvPr/>
          </p:nvSpPr>
          <p:spPr>
            <a:xfrm>
              <a:off x="2259766" y="5165591"/>
              <a:ext cx="1987061" cy="1055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Rectangle 16"/>
            <p:cNvSpPr/>
            <p:nvPr/>
          </p:nvSpPr>
          <p:spPr>
            <a:xfrm rot="5400000">
              <a:off x="3419189" y="4119307"/>
              <a:ext cx="1987061" cy="1055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7" name="Oval 4"/>
          <p:cNvSpPr/>
          <p:nvPr/>
        </p:nvSpPr>
        <p:spPr>
          <a:xfrm>
            <a:off x="7010826" y="2156520"/>
            <a:ext cx="1742380" cy="1742380"/>
          </a:xfrm>
          <a:prstGeom prst="ellipse">
            <a:avLst/>
          </a:prstGeom>
          <a:solidFill>
            <a:srgbClr val="7B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Oval 11"/>
          <p:cNvSpPr/>
          <p:nvPr/>
        </p:nvSpPr>
        <p:spPr>
          <a:xfrm>
            <a:off x="9308550" y="2156520"/>
            <a:ext cx="1742380" cy="1742380"/>
          </a:xfrm>
          <a:prstGeom prst="ellipse">
            <a:avLst/>
          </a:prstGeom>
          <a:solidFill>
            <a:srgbClr val="67A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Oval 12"/>
          <p:cNvSpPr/>
          <p:nvPr/>
        </p:nvSpPr>
        <p:spPr>
          <a:xfrm>
            <a:off x="7010826" y="4534196"/>
            <a:ext cx="1742380" cy="1742380"/>
          </a:xfrm>
          <a:prstGeom prst="ellipse">
            <a:avLst/>
          </a:prstGeom>
          <a:solidFill>
            <a:srgbClr val="318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Oval 13"/>
          <p:cNvSpPr/>
          <p:nvPr/>
        </p:nvSpPr>
        <p:spPr>
          <a:xfrm>
            <a:off x="9308550" y="4534196"/>
            <a:ext cx="1742380" cy="1742380"/>
          </a:xfrm>
          <a:prstGeom prst="ellipse">
            <a:avLst/>
          </a:prstGeom>
          <a:solidFill>
            <a:srgbClr val="418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29"/>
          <p:cNvSpPr/>
          <p:nvPr/>
        </p:nvSpPr>
        <p:spPr>
          <a:xfrm>
            <a:off x="7032625" y="2844165"/>
            <a:ext cx="1709420" cy="347345"/>
          </a:xfrm>
          <a:prstGeom prst="rect">
            <a:avLst/>
          </a:prstGeom>
        </p:spPr>
        <p:txBody>
          <a:bodyPr wrap="square">
            <a:spAutoFit/>
          </a:bodyPr>
          <a:lstStyle/>
          <a:p>
            <a:pPr lvl="0" algn="ctr">
              <a:lnSpc>
                <a:spcPts val="2000"/>
              </a:lnSpc>
              <a:defRPr/>
            </a:pPr>
            <a:r>
              <a:rPr lang="zh-CN" altLang="en-US" sz="2000" dirty="0">
                <a:solidFill>
                  <a:schemeClr val="bg1">
                    <a:lumMod val="95000"/>
                  </a:schemeClr>
                </a:solidFill>
                <a:cs typeface="+mn-ea"/>
                <a:sym typeface="+mn-lt"/>
              </a:rPr>
              <a:t>定位关键词</a:t>
            </a:r>
          </a:p>
        </p:txBody>
      </p:sp>
      <p:sp>
        <p:nvSpPr>
          <p:cNvPr id="11" name="Rectangle 29"/>
          <p:cNvSpPr/>
          <p:nvPr/>
        </p:nvSpPr>
        <p:spPr>
          <a:xfrm>
            <a:off x="9497401" y="2612733"/>
            <a:ext cx="1364676" cy="829945"/>
          </a:xfrm>
          <a:prstGeom prst="rect">
            <a:avLst/>
          </a:prstGeom>
        </p:spPr>
        <p:txBody>
          <a:bodyPr wrap="square">
            <a:spAutoFit/>
          </a:bodyPr>
          <a:lstStyle/>
          <a:p>
            <a:pPr lvl="0" algn="ctr">
              <a:lnSpc>
                <a:spcPct val="120000"/>
              </a:lnSpc>
              <a:spcBef>
                <a:spcPts val="0"/>
              </a:spcBef>
              <a:spcAft>
                <a:spcPts val="0"/>
              </a:spcAft>
              <a:defRPr/>
            </a:pPr>
            <a:r>
              <a:rPr lang="zh-CN" altLang="en-US" sz="2000" dirty="0">
                <a:solidFill>
                  <a:schemeClr val="bg1">
                    <a:lumMod val="95000"/>
                  </a:schemeClr>
                </a:solidFill>
                <a:cs typeface="+mn-ea"/>
                <a:sym typeface="+mn-lt"/>
              </a:rPr>
              <a:t>筛选核心</a:t>
            </a:r>
          </a:p>
          <a:p>
            <a:pPr lvl="0" algn="ctr">
              <a:lnSpc>
                <a:spcPct val="120000"/>
              </a:lnSpc>
              <a:spcBef>
                <a:spcPts val="0"/>
              </a:spcBef>
              <a:spcAft>
                <a:spcPts val="0"/>
              </a:spcAft>
              <a:defRPr/>
            </a:pPr>
            <a:r>
              <a:rPr lang="zh-CN" altLang="en-US" sz="2000" dirty="0">
                <a:solidFill>
                  <a:schemeClr val="bg1">
                    <a:lumMod val="95000"/>
                  </a:schemeClr>
                </a:solidFill>
                <a:cs typeface="+mn-ea"/>
                <a:sym typeface="+mn-lt"/>
              </a:rPr>
              <a:t>关键词</a:t>
            </a:r>
          </a:p>
        </p:txBody>
      </p:sp>
      <p:sp>
        <p:nvSpPr>
          <p:cNvPr id="12" name="Rectangle 29"/>
          <p:cNvSpPr/>
          <p:nvPr/>
        </p:nvSpPr>
        <p:spPr>
          <a:xfrm>
            <a:off x="7098030" y="5231765"/>
            <a:ext cx="1568450" cy="347345"/>
          </a:xfrm>
          <a:prstGeom prst="rect">
            <a:avLst/>
          </a:prstGeom>
        </p:spPr>
        <p:txBody>
          <a:bodyPr wrap="square">
            <a:spAutoFit/>
          </a:bodyPr>
          <a:lstStyle/>
          <a:p>
            <a:pPr lvl="0" algn="ctr">
              <a:lnSpc>
                <a:spcPts val="2000"/>
              </a:lnSpc>
              <a:defRPr/>
            </a:pPr>
            <a:r>
              <a:rPr lang="zh-CN" altLang="en-US" sz="2000" dirty="0">
                <a:solidFill>
                  <a:schemeClr val="bg1">
                    <a:lumMod val="95000"/>
                  </a:schemeClr>
                </a:solidFill>
                <a:cs typeface="+mn-ea"/>
                <a:sym typeface="+mn-lt"/>
              </a:rPr>
              <a:t>部署关键词</a:t>
            </a:r>
          </a:p>
        </p:txBody>
      </p:sp>
      <p:sp>
        <p:nvSpPr>
          <p:cNvPr id="17" name="Rectangle 29"/>
          <p:cNvSpPr/>
          <p:nvPr/>
        </p:nvSpPr>
        <p:spPr>
          <a:xfrm>
            <a:off x="9496766" y="4990419"/>
            <a:ext cx="1364676" cy="829945"/>
          </a:xfrm>
          <a:prstGeom prst="rect">
            <a:avLst/>
          </a:prstGeom>
        </p:spPr>
        <p:txBody>
          <a:bodyPr wrap="square">
            <a:spAutoFit/>
          </a:bodyPr>
          <a:lstStyle/>
          <a:p>
            <a:pPr lvl="0" algn="ctr">
              <a:lnSpc>
                <a:spcPct val="120000"/>
              </a:lnSpc>
              <a:spcBef>
                <a:spcPts val="0"/>
              </a:spcBef>
              <a:spcAft>
                <a:spcPts val="0"/>
              </a:spcAft>
              <a:defRPr/>
            </a:pPr>
            <a:r>
              <a:rPr lang="zh-CN" altLang="en-US" sz="2000" dirty="0">
                <a:solidFill>
                  <a:schemeClr val="bg1">
                    <a:lumMod val="95000"/>
                  </a:schemeClr>
                </a:solidFill>
                <a:cs typeface="+mn-ea"/>
                <a:sym typeface="+mn-lt"/>
              </a:rPr>
              <a:t>汇总核心</a:t>
            </a:r>
          </a:p>
          <a:p>
            <a:pPr lvl="0" algn="ctr">
              <a:lnSpc>
                <a:spcPct val="120000"/>
              </a:lnSpc>
              <a:spcBef>
                <a:spcPts val="0"/>
              </a:spcBef>
              <a:spcAft>
                <a:spcPts val="0"/>
              </a:spcAft>
              <a:defRPr/>
            </a:pPr>
            <a:r>
              <a:rPr lang="zh-CN" altLang="en-US" sz="2000" dirty="0">
                <a:solidFill>
                  <a:schemeClr val="bg1">
                    <a:lumMod val="95000"/>
                  </a:schemeClr>
                </a:solidFill>
                <a:cs typeface="+mn-ea"/>
                <a:sym typeface="+mn-lt"/>
              </a:rPr>
              <a:t>关键词</a:t>
            </a:r>
          </a:p>
        </p:txBody>
      </p:sp>
      <p:grpSp>
        <p:nvGrpSpPr>
          <p:cNvPr id="18" name="Group 29"/>
          <p:cNvGrpSpPr/>
          <p:nvPr/>
        </p:nvGrpSpPr>
        <p:grpSpPr>
          <a:xfrm>
            <a:off x="1436035" y="2003360"/>
            <a:ext cx="464344" cy="465138"/>
            <a:chOff x="7275629" y="3973834"/>
            <a:chExt cx="464344" cy="465138"/>
          </a:xfrm>
          <a:solidFill>
            <a:srgbClr val="2C78B2">
              <a:alpha val="99000"/>
            </a:srgbClr>
          </a:solidFill>
        </p:grpSpPr>
        <p:sp>
          <p:nvSpPr>
            <p:cNvPr id="19"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0"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1"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13"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3"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4"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nvGrpSpPr>
          <p:cNvPr id="27" name="Group 39"/>
          <p:cNvGrpSpPr/>
          <p:nvPr/>
        </p:nvGrpSpPr>
        <p:grpSpPr>
          <a:xfrm>
            <a:off x="1566130" y="4199290"/>
            <a:ext cx="319088" cy="465138"/>
            <a:chOff x="5429367" y="4908078"/>
            <a:chExt cx="319088" cy="465138"/>
          </a:xfrm>
          <a:solidFill>
            <a:srgbClr val="2C78B2">
              <a:alpha val="99000"/>
            </a:srgbClr>
          </a:solidFill>
        </p:grpSpPr>
        <p:sp>
          <p:nvSpPr>
            <p:cNvPr id="29" name="AutoShape 97"/>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30" name="AutoShape 98"/>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31" name="AutoShape 99"/>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sp>
        <p:nvSpPr>
          <p:cNvPr id="32" name="Rectangle 29"/>
          <p:cNvSpPr/>
          <p:nvPr/>
        </p:nvSpPr>
        <p:spPr>
          <a:xfrm>
            <a:off x="2310130" y="2375535"/>
            <a:ext cx="3717925" cy="1568450"/>
          </a:xfrm>
          <a:prstGeom prst="rect">
            <a:avLst/>
          </a:prstGeom>
        </p:spPr>
        <p:txBody>
          <a:bodyPr wrap="square">
            <a:spAutoFit/>
          </a:bodyPr>
          <a:lstStyle/>
          <a:p>
            <a:pPr lvl="0" defTabSz="1217930">
              <a:lnSpc>
                <a:spcPct val="150000"/>
              </a:lnSpc>
              <a:defRPr/>
            </a:pPr>
            <a:r>
              <a:rPr lang="zh-CN" altLang="en-US" sz="1600" dirty="0">
                <a:solidFill>
                  <a:schemeClr val="tx1">
                    <a:lumMod val="65000"/>
                    <a:lumOff val="35000"/>
                  </a:schemeClr>
                </a:solidFill>
                <a:cs typeface="+mn-ea"/>
                <a:sym typeface="+mn-lt"/>
              </a:rPr>
              <a:t>指用户为了寻找某个产品或服务，在搜索引擎输入框中输入的相关信息的短语或者词语，可以是中文、英文、数字，也可以是中英文及数字的混合体</a:t>
            </a:r>
          </a:p>
        </p:txBody>
      </p:sp>
      <p:sp>
        <p:nvSpPr>
          <p:cNvPr id="34" name="Rectangle 30"/>
          <p:cNvSpPr/>
          <p:nvPr/>
        </p:nvSpPr>
        <p:spPr>
          <a:xfrm>
            <a:off x="2310130" y="2072640"/>
            <a:ext cx="1306830" cy="39878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b="1" dirty="0">
                <a:solidFill>
                  <a:srgbClr val="2E75B6"/>
                </a:solidFill>
                <a:cs typeface="+mn-ea"/>
                <a:sym typeface="+mn-lt"/>
              </a:rPr>
              <a:t>关键词</a:t>
            </a:r>
            <a:endParaRPr kumimoji="0" lang="zh-CN" altLang="en-US" sz="2000" b="1" i="0" u="none" strike="noStrike" kern="1200" cap="none" spc="0" normalizeH="0" baseline="0" noProof="0" dirty="0">
              <a:ln>
                <a:noFill/>
              </a:ln>
              <a:solidFill>
                <a:srgbClr val="2E75B6"/>
              </a:solidFill>
              <a:effectLst/>
              <a:uLnTx/>
              <a:uFillTx/>
              <a:cs typeface="+mn-ea"/>
              <a:sym typeface="+mn-lt"/>
            </a:endParaRPr>
          </a:p>
        </p:txBody>
      </p:sp>
      <p:sp>
        <p:nvSpPr>
          <p:cNvPr id="38" name="Rectangle 29"/>
          <p:cNvSpPr/>
          <p:nvPr/>
        </p:nvSpPr>
        <p:spPr>
          <a:xfrm>
            <a:off x="2310130" y="4685665"/>
            <a:ext cx="3718560" cy="1568450"/>
          </a:xfrm>
          <a:prstGeom prst="rect">
            <a:avLst/>
          </a:prstGeom>
        </p:spPr>
        <p:txBody>
          <a:bodyPr wrap="square">
            <a:spAutoFit/>
          </a:bodyPr>
          <a:lstStyle/>
          <a:p>
            <a:pPr lvl="0" defTabSz="1217930">
              <a:lnSpc>
                <a:spcPct val="150000"/>
              </a:lnSpc>
              <a:defRPr/>
            </a:pPr>
            <a:r>
              <a:rPr lang="zh-CN" altLang="en-US" sz="1600" dirty="0">
                <a:solidFill>
                  <a:schemeClr val="tx1">
                    <a:lumMod val="65000"/>
                    <a:lumOff val="35000"/>
                  </a:schemeClr>
                </a:solidFill>
                <a:cs typeface="+mn-ea"/>
                <a:sym typeface="+mn-lt"/>
              </a:rPr>
              <a:t>作用是让用户在搜索某个跟企业产品或业务相关的关键词时，企业网站能够排到搜索结果的前列，从而为企业带来更多的点击量</a:t>
            </a:r>
          </a:p>
        </p:txBody>
      </p:sp>
      <p:sp>
        <p:nvSpPr>
          <p:cNvPr id="40" name="Rectangle 30"/>
          <p:cNvSpPr/>
          <p:nvPr/>
        </p:nvSpPr>
        <p:spPr>
          <a:xfrm>
            <a:off x="2310130" y="4382770"/>
            <a:ext cx="1628140" cy="39878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b="1" dirty="0">
                <a:solidFill>
                  <a:srgbClr val="2E75B6"/>
                </a:solidFill>
                <a:cs typeface="+mn-ea"/>
                <a:sym typeface="+mn-lt"/>
              </a:rPr>
              <a:t>关键词优化</a:t>
            </a:r>
            <a:endParaRPr kumimoji="0" lang="zh-CN" altLang="en-US" sz="2000" b="1" i="0" u="none" strike="noStrike" kern="1200" cap="none" spc="0" normalizeH="0" baseline="0" noProof="0" dirty="0">
              <a:ln>
                <a:noFill/>
              </a:ln>
              <a:solidFill>
                <a:srgbClr val="2E75B6"/>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70" name="矩形 69"/>
          <p:cNvSpPr/>
          <p:nvPr/>
        </p:nvSpPr>
        <p:spPr>
          <a:xfrm>
            <a:off x="878223" y="2055476"/>
            <a:ext cx="10454603" cy="415290"/>
          </a:xfrm>
          <a:prstGeom prst="rect">
            <a:avLst/>
          </a:prstGeom>
          <a:noFill/>
        </p:spPr>
        <p:txBody>
          <a:bodyPr wrap="square" lIns="0" tIns="0" rIns="0" bIns="0" rtlCol="0" anchor="t" anchorCtr="0">
            <a:spAutoFit/>
          </a:bodyPr>
          <a:lstStyle/>
          <a:p>
            <a:pPr algn="ctr">
              <a:lnSpc>
                <a:spcPct val="150000"/>
              </a:lnSpc>
              <a:defRPr/>
            </a:pPr>
            <a:r>
              <a:rPr lang="zh-CN" altLang="en-US" kern="0" dirty="0">
                <a:solidFill>
                  <a:prstClr val="black">
                    <a:lumMod val="65000"/>
                    <a:lumOff val="35000"/>
                  </a:prstClr>
                </a:solidFill>
                <a:latin typeface="黑体" panose="02010609060101010101" charset="-122"/>
                <a:ea typeface="黑体" panose="02010609060101010101" charset="-122"/>
                <a:cs typeface="黑体" panose="02010609060101010101" charset="-122"/>
                <a:sym typeface="黑体" panose="02010609060101010101" charset="-122"/>
              </a:rPr>
              <a:t>即确定经过SEO之后能够在搜索引擎中获得优势排名的意向关键词</a:t>
            </a:r>
          </a:p>
        </p:txBody>
      </p:sp>
      <p:grpSp>
        <p:nvGrpSpPr>
          <p:cNvPr id="72" name="组合 71"/>
          <p:cNvGrpSpPr/>
          <p:nvPr/>
        </p:nvGrpSpPr>
        <p:grpSpPr>
          <a:xfrm>
            <a:off x="3517064" y="2876935"/>
            <a:ext cx="2695074" cy="2650958"/>
            <a:chOff x="5738294" y="3429000"/>
            <a:chExt cx="2695074" cy="2650958"/>
          </a:xfrm>
        </p:grpSpPr>
        <p:sp>
          <p:nvSpPr>
            <p:cNvPr id="73" name="Rectangle 11"/>
            <p:cNvSpPr/>
            <p:nvPr/>
          </p:nvSpPr>
          <p:spPr>
            <a:xfrm>
              <a:off x="5738294" y="3429000"/>
              <a:ext cx="2695074" cy="2650958"/>
            </a:xfrm>
            <a:prstGeom prst="roundRect">
              <a:avLst>
                <a:gd name="adj" fmla="val 0"/>
              </a:avLst>
            </a:prstGeom>
            <a:solidFill>
              <a:srgbClr val="3289C7"/>
            </a:solidFill>
            <a:ln w="6350" cap="flat" cmpd="sng" algn="ctr">
              <a:noFill/>
              <a:prstDash val="solid"/>
              <a:miter lim="800000"/>
            </a:ln>
            <a:effectLst>
              <a:outerShdw blurRad="762000" algn="ctr" rotWithShape="0">
                <a:prstClr val="black">
                  <a:alpha val="15000"/>
                </a:prstClr>
              </a:outerShdw>
            </a:effectLst>
          </p:spPr>
          <p:txBody>
            <a:bodyPr lIns="121926" tIns="60963" rIns="121926" bIns="60963" anchor="ctr"/>
            <a:lstStyle/>
            <a:p>
              <a:pPr algn="ctr" defTabSz="913765">
                <a:defRPr/>
              </a:pPr>
              <a:endParaRPr lang="en-US" sz="900" kern="0" dirty="0">
                <a:solidFill>
                  <a:srgbClr val="FFFFFF"/>
                </a:solidFill>
                <a:latin typeface="黑体" panose="02010609060101010101" charset="-122"/>
                <a:ea typeface="黑体" panose="02010609060101010101" charset="-122"/>
                <a:sym typeface="+mn-lt"/>
              </a:endParaRPr>
            </a:p>
          </p:txBody>
        </p:sp>
        <p:sp>
          <p:nvSpPr>
            <p:cNvPr id="74" name="矩形 73"/>
            <p:cNvSpPr/>
            <p:nvPr/>
          </p:nvSpPr>
          <p:spPr>
            <a:xfrm>
              <a:off x="5975490" y="3600677"/>
              <a:ext cx="2220682" cy="1569085"/>
            </a:xfrm>
            <a:prstGeom prst="rect">
              <a:avLst/>
            </a:prstGeom>
            <a:noFill/>
          </p:spPr>
          <p:txBody>
            <a:bodyPr wrap="square" lIns="0" tIns="0" rIns="0" bIns="0" rtlCol="0">
              <a:spAutoFit/>
            </a:bodyPr>
            <a:lstStyle/>
            <a:p>
              <a:pPr algn="ctr">
                <a:lnSpc>
                  <a:spcPct val="150000"/>
                </a:lnSpc>
                <a:defRPr/>
              </a:pPr>
              <a:r>
                <a:rPr lang="zh-CN" altLang="en-US" sz="2000" b="1" kern="0" dirty="0">
                  <a:solidFill>
                    <a:prstClr val="white"/>
                  </a:solidFill>
                  <a:latin typeface="黑体" panose="02010609060101010101" charset="-122"/>
                  <a:ea typeface="黑体" panose="02010609060101010101" charset="-122"/>
                  <a:cs typeface="+mn-ea"/>
                  <a:sym typeface="+mn-lt"/>
                </a:rPr>
                <a:t>确定企业主要业务</a:t>
              </a:r>
            </a:p>
            <a:p>
              <a:pPr algn="just">
                <a:lnSpc>
                  <a:spcPct val="150000"/>
                </a:lnSpc>
                <a:defRPr/>
              </a:pPr>
              <a:r>
                <a:rPr lang="zh-CN" altLang="en-US" sz="1600" kern="0" dirty="0">
                  <a:solidFill>
                    <a:prstClr val="white"/>
                  </a:solidFill>
                  <a:latin typeface="黑体" panose="02010609060101010101" charset="-122"/>
                  <a:ea typeface="黑体" panose="02010609060101010101" charset="-122"/>
                  <a:cs typeface="+mn-ea"/>
                  <a:sym typeface="+mn-lt"/>
                </a:rPr>
                <a:t>某网店官方网站的主要业务为手机、手机、平板、电脑等。</a:t>
              </a:r>
            </a:p>
          </p:txBody>
        </p:sp>
      </p:grpSp>
      <p:grpSp>
        <p:nvGrpSpPr>
          <p:cNvPr id="75" name="组合 74"/>
          <p:cNvGrpSpPr/>
          <p:nvPr/>
        </p:nvGrpSpPr>
        <p:grpSpPr>
          <a:xfrm>
            <a:off x="6631851" y="2836930"/>
            <a:ext cx="2695074" cy="2650958"/>
            <a:chOff x="8610511" y="3429000"/>
            <a:chExt cx="2695074" cy="2650958"/>
          </a:xfrm>
        </p:grpSpPr>
        <p:sp>
          <p:nvSpPr>
            <p:cNvPr id="76" name="Rectangle 11"/>
            <p:cNvSpPr/>
            <p:nvPr/>
          </p:nvSpPr>
          <p:spPr>
            <a:xfrm>
              <a:off x="8610511" y="3429000"/>
              <a:ext cx="2695074" cy="2650958"/>
            </a:xfrm>
            <a:prstGeom prst="roundRect">
              <a:avLst>
                <a:gd name="adj" fmla="val 0"/>
              </a:avLst>
            </a:prstGeom>
            <a:solidFill>
              <a:srgbClr val="3185C5"/>
            </a:solidFill>
            <a:ln w="6350" cap="flat" cmpd="sng" algn="ctr">
              <a:noFill/>
              <a:prstDash val="solid"/>
              <a:miter lim="800000"/>
            </a:ln>
            <a:effectLst>
              <a:outerShdw blurRad="762000" algn="ctr" rotWithShape="0">
                <a:prstClr val="black">
                  <a:alpha val="15000"/>
                </a:prstClr>
              </a:outerShdw>
            </a:effectLst>
          </p:spPr>
          <p:txBody>
            <a:bodyPr lIns="121926" tIns="60963" rIns="121926" bIns="60963" anchor="ctr"/>
            <a:lstStyle/>
            <a:p>
              <a:pPr algn="ctr" defTabSz="913765">
                <a:defRPr/>
              </a:pPr>
              <a:endParaRPr lang="en-US" sz="900" kern="0" dirty="0">
                <a:solidFill>
                  <a:srgbClr val="FFFFFF"/>
                </a:solidFill>
                <a:latin typeface="黑体" panose="02010609060101010101" charset="-122"/>
                <a:ea typeface="黑体" panose="02010609060101010101" charset="-122"/>
                <a:sym typeface="+mn-lt"/>
              </a:endParaRPr>
            </a:p>
          </p:txBody>
        </p:sp>
        <p:sp>
          <p:nvSpPr>
            <p:cNvPr id="77" name="矩形 76"/>
            <p:cNvSpPr/>
            <p:nvPr/>
          </p:nvSpPr>
          <p:spPr>
            <a:xfrm>
              <a:off x="8741956" y="3600450"/>
              <a:ext cx="2431415" cy="1200150"/>
            </a:xfrm>
            <a:prstGeom prst="rect">
              <a:avLst/>
            </a:prstGeom>
            <a:noFill/>
          </p:spPr>
          <p:txBody>
            <a:bodyPr wrap="square" lIns="0" tIns="0" rIns="0" bIns="0" rtlCol="0">
              <a:spAutoFit/>
            </a:bodyPr>
            <a:lstStyle/>
            <a:p>
              <a:pPr algn="ctr">
                <a:lnSpc>
                  <a:spcPct val="150000"/>
                </a:lnSpc>
                <a:defRPr/>
              </a:pPr>
              <a:r>
                <a:rPr lang="zh-CN" altLang="en-US" sz="2000" b="1" kern="0" dirty="0">
                  <a:solidFill>
                    <a:prstClr val="white"/>
                  </a:solidFill>
                  <a:latin typeface="黑体" panose="02010609060101010101" charset="-122"/>
                  <a:ea typeface="黑体" panose="02010609060101010101" charset="-122"/>
                  <a:cs typeface="+mn-ea"/>
                  <a:sym typeface="+mn-lt"/>
                </a:rPr>
                <a:t>确定关键词选择范围</a:t>
              </a:r>
            </a:p>
            <a:p>
              <a:pPr algn="just">
                <a:lnSpc>
                  <a:spcPct val="150000"/>
                </a:lnSpc>
                <a:defRPr/>
              </a:pPr>
              <a:r>
                <a:rPr lang="zh-CN" altLang="en-US" sz="1600" kern="0" dirty="0">
                  <a:solidFill>
                    <a:prstClr val="white"/>
                  </a:solidFill>
                  <a:latin typeface="黑体" panose="02010609060101010101" charset="-122"/>
                  <a:ea typeface="黑体" panose="02010609060101010101" charset="-122"/>
                  <a:cs typeface="+mn-ea"/>
                  <a:sym typeface="+mn-lt"/>
                </a:rPr>
                <a:t>关键词选择范围可以定位为：</a:t>
              </a:r>
              <a:r>
                <a:rPr lang="en-US" altLang="zh-CN" sz="1600" kern="0" dirty="0">
                  <a:solidFill>
                    <a:prstClr val="white"/>
                  </a:solidFill>
                  <a:latin typeface="黑体" panose="02010609060101010101" charset="-122"/>
                  <a:ea typeface="黑体" panose="02010609060101010101" charset="-122"/>
                  <a:cs typeface="+mn-ea"/>
                  <a:sym typeface="+mn-lt"/>
                </a:rPr>
                <a:t>XX</a:t>
              </a:r>
              <a:r>
                <a:rPr lang="zh-CN" altLang="en-US" sz="1600" kern="0" dirty="0">
                  <a:solidFill>
                    <a:prstClr val="white"/>
                  </a:solidFill>
                  <a:latin typeface="黑体" panose="02010609060101010101" charset="-122"/>
                  <a:ea typeface="黑体" panose="02010609060101010101" charset="-122"/>
                  <a:cs typeface="+mn-ea"/>
                  <a:sym typeface="+mn-lt"/>
                </a:rPr>
                <a:t>型号手机、平板等</a:t>
              </a:r>
            </a:p>
          </p:txBody>
        </p:sp>
      </p:grpSp>
      <p:sp>
        <p:nvSpPr>
          <p:cNvPr id="79" name="文本框 78"/>
          <p:cNvSpPr txBox="1"/>
          <p:nvPr/>
        </p:nvSpPr>
        <p:spPr>
          <a:xfrm>
            <a:off x="4706620" y="1384300"/>
            <a:ext cx="2654935" cy="460375"/>
          </a:xfrm>
          <a:prstGeom prst="rect">
            <a:avLst/>
          </a:prstGeom>
          <a:noFill/>
        </p:spPr>
        <p:txBody>
          <a:bodyPr wrap="square" rtlCol="0" anchor="t">
            <a:spAutoFit/>
          </a:bodyPr>
          <a:lstStyle/>
          <a:p>
            <a:r>
              <a:rPr lang="zh-CN" altLang="en-US" sz="2400" kern="0" dirty="0">
                <a:solidFill>
                  <a:srgbClr val="2E75B6"/>
                </a:solidFill>
                <a:latin typeface="黑体" panose="02010609060101010101" charset="-122"/>
                <a:ea typeface="黑体" panose="02010609060101010101" charset="-122"/>
                <a:cs typeface="黑体" panose="02010609060101010101" charset="-122"/>
                <a:sym typeface="黑体" panose="02010609060101010101" charset="-122"/>
              </a:rPr>
              <a:t>步骤</a:t>
            </a:r>
            <a:r>
              <a:rPr lang="en-US" altLang="zh-CN" sz="2400" kern="0" dirty="0">
                <a:solidFill>
                  <a:srgbClr val="2E75B6"/>
                </a:solidFill>
                <a:latin typeface="黑体" panose="02010609060101010101" charset="-122"/>
                <a:ea typeface="黑体" panose="02010609060101010101" charset="-122"/>
                <a:cs typeface="黑体" panose="02010609060101010101" charset="-122"/>
                <a:sym typeface="黑体" panose="02010609060101010101" charset="-122"/>
              </a:rPr>
              <a:t>1 </a:t>
            </a:r>
            <a:r>
              <a:rPr lang="zh-CN" altLang="en-US" sz="2400" kern="0" dirty="0">
                <a:solidFill>
                  <a:srgbClr val="2E75B6"/>
                </a:solidFill>
                <a:latin typeface="黑体" panose="02010609060101010101" charset="-122"/>
                <a:ea typeface="黑体" panose="02010609060101010101" charset="-122"/>
                <a:cs typeface="黑体" panose="02010609060101010101" charset="-122"/>
                <a:sym typeface="黑体" panose="02010609060101010101" charset="-122"/>
              </a:rPr>
              <a:t>定位关键词</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3" name="任意多边形 2"/>
          <p:cNvSpPr/>
          <p:nvPr/>
        </p:nvSpPr>
        <p:spPr>
          <a:xfrm>
            <a:off x="1040130" y="249555"/>
            <a:ext cx="11111230" cy="5262880"/>
          </a:xfrm>
          <a:custGeom>
            <a:avLst/>
            <a:gdLst>
              <a:gd name="connsiteX0" fmla="*/ 17498 w 17498"/>
              <a:gd name="connsiteY0" fmla="*/ 0 h 8288"/>
              <a:gd name="connsiteX1" fmla="*/ 16351 w 17498"/>
              <a:gd name="connsiteY1" fmla="*/ 2408 h 8288"/>
              <a:gd name="connsiteX2" fmla="*/ 12247 w 17498"/>
              <a:gd name="connsiteY2" fmla="*/ 4055 h 8288"/>
              <a:gd name="connsiteX3" fmla="*/ 10059 w 17498"/>
              <a:gd name="connsiteY3" fmla="*/ 6726 h 8288"/>
              <a:gd name="connsiteX4" fmla="*/ 2955 w 17498"/>
              <a:gd name="connsiteY4" fmla="*/ 6954 h 8288"/>
              <a:gd name="connsiteX5" fmla="*/ 0 w 17498"/>
              <a:gd name="connsiteY5" fmla="*/ 8288 h 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98" h="8288">
                <a:moveTo>
                  <a:pt x="17498" y="0"/>
                </a:moveTo>
                <a:cubicBezTo>
                  <a:pt x="17362" y="466"/>
                  <a:pt x="17513" y="1772"/>
                  <a:pt x="16351" y="2408"/>
                </a:cubicBezTo>
                <a:cubicBezTo>
                  <a:pt x="15189" y="3044"/>
                  <a:pt x="13495" y="3321"/>
                  <a:pt x="12247" y="4055"/>
                </a:cubicBezTo>
                <a:cubicBezTo>
                  <a:pt x="10999" y="4789"/>
                  <a:pt x="11806" y="5972"/>
                  <a:pt x="10059" y="6726"/>
                </a:cubicBezTo>
                <a:cubicBezTo>
                  <a:pt x="8312" y="7480"/>
                  <a:pt x="4977" y="6512"/>
                  <a:pt x="2955" y="6954"/>
                </a:cubicBezTo>
                <a:cubicBezTo>
                  <a:pt x="933" y="7396"/>
                  <a:pt x="448" y="8039"/>
                  <a:pt x="0" y="8288"/>
                </a:cubicBezTo>
              </a:path>
            </a:pathLst>
          </a:custGeom>
          <a:noFill/>
          <a:ln>
            <a:gradFill>
              <a:gsLst>
                <a:gs pos="81000">
                  <a:srgbClr val="418ECF"/>
                </a:gs>
                <a:gs pos="0">
                  <a:schemeClr val="accent1">
                    <a:lumMod val="5000"/>
                    <a:lumOff val="95000"/>
                    <a:alpha val="49000"/>
                  </a:schemeClr>
                </a:gs>
                <a:gs pos="50000">
                  <a:srgbClr val="418E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椭圆 1"/>
          <p:cNvSpPr/>
          <p:nvPr/>
        </p:nvSpPr>
        <p:spPr>
          <a:xfrm>
            <a:off x="976630" y="5448300"/>
            <a:ext cx="137160" cy="137160"/>
          </a:xfrm>
          <a:prstGeom prst="ellipse">
            <a:avLst/>
          </a:prstGeom>
          <a:gradFill>
            <a:gsLst>
              <a:gs pos="0">
                <a:srgbClr val="009EDF"/>
              </a:gs>
              <a:gs pos="100000">
                <a:srgbClr val="026AA8"/>
              </a:gs>
            </a:gsLst>
            <a:lin ang="18900000" scaled="0"/>
          </a:gra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a:off x="4072890" y="4527550"/>
            <a:ext cx="137160" cy="137160"/>
          </a:xfrm>
          <a:prstGeom prst="ellipse">
            <a:avLst/>
          </a:prstGeom>
          <a:gradFill>
            <a:gsLst>
              <a:gs pos="0">
                <a:srgbClr val="009EDF"/>
              </a:gs>
              <a:gs pos="100000">
                <a:srgbClr val="026AA8"/>
              </a:gs>
            </a:gsLst>
            <a:lin ang="18900000" scaled="0"/>
          </a:gra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8079740" y="3849370"/>
            <a:ext cx="137160" cy="137160"/>
          </a:xfrm>
          <a:prstGeom prst="ellipse">
            <a:avLst/>
          </a:prstGeom>
          <a:gradFill>
            <a:gsLst>
              <a:gs pos="0">
                <a:srgbClr val="009EDF"/>
              </a:gs>
              <a:gs pos="100000">
                <a:srgbClr val="026AA8"/>
              </a:gs>
            </a:gsLst>
            <a:lin ang="18900000" scaled="0"/>
          </a:gradFill>
          <a:ln>
            <a:noFill/>
          </a:ln>
          <a:effectLst>
            <a:outerShdw blurRad="342900" dist="63500" dir="2700000" sx="101000" sy="101000" algn="tl" rotWithShape="0">
              <a:schemeClr val="bg1">
                <a:lumMod val="6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27" name="直接箭头连接符 26"/>
          <p:cNvCxnSpPr/>
          <p:nvPr/>
        </p:nvCxnSpPr>
        <p:spPr>
          <a:xfrm flipV="1">
            <a:off x="1045210" y="4751705"/>
            <a:ext cx="0" cy="424815"/>
          </a:xfrm>
          <a:prstGeom prst="straightConnector1">
            <a:avLst/>
          </a:prstGeom>
          <a:ln w="3492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V="1">
            <a:off x="4141470" y="3937635"/>
            <a:ext cx="0" cy="424815"/>
          </a:xfrm>
          <a:prstGeom prst="straightConnector1">
            <a:avLst/>
          </a:prstGeom>
          <a:ln w="3492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8148320" y="4133215"/>
            <a:ext cx="0" cy="424815"/>
          </a:xfrm>
          <a:prstGeom prst="straightConnector1">
            <a:avLst/>
          </a:prstGeom>
          <a:ln w="3492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735965" y="3840480"/>
            <a:ext cx="639445" cy="639445"/>
          </a:xfrm>
          <a:prstGeom prst="ellipse">
            <a:avLst/>
          </a:prstGeom>
          <a:gradFill>
            <a:gsLst>
              <a:gs pos="0">
                <a:srgbClr val="009EDF"/>
              </a:gs>
              <a:gs pos="100000">
                <a:srgbClr val="026AA8"/>
              </a:gs>
            </a:gsLst>
            <a:lin ang="18900000" scaled="0"/>
          </a:gradFill>
          <a:ln>
            <a:noFill/>
          </a:ln>
          <a:effectLst>
            <a:outerShdw blurRad="342900" dist="38100" dir="2700000" sx="101000" sy="101000" algn="tl" rotWithShape="0">
              <a:srgbClr val="00A3E2">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椭圆 35"/>
          <p:cNvSpPr/>
          <p:nvPr/>
        </p:nvSpPr>
        <p:spPr>
          <a:xfrm>
            <a:off x="3832225" y="3093085"/>
            <a:ext cx="639445" cy="639445"/>
          </a:xfrm>
          <a:prstGeom prst="ellipse">
            <a:avLst/>
          </a:prstGeom>
          <a:gradFill>
            <a:gsLst>
              <a:gs pos="0">
                <a:srgbClr val="009EDF"/>
              </a:gs>
              <a:gs pos="100000">
                <a:srgbClr val="026AA8"/>
              </a:gs>
            </a:gsLst>
            <a:lin ang="18900000" scaled="0"/>
          </a:gradFill>
          <a:ln>
            <a:noFill/>
          </a:ln>
          <a:effectLst>
            <a:outerShdw blurRad="342900" dist="38100" dir="2700000" sx="101000" sy="101000" algn="tl" rotWithShape="0">
              <a:srgbClr val="00A3E2">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椭圆 36"/>
          <p:cNvSpPr/>
          <p:nvPr/>
        </p:nvSpPr>
        <p:spPr>
          <a:xfrm>
            <a:off x="7274560" y="4539615"/>
            <a:ext cx="639445" cy="639445"/>
          </a:xfrm>
          <a:prstGeom prst="ellipse">
            <a:avLst/>
          </a:prstGeom>
          <a:gradFill>
            <a:gsLst>
              <a:gs pos="0">
                <a:srgbClr val="009EDF"/>
              </a:gs>
              <a:gs pos="100000">
                <a:srgbClr val="026AA8"/>
              </a:gs>
            </a:gsLst>
            <a:lin ang="18900000" scaled="0"/>
          </a:gradFill>
          <a:ln>
            <a:noFill/>
          </a:ln>
          <a:effectLst>
            <a:outerShdw blurRad="342900" dist="38100" dir="2700000" sx="101000" sy="101000" algn="tl" rotWithShape="0">
              <a:srgbClr val="00A3E2">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文本框 38"/>
          <p:cNvSpPr txBox="1"/>
          <p:nvPr/>
        </p:nvSpPr>
        <p:spPr>
          <a:xfrm>
            <a:off x="771357" y="3864226"/>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01</a:t>
            </a:r>
          </a:p>
        </p:txBody>
      </p:sp>
      <p:sp>
        <p:nvSpPr>
          <p:cNvPr id="40" name="文本框 39"/>
          <p:cNvSpPr txBox="1"/>
          <p:nvPr/>
        </p:nvSpPr>
        <p:spPr>
          <a:xfrm>
            <a:off x="3842852" y="3127626"/>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02</a:t>
            </a:r>
          </a:p>
        </p:txBody>
      </p:sp>
      <p:sp>
        <p:nvSpPr>
          <p:cNvPr id="41" name="文本框 40"/>
          <p:cNvSpPr txBox="1"/>
          <p:nvPr/>
        </p:nvSpPr>
        <p:spPr>
          <a:xfrm>
            <a:off x="7294077" y="4643371"/>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03</a:t>
            </a:r>
          </a:p>
        </p:txBody>
      </p:sp>
      <p:sp>
        <p:nvSpPr>
          <p:cNvPr id="43" name="文本框 42"/>
          <p:cNvSpPr txBox="1"/>
          <p:nvPr/>
        </p:nvSpPr>
        <p:spPr>
          <a:xfrm>
            <a:off x="861060" y="2281555"/>
            <a:ext cx="2656205" cy="1198880"/>
          </a:xfrm>
          <a:prstGeom prst="rect">
            <a:avLst/>
          </a:prstGeom>
          <a:noFill/>
        </p:spPr>
        <p:txBody>
          <a:bodyPr wrap="square" rtlCol="0">
            <a:spAutoFit/>
          </a:bodyPr>
          <a:lstStyle/>
          <a:p>
            <a:pPr algn="l">
              <a:lnSpc>
                <a:spcPct val="150000"/>
              </a:lnSpc>
            </a:pPr>
            <a:r>
              <a:rPr lang="zh-CN" altLang="en-US" sz="1600" dirty="0">
                <a:cs typeface="+mn-ea"/>
                <a:sym typeface="+mn-lt"/>
              </a:rPr>
              <a:t>通过关键词相关性的考量，筛选过程可以将</a:t>
            </a:r>
            <a:r>
              <a:rPr lang="en-US" altLang="zh-CN" sz="1600" dirty="0">
                <a:cs typeface="+mn-ea"/>
                <a:sym typeface="+mn-lt"/>
              </a:rPr>
              <a:t>XX</a:t>
            </a:r>
            <a:r>
              <a:rPr lang="zh-CN" altLang="en-US" sz="1600" dirty="0">
                <a:cs typeface="+mn-ea"/>
                <a:sym typeface="+mn-lt"/>
              </a:rPr>
              <a:t>手机、平板等作为参考关键词</a:t>
            </a:r>
          </a:p>
        </p:txBody>
      </p:sp>
      <p:sp>
        <p:nvSpPr>
          <p:cNvPr id="44" name="文本框 43"/>
          <p:cNvSpPr txBox="1"/>
          <p:nvPr/>
        </p:nvSpPr>
        <p:spPr>
          <a:xfrm>
            <a:off x="861060" y="1882775"/>
            <a:ext cx="2468880" cy="398780"/>
          </a:xfrm>
          <a:prstGeom prst="rect">
            <a:avLst/>
          </a:prstGeom>
          <a:noFill/>
        </p:spPr>
        <p:txBody>
          <a:bodyPr wrap="none" rtlCol="0">
            <a:spAutoFit/>
          </a:bodyPr>
          <a:lstStyle/>
          <a:p>
            <a:pPr algn="l"/>
            <a:r>
              <a:rPr lang="zh-CN" altLang="en-US" sz="2000" dirty="0">
                <a:solidFill>
                  <a:schemeClr val="tx1">
                    <a:lumMod val="75000"/>
                    <a:lumOff val="25000"/>
                  </a:schemeClr>
                </a:solidFill>
                <a:cs typeface="+mn-ea"/>
                <a:sym typeface="+mn-lt"/>
              </a:rPr>
              <a:t>考虑关键词的相关性</a:t>
            </a:r>
          </a:p>
        </p:txBody>
      </p:sp>
      <p:sp>
        <p:nvSpPr>
          <p:cNvPr id="45" name="文本框 44"/>
          <p:cNvSpPr txBox="1"/>
          <p:nvPr/>
        </p:nvSpPr>
        <p:spPr>
          <a:xfrm>
            <a:off x="4338320" y="2342515"/>
            <a:ext cx="4719320" cy="337185"/>
          </a:xfrm>
          <a:prstGeom prst="rect">
            <a:avLst/>
          </a:prstGeom>
          <a:noFill/>
        </p:spPr>
        <p:txBody>
          <a:bodyPr wrap="square" rtlCol="0">
            <a:spAutoFit/>
          </a:bodyPr>
          <a:lstStyle/>
          <a:p>
            <a:pPr algn="l"/>
            <a:r>
              <a:rPr lang="zh-CN" altLang="en-US" sz="1600" dirty="0">
                <a:cs typeface="+mn-ea"/>
                <a:sym typeface="+mn-lt"/>
              </a:rPr>
              <a:t>站长指数数值越高，用户搜索量越大，竞争也越大</a:t>
            </a:r>
          </a:p>
        </p:txBody>
      </p:sp>
      <p:sp>
        <p:nvSpPr>
          <p:cNvPr id="46" name="文本框 45"/>
          <p:cNvSpPr txBox="1"/>
          <p:nvPr/>
        </p:nvSpPr>
        <p:spPr>
          <a:xfrm>
            <a:off x="4338320" y="1893570"/>
            <a:ext cx="2722880" cy="398780"/>
          </a:xfrm>
          <a:prstGeom prst="rect">
            <a:avLst/>
          </a:prstGeom>
          <a:noFill/>
        </p:spPr>
        <p:txBody>
          <a:bodyPr wrap="none" rtlCol="0">
            <a:spAutoFit/>
          </a:bodyPr>
          <a:lstStyle/>
          <a:p>
            <a:pPr algn="l"/>
            <a:r>
              <a:rPr lang="zh-CN" altLang="en-US" sz="2000" dirty="0">
                <a:solidFill>
                  <a:schemeClr val="tx1">
                    <a:lumMod val="75000"/>
                    <a:lumOff val="25000"/>
                  </a:schemeClr>
                </a:solidFill>
                <a:cs typeface="+mn-ea"/>
                <a:sym typeface="+mn-lt"/>
              </a:rPr>
              <a:t>考虑关键词的搜索频率</a:t>
            </a:r>
          </a:p>
        </p:txBody>
      </p:sp>
      <p:sp>
        <p:nvSpPr>
          <p:cNvPr id="47" name="文本框 46"/>
          <p:cNvSpPr txBox="1"/>
          <p:nvPr/>
        </p:nvSpPr>
        <p:spPr>
          <a:xfrm>
            <a:off x="7423150" y="5255260"/>
            <a:ext cx="4076700" cy="829945"/>
          </a:xfrm>
          <a:prstGeom prst="rect">
            <a:avLst/>
          </a:prstGeom>
          <a:noFill/>
        </p:spPr>
        <p:txBody>
          <a:bodyPr wrap="square" rtlCol="0">
            <a:spAutoFit/>
          </a:bodyPr>
          <a:lstStyle/>
          <a:p>
            <a:pPr algn="l">
              <a:lnSpc>
                <a:spcPct val="150000"/>
              </a:lnSpc>
            </a:pPr>
            <a:r>
              <a:rPr sz="1600" dirty="0">
                <a:cs typeface="+mn-ea"/>
                <a:sym typeface="+mn-lt"/>
              </a:rPr>
              <a:t>高竞争度的关键词需要考虑搜索热度情况</a:t>
            </a:r>
            <a:r>
              <a:rPr lang="zh-CN" sz="1600" dirty="0">
                <a:cs typeface="+mn-ea"/>
                <a:sym typeface="+mn-lt"/>
              </a:rPr>
              <a:t>，</a:t>
            </a:r>
            <a:r>
              <a:rPr sz="1600" dirty="0">
                <a:cs typeface="+mn-ea"/>
                <a:sym typeface="+mn-lt"/>
              </a:rPr>
              <a:t>高热度关键词不易将排名做上去</a:t>
            </a:r>
          </a:p>
        </p:txBody>
      </p:sp>
      <p:sp>
        <p:nvSpPr>
          <p:cNvPr id="48" name="文本框 47"/>
          <p:cNvSpPr txBox="1"/>
          <p:nvPr/>
        </p:nvSpPr>
        <p:spPr>
          <a:xfrm>
            <a:off x="7950200" y="4780280"/>
            <a:ext cx="3992880" cy="398780"/>
          </a:xfrm>
          <a:prstGeom prst="rect">
            <a:avLst/>
          </a:prstGeom>
          <a:noFill/>
        </p:spPr>
        <p:txBody>
          <a:bodyPr wrap="none" rtlCol="0">
            <a:spAutoFit/>
          </a:bodyPr>
          <a:lstStyle/>
          <a:p>
            <a:pPr algn="l"/>
            <a:r>
              <a:rPr lang="zh-CN" altLang="en-US" sz="2000" dirty="0">
                <a:solidFill>
                  <a:schemeClr val="tx1">
                    <a:lumMod val="75000"/>
                    <a:lumOff val="25000"/>
                  </a:schemeClr>
                </a:solidFill>
                <a:cs typeface="+mn-ea"/>
                <a:sym typeface="+mn-lt"/>
              </a:rPr>
              <a:t>确定关键词的搜索热度及竞争情况</a:t>
            </a:r>
          </a:p>
        </p:txBody>
      </p:sp>
      <p:sp>
        <p:nvSpPr>
          <p:cNvPr id="57" name="文本框 56"/>
          <p:cNvSpPr txBox="1"/>
          <p:nvPr/>
        </p:nvSpPr>
        <p:spPr>
          <a:xfrm>
            <a:off x="4658360" y="1016635"/>
            <a:ext cx="3253105" cy="460375"/>
          </a:xfrm>
          <a:prstGeom prst="rect">
            <a:avLst/>
          </a:prstGeom>
          <a:noFill/>
        </p:spPr>
        <p:txBody>
          <a:bodyPr wrap="square" rtlCol="0" anchor="t">
            <a:spAutoFit/>
          </a:bodyPr>
          <a:lstStyle/>
          <a:p>
            <a:r>
              <a:rPr lang="zh-CN" altLang="en-US" sz="2400" kern="0" dirty="0">
                <a:solidFill>
                  <a:srgbClr val="2E75B6"/>
                </a:solidFill>
                <a:latin typeface="黑体" panose="02010609060101010101" charset="-122"/>
                <a:ea typeface="黑体" panose="02010609060101010101" charset="-122"/>
                <a:cs typeface="黑体" panose="02010609060101010101" charset="-122"/>
                <a:sym typeface="黑体" panose="02010609060101010101" charset="-122"/>
              </a:rPr>
              <a:t>步骤</a:t>
            </a:r>
            <a:r>
              <a:rPr lang="en-US" altLang="zh-CN" sz="2400" kern="0" dirty="0">
                <a:solidFill>
                  <a:srgbClr val="2E75B6"/>
                </a:solidFill>
                <a:latin typeface="黑体" panose="02010609060101010101" charset="-122"/>
                <a:ea typeface="黑体" panose="02010609060101010101" charset="-122"/>
                <a:cs typeface="黑体" panose="02010609060101010101" charset="-122"/>
                <a:sym typeface="黑体" panose="02010609060101010101" charset="-122"/>
              </a:rPr>
              <a:t>2 </a:t>
            </a:r>
            <a:r>
              <a:rPr lang="zh-CN" altLang="en-US" sz="2400" kern="0" dirty="0">
                <a:solidFill>
                  <a:srgbClr val="2E75B6"/>
                </a:solidFill>
                <a:latin typeface="黑体" panose="02010609060101010101" charset="-122"/>
                <a:ea typeface="黑体" panose="02010609060101010101" charset="-122"/>
                <a:cs typeface="黑体" panose="02010609060101010101" charset="-122"/>
                <a:sym typeface="黑体" panose="02010609060101010101" charset="-122"/>
              </a:rPr>
              <a:t>筛选核心关键词</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菱形 61"/>
          <p:cNvSpPr/>
          <p:nvPr/>
        </p:nvSpPr>
        <p:spPr>
          <a:xfrm>
            <a:off x="3140242" y="-3529133"/>
            <a:ext cx="5911516" cy="5911516"/>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72" name="菱形 71"/>
          <p:cNvSpPr/>
          <p:nvPr/>
        </p:nvSpPr>
        <p:spPr>
          <a:xfrm>
            <a:off x="2390274" y="-4279101"/>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76" name="矩形 75"/>
          <p:cNvSpPr/>
          <p:nvPr/>
        </p:nvSpPr>
        <p:spPr>
          <a:xfrm>
            <a:off x="5231642" y="243887"/>
            <a:ext cx="1728716" cy="369332"/>
          </a:xfrm>
          <a:prstGeom prst="rect">
            <a:avLst/>
          </a:prstGeom>
        </p:spPr>
        <p:txBody>
          <a:bodyPr wrap="square">
            <a:spAutoFit/>
          </a:bodyPr>
          <a:lstStyle/>
          <a:p>
            <a:pPr algn="dist"/>
            <a:r>
              <a:rPr lang="en-US" altLang="zh-CN"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CONTENTS</a:t>
            </a:r>
            <a:endParaRPr lang="zh-CN" altLang="en-US"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77" name="文本框 76"/>
          <p:cNvSpPr txBox="1"/>
          <p:nvPr/>
        </p:nvSpPr>
        <p:spPr>
          <a:xfrm>
            <a:off x="5239657" y="654159"/>
            <a:ext cx="1712686" cy="769441"/>
          </a:xfrm>
          <a:prstGeom prst="rect">
            <a:avLst/>
          </a:prstGeom>
          <a:noFill/>
        </p:spPr>
        <p:txBody>
          <a:bodyPr wrap="square" rtlCol="0">
            <a:spAutoFit/>
          </a:bodyPr>
          <a:lstStyle/>
          <a:p>
            <a:pPr algn="ctr"/>
            <a:r>
              <a:rPr lang="zh-CN" altLang="en-US" sz="4400" b="1"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目 录</a:t>
            </a:r>
          </a:p>
        </p:txBody>
      </p:sp>
      <p:sp>
        <p:nvSpPr>
          <p:cNvPr id="78" name="菱形 77"/>
          <p:cNvSpPr/>
          <p:nvPr/>
        </p:nvSpPr>
        <p:spPr>
          <a:xfrm>
            <a:off x="1456041" y="326093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黑体" panose="02010609060101010101" charset="-122"/>
                <a:ea typeface="黑体" panose="02010609060101010101" charset="-122"/>
                <a:cs typeface="黑体" panose="02010609060101010101" charset="-122"/>
                <a:sym typeface="黑体" panose="02010609060101010101" charset="-122"/>
              </a:rPr>
              <a:t>1</a:t>
            </a:r>
            <a:endParaRPr lang="zh-CN" altLang="en-US" sz="4800" dirty="0">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79" name="菱形 78"/>
          <p:cNvSpPr/>
          <p:nvPr/>
        </p:nvSpPr>
        <p:spPr>
          <a:xfrm>
            <a:off x="5435074" y="330474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黑体" panose="02010609060101010101" charset="-122"/>
                <a:ea typeface="黑体" panose="02010609060101010101" charset="-122"/>
                <a:cs typeface="黑体" panose="02010609060101010101" charset="-122"/>
                <a:sym typeface="黑体" panose="02010609060101010101" charset="-122"/>
              </a:rPr>
              <a:t>2</a:t>
            </a:r>
            <a:endParaRPr lang="zh-CN" altLang="en-US" sz="4800" dirty="0">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80" name="菱形 79"/>
          <p:cNvSpPr/>
          <p:nvPr/>
        </p:nvSpPr>
        <p:spPr>
          <a:xfrm>
            <a:off x="9143597" y="326156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黑体" panose="02010609060101010101" charset="-122"/>
                <a:ea typeface="黑体" panose="02010609060101010101" charset="-122"/>
                <a:cs typeface="黑体" panose="02010609060101010101" charset="-122"/>
                <a:sym typeface="黑体" panose="02010609060101010101" charset="-122"/>
              </a:rPr>
              <a:t>3</a:t>
            </a:r>
            <a:endParaRPr lang="zh-CN" altLang="en-US" sz="4800" dirty="0">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82" name="文本框 81"/>
          <p:cNvSpPr txBox="1"/>
          <p:nvPr/>
        </p:nvSpPr>
        <p:spPr>
          <a:xfrm>
            <a:off x="654050" y="4834890"/>
            <a:ext cx="2925445" cy="1383665"/>
          </a:xfrm>
          <a:prstGeom prst="rect">
            <a:avLst/>
          </a:prstGeom>
          <a:noFill/>
        </p:spPr>
        <p:txBody>
          <a:bodyPr wrap="square" rtlCol="0">
            <a:spAutoFit/>
          </a:bodyPr>
          <a:lstStyle/>
          <a:p>
            <a:pPr algn="ctr">
              <a:lnSpc>
                <a:spcPct val="150000"/>
              </a:lnSpc>
            </a:pPr>
            <a:r>
              <a:rPr sz="28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认识互联网搜索引擎营销原理</a:t>
            </a:r>
          </a:p>
        </p:txBody>
      </p:sp>
      <p:sp>
        <p:nvSpPr>
          <p:cNvPr id="84" name="文本框 83"/>
          <p:cNvSpPr txBox="1"/>
          <p:nvPr/>
        </p:nvSpPr>
        <p:spPr>
          <a:xfrm>
            <a:off x="4600575" y="4834890"/>
            <a:ext cx="278130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实施百度搜索引擎营销推广</a:t>
            </a:r>
          </a:p>
        </p:txBody>
      </p:sp>
      <p:sp>
        <p:nvSpPr>
          <p:cNvPr id="85" name="文本框 84"/>
          <p:cNvSpPr txBox="1"/>
          <p:nvPr/>
        </p:nvSpPr>
        <p:spPr>
          <a:xfrm>
            <a:off x="8595360" y="4834890"/>
            <a:ext cx="270637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开展ChinaZ搜索引擎优化</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13" name="ïślïḋê"/>
          <p:cNvSpPr/>
          <p:nvPr/>
        </p:nvSpPr>
        <p:spPr>
          <a:xfrm>
            <a:off x="6384449" y="2143631"/>
            <a:ext cx="4849138" cy="3240077"/>
          </a:xfrm>
          <a:custGeom>
            <a:avLst/>
            <a:gdLst>
              <a:gd name="connsiteX0" fmla="*/ 1633958 w 2454275"/>
              <a:gd name="connsiteY0" fmla="*/ 0 h 1639887"/>
              <a:gd name="connsiteX1" fmla="*/ 2454275 w 2454275"/>
              <a:gd name="connsiteY1" fmla="*/ 819944 h 1639887"/>
              <a:gd name="connsiteX2" fmla="*/ 1633958 w 2454275"/>
              <a:gd name="connsiteY2" fmla="*/ 1639887 h 1639887"/>
              <a:gd name="connsiteX3" fmla="*/ 1314653 w 2454275"/>
              <a:gd name="connsiteY3" fmla="*/ 1575452 h 1639887"/>
              <a:gd name="connsiteX4" fmla="*/ 1282084 w 2454275"/>
              <a:gd name="connsiteY4" fmla="*/ 1557783 h 1639887"/>
              <a:gd name="connsiteX5" fmla="*/ 1282084 w 2454275"/>
              <a:gd name="connsiteY5" fmla="*/ 1557936 h 1639887"/>
              <a:gd name="connsiteX6" fmla="*/ 215454 w 2454275"/>
              <a:gd name="connsiteY6" fmla="*/ 1061859 h 1639887"/>
              <a:gd name="connsiteX7" fmla="*/ 215454 w 2454275"/>
              <a:gd name="connsiteY7" fmla="*/ 578028 h 1639887"/>
              <a:gd name="connsiteX8" fmla="*/ 1282084 w 2454275"/>
              <a:gd name="connsiteY8" fmla="*/ 81952 h 1639887"/>
              <a:gd name="connsiteX9" fmla="*/ 1282084 w 2454275"/>
              <a:gd name="connsiteY9" fmla="*/ 82105 h 1639887"/>
              <a:gd name="connsiteX10" fmla="*/ 1314653 w 2454275"/>
              <a:gd name="connsiteY10" fmla="*/ 64435 h 1639887"/>
              <a:gd name="connsiteX11" fmla="*/ 1633958 w 2454275"/>
              <a:gd name="connsiteY11" fmla="*/ 0 h 163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4275" h="1639887">
                <a:moveTo>
                  <a:pt x="1633958" y="0"/>
                </a:moveTo>
                <a:cubicBezTo>
                  <a:pt x="2087007" y="0"/>
                  <a:pt x="2454275" y="367101"/>
                  <a:pt x="2454275" y="819944"/>
                </a:cubicBezTo>
                <a:cubicBezTo>
                  <a:pt x="2454275" y="1272786"/>
                  <a:pt x="2087007" y="1639887"/>
                  <a:pt x="1633958" y="1639887"/>
                </a:cubicBezTo>
                <a:cubicBezTo>
                  <a:pt x="1520696" y="1639887"/>
                  <a:pt x="1412794" y="1616943"/>
                  <a:pt x="1314653" y="1575452"/>
                </a:cubicBezTo>
                <a:lnTo>
                  <a:pt x="1282084" y="1557783"/>
                </a:lnTo>
                <a:lnTo>
                  <a:pt x="1282084" y="1557936"/>
                </a:lnTo>
                <a:lnTo>
                  <a:pt x="215454" y="1061859"/>
                </a:lnTo>
                <a:cubicBezTo>
                  <a:pt x="-71818" y="928253"/>
                  <a:pt x="-71818" y="711635"/>
                  <a:pt x="215454" y="578028"/>
                </a:cubicBezTo>
                <a:lnTo>
                  <a:pt x="1282084" y="81952"/>
                </a:lnTo>
                <a:lnTo>
                  <a:pt x="1282084" y="82105"/>
                </a:lnTo>
                <a:lnTo>
                  <a:pt x="1314653" y="64435"/>
                </a:lnTo>
                <a:cubicBezTo>
                  <a:pt x="1412794" y="22944"/>
                  <a:pt x="1520696" y="0"/>
                  <a:pt x="1633958" y="0"/>
                </a:cubicBezTo>
                <a:close/>
              </a:path>
            </a:pathLst>
          </a:custGeom>
          <a:no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cs typeface="+mn-ea"/>
              <a:sym typeface="+mn-lt"/>
            </a:endParaRPr>
          </a:p>
        </p:txBody>
      </p:sp>
      <p:sp>
        <p:nvSpPr>
          <p:cNvPr id="14" name="ïşļïḑé"/>
          <p:cNvSpPr/>
          <p:nvPr/>
        </p:nvSpPr>
        <p:spPr>
          <a:xfrm>
            <a:off x="1099595" y="2142063"/>
            <a:ext cx="4849138" cy="3243215"/>
          </a:xfrm>
          <a:custGeom>
            <a:avLst/>
            <a:gdLst>
              <a:gd name="connsiteX0" fmla="*/ 820318 w 2454275"/>
              <a:gd name="connsiteY0" fmla="*/ 0 h 1641475"/>
              <a:gd name="connsiteX1" fmla="*/ 1139622 w 2454275"/>
              <a:gd name="connsiteY1" fmla="*/ 64498 h 1641475"/>
              <a:gd name="connsiteX2" fmla="*/ 1172191 w 2454275"/>
              <a:gd name="connsiteY2" fmla="*/ 82185 h 1641475"/>
              <a:gd name="connsiteX3" fmla="*/ 1172191 w 2454275"/>
              <a:gd name="connsiteY3" fmla="*/ 82031 h 1641475"/>
              <a:gd name="connsiteX4" fmla="*/ 2238822 w 2454275"/>
              <a:gd name="connsiteY4" fmla="*/ 578588 h 1641475"/>
              <a:gd name="connsiteX5" fmla="*/ 2238822 w 2454275"/>
              <a:gd name="connsiteY5" fmla="*/ 1062888 h 1641475"/>
              <a:gd name="connsiteX6" fmla="*/ 1172191 w 2454275"/>
              <a:gd name="connsiteY6" fmla="*/ 1559444 h 1641475"/>
              <a:gd name="connsiteX7" fmla="*/ 1172191 w 2454275"/>
              <a:gd name="connsiteY7" fmla="*/ 1559291 h 1641475"/>
              <a:gd name="connsiteX8" fmla="*/ 1139622 w 2454275"/>
              <a:gd name="connsiteY8" fmla="*/ 1576977 h 1641475"/>
              <a:gd name="connsiteX9" fmla="*/ 820318 w 2454275"/>
              <a:gd name="connsiteY9" fmla="*/ 1641475 h 1641475"/>
              <a:gd name="connsiteX10" fmla="*/ 0 w 2454275"/>
              <a:gd name="connsiteY10" fmla="*/ 820738 h 1641475"/>
              <a:gd name="connsiteX11" fmla="*/ 820318 w 2454275"/>
              <a:gd name="connsiteY11" fmla="*/ 0 h 164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4275" h="1641475">
                <a:moveTo>
                  <a:pt x="820318" y="0"/>
                </a:moveTo>
                <a:cubicBezTo>
                  <a:pt x="933579" y="0"/>
                  <a:pt x="1041481" y="22966"/>
                  <a:pt x="1139622" y="64498"/>
                </a:cubicBezTo>
                <a:lnTo>
                  <a:pt x="1172191" y="82185"/>
                </a:lnTo>
                <a:lnTo>
                  <a:pt x="1172191" y="82031"/>
                </a:lnTo>
                <a:lnTo>
                  <a:pt x="2238822" y="578588"/>
                </a:lnTo>
                <a:cubicBezTo>
                  <a:pt x="2526093" y="712324"/>
                  <a:pt x="2526093" y="929152"/>
                  <a:pt x="2238822" y="1062888"/>
                </a:cubicBezTo>
                <a:lnTo>
                  <a:pt x="1172191" y="1559444"/>
                </a:lnTo>
                <a:lnTo>
                  <a:pt x="1172191" y="1559291"/>
                </a:lnTo>
                <a:lnTo>
                  <a:pt x="1139622" y="1576977"/>
                </a:lnTo>
                <a:cubicBezTo>
                  <a:pt x="1041481" y="1618509"/>
                  <a:pt x="933579" y="1641475"/>
                  <a:pt x="820318" y="1641475"/>
                </a:cubicBezTo>
                <a:cubicBezTo>
                  <a:pt x="367268" y="1641475"/>
                  <a:pt x="0" y="1274019"/>
                  <a:pt x="0" y="820738"/>
                </a:cubicBezTo>
                <a:cubicBezTo>
                  <a:pt x="0" y="367456"/>
                  <a:pt x="367268" y="0"/>
                  <a:pt x="820318" y="0"/>
                </a:cubicBezTo>
                <a:close/>
              </a:path>
            </a:pathLst>
          </a:custGeom>
          <a:noFill/>
          <a:ln>
            <a:solidFill>
              <a:srgbClr val="3185C5"/>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cs typeface="+mn-ea"/>
              <a:sym typeface="+mn-lt"/>
            </a:endParaRPr>
          </a:p>
        </p:txBody>
      </p:sp>
      <p:sp>
        <p:nvSpPr>
          <p:cNvPr id="28" name="ïṩḻiḓê"/>
          <p:cNvSpPr/>
          <p:nvPr/>
        </p:nvSpPr>
        <p:spPr>
          <a:xfrm>
            <a:off x="1278376" y="2312648"/>
            <a:ext cx="2902043" cy="2902044"/>
          </a:xfrm>
          <a:prstGeom prst="ellipse">
            <a:avLst/>
          </a:prstGeom>
          <a:solidFill>
            <a:srgbClr val="318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b="1" dirty="0">
              <a:cs typeface="+mn-ea"/>
              <a:sym typeface="+mn-lt"/>
            </a:endParaRPr>
          </a:p>
        </p:txBody>
      </p:sp>
      <p:sp>
        <p:nvSpPr>
          <p:cNvPr id="29" name="ïsliḍe"/>
          <p:cNvSpPr/>
          <p:nvPr/>
        </p:nvSpPr>
        <p:spPr>
          <a:xfrm>
            <a:off x="8149621" y="2312648"/>
            <a:ext cx="2902043" cy="2902044"/>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b="1" dirty="0">
              <a:cs typeface="+mn-ea"/>
              <a:sym typeface="+mn-lt"/>
            </a:endParaRPr>
          </a:p>
        </p:txBody>
      </p:sp>
      <p:sp>
        <p:nvSpPr>
          <p:cNvPr id="33" name="ïṧlídé"/>
          <p:cNvSpPr/>
          <p:nvPr/>
        </p:nvSpPr>
        <p:spPr bwMode="auto">
          <a:xfrm>
            <a:off x="2448718" y="2700984"/>
            <a:ext cx="561358" cy="456209"/>
          </a:xfrm>
          <a:custGeom>
            <a:avLst/>
            <a:gdLst>
              <a:gd name="connsiteX0" fmla="*/ 0 w 601409"/>
              <a:gd name="connsiteY0" fmla="*/ 418641 h 488759"/>
              <a:gd name="connsiteX1" fmla="*/ 229655 w 601409"/>
              <a:gd name="connsiteY1" fmla="*/ 418641 h 488759"/>
              <a:gd name="connsiteX2" fmla="*/ 229655 w 601409"/>
              <a:gd name="connsiteY2" fmla="*/ 454415 h 488759"/>
              <a:gd name="connsiteX3" fmla="*/ 371754 w 601409"/>
              <a:gd name="connsiteY3" fmla="*/ 454415 h 488759"/>
              <a:gd name="connsiteX4" fmla="*/ 371754 w 601409"/>
              <a:gd name="connsiteY4" fmla="*/ 418641 h 488759"/>
              <a:gd name="connsiteX5" fmla="*/ 601409 w 601409"/>
              <a:gd name="connsiteY5" fmla="*/ 418641 h 488759"/>
              <a:gd name="connsiteX6" fmla="*/ 601409 w 601409"/>
              <a:gd name="connsiteY6" fmla="*/ 488759 h 488759"/>
              <a:gd name="connsiteX7" fmla="*/ 0 w 601409"/>
              <a:gd name="connsiteY7" fmla="*/ 488759 h 488759"/>
              <a:gd name="connsiteX8" fmla="*/ 439198 w 601409"/>
              <a:gd name="connsiteY8" fmla="*/ 97476 h 488759"/>
              <a:gd name="connsiteX9" fmla="*/ 472207 w 601409"/>
              <a:gd name="connsiteY9" fmla="*/ 130443 h 488759"/>
              <a:gd name="connsiteX10" fmla="*/ 439198 w 601409"/>
              <a:gd name="connsiteY10" fmla="*/ 163411 h 488759"/>
              <a:gd name="connsiteX11" fmla="*/ 436328 w 601409"/>
              <a:gd name="connsiteY11" fmla="*/ 163411 h 488759"/>
              <a:gd name="connsiteX12" fmla="*/ 366005 w 601409"/>
              <a:gd name="connsiteY12" fmla="*/ 246546 h 488759"/>
              <a:gd name="connsiteX13" fmla="*/ 366005 w 601409"/>
              <a:gd name="connsiteY13" fmla="*/ 253713 h 488759"/>
              <a:gd name="connsiteX14" fmla="*/ 332996 w 601409"/>
              <a:gd name="connsiteY14" fmla="*/ 286680 h 488759"/>
              <a:gd name="connsiteX15" fmla="*/ 299987 w 601409"/>
              <a:gd name="connsiteY15" fmla="*/ 253713 h 488759"/>
              <a:gd name="connsiteX16" fmla="*/ 299987 w 601409"/>
              <a:gd name="connsiteY16" fmla="*/ 250846 h 488759"/>
              <a:gd name="connsiteX17" fmla="*/ 248321 w 601409"/>
              <a:gd name="connsiteY17" fmla="*/ 210712 h 488759"/>
              <a:gd name="connsiteX18" fmla="*/ 235404 w 601409"/>
              <a:gd name="connsiteY18" fmla="*/ 213578 h 488759"/>
              <a:gd name="connsiteX19" fmla="*/ 226793 w 601409"/>
              <a:gd name="connsiteY19" fmla="*/ 212145 h 488759"/>
              <a:gd name="connsiteX20" fmla="*/ 195220 w 601409"/>
              <a:gd name="connsiteY20" fmla="*/ 240812 h 488759"/>
              <a:gd name="connsiteX21" fmla="*/ 195220 w 601409"/>
              <a:gd name="connsiteY21" fmla="*/ 246546 h 488759"/>
              <a:gd name="connsiteX22" fmla="*/ 162211 w 601409"/>
              <a:gd name="connsiteY22" fmla="*/ 279513 h 488759"/>
              <a:gd name="connsiteX23" fmla="*/ 129202 w 601409"/>
              <a:gd name="connsiteY23" fmla="*/ 246546 h 488759"/>
              <a:gd name="connsiteX24" fmla="*/ 162211 w 601409"/>
              <a:gd name="connsiteY24" fmla="*/ 213578 h 488759"/>
              <a:gd name="connsiteX25" fmla="*/ 167952 w 601409"/>
              <a:gd name="connsiteY25" fmla="*/ 213578 h 488759"/>
              <a:gd name="connsiteX26" fmla="*/ 202396 w 601409"/>
              <a:gd name="connsiteY26" fmla="*/ 180611 h 488759"/>
              <a:gd name="connsiteX27" fmla="*/ 202396 w 601409"/>
              <a:gd name="connsiteY27" fmla="*/ 179178 h 488759"/>
              <a:gd name="connsiteX28" fmla="*/ 235404 w 601409"/>
              <a:gd name="connsiteY28" fmla="*/ 146210 h 488759"/>
              <a:gd name="connsiteX29" fmla="*/ 268413 w 601409"/>
              <a:gd name="connsiteY29" fmla="*/ 176311 h 488759"/>
              <a:gd name="connsiteX30" fmla="*/ 324385 w 601409"/>
              <a:gd name="connsiteY30" fmla="*/ 222179 h 488759"/>
              <a:gd name="connsiteX31" fmla="*/ 332996 w 601409"/>
              <a:gd name="connsiteY31" fmla="*/ 220745 h 488759"/>
              <a:gd name="connsiteX32" fmla="*/ 335866 w 601409"/>
              <a:gd name="connsiteY32" fmla="*/ 220745 h 488759"/>
              <a:gd name="connsiteX33" fmla="*/ 407624 w 601409"/>
              <a:gd name="connsiteY33" fmla="*/ 137610 h 488759"/>
              <a:gd name="connsiteX34" fmla="*/ 406189 w 601409"/>
              <a:gd name="connsiteY34" fmla="*/ 130443 h 488759"/>
              <a:gd name="connsiteX35" fmla="*/ 439198 w 601409"/>
              <a:gd name="connsiteY35" fmla="*/ 97476 h 488759"/>
              <a:gd name="connsiteX36" fmla="*/ 100420 w 601409"/>
              <a:gd name="connsiteY36" fmla="*/ 57337 h 488759"/>
              <a:gd name="connsiteX37" fmla="*/ 100420 w 601409"/>
              <a:gd name="connsiteY37" fmla="*/ 326819 h 488759"/>
              <a:gd name="connsiteX38" fmla="*/ 500990 w 601409"/>
              <a:gd name="connsiteY38" fmla="*/ 326819 h 488759"/>
              <a:gd name="connsiteX39" fmla="*/ 500990 w 601409"/>
              <a:gd name="connsiteY39" fmla="*/ 57337 h 488759"/>
              <a:gd name="connsiteX40" fmla="*/ 42991 w 601409"/>
              <a:gd name="connsiteY40" fmla="*/ 0 h 488759"/>
              <a:gd name="connsiteX41" fmla="*/ 558419 w 601409"/>
              <a:gd name="connsiteY41" fmla="*/ 0 h 488759"/>
              <a:gd name="connsiteX42" fmla="*/ 558419 w 601409"/>
              <a:gd name="connsiteY42" fmla="*/ 384156 h 488759"/>
              <a:gd name="connsiteX43" fmla="*/ 42991 w 601409"/>
              <a:gd name="connsiteY43" fmla="*/ 384156 h 4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1409" h="488759">
                <a:moveTo>
                  <a:pt x="0" y="418641"/>
                </a:moveTo>
                <a:lnTo>
                  <a:pt x="229655" y="418641"/>
                </a:lnTo>
                <a:lnTo>
                  <a:pt x="229655" y="454415"/>
                </a:lnTo>
                <a:lnTo>
                  <a:pt x="371754" y="454415"/>
                </a:lnTo>
                <a:lnTo>
                  <a:pt x="371754" y="418641"/>
                </a:lnTo>
                <a:lnTo>
                  <a:pt x="601409" y="418641"/>
                </a:lnTo>
                <a:lnTo>
                  <a:pt x="601409" y="488759"/>
                </a:lnTo>
                <a:lnTo>
                  <a:pt x="0" y="488759"/>
                </a:lnTo>
                <a:close/>
                <a:moveTo>
                  <a:pt x="439198" y="97476"/>
                </a:moveTo>
                <a:cubicBezTo>
                  <a:pt x="457855" y="97476"/>
                  <a:pt x="472207" y="111810"/>
                  <a:pt x="472207" y="130443"/>
                </a:cubicBezTo>
                <a:cubicBezTo>
                  <a:pt x="472207" y="149077"/>
                  <a:pt x="457855" y="163411"/>
                  <a:pt x="439198" y="163411"/>
                </a:cubicBezTo>
                <a:cubicBezTo>
                  <a:pt x="437763" y="163411"/>
                  <a:pt x="436328" y="163411"/>
                  <a:pt x="436328" y="163411"/>
                </a:cubicBezTo>
                <a:lnTo>
                  <a:pt x="366005" y="246546"/>
                </a:lnTo>
                <a:cubicBezTo>
                  <a:pt x="366005" y="249413"/>
                  <a:pt x="366005" y="250846"/>
                  <a:pt x="366005" y="253713"/>
                </a:cubicBezTo>
                <a:cubicBezTo>
                  <a:pt x="366005" y="272346"/>
                  <a:pt x="351653" y="286680"/>
                  <a:pt x="332996" y="286680"/>
                </a:cubicBezTo>
                <a:cubicBezTo>
                  <a:pt x="314339" y="286680"/>
                  <a:pt x="299987" y="272346"/>
                  <a:pt x="299987" y="253713"/>
                </a:cubicBezTo>
                <a:cubicBezTo>
                  <a:pt x="299987" y="253713"/>
                  <a:pt x="299987" y="252279"/>
                  <a:pt x="299987" y="250846"/>
                </a:cubicBezTo>
                <a:lnTo>
                  <a:pt x="248321" y="210712"/>
                </a:lnTo>
                <a:cubicBezTo>
                  <a:pt x="244015" y="212145"/>
                  <a:pt x="239710" y="213578"/>
                  <a:pt x="235404" y="213578"/>
                </a:cubicBezTo>
                <a:cubicBezTo>
                  <a:pt x="232534" y="213578"/>
                  <a:pt x="229664" y="212145"/>
                  <a:pt x="226793" y="212145"/>
                </a:cubicBezTo>
                <a:lnTo>
                  <a:pt x="195220" y="240812"/>
                </a:lnTo>
                <a:cubicBezTo>
                  <a:pt x="195220" y="243679"/>
                  <a:pt x="195220" y="245112"/>
                  <a:pt x="195220" y="246546"/>
                </a:cubicBezTo>
                <a:cubicBezTo>
                  <a:pt x="195220" y="265180"/>
                  <a:pt x="180868" y="279513"/>
                  <a:pt x="162211" y="279513"/>
                </a:cubicBezTo>
                <a:cubicBezTo>
                  <a:pt x="143554" y="279513"/>
                  <a:pt x="129202" y="265180"/>
                  <a:pt x="129202" y="246546"/>
                </a:cubicBezTo>
                <a:cubicBezTo>
                  <a:pt x="129202" y="227912"/>
                  <a:pt x="143554" y="213578"/>
                  <a:pt x="162211" y="213578"/>
                </a:cubicBezTo>
                <a:cubicBezTo>
                  <a:pt x="163646" y="213578"/>
                  <a:pt x="166516" y="213578"/>
                  <a:pt x="167952" y="213578"/>
                </a:cubicBezTo>
                <a:lnTo>
                  <a:pt x="202396" y="180611"/>
                </a:lnTo>
                <a:cubicBezTo>
                  <a:pt x="202396" y="180611"/>
                  <a:pt x="202396" y="180611"/>
                  <a:pt x="202396" y="179178"/>
                </a:cubicBezTo>
                <a:cubicBezTo>
                  <a:pt x="202396" y="161977"/>
                  <a:pt x="216747" y="146210"/>
                  <a:pt x="235404" y="146210"/>
                </a:cubicBezTo>
                <a:cubicBezTo>
                  <a:pt x="252626" y="146210"/>
                  <a:pt x="266978" y="159111"/>
                  <a:pt x="268413" y="176311"/>
                </a:cubicBezTo>
                <a:lnTo>
                  <a:pt x="324385" y="222179"/>
                </a:lnTo>
                <a:cubicBezTo>
                  <a:pt x="327255" y="220745"/>
                  <a:pt x="330125" y="220745"/>
                  <a:pt x="332996" y="220745"/>
                </a:cubicBezTo>
                <a:cubicBezTo>
                  <a:pt x="334431" y="220745"/>
                  <a:pt x="335866" y="220745"/>
                  <a:pt x="335866" y="220745"/>
                </a:cubicBezTo>
                <a:lnTo>
                  <a:pt x="407624" y="137610"/>
                </a:lnTo>
                <a:cubicBezTo>
                  <a:pt x="406189" y="134743"/>
                  <a:pt x="406189" y="131877"/>
                  <a:pt x="406189" y="130443"/>
                </a:cubicBezTo>
                <a:cubicBezTo>
                  <a:pt x="406189" y="111810"/>
                  <a:pt x="421976" y="97476"/>
                  <a:pt x="439198" y="97476"/>
                </a:cubicBezTo>
                <a:close/>
                <a:moveTo>
                  <a:pt x="100420" y="57337"/>
                </a:moveTo>
                <a:lnTo>
                  <a:pt x="100420" y="326819"/>
                </a:lnTo>
                <a:lnTo>
                  <a:pt x="500990" y="326819"/>
                </a:lnTo>
                <a:lnTo>
                  <a:pt x="500990" y="57337"/>
                </a:lnTo>
                <a:close/>
                <a:moveTo>
                  <a:pt x="42991" y="0"/>
                </a:moveTo>
                <a:lnTo>
                  <a:pt x="558419" y="0"/>
                </a:lnTo>
                <a:lnTo>
                  <a:pt x="558419" y="384156"/>
                </a:lnTo>
                <a:lnTo>
                  <a:pt x="42991" y="384156"/>
                </a:lnTo>
                <a:close/>
              </a:path>
            </a:pathLst>
          </a:custGeom>
          <a:solidFill>
            <a:schemeClr val="bg1"/>
          </a:solidFill>
          <a:ln>
            <a:noFill/>
          </a:ln>
        </p:spPr>
        <p:txBody>
          <a:bodyPr wrap="square" lIns="91440" tIns="45720" rIns="91440" bIns="45720" anchor="ctr" anchorCtr="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cs typeface="+mn-ea"/>
              <a:sym typeface="+mn-lt"/>
            </a:endParaRPr>
          </a:p>
        </p:txBody>
      </p:sp>
      <p:sp>
        <p:nvSpPr>
          <p:cNvPr id="34" name="ïṣlíḍé"/>
          <p:cNvSpPr/>
          <p:nvPr/>
        </p:nvSpPr>
        <p:spPr bwMode="auto">
          <a:xfrm>
            <a:off x="9323106" y="2683907"/>
            <a:ext cx="561358" cy="490364"/>
          </a:xfrm>
          <a:custGeom>
            <a:avLst/>
            <a:gdLst>
              <a:gd name="connsiteX0" fmla="*/ 38005 w 607639"/>
              <a:gd name="connsiteY0" fmla="*/ 417042 h 530793"/>
              <a:gd name="connsiteX1" fmla="*/ 75922 w 607639"/>
              <a:gd name="connsiteY1" fmla="*/ 417042 h 530793"/>
              <a:gd name="connsiteX2" fmla="*/ 284817 w 607639"/>
              <a:gd name="connsiteY2" fmla="*/ 417042 h 530793"/>
              <a:gd name="connsiteX3" fmla="*/ 322822 w 607639"/>
              <a:gd name="connsiteY3" fmla="*/ 417042 h 530793"/>
              <a:gd name="connsiteX4" fmla="*/ 531628 w 607639"/>
              <a:gd name="connsiteY4" fmla="*/ 417042 h 530793"/>
              <a:gd name="connsiteX5" fmla="*/ 569634 w 607639"/>
              <a:gd name="connsiteY5" fmla="*/ 417042 h 530793"/>
              <a:gd name="connsiteX6" fmla="*/ 607639 w 607639"/>
              <a:gd name="connsiteY6" fmla="*/ 454989 h 530793"/>
              <a:gd name="connsiteX7" fmla="*/ 607639 w 607639"/>
              <a:gd name="connsiteY7" fmla="*/ 492847 h 530793"/>
              <a:gd name="connsiteX8" fmla="*/ 569634 w 607639"/>
              <a:gd name="connsiteY8" fmla="*/ 530793 h 530793"/>
              <a:gd name="connsiteX9" fmla="*/ 531628 w 607639"/>
              <a:gd name="connsiteY9" fmla="*/ 530793 h 530793"/>
              <a:gd name="connsiteX10" fmla="*/ 493712 w 607639"/>
              <a:gd name="connsiteY10" fmla="*/ 492847 h 530793"/>
              <a:gd name="connsiteX11" fmla="*/ 360738 w 607639"/>
              <a:gd name="connsiteY11" fmla="*/ 492847 h 530793"/>
              <a:gd name="connsiteX12" fmla="*/ 322822 w 607639"/>
              <a:gd name="connsiteY12" fmla="*/ 530793 h 530793"/>
              <a:gd name="connsiteX13" fmla="*/ 284817 w 607639"/>
              <a:gd name="connsiteY13" fmla="*/ 530793 h 530793"/>
              <a:gd name="connsiteX14" fmla="*/ 246812 w 607639"/>
              <a:gd name="connsiteY14" fmla="*/ 492847 h 530793"/>
              <a:gd name="connsiteX15" fmla="*/ 113927 w 607639"/>
              <a:gd name="connsiteY15" fmla="*/ 492847 h 530793"/>
              <a:gd name="connsiteX16" fmla="*/ 75922 w 607639"/>
              <a:gd name="connsiteY16" fmla="*/ 530793 h 530793"/>
              <a:gd name="connsiteX17" fmla="*/ 38005 w 607639"/>
              <a:gd name="connsiteY17" fmla="*/ 530793 h 530793"/>
              <a:gd name="connsiteX18" fmla="*/ 0 w 607639"/>
              <a:gd name="connsiteY18" fmla="*/ 492847 h 530793"/>
              <a:gd name="connsiteX19" fmla="*/ 0 w 607639"/>
              <a:gd name="connsiteY19" fmla="*/ 454989 h 530793"/>
              <a:gd name="connsiteX20" fmla="*/ 38005 w 607639"/>
              <a:gd name="connsiteY20" fmla="*/ 417042 h 530793"/>
              <a:gd name="connsiteX21" fmla="*/ 427244 w 607639"/>
              <a:gd name="connsiteY21" fmla="*/ 171154 h 530793"/>
              <a:gd name="connsiteX22" fmla="*/ 411478 w 607639"/>
              <a:gd name="connsiteY22" fmla="*/ 179087 h 530793"/>
              <a:gd name="connsiteX23" fmla="*/ 373470 w 607639"/>
              <a:gd name="connsiteY23" fmla="*/ 235968 h 530793"/>
              <a:gd name="connsiteX24" fmla="*/ 372491 w 607639"/>
              <a:gd name="connsiteY24" fmla="*/ 255432 h 530793"/>
              <a:gd name="connsiteX25" fmla="*/ 389225 w 607639"/>
              <a:gd name="connsiteY25" fmla="*/ 265386 h 530793"/>
              <a:gd name="connsiteX26" fmla="*/ 408274 w 607639"/>
              <a:gd name="connsiteY26" fmla="*/ 265386 h 530793"/>
              <a:gd name="connsiteX27" fmla="*/ 408274 w 607639"/>
              <a:gd name="connsiteY27" fmla="*/ 303336 h 530793"/>
              <a:gd name="connsiteX28" fmla="*/ 427233 w 607639"/>
              <a:gd name="connsiteY28" fmla="*/ 322267 h 530793"/>
              <a:gd name="connsiteX29" fmla="*/ 446193 w 607639"/>
              <a:gd name="connsiteY29" fmla="*/ 303336 h 530793"/>
              <a:gd name="connsiteX30" fmla="*/ 446193 w 607639"/>
              <a:gd name="connsiteY30" fmla="*/ 265386 h 530793"/>
              <a:gd name="connsiteX31" fmla="*/ 465241 w 607639"/>
              <a:gd name="connsiteY31" fmla="*/ 265386 h 530793"/>
              <a:gd name="connsiteX32" fmla="*/ 481975 w 607639"/>
              <a:gd name="connsiteY32" fmla="*/ 255432 h 530793"/>
              <a:gd name="connsiteX33" fmla="*/ 480996 w 607639"/>
              <a:gd name="connsiteY33" fmla="*/ 235968 h 530793"/>
              <a:gd name="connsiteX34" fmla="*/ 443077 w 607639"/>
              <a:gd name="connsiteY34" fmla="*/ 179087 h 530793"/>
              <a:gd name="connsiteX35" fmla="*/ 427244 w 607639"/>
              <a:gd name="connsiteY35" fmla="*/ 171154 h 530793"/>
              <a:gd name="connsiteX36" fmla="*/ 129312 w 607639"/>
              <a:gd name="connsiteY36" fmla="*/ 126738 h 530793"/>
              <a:gd name="connsiteX37" fmla="*/ 110353 w 607639"/>
              <a:gd name="connsiteY37" fmla="*/ 145758 h 530793"/>
              <a:gd name="connsiteX38" fmla="*/ 129312 w 607639"/>
              <a:gd name="connsiteY38" fmla="*/ 164689 h 530793"/>
              <a:gd name="connsiteX39" fmla="*/ 186280 w 607639"/>
              <a:gd name="connsiteY39" fmla="*/ 164689 h 530793"/>
              <a:gd name="connsiteX40" fmla="*/ 205328 w 607639"/>
              <a:gd name="connsiteY40" fmla="*/ 145758 h 530793"/>
              <a:gd name="connsiteX41" fmla="*/ 186280 w 607639"/>
              <a:gd name="connsiteY41" fmla="*/ 126738 h 530793"/>
              <a:gd name="connsiteX42" fmla="*/ 129312 w 607639"/>
              <a:gd name="connsiteY42" fmla="*/ 50927 h 530793"/>
              <a:gd name="connsiteX43" fmla="*/ 110353 w 607639"/>
              <a:gd name="connsiteY43" fmla="*/ 69857 h 530793"/>
              <a:gd name="connsiteX44" fmla="*/ 129312 w 607639"/>
              <a:gd name="connsiteY44" fmla="*/ 88877 h 530793"/>
              <a:gd name="connsiteX45" fmla="*/ 186280 w 607639"/>
              <a:gd name="connsiteY45" fmla="*/ 88877 h 530793"/>
              <a:gd name="connsiteX46" fmla="*/ 205328 w 607639"/>
              <a:gd name="connsiteY46" fmla="*/ 69857 h 530793"/>
              <a:gd name="connsiteX47" fmla="*/ 186280 w 607639"/>
              <a:gd name="connsiteY47" fmla="*/ 50927 h 530793"/>
              <a:gd name="connsiteX48" fmla="*/ 94954 w 607639"/>
              <a:gd name="connsiteY48" fmla="*/ 0 h 530793"/>
              <a:gd name="connsiteX49" fmla="*/ 512684 w 607639"/>
              <a:gd name="connsiteY49" fmla="*/ 0 h 530793"/>
              <a:gd name="connsiteX50" fmla="*/ 550692 w 607639"/>
              <a:gd name="connsiteY50" fmla="*/ 37862 h 530793"/>
              <a:gd name="connsiteX51" fmla="*/ 550692 w 607639"/>
              <a:gd name="connsiteY51" fmla="*/ 341287 h 530793"/>
              <a:gd name="connsiteX52" fmla="*/ 512684 w 607639"/>
              <a:gd name="connsiteY52" fmla="*/ 379148 h 530793"/>
              <a:gd name="connsiteX53" fmla="*/ 94954 w 607639"/>
              <a:gd name="connsiteY53" fmla="*/ 379148 h 530793"/>
              <a:gd name="connsiteX54" fmla="*/ 56946 w 607639"/>
              <a:gd name="connsiteY54" fmla="*/ 341287 h 530793"/>
              <a:gd name="connsiteX55" fmla="*/ 56946 w 607639"/>
              <a:gd name="connsiteY55" fmla="*/ 37862 h 530793"/>
              <a:gd name="connsiteX56" fmla="*/ 94954 w 607639"/>
              <a:gd name="connsiteY56" fmla="*/ 0 h 53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530793">
                <a:moveTo>
                  <a:pt x="38005" y="417042"/>
                </a:moveTo>
                <a:lnTo>
                  <a:pt x="75922" y="417042"/>
                </a:lnTo>
                <a:lnTo>
                  <a:pt x="284817" y="417042"/>
                </a:lnTo>
                <a:lnTo>
                  <a:pt x="322822" y="417042"/>
                </a:lnTo>
                <a:lnTo>
                  <a:pt x="531628" y="417042"/>
                </a:lnTo>
                <a:lnTo>
                  <a:pt x="569634" y="417042"/>
                </a:lnTo>
                <a:cubicBezTo>
                  <a:pt x="590639" y="417042"/>
                  <a:pt x="607639" y="434016"/>
                  <a:pt x="607639" y="454989"/>
                </a:cubicBezTo>
                <a:lnTo>
                  <a:pt x="607639" y="492847"/>
                </a:lnTo>
                <a:cubicBezTo>
                  <a:pt x="607639" y="513819"/>
                  <a:pt x="590639" y="530793"/>
                  <a:pt x="569634" y="530793"/>
                </a:cubicBezTo>
                <a:lnTo>
                  <a:pt x="531628" y="530793"/>
                </a:lnTo>
                <a:cubicBezTo>
                  <a:pt x="510712" y="530793"/>
                  <a:pt x="493712" y="513819"/>
                  <a:pt x="493712" y="492847"/>
                </a:cubicBezTo>
                <a:lnTo>
                  <a:pt x="360738" y="492847"/>
                </a:lnTo>
                <a:cubicBezTo>
                  <a:pt x="360738" y="513819"/>
                  <a:pt x="343738" y="530793"/>
                  <a:pt x="322822" y="530793"/>
                </a:cubicBezTo>
                <a:lnTo>
                  <a:pt x="284817" y="530793"/>
                </a:lnTo>
                <a:cubicBezTo>
                  <a:pt x="263812" y="530793"/>
                  <a:pt x="246812" y="513819"/>
                  <a:pt x="246812" y="492847"/>
                </a:cubicBezTo>
                <a:lnTo>
                  <a:pt x="113927" y="492847"/>
                </a:lnTo>
                <a:cubicBezTo>
                  <a:pt x="113927" y="513819"/>
                  <a:pt x="96927" y="530793"/>
                  <a:pt x="75922" y="530793"/>
                </a:cubicBezTo>
                <a:lnTo>
                  <a:pt x="38005" y="530793"/>
                </a:lnTo>
                <a:cubicBezTo>
                  <a:pt x="17000" y="530793"/>
                  <a:pt x="0" y="513819"/>
                  <a:pt x="0" y="492847"/>
                </a:cubicBezTo>
                <a:lnTo>
                  <a:pt x="0" y="454989"/>
                </a:lnTo>
                <a:cubicBezTo>
                  <a:pt x="0" y="434016"/>
                  <a:pt x="17000" y="417042"/>
                  <a:pt x="38005" y="417042"/>
                </a:cubicBezTo>
                <a:close/>
                <a:moveTo>
                  <a:pt x="427244" y="171154"/>
                </a:moveTo>
                <a:cubicBezTo>
                  <a:pt x="421114" y="171154"/>
                  <a:pt x="414994" y="173799"/>
                  <a:pt x="411478" y="179087"/>
                </a:cubicBezTo>
                <a:lnTo>
                  <a:pt x="373470" y="235968"/>
                </a:lnTo>
                <a:cubicBezTo>
                  <a:pt x="369554" y="241745"/>
                  <a:pt x="369198" y="249211"/>
                  <a:pt x="372491" y="255432"/>
                </a:cubicBezTo>
                <a:cubicBezTo>
                  <a:pt x="375785" y="261564"/>
                  <a:pt x="382282" y="265386"/>
                  <a:pt x="389225" y="265386"/>
                </a:cubicBezTo>
                <a:lnTo>
                  <a:pt x="408274" y="265386"/>
                </a:lnTo>
                <a:lnTo>
                  <a:pt x="408274" y="303336"/>
                </a:lnTo>
                <a:cubicBezTo>
                  <a:pt x="408274" y="313824"/>
                  <a:pt x="416730" y="322267"/>
                  <a:pt x="427233" y="322267"/>
                </a:cubicBezTo>
                <a:cubicBezTo>
                  <a:pt x="437737" y="322267"/>
                  <a:pt x="446193" y="313824"/>
                  <a:pt x="446193" y="303336"/>
                </a:cubicBezTo>
                <a:lnTo>
                  <a:pt x="446193" y="265386"/>
                </a:lnTo>
                <a:lnTo>
                  <a:pt x="465241" y="265386"/>
                </a:lnTo>
                <a:cubicBezTo>
                  <a:pt x="472184" y="265386"/>
                  <a:pt x="478682" y="261564"/>
                  <a:pt x="481975" y="255432"/>
                </a:cubicBezTo>
                <a:cubicBezTo>
                  <a:pt x="485269" y="249211"/>
                  <a:pt x="484913" y="241745"/>
                  <a:pt x="480996" y="235968"/>
                </a:cubicBezTo>
                <a:lnTo>
                  <a:pt x="443077" y="179087"/>
                </a:lnTo>
                <a:cubicBezTo>
                  <a:pt x="439517" y="173799"/>
                  <a:pt x="433375" y="171154"/>
                  <a:pt x="427244" y="171154"/>
                </a:cubicBezTo>
                <a:close/>
                <a:moveTo>
                  <a:pt x="129312" y="126738"/>
                </a:moveTo>
                <a:cubicBezTo>
                  <a:pt x="118898" y="126738"/>
                  <a:pt x="110353" y="135271"/>
                  <a:pt x="110353" y="145758"/>
                </a:cubicBezTo>
                <a:cubicBezTo>
                  <a:pt x="110353" y="156157"/>
                  <a:pt x="118898" y="164689"/>
                  <a:pt x="129312" y="164689"/>
                </a:cubicBezTo>
                <a:lnTo>
                  <a:pt x="186280" y="164689"/>
                </a:lnTo>
                <a:cubicBezTo>
                  <a:pt x="196783" y="164689"/>
                  <a:pt x="205328" y="156157"/>
                  <a:pt x="205328" y="145758"/>
                </a:cubicBezTo>
                <a:cubicBezTo>
                  <a:pt x="205328" y="135271"/>
                  <a:pt x="196783" y="126738"/>
                  <a:pt x="186280" y="126738"/>
                </a:cubicBezTo>
                <a:close/>
                <a:moveTo>
                  <a:pt x="129312" y="50927"/>
                </a:moveTo>
                <a:cubicBezTo>
                  <a:pt x="118898" y="50927"/>
                  <a:pt x="110353" y="59459"/>
                  <a:pt x="110353" y="69857"/>
                </a:cubicBezTo>
                <a:cubicBezTo>
                  <a:pt x="110353" y="80345"/>
                  <a:pt x="118898" y="88877"/>
                  <a:pt x="129312" y="88877"/>
                </a:cubicBezTo>
                <a:lnTo>
                  <a:pt x="186280" y="88877"/>
                </a:lnTo>
                <a:cubicBezTo>
                  <a:pt x="196783" y="88877"/>
                  <a:pt x="205328" y="80345"/>
                  <a:pt x="205328" y="69857"/>
                </a:cubicBezTo>
                <a:cubicBezTo>
                  <a:pt x="205328" y="59459"/>
                  <a:pt x="196783" y="50927"/>
                  <a:pt x="186280" y="50927"/>
                </a:cubicBezTo>
                <a:close/>
                <a:moveTo>
                  <a:pt x="94954" y="0"/>
                </a:moveTo>
                <a:lnTo>
                  <a:pt x="512684" y="0"/>
                </a:lnTo>
                <a:cubicBezTo>
                  <a:pt x="533691" y="0"/>
                  <a:pt x="550692" y="16976"/>
                  <a:pt x="550692" y="37862"/>
                </a:cubicBezTo>
                <a:lnTo>
                  <a:pt x="550692" y="341287"/>
                </a:lnTo>
                <a:cubicBezTo>
                  <a:pt x="550692" y="362173"/>
                  <a:pt x="533691" y="379148"/>
                  <a:pt x="512684" y="379148"/>
                </a:cubicBezTo>
                <a:lnTo>
                  <a:pt x="94954" y="379148"/>
                </a:lnTo>
                <a:cubicBezTo>
                  <a:pt x="73947" y="379148"/>
                  <a:pt x="56946" y="362173"/>
                  <a:pt x="56946" y="341287"/>
                </a:cubicBezTo>
                <a:lnTo>
                  <a:pt x="56946" y="37862"/>
                </a:lnTo>
                <a:cubicBezTo>
                  <a:pt x="56946" y="16976"/>
                  <a:pt x="73947" y="0"/>
                  <a:pt x="94954" y="0"/>
                </a:cubicBezTo>
                <a:close/>
              </a:path>
            </a:pathLst>
          </a:custGeom>
          <a:solidFill>
            <a:schemeClr val="bg1"/>
          </a:solidFill>
          <a:ln>
            <a:noFill/>
          </a:ln>
        </p:spPr>
        <p:txBody>
          <a:bodyPr wrap="square" lIns="91440" tIns="45720" rIns="91440" bIns="45720" anchor="ctr" anchorCtr="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cs typeface="+mn-ea"/>
              <a:sym typeface="+mn-lt"/>
            </a:endParaRPr>
          </a:p>
        </p:txBody>
      </p:sp>
      <p:sp>
        <p:nvSpPr>
          <p:cNvPr id="35" name="íslíḍe"/>
          <p:cNvSpPr/>
          <p:nvPr/>
        </p:nvSpPr>
        <p:spPr bwMode="auto">
          <a:xfrm>
            <a:off x="1515704" y="3737834"/>
            <a:ext cx="2427387" cy="72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600" dirty="0">
                <a:solidFill>
                  <a:schemeClr val="bg1"/>
                </a:solidFill>
                <a:cs typeface="+mn-ea"/>
                <a:sym typeface="+mn-lt"/>
              </a:rPr>
              <a:t>通过重复步骤2的操作，可以为XXX</a:t>
            </a:r>
            <a:r>
              <a:rPr lang="zh-CN" altLang="en-US" sz="1600" dirty="0">
                <a:solidFill>
                  <a:schemeClr val="bg1"/>
                </a:solidFill>
                <a:cs typeface="+mn-ea"/>
                <a:sym typeface="+mn-lt"/>
              </a:rPr>
              <a:t>手机网店</a:t>
            </a:r>
            <a:r>
              <a:rPr lang="en-US" altLang="zh-CN" sz="1600" dirty="0">
                <a:solidFill>
                  <a:schemeClr val="bg1"/>
                </a:solidFill>
                <a:cs typeface="+mn-ea"/>
                <a:sym typeface="+mn-lt"/>
              </a:rPr>
              <a:t>汇总3～5个核心关键词</a:t>
            </a:r>
          </a:p>
        </p:txBody>
      </p:sp>
      <p:sp>
        <p:nvSpPr>
          <p:cNvPr id="36" name="íṣḷiḋè"/>
          <p:cNvSpPr txBox="1"/>
          <p:nvPr/>
        </p:nvSpPr>
        <p:spPr bwMode="auto">
          <a:xfrm>
            <a:off x="1515704" y="3406011"/>
            <a:ext cx="2427387" cy="4175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400" b="1" dirty="0">
                <a:solidFill>
                  <a:schemeClr val="bg1"/>
                </a:solidFill>
                <a:cs typeface="+mn-ea"/>
                <a:sym typeface="+mn-lt"/>
              </a:rPr>
              <a:t>汇总核心关键词</a:t>
            </a:r>
          </a:p>
        </p:txBody>
      </p:sp>
      <p:sp>
        <p:nvSpPr>
          <p:cNvPr id="37" name="ïŝļïḍè"/>
          <p:cNvSpPr/>
          <p:nvPr/>
        </p:nvSpPr>
        <p:spPr bwMode="auto">
          <a:xfrm>
            <a:off x="8442960" y="3642360"/>
            <a:ext cx="2399665" cy="7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1600" dirty="0">
                <a:solidFill>
                  <a:schemeClr val="bg1"/>
                </a:solidFill>
                <a:cs typeface="+mn-ea"/>
                <a:sym typeface="+mn-lt"/>
              </a:rPr>
              <a:t>与网站运营人员沟通，根据页面内容完成各个位置的关键词部署，增加相关性</a:t>
            </a:r>
          </a:p>
        </p:txBody>
      </p:sp>
      <p:sp>
        <p:nvSpPr>
          <p:cNvPr id="38" name="îṣḷiḋe"/>
          <p:cNvSpPr txBox="1"/>
          <p:nvPr/>
        </p:nvSpPr>
        <p:spPr bwMode="auto">
          <a:xfrm>
            <a:off x="8386949" y="3329811"/>
            <a:ext cx="2427387" cy="4175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400" b="1" dirty="0">
                <a:solidFill>
                  <a:schemeClr val="bg1"/>
                </a:solidFill>
                <a:cs typeface="+mn-ea"/>
                <a:sym typeface="+mn-lt"/>
              </a:rPr>
              <a:t>部署关键词</a:t>
            </a:r>
          </a:p>
        </p:txBody>
      </p:sp>
      <p:sp>
        <p:nvSpPr>
          <p:cNvPr id="39" name="文本框 38"/>
          <p:cNvSpPr txBox="1"/>
          <p:nvPr/>
        </p:nvSpPr>
        <p:spPr>
          <a:xfrm>
            <a:off x="4705350" y="3486150"/>
            <a:ext cx="1035050" cy="460375"/>
          </a:xfrm>
          <a:prstGeom prst="rect">
            <a:avLst/>
          </a:prstGeom>
          <a:noFill/>
        </p:spPr>
        <p:txBody>
          <a:bodyPr wrap="square" rtlCol="0">
            <a:spAutoFit/>
          </a:bodyPr>
          <a:lstStyle/>
          <a:p>
            <a:r>
              <a:rPr lang="zh-CN" altLang="en-US" sz="2400" b="1">
                <a:solidFill>
                  <a:srgbClr val="2E75B6"/>
                </a:solidFill>
              </a:rPr>
              <a:t>步骤</a:t>
            </a:r>
            <a:r>
              <a:rPr lang="en-US" altLang="zh-CN" sz="2400" b="1">
                <a:solidFill>
                  <a:srgbClr val="2E75B6"/>
                </a:solidFill>
              </a:rPr>
              <a:t>3</a:t>
            </a:r>
          </a:p>
        </p:txBody>
      </p:sp>
      <p:sp>
        <p:nvSpPr>
          <p:cNvPr id="41" name="文本框 40"/>
          <p:cNvSpPr txBox="1"/>
          <p:nvPr/>
        </p:nvSpPr>
        <p:spPr>
          <a:xfrm>
            <a:off x="6546215" y="3523615"/>
            <a:ext cx="1035050" cy="460375"/>
          </a:xfrm>
          <a:prstGeom prst="rect">
            <a:avLst/>
          </a:prstGeom>
          <a:noFill/>
        </p:spPr>
        <p:txBody>
          <a:bodyPr wrap="square" rtlCol="0">
            <a:spAutoFit/>
          </a:bodyPr>
          <a:lstStyle/>
          <a:p>
            <a:r>
              <a:rPr lang="zh-CN" altLang="en-US" sz="2400" b="1">
                <a:solidFill>
                  <a:srgbClr val="2E75B6"/>
                </a:solidFill>
              </a:rPr>
              <a:t>步骤</a:t>
            </a:r>
            <a:r>
              <a:rPr lang="en-US" altLang="zh-CN" sz="2400" b="1">
                <a:solidFill>
                  <a:srgbClr val="2E75B6"/>
                </a:solidFill>
              </a:rPr>
              <a:t>4</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96" name="文本框 95"/>
          <p:cNvSpPr txBox="1"/>
          <p:nvPr/>
        </p:nvSpPr>
        <p:spPr>
          <a:xfrm>
            <a:off x="5367020" y="1030605"/>
            <a:ext cx="1457325" cy="460375"/>
          </a:xfrm>
          <a:prstGeom prst="rect">
            <a:avLst/>
          </a:prstGeom>
          <a:noFill/>
          <a:ln w="9525">
            <a:noFill/>
          </a:ln>
        </p:spPr>
        <p:txBody>
          <a:bodyPr wrap="square">
            <a:spAutoFit/>
          </a:bodyPr>
          <a:lstStyle/>
          <a:p>
            <a:pPr indent="0"/>
            <a:r>
              <a:rPr lang="zh-CN" altLang="en-US" sz="2400" b="0" dirty="0">
                <a:solidFill>
                  <a:srgbClr val="2F7CBD"/>
                </a:solidFill>
                <a:latin typeface="黑体" panose="02010609060101010101" charset="-122"/>
                <a:ea typeface="黑体" panose="02010609060101010101" charset="-122"/>
                <a:cs typeface="黑体" panose="02010609060101010101" charset="-122"/>
              </a:rPr>
              <a:t>标题优化</a:t>
            </a:r>
          </a:p>
        </p:txBody>
      </p:sp>
      <p:sp>
        <p:nvSpPr>
          <p:cNvPr id="14" name="深度视觉·原创设计 https://www.docer.com/works?userid=22383862"/>
          <p:cNvSpPr/>
          <p:nvPr/>
        </p:nvSpPr>
        <p:spPr>
          <a:xfrm>
            <a:off x="650240" y="1836420"/>
            <a:ext cx="5360035" cy="1851660"/>
          </a:xfrm>
          <a:prstGeom prst="rect">
            <a:avLst/>
          </a:prstGeom>
          <a:solidFill>
            <a:srgbClr val="7BB0D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17" name="深度视觉·原创设计 https://www.docer.com/works?userid=22383862"/>
          <p:cNvSpPr/>
          <p:nvPr/>
        </p:nvSpPr>
        <p:spPr>
          <a:xfrm>
            <a:off x="904322" y="4486434"/>
            <a:ext cx="586216" cy="58621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bg1"/>
              </a:solidFill>
              <a:cs typeface="+mn-ea"/>
              <a:sym typeface="+mn-lt"/>
            </a:endParaRPr>
          </a:p>
        </p:txBody>
      </p:sp>
      <p:sp>
        <p:nvSpPr>
          <p:cNvPr id="22" name="深度视觉·原创设计 https://www.docer.com/works?userid=22383862"/>
          <p:cNvSpPr/>
          <p:nvPr/>
        </p:nvSpPr>
        <p:spPr>
          <a:xfrm>
            <a:off x="944880" y="2369820"/>
            <a:ext cx="3905885" cy="347345"/>
          </a:xfrm>
          <a:prstGeom prst="rect">
            <a:avLst/>
          </a:prstGeom>
        </p:spPr>
        <p:txBody>
          <a:bodyPr wrap="square">
            <a:spAutoFit/>
          </a:bodyPr>
          <a:lstStyle/>
          <a:p>
            <a:pPr lvl="0">
              <a:lnSpc>
                <a:spcPts val="2000"/>
              </a:lnSpc>
              <a:defRPr/>
            </a:pPr>
            <a:r>
              <a:rPr lang="zh-CN" altLang="en-US" sz="1600" dirty="0">
                <a:solidFill>
                  <a:schemeClr val="bg1"/>
                </a:solidFill>
                <a:cs typeface="+mn-ea"/>
                <a:sym typeface="+mn-lt"/>
              </a:rPr>
              <a:t>不同的搜索引擎能够显示的标题长度不同</a:t>
            </a:r>
          </a:p>
        </p:txBody>
      </p:sp>
      <p:sp>
        <p:nvSpPr>
          <p:cNvPr id="23" name="深度视觉·原创设计 https://www.docer.com/works?userid=22383862"/>
          <p:cNvSpPr/>
          <p:nvPr/>
        </p:nvSpPr>
        <p:spPr>
          <a:xfrm>
            <a:off x="929005" y="1974215"/>
            <a:ext cx="2578735" cy="3987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步骤</a:t>
            </a:r>
            <a:r>
              <a:rPr lang="en-US" altLang="zh-CN" sz="2000" b="1" noProof="0" dirty="0">
                <a:ln>
                  <a:noFill/>
                </a:ln>
                <a:solidFill>
                  <a:schemeClr val="bg1"/>
                </a:solidFill>
                <a:effectLst/>
                <a:uLnTx/>
                <a:uFillTx/>
                <a:cs typeface="+mn-ea"/>
                <a:sym typeface="+mn-lt"/>
              </a:rPr>
              <a:t>1 </a:t>
            </a:r>
            <a:r>
              <a:rPr lang="zh-CN" altLang="en-US" sz="2000" b="1" noProof="0" dirty="0">
                <a:ln>
                  <a:noFill/>
                </a:ln>
                <a:solidFill>
                  <a:schemeClr val="bg1"/>
                </a:solidFill>
                <a:effectLst/>
                <a:uLnTx/>
                <a:uFillTx/>
                <a:cs typeface="+mn-ea"/>
                <a:sym typeface="+mn-lt"/>
              </a:rPr>
              <a:t>控制标题长度</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24" name="深度视觉·原创设计 https://www.docer.com/works?userid=22383862"/>
          <p:cNvSpPr/>
          <p:nvPr/>
        </p:nvSpPr>
        <p:spPr>
          <a:xfrm>
            <a:off x="1973893" y="4906559"/>
            <a:ext cx="3493457"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p>
        </p:txBody>
      </p:sp>
      <p:sp>
        <p:nvSpPr>
          <p:cNvPr id="25" name="深度视觉·原创设计 https://www.docer.com/works?userid=22383862"/>
          <p:cNvSpPr/>
          <p:nvPr/>
        </p:nvSpPr>
        <p:spPr>
          <a:xfrm>
            <a:off x="1973893" y="4506449"/>
            <a:ext cx="1783190"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添加标题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26" name="深度视觉·原创设计 https://www.docer.com/works?userid=22383862"/>
          <p:cNvSpPr/>
          <p:nvPr/>
        </p:nvSpPr>
        <p:spPr>
          <a:xfrm>
            <a:off x="7654651" y="2603626"/>
            <a:ext cx="3493457" cy="577787"/>
          </a:xfrm>
          <a:prstGeom prst="rect">
            <a:avLst/>
          </a:prstGeom>
        </p:spPr>
        <p:txBody>
          <a:bodyPr wrap="square">
            <a:spAutoFit/>
          </a:bodyPr>
          <a:lstStyle/>
          <a:p>
            <a:pPr lvl="0">
              <a:lnSpc>
                <a:spcPts val="2000"/>
              </a:lnSpc>
              <a:defRPr/>
            </a:pPr>
            <a:r>
              <a:rPr lang="zh-CN" altLang="en-US" sz="1200" dirty="0">
                <a:solidFill>
                  <a:schemeClr val="bg1"/>
                </a:solidFill>
                <a:cs typeface="+mn-ea"/>
                <a:sym typeface="+mn-lt"/>
              </a:rPr>
              <a:t>请在此处添加具体内容，文字尽量言简意赅，简单说明即可，不必过于繁琐，注意板面美观度。</a:t>
            </a:r>
          </a:p>
        </p:txBody>
      </p:sp>
      <p:sp>
        <p:nvSpPr>
          <p:cNvPr id="27" name="深度视觉·原创设计 https://www.docer.com/works?userid=22383862"/>
          <p:cNvSpPr/>
          <p:nvPr/>
        </p:nvSpPr>
        <p:spPr>
          <a:xfrm>
            <a:off x="7654651" y="2203516"/>
            <a:ext cx="1783190"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添加标题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30" name="深度视觉·原创设计 https://www.docer.com/works?userid=22383862"/>
          <p:cNvSpPr/>
          <p:nvPr/>
        </p:nvSpPr>
        <p:spPr>
          <a:xfrm>
            <a:off x="6201410" y="1827530"/>
            <a:ext cx="5369560" cy="1851660"/>
          </a:xfrm>
          <a:prstGeom prst="rect">
            <a:avLst/>
          </a:prstGeom>
          <a:solidFill>
            <a:srgbClr val="4996D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1" name="深度视觉·原创设计 https://www.docer.com/works?userid=22383862"/>
          <p:cNvSpPr/>
          <p:nvPr/>
        </p:nvSpPr>
        <p:spPr>
          <a:xfrm>
            <a:off x="6472555" y="2390775"/>
            <a:ext cx="3474720" cy="347345"/>
          </a:xfrm>
          <a:prstGeom prst="rect">
            <a:avLst/>
          </a:prstGeom>
        </p:spPr>
        <p:txBody>
          <a:bodyPr wrap="square">
            <a:spAutoFit/>
          </a:bodyPr>
          <a:lstStyle/>
          <a:p>
            <a:pPr lvl="0">
              <a:lnSpc>
                <a:spcPts val="2000"/>
              </a:lnSpc>
              <a:defRPr/>
            </a:pPr>
            <a:r>
              <a:rPr lang="zh-CN" altLang="en-US" sz="1600" dirty="0">
                <a:solidFill>
                  <a:schemeClr val="bg1"/>
                </a:solidFill>
                <a:cs typeface="+mn-ea"/>
                <a:sym typeface="+mn-lt"/>
              </a:rPr>
              <a:t>最重要的关键字，尽量放在前面位置</a:t>
            </a:r>
          </a:p>
        </p:txBody>
      </p:sp>
      <p:sp>
        <p:nvSpPr>
          <p:cNvPr id="32" name="深度视觉·原创设计 https://www.docer.com/works?userid=22383862"/>
          <p:cNvSpPr/>
          <p:nvPr/>
        </p:nvSpPr>
        <p:spPr>
          <a:xfrm>
            <a:off x="6457315" y="1986280"/>
            <a:ext cx="2493010" cy="3987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步骤</a:t>
            </a:r>
            <a:r>
              <a:rPr lang="en-US" altLang="zh-CN" sz="2000" b="1" noProof="0" dirty="0">
                <a:ln>
                  <a:noFill/>
                </a:ln>
                <a:solidFill>
                  <a:schemeClr val="bg1"/>
                </a:solidFill>
                <a:effectLst/>
                <a:uLnTx/>
                <a:uFillTx/>
                <a:cs typeface="+mn-ea"/>
                <a:sym typeface="+mn-lt"/>
              </a:rPr>
              <a:t>2 </a:t>
            </a:r>
            <a:r>
              <a:rPr lang="zh-CN" altLang="en-US" sz="2000" b="1" noProof="0" dirty="0">
                <a:ln>
                  <a:noFill/>
                </a:ln>
                <a:solidFill>
                  <a:schemeClr val="bg1"/>
                </a:solidFill>
                <a:effectLst/>
                <a:uLnTx/>
                <a:uFillTx/>
                <a:cs typeface="+mn-ea"/>
                <a:sym typeface="+mn-lt"/>
              </a:rPr>
              <a:t>内容位置排序</a:t>
            </a:r>
          </a:p>
        </p:txBody>
      </p:sp>
      <p:sp>
        <p:nvSpPr>
          <p:cNvPr id="34" name="深度视觉·原创设计 https://www.docer.com/works?userid=22383862"/>
          <p:cNvSpPr/>
          <p:nvPr/>
        </p:nvSpPr>
        <p:spPr>
          <a:xfrm>
            <a:off x="650240" y="4077335"/>
            <a:ext cx="5360035" cy="1851660"/>
          </a:xfrm>
          <a:prstGeom prst="rect">
            <a:avLst/>
          </a:prstGeom>
          <a:solidFill>
            <a:srgbClr val="418E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5" name="深度视觉·原创设计 https://www.docer.com/works?userid=22383862"/>
          <p:cNvSpPr/>
          <p:nvPr/>
        </p:nvSpPr>
        <p:spPr>
          <a:xfrm>
            <a:off x="1117047" y="4613434"/>
            <a:ext cx="586216" cy="58621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bg1"/>
              </a:solidFill>
              <a:cs typeface="+mn-ea"/>
              <a:sym typeface="+mn-lt"/>
            </a:endParaRPr>
          </a:p>
        </p:txBody>
      </p:sp>
      <p:sp>
        <p:nvSpPr>
          <p:cNvPr id="36" name="深度视觉·原创设计 https://www.docer.com/works?userid=22383862"/>
          <p:cNvSpPr/>
          <p:nvPr/>
        </p:nvSpPr>
        <p:spPr>
          <a:xfrm>
            <a:off x="6201410" y="4067810"/>
            <a:ext cx="5369560" cy="1851660"/>
          </a:xfrm>
          <a:prstGeom prst="rect">
            <a:avLst/>
          </a:prstGeom>
          <a:solidFill>
            <a:srgbClr val="3185C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37" name="深度视觉·原创设计 https://www.docer.com/works?userid=22383862"/>
          <p:cNvSpPr/>
          <p:nvPr/>
        </p:nvSpPr>
        <p:spPr>
          <a:xfrm>
            <a:off x="6762721" y="4486434"/>
            <a:ext cx="479633" cy="58621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bg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38" name="深度视觉·原创设计 https://www.docer.com/works?userid=22383862"/>
          <p:cNvSpPr/>
          <p:nvPr/>
        </p:nvSpPr>
        <p:spPr>
          <a:xfrm>
            <a:off x="2186618" y="4795434"/>
            <a:ext cx="3493457" cy="829945"/>
          </a:xfrm>
          <a:prstGeom prst="rect">
            <a:avLst/>
          </a:prstGeom>
        </p:spPr>
        <p:txBody>
          <a:bodyPr wrap="square">
            <a:spAutoFit/>
          </a:bodyPr>
          <a:lstStyle/>
          <a:p>
            <a:pPr lvl="0">
              <a:lnSpc>
                <a:spcPct val="150000"/>
              </a:lnSpc>
              <a:defRPr/>
            </a:pPr>
            <a:r>
              <a:rPr lang="zh-CN" altLang="en-US" sz="1600" dirty="0">
                <a:solidFill>
                  <a:schemeClr val="bg1"/>
                </a:solidFill>
                <a:cs typeface="+mn-ea"/>
                <a:sym typeface="+mn-lt"/>
              </a:rPr>
              <a:t>在标题中添加网页链接，以增加网站的曝光度</a:t>
            </a:r>
          </a:p>
        </p:txBody>
      </p:sp>
      <p:sp>
        <p:nvSpPr>
          <p:cNvPr id="39" name="深度视觉·原创设计 https://www.docer.com/works?userid=22383862"/>
          <p:cNvSpPr/>
          <p:nvPr/>
        </p:nvSpPr>
        <p:spPr>
          <a:xfrm>
            <a:off x="2186305" y="4395470"/>
            <a:ext cx="2664460" cy="3987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步骤</a:t>
            </a:r>
            <a:r>
              <a:rPr lang="en-US" altLang="zh-CN" sz="2000" b="1" noProof="0" dirty="0">
                <a:ln>
                  <a:noFill/>
                </a:ln>
                <a:solidFill>
                  <a:schemeClr val="bg1"/>
                </a:solidFill>
                <a:effectLst/>
                <a:uLnTx/>
                <a:uFillTx/>
                <a:cs typeface="+mn-ea"/>
                <a:sym typeface="+mn-lt"/>
              </a:rPr>
              <a:t>3 添加网页链接</a:t>
            </a:r>
          </a:p>
        </p:txBody>
      </p:sp>
      <p:sp>
        <p:nvSpPr>
          <p:cNvPr id="40" name="深度视觉·原创设计 https://www.docer.com/works?userid=22383862"/>
          <p:cNvSpPr/>
          <p:nvPr/>
        </p:nvSpPr>
        <p:spPr>
          <a:xfrm>
            <a:off x="7610836" y="4795434"/>
            <a:ext cx="3493457" cy="829945"/>
          </a:xfrm>
          <a:prstGeom prst="rect">
            <a:avLst/>
          </a:prstGeom>
        </p:spPr>
        <p:txBody>
          <a:bodyPr wrap="square">
            <a:spAutoFit/>
          </a:bodyPr>
          <a:lstStyle/>
          <a:p>
            <a:pPr lvl="0">
              <a:lnSpc>
                <a:spcPct val="150000"/>
              </a:lnSpc>
              <a:defRPr/>
            </a:pPr>
            <a:r>
              <a:rPr lang="zh-CN" altLang="en-US" sz="1600" dirty="0">
                <a:solidFill>
                  <a:schemeClr val="bg1"/>
                </a:solidFill>
                <a:cs typeface="+mn-ea"/>
                <a:sym typeface="+mn-lt"/>
              </a:rPr>
              <a:t>确定标题后，与网站运营人员沟通，由其完成标题的部署</a:t>
            </a:r>
          </a:p>
        </p:txBody>
      </p:sp>
      <p:sp>
        <p:nvSpPr>
          <p:cNvPr id="41" name="深度视觉·原创设计 https://www.docer.com/works?userid=22383862"/>
          <p:cNvSpPr/>
          <p:nvPr/>
        </p:nvSpPr>
        <p:spPr>
          <a:xfrm>
            <a:off x="7611110" y="4395470"/>
            <a:ext cx="2574290" cy="3987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bg1"/>
                </a:solidFill>
                <a:effectLst/>
                <a:uLnTx/>
                <a:uFillTx/>
                <a:cs typeface="+mn-ea"/>
                <a:sym typeface="+mn-lt"/>
              </a:rPr>
              <a:t>步骤</a:t>
            </a:r>
            <a:r>
              <a:rPr lang="en-US" altLang="zh-CN" sz="2000" b="1" noProof="0" dirty="0">
                <a:ln>
                  <a:noFill/>
                </a:ln>
                <a:solidFill>
                  <a:schemeClr val="bg1"/>
                </a:solidFill>
                <a:effectLst/>
                <a:uLnTx/>
                <a:uFillTx/>
                <a:cs typeface="+mn-ea"/>
                <a:sym typeface="+mn-lt"/>
              </a:rPr>
              <a:t>4 标题部署 </a:t>
            </a:r>
            <a:endParaRPr kumimoji="0" lang="en-US" altLang="zh-CN" sz="2000" b="1"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96" name="文本框 95"/>
          <p:cNvSpPr txBox="1"/>
          <p:nvPr/>
        </p:nvSpPr>
        <p:spPr>
          <a:xfrm>
            <a:off x="5085080" y="1333500"/>
            <a:ext cx="2021840" cy="460375"/>
          </a:xfrm>
          <a:prstGeom prst="rect">
            <a:avLst/>
          </a:prstGeom>
          <a:noFill/>
          <a:ln w="9525">
            <a:noFill/>
          </a:ln>
        </p:spPr>
        <p:txBody>
          <a:bodyPr wrap="square">
            <a:spAutoFit/>
          </a:bodyPr>
          <a:lstStyle/>
          <a:p>
            <a:pPr indent="0"/>
            <a:r>
              <a:rPr lang="zh-CN" altLang="en-US" sz="2400" b="0" dirty="0">
                <a:solidFill>
                  <a:srgbClr val="2F7CBD"/>
                </a:solidFill>
                <a:latin typeface="黑体" panose="02010609060101010101" charset="-122"/>
                <a:ea typeface="黑体" panose="02010609060101010101" charset="-122"/>
                <a:cs typeface="黑体" panose="02010609060101010101" charset="-122"/>
              </a:rPr>
              <a:t>网站链接优化</a:t>
            </a:r>
          </a:p>
        </p:txBody>
      </p:sp>
      <p:grpSp>
        <p:nvGrpSpPr>
          <p:cNvPr id="2" name="组合 1"/>
          <p:cNvGrpSpPr/>
          <p:nvPr/>
        </p:nvGrpSpPr>
        <p:grpSpPr>
          <a:xfrm>
            <a:off x="3909695" y="3538220"/>
            <a:ext cx="4373245" cy="1823085"/>
            <a:chOff x="3467100" y="2159000"/>
            <a:chExt cx="5195119" cy="2165350"/>
          </a:xfrm>
        </p:grpSpPr>
        <p:grpSp>
          <p:nvGrpSpPr>
            <p:cNvPr id="3" name="组合 2"/>
            <p:cNvGrpSpPr/>
            <p:nvPr/>
          </p:nvGrpSpPr>
          <p:grpSpPr>
            <a:xfrm>
              <a:off x="4044950" y="2159000"/>
              <a:ext cx="4032250" cy="2165350"/>
              <a:chOff x="4044950" y="2159000"/>
              <a:chExt cx="4032250" cy="2165350"/>
            </a:xfrm>
          </p:grpSpPr>
          <p:sp>
            <p:nvSpPr>
              <p:cNvPr id="36" name="椭圆 35"/>
              <p:cNvSpPr/>
              <p:nvPr/>
            </p:nvSpPr>
            <p:spPr>
              <a:xfrm>
                <a:off x="4044950" y="2159000"/>
                <a:ext cx="2165350" cy="2165350"/>
              </a:xfrm>
              <a:prstGeom prst="ellipse">
                <a:avLst/>
              </a:prstGeom>
              <a:solidFill>
                <a:srgbClr val="2E7AB9"/>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911850" y="2159000"/>
                <a:ext cx="2165350" cy="2165350"/>
              </a:xfrm>
              <a:prstGeom prst="ellipse">
                <a:avLst/>
              </a:prstGeom>
              <a:solidFill>
                <a:srgbClr val="3185C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图形2"/>
              <p:cNvSpPr/>
              <p:nvPr/>
            </p:nvSpPr>
            <p:spPr>
              <a:xfrm>
                <a:off x="4864117" y="2977895"/>
                <a:ext cx="527015" cy="527050"/>
              </a:xfrm>
              <a:custGeom>
                <a:avLst/>
                <a:gdLst>
                  <a:gd name="connsiteX0" fmla="*/ 405329 w 469946"/>
                  <a:gd name="connsiteY0" fmla="*/ 0 h 469977"/>
                  <a:gd name="connsiteX1" fmla="*/ 469947 w 469946"/>
                  <a:gd name="connsiteY1" fmla="*/ 64618 h 469977"/>
                  <a:gd name="connsiteX2" fmla="*/ 469947 w 469946"/>
                  <a:gd name="connsiteY2" fmla="*/ 146858 h 469977"/>
                  <a:gd name="connsiteX3" fmla="*/ 405329 w 469946"/>
                  <a:gd name="connsiteY3" fmla="*/ 211476 h 469977"/>
                  <a:gd name="connsiteX4" fmla="*/ 393580 w 469946"/>
                  <a:gd name="connsiteY4" fmla="*/ 211476 h 469977"/>
                  <a:gd name="connsiteX5" fmla="*/ 393580 w 469946"/>
                  <a:gd name="connsiteY5" fmla="*/ 452324 h 469977"/>
                  <a:gd name="connsiteX6" fmla="*/ 365384 w 469946"/>
                  <a:gd name="connsiteY6" fmla="*/ 466422 h 469977"/>
                  <a:gd name="connsiteX7" fmla="*/ 328963 w 469946"/>
                  <a:gd name="connsiteY7" fmla="*/ 439107 h 469977"/>
                  <a:gd name="connsiteX8" fmla="*/ 296066 w 469946"/>
                  <a:gd name="connsiteY8" fmla="*/ 463779 h 469977"/>
                  <a:gd name="connsiteX9" fmla="*/ 267869 w 469946"/>
                  <a:gd name="connsiteY9" fmla="*/ 463779 h 469977"/>
                  <a:gd name="connsiteX10" fmla="*/ 234973 w 469946"/>
                  <a:gd name="connsiteY10" fmla="*/ 439107 h 469977"/>
                  <a:gd name="connsiteX11" fmla="*/ 202077 w 469946"/>
                  <a:gd name="connsiteY11" fmla="*/ 463779 h 469977"/>
                  <a:gd name="connsiteX12" fmla="*/ 173880 w 469946"/>
                  <a:gd name="connsiteY12" fmla="*/ 463779 h 469977"/>
                  <a:gd name="connsiteX13" fmla="*/ 140984 w 469946"/>
                  <a:gd name="connsiteY13" fmla="*/ 439107 h 469977"/>
                  <a:gd name="connsiteX14" fmla="*/ 104563 w 469946"/>
                  <a:gd name="connsiteY14" fmla="*/ 466422 h 469977"/>
                  <a:gd name="connsiteX15" fmla="*/ 76366 w 469946"/>
                  <a:gd name="connsiteY15" fmla="*/ 452324 h 469977"/>
                  <a:gd name="connsiteX16" fmla="*/ 76366 w 469946"/>
                  <a:gd name="connsiteY16" fmla="*/ 211476 h 469977"/>
                  <a:gd name="connsiteX17" fmla="*/ 64618 w 469946"/>
                  <a:gd name="connsiteY17" fmla="*/ 211476 h 469977"/>
                  <a:gd name="connsiteX18" fmla="*/ 24 w 469946"/>
                  <a:gd name="connsiteY18" fmla="*/ 148550 h 469977"/>
                  <a:gd name="connsiteX19" fmla="*/ 0 w 469946"/>
                  <a:gd name="connsiteY19" fmla="*/ 146858 h 469977"/>
                  <a:gd name="connsiteX20" fmla="*/ 0 w 469946"/>
                  <a:gd name="connsiteY20" fmla="*/ 64618 h 469977"/>
                  <a:gd name="connsiteX21" fmla="*/ 64618 w 469946"/>
                  <a:gd name="connsiteY21" fmla="*/ 0 h 469977"/>
                  <a:gd name="connsiteX22" fmla="*/ 352460 w 469946"/>
                  <a:gd name="connsiteY22" fmla="*/ 117487 h 469977"/>
                  <a:gd name="connsiteX23" fmla="*/ 117487 w 469946"/>
                  <a:gd name="connsiteY23" fmla="*/ 117487 h 469977"/>
                  <a:gd name="connsiteX24" fmla="*/ 111612 w 469946"/>
                  <a:gd name="connsiteY24" fmla="*/ 123361 h 469977"/>
                  <a:gd name="connsiteX25" fmla="*/ 111612 w 469946"/>
                  <a:gd name="connsiteY25" fmla="*/ 417078 h 469977"/>
                  <a:gd name="connsiteX26" fmla="*/ 126885 w 469946"/>
                  <a:gd name="connsiteY26" fmla="*/ 405623 h 469977"/>
                  <a:gd name="connsiteX27" fmla="*/ 155082 w 469946"/>
                  <a:gd name="connsiteY27" fmla="*/ 405623 h 469977"/>
                  <a:gd name="connsiteX28" fmla="*/ 187979 w 469946"/>
                  <a:gd name="connsiteY28" fmla="*/ 430295 h 469977"/>
                  <a:gd name="connsiteX29" fmla="*/ 220875 w 469946"/>
                  <a:gd name="connsiteY29" fmla="*/ 405623 h 469977"/>
                  <a:gd name="connsiteX30" fmla="*/ 249072 w 469946"/>
                  <a:gd name="connsiteY30" fmla="*/ 405623 h 469977"/>
                  <a:gd name="connsiteX31" fmla="*/ 281968 w 469946"/>
                  <a:gd name="connsiteY31" fmla="*/ 430295 h 469977"/>
                  <a:gd name="connsiteX32" fmla="*/ 314864 w 469946"/>
                  <a:gd name="connsiteY32" fmla="*/ 405623 h 469977"/>
                  <a:gd name="connsiteX33" fmla="*/ 343061 w 469946"/>
                  <a:gd name="connsiteY33" fmla="*/ 405623 h 469977"/>
                  <a:gd name="connsiteX34" fmla="*/ 358334 w 469946"/>
                  <a:gd name="connsiteY34" fmla="*/ 417078 h 469977"/>
                  <a:gd name="connsiteX35" fmla="*/ 358334 w 469946"/>
                  <a:gd name="connsiteY35" fmla="*/ 123361 h 469977"/>
                  <a:gd name="connsiteX36" fmla="*/ 352460 w 469946"/>
                  <a:gd name="connsiteY36" fmla="*/ 117487 h 469977"/>
                  <a:gd name="connsiteX37" fmla="*/ 252585 w 469946"/>
                  <a:gd name="connsiteY37" fmla="*/ 277368 h 469977"/>
                  <a:gd name="connsiteX38" fmla="*/ 270208 w 469946"/>
                  <a:gd name="connsiteY38" fmla="*/ 294991 h 469977"/>
                  <a:gd name="connsiteX39" fmla="*/ 252585 w 469946"/>
                  <a:gd name="connsiteY39" fmla="*/ 312614 h 469977"/>
                  <a:gd name="connsiteX40" fmla="*/ 182093 w 469946"/>
                  <a:gd name="connsiteY40" fmla="*/ 312614 h 469977"/>
                  <a:gd name="connsiteX41" fmla="*/ 164470 w 469946"/>
                  <a:gd name="connsiteY41" fmla="*/ 294991 h 469977"/>
                  <a:gd name="connsiteX42" fmla="*/ 182093 w 469946"/>
                  <a:gd name="connsiteY42" fmla="*/ 277368 h 469977"/>
                  <a:gd name="connsiteX43" fmla="*/ 287848 w 469946"/>
                  <a:gd name="connsiteY43" fmla="*/ 201002 h 469977"/>
                  <a:gd name="connsiteX44" fmla="*/ 305471 w 469946"/>
                  <a:gd name="connsiteY44" fmla="*/ 218625 h 469977"/>
                  <a:gd name="connsiteX45" fmla="*/ 287848 w 469946"/>
                  <a:gd name="connsiteY45" fmla="*/ 236248 h 469977"/>
                  <a:gd name="connsiteX46" fmla="*/ 182098 w 469946"/>
                  <a:gd name="connsiteY46" fmla="*/ 236248 h 469977"/>
                  <a:gd name="connsiteX47" fmla="*/ 164475 w 469946"/>
                  <a:gd name="connsiteY47" fmla="*/ 218625 h 469977"/>
                  <a:gd name="connsiteX48" fmla="*/ 182098 w 469946"/>
                  <a:gd name="connsiteY48" fmla="*/ 201002 h 469977"/>
                  <a:gd name="connsiteX49" fmla="*/ 405329 w 469946"/>
                  <a:gd name="connsiteY49" fmla="*/ 35246 h 469977"/>
                  <a:gd name="connsiteX50" fmla="*/ 64618 w 469946"/>
                  <a:gd name="connsiteY50" fmla="*/ 35246 h 469977"/>
                  <a:gd name="connsiteX51" fmla="*/ 35246 w 469946"/>
                  <a:gd name="connsiteY51" fmla="*/ 64618 h 469977"/>
                  <a:gd name="connsiteX52" fmla="*/ 35246 w 469946"/>
                  <a:gd name="connsiteY52" fmla="*/ 146858 h 469977"/>
                  <a:gd name="connsiteX53" fmla="*/ 64618 w 469946"/>
                  <a:gd name="connsiteY53" fmla="*/ 176230 h 469977"/>
                  <a:gd name="connsiteX54" fmla="*/ 76366 w 469946"/>
                  <a:gd name="connsiteY54" fmla="*/ 176230 h 469977"/>
                  <a:gd name="connsiteX55" fmla="*/ 76366 w 469946"/>
                  <a:gd name="connsiteY55" fmla="*/ 123361 h 469977"/>
                  <a:gd name="connsiteX56" fmla="*/ 117487 w 469946"/>
                  <a:gd name="connsiteY56" fmla="*/ 82241 h 469977"/>
                  <a:gd name="connsiteX57" fmla="*/ 352460 w 469946"/>
                  <a:gd name="connsiteY57" fmla="*/ 82241 h 469977"/>
                  <a:gd name="connsiteX58" fmla="*/ 393580 w 469946"/>
                  <a:gd name="connsiteY58" fmla="*/ 123361 h 469977"/>
                  <a:gd name="connsiteX59" fmla="*/ 393580 w 469946"/>
                  <a:gd name="connsiteY59" fmla="*/ 176230 h 469977"/>
                  <a:gd name="connsiteX60" fmla="*/ 405329 w 469946"/>
                  <a:gd name="connsiteY60" fmla="*/ 176230 h 469977"/>
                  <a:gd name="connsiteX61" fmla="*/ 434671 w 469946"/>
                  <a:gd name="connsiteY61" fmla="*/ 148133 h 469977"/>
                  <a:gd name="connsiteX62" fmla="*/ 434701 w 469946"/>
                  <a:gd name="connsiteY62" fmla="*/ 146858 h 469977"/>
                  <a:gd name="connsiteX63" fmla="*/ 434701 w 469946"/>
                  <a:gd name="connsiteY63" fmla="*/ 64618 h 469977"/>
                  <a:gd name="connsiteX64" fmla="*/ 405329 w 469946"/>
                  <a:gd name="connsiteY64" fmla="*/ 35246 h 469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69946" h="469977">
                    <a:moveTo>
                      <a:pt x="405329" y="0"/>
                    </a:moveTo>
                    <a:cubicBezTo>
                      <a:pt x="441015" y="0"/>
                      <a:pt x="469947" y="28931"/>
                      <a:pt x="469947" y="64618"/>
                    </a:cubicBezTo>
                    <a:lnTo>
                      <a:pt x="469947" y="146858"/>
                    </a:lnTo>
                    <a:cubicBezTo>
                      <a:pt x="469947" y="182545"/>
                      <a:pt x="441015" y="211476"/>
                      <a:pt x="405329" y="211476"/>
                    </a:cubicBezTo>
                    <a:lnTo>
                      <a:pt x="393580" y="211476"/>
                    </a:lnTo>
                    <a:lnTo>
                      <a:pt x="393580" y="452324"/>
                    </a:lnTo>
                    <a:cubicBezTo>
                      <a:pt x="393580" y="466845"/>
                      <a:pt x="377003" y="475134"/>
                      <a:pt x="365384" y="466422"/>
                    </a:cubicBezTo>
                    <a:lnTo>
                      <a:pt x="328963" y="439107"/>
                    </a:lnTo>
                    <a:lnTo>
                      <a:pt x="296066" y="463779"/>
                    </a:lnTo>
                    <a:cubicBezTo>
                      <a:pt x="287712" y="470044"/>
                      <a:pt x="276224" y="470044"/>
                      <a:pt x="267869" y="463779"/>
                    </a:cubicBezTo>
                    <a:lnTo>
                      <a:pt x="234973" y="439107"/>
                    </a:lnTo>
                    <a:lnTo>
                      <a:pt x="202077" y="463779"/>
                    </a:lnTo>
                    <a:cubicBezTo>
                      <a:pt x="193722" y="470044"/>
                      <a:pt x="182235" y="470044"/>
                      <a:pt x="173880" y="463779"/>
                    </a:cubicBezTo>
                    <a:lnTo>
                      <a:pt x="140984" y="439107"/>
                    </a:lnTo>
                    <a:lnTo>
                      <a:pt x="104563" y="466422"/>
                    </a:lnTo>
                    <a:cubicBezTo>
                      <a:pt x="92944" y="475134"/>
                      <a:pt x="76366" y="466845"/>
                      <a:pt x="76366" y="452324"/>
                    </a:cubicBezTo>
                    <a:lnTo>
                      <a:pt x="76366" y="211476"/>
                    </a:lnTo>
                    <a:lnTo>
                      <a:pt x="64618" y="211476"/>
                    </a:lnTo>
                    <a:cubicBezTo>
                      <a:pt x="29495" y="211476"/>
                      <a:pt x="922" y="183455"/>
                      <a:pt x="24" y="148550"/>
                    </a:cubicBezTo>
                    <a:lnTo>
                      <a:pt x="0" y="146858"/>
                    </a:lnTo>
                    <a:lnTo>
                      <a:pt x="0" y="64618"/>
                    </a:lnTo>
                    <a:cubicBezTo>
                      <a:pt x="0" y="28931"/>
                      <a:pt x="28931" y="0"/>
                      <a:pt x="64618" y="0"/>
                    </a:cubicBezTo>
                    <a:close/>
                    <a:moveTo>
                      <a:pt x="352460" y="117487"/>
                    </a:moveTo>
                    <a:lnTo>
                      <a:pt x="117487" y="117487"/>
                    </a:lnTo>
                    <a:cubicBezTo>
                      <a:pt x="114243" y="117487"/>
                      <a:pt x="111612" y="120117"/>
                      <a:pt x="111612" y="123361"/>
                    </a:cubicBezTo>
                    <a:lnTo>
                      <a:pt x="111612" y="417078"/>
                    </a:lnTo>
                    <a:lnTo>
                      <a:pt x="126885" y="405623"/>
                    </a:lnTo>
                    <a:cubicBezTo>
                      <a:pt x="135240" y="399357"/>
                      <a:pt x="146728" y="399357"/>
                      <a:pt x="155082" y="405623"/>
                    </a:cubicBezTo>
                    <a:lnTo>
                      <a:pt x="187979" y="430295"/>
                    </a:lnTo>
                    <a:lnTo>
                      <a:pt x="220875" y="405623"/>
                    </a:lnTo>
                    <a:cubicBezTo>
                      <a:pt x="229229" y="399357"/>
                      <a:pt x="240717" y="399357"/>
                      <a:pt x="249072" y="405623"/>
                    </a:cubicBezTo>
                    <a:lnTo>
                      <a:pt x="281968" y="430295"/>
                    </a:lnTo>
                    <a:lnTo>
                      <a:pt x="314864" y="405623"/>
                    </a:lnTo>
                    <a:cubicBezTo>
                      <a:pt x="323219" y="399357"/>
                      <a:pt x="334706" y="399357"/>
                      <a:pt x="343061" y="405623"/>
                    </a:cubicBezTo>
                    <a:lnTo>
                      <a:pt x="358334" y="417078"/>
                    </a:lnTo>
                    <a:lnTo>
                      <a:pt x="358334" y="123361"/>
                    </a:lnTo>
                    <a:cubicBezTo>
                      <a:pt x="358334" y="120117"/>
                      <a:pt x="355704" y="117487"/>
                      <a:pt x="352460" y="117487"/>
                    </a:cubicBezTo>
                    <a:close/>
                    <a:moveTo>
                      <a:pt x="252585" y="277368"/>
                    </a:moveTo>
                    <a:cubicBezTo>
                      <a:pt x="262318" y="277368"/>
                      <a:pt x="270208" y="285258"/>
                      <a:pt x="270208" y="294991"/>
                    </a:cubicBezTo>
                    <a:cubicBezTo>
                      <a:pt x="270208" y="304724"/>
                      <a:pt x="262318" y="312614"/>
                      <a:pt x="252585" y="312614"/>
                    </a:cubicBezTo>
                    <a:lnTo>
                      <a:pt x="182093" y="312614"/>
                    </a:lnTo>
                    <a:cubicBezTo>
                      <a:pt x="172360" y="312614"/>
                      <a:pt x="164470" y="304724"/>
                      <a:pt x="164470" y="294991"/>
                    </a:cubicBezTo>
                    <a:cubicBezTo>
                      <a:pt x="164470" y="285258"/>
                      <a:pt x="172360" y="277368"/>
                      <a:pt x="182093" y="277368"/>
                    </a:cubicBezTo>
                    <a:close/>
                    <a:moveTo>
                      <a:pt x="287848" y="201002"/>
                    </a:moveTo>
                    <a:cubicBezTo>
                      <a:pt x="297581" y="201002"/>
                      <a:pt x="305471" y="208892"/>
                      <a:pt x="305471" y="218625"/>
                    </a:cubicBezTo>
                    <a:cubicBezTo>
                      <a:pt x="305471" y="228358"/>
                      <a:pt x="297581" y="236248"/>
                      <a:pt x="287848" y="236248"/>
                    </a:cubicBezTo>
                    <a:lnTo>
                      <a:pt x="182098" y="236248"/>
                    </a:lnTo>
                    <a:cubicBezTo>
                      <a:pt x="172365" y="236248"/>
                      <a:pt x="164475" y="228358"/>
                      <a:pt x="164475" y="218625"/>
                    </a:cubicBezTo>
                    <a:cubicBezTo>
                      <a:pt x="164475" y="208892"/>
                      <a:pt x="172365" y="201002"/>
                      <a:pt x="182098" y="201002"/>
                    </a:cubicBezTo>
                    <a:close/>
                    <a:moveTo>
                      <a:pt x="405329" y="35246"/>
                    </a:moveTo>
                    <a:lnTo>
                      <a:pt x="64618" y="35246"/>
                    </a:lnTo>
                    <a:cubicBezTo>
                      <a:pt x="48396" y="35246"/>
                      <a:pt x="35246" y="48396"/>
                      <a:pt x="35246" y="64618"/>
                    </a:cubicBezTo>
                    <a:lnTo>
                      <a:pt x="35246" y="146858"/>
                    </a:lnTo>
                    <a:cubicBezTo>
                      <a:pt x="35246" y="163080"/>
                      <a:pt x="48396" y="176230"/>
                      <a:pt x="64618" y="176230"/>
                    </a:cubicBezTo>
                    <a:lnTo>
                      <a:pt x="76366" y="176230"/>
                    </a:lnTo>
                    <a:lnTo>
                      <a:pt x="76366" y="123361"/>
                    </a:lnTo>
                    <a:cubicBezTo>
                      <a:pt x="76366" y="100651"/>
                      <a:pt x="94776" y="82241"/>
                      <a:pt x="117487" y="82241"/>
                    </a:cubicBezTo>
                    <a:lnTo>
                      <a:pt x="352460" y="82241"/>
                    </a:lnTo>
                    <a:cubicBezTo>
                      <a:pt x="375170" y="82241"/>
                      <a:pt x="393580" y="100651"/>
                      <a:pt x="393580" y="123361"/>
                    </a:cubicBezTo>
                    <a:lnTo>
                      <a:pt x="393580" y="176230"/>
                    </a:lnTo>
                    <a:lnTo>
                      <a:pt x="405329" y="176230"/>
                    </a:lnTo>
                    <a:cubicBezTo>
                      <a:pt x="421054" y="176229"/>
                      <a:pt x="433989" y="163844"/>
                      <a:pt x="434671" y="148133"/>
                    </a:cubicBezTo>
                    <a:lnTo>
                      <a:pt x="434701" y="146858"/>
                    </a:lnTo>
                    <a:lnTo>
                      <a:pt x="434701" y="64618"/>
                    </a:lnTo>
                    <a:cubicBezTo>
                      <a:pt x="434701" y="48396"/>
                      <a:pt x="421551" y="35246"/>
                      <a:pt x="405329" y="35246"/>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图形1"/>
              <p:cNvSpPr/>
              <p:nvPr/>
            </p:nvSpPr>
            <p:spPr>
              <a:xfrm>
                <a:off x="6787593" y="2978649"/>
                <a:ext cx="527015" cy="527050"/>
              </a:xfrm>
              <a:custGeom>
                <a:avLst/>
                <a:gdLst>
                  <a:gd name="connsiteX0" fmla="*/ 405329 w 469946"/>
                  <a:gd name="connsiteY0" fmla="*/ 0 h 469977"/>
                  <a:gd name="connsiteX1" fmla="*/ 469947 w 469946"/>
                  <a:gd name="connsiteY1" fmla="*/ 64618 h 469977"/>
                  <a:gd name="connsiteX2" fmla="*/ 469947 w 469946"/>
                  <a:gd name="connsiteY2" fmla="*/ 146858 h 469977"/>
                  <a:gd name="connsiteX3" fmla="*/ 405329 w 469946"/>
                  <a:gd name="connsiteY3" fmla="*/ 211476 h 469977"/>
                  <a:gd name="connsiteX4" fmla="*/ 393580 w 469946"/>
                  <a:gd name="connsiteY4" fmla="*/ 211476 h 469977"/>
                  <a:gd name="connsiteX5" fmla="*/ 393580 w 469946"/>
                  <a:gd name="connsiteY5" fmla="*/ 452324 h 469977"/>
                  <a:gd name="connsiteX6" fmla="*/ 365384 w 469946"/>
                  <a:gd name="connsiteY6" fmla="*/ 466422 h 469977"/>
                  <a:gd name="connsiteX7" fmla="*/ 328963 w 469946"/>
                  <a:gd name="connsiteY7" fmla="*/ 439107 h 469977"/>
                  <a:gd name="connsiteX8" fmla="*/ 296066 w 469946"/>
                  <a:gd name="connsiteY8" fmla="*/ 463779 h 469977"/>
                  <a:gd name="connsiteX9" fmla="*/ 267869 w 469946"/>
                  <a:gd name="connsiteY9" fmla="*/ 463779 h 469977"/>
                  <a:gd name="connsiteX10" fmla="*/ 234973 w 469946"/>
                  <a:gd name="connsiteY10" fmla="*/ 439107 h 469977"/>
                  <a:gd name="connsiteX11" fmla="*/ 202077 w 469946"/>
                  <a:gd name="connsiteY11" fmla="*/ 463779 h 469977"/>
                  <a:gd name="connsiteX12" fmla="*/ 173880 w 469946"/>
                  <a:gd name="connsiteY12" fmla="*/ 463779 h 469977"/>
                  <a:gd name="connsiteX13" fmla="*/ 140984 w 469946"/>
                  <a:gd name="connsiteY13" fmla="*/ 439107 h 469977"/>
                  <a:gd name="connsiteX14" fmla="*/ 104563 w 469946"/>
                  <a:gd name="connsiteY14" fmla="*/ 466422 h 469977"/>
                  <a:gd name="connsiteX15" fmla="*/ 76366 w 469946"/>
                  <a:gd name="connsiteY15" fmla="*/ 452324 h 469977"/>
                  <a:gd name="connsiteX16" fmla="*/ 76366 w 469946"/>
                  <a:gd name="connsiteY16" fmla="*/ 211476 h 469977"/>
                  <a:gd name="connsiteX17" fmla="*/ 64618 w 469946"/>
                  <a:gd name="connsiteY17" fmla="*/ 211476 h 469977"/>
                  <a:gd name="connsiteX18" fmla="*/ 24 w 469946"/>
                  <a:gd name="connsiteY18" fmla="*/ 148550 h 469977"/>
                  <a:gd name="connsiteX19" fmla="*/ 0 w 469946"/>
                  <a:gd name="connsiteY19" fmla="*/ 146858 h 469977"/>
                  <a:gd name="connsiteX20" fmla="*/ 0 w 469946"/>
                  <a:gd name="connsiteY20" fmla="*/ 64618 h 469977"/>
                  <a:gd name="connsiteX21" fmla="*/ 64618 w 469946"/>
                  <a:gd name="connsiteY21" fmla="*/ 0 h 469977"/>
                  <a:gd name="connsiteX22" fmla="*/ 352460 w 469946"/>
                  <a:gd name="connsiteY22" fmla="*/ 117487 h 469977"/>
                  <a:gd name="connsiteX23" fmla="*/ 117487 w 469946"/>
                  <a:gd name="connsiteY23" fmla="*/ 117487 h 469977"/>
                  <a:gd name="connsiteX24" fmla="*/ 111612 w 469946"/>
                  <a:gd name="connsiteY24" fmla="*/ 123361 h 469977"/>
                  <a:gd name="connsiteX25" fmla="*/ 111612 w 469946"/>
                  <a:gd name="connsiteY25" fmla="*/ 417078 h 469977"/>
                  <a:gd name="connsiteX26" fmla="*/ 126885 w 469946"/>
                  <a:gd name="connsiteY26" fmla="*/ 405623 h 469977"/>
                  <a:gd name="connsiteX27" fmla="*/ 155082 w 469946"/>
                  <a:gd name="connsiteY27" fmla="*/ 405623 h 469977"/>
                  <a:gd name="connsiteX28" fmla="*/ 187979 w 469946"/>
                  <a:gd name="connsiteY28" fmla="*/ 430295 h 469977"/>
                  <a:gd name="connsiteX29" fmla="*/ 220875 w 469946"/>
                  <a:gd name="connsiteY29" fmla="*/ 405623 h 469977"/>
                  <a:gd name="connsiteX30" fmla="*/ 249072 w 469946"/>
                  <a:gd name="connsiteY30" fmla="*/ 405623 h 469977"/>
                  <a:gd name="connsiteX31" fmla="*/ 281968 w 469946"/>
                  <a:gd name="connsiteY31" fmla="*/ 430295 h 469977"/>
                  <a:gd name="connsiteX32" fmla="*/ 314864 w 469946"/>
                  <a:gd name="connsiteY32" fmla="*/ 405623 h 469977"/>
                  <a:gd name="connsiteX33" fmla="*/ 343061 w 469946"/>
                  <a:gd name="connsiteY33" fmla="*/ 405623 h 469977"/>
                  <a:gd name="connsiteX34" fmla="*/ 358334 w 469946"/>
                  <a:gd name="connsiteY34" fmla="*/ 417078 h 469977"/>
                  <a:gd name="connsiteX35" fmla="*/ 358334 w 469946"/>
                  <a:gd name="connsiteY35" fmla="*/ 123361 h 469977"/>
                  <a:gd name="connsiteX36" fmla="*/ 352460 w 469946"/>
                  <a:gd name="connsiteY36" fmla="*/ 117487 h 469977"/>
                  <a:gd name="connsiteX37" fmla="*/ 252585 w 469946"/>
                  <a:gd name="connsiteY37" fmla="*/ 277368 h 469977"/>
                  <a:gd name="connsiteX38" fmla="*/ 270208 w 469946"/>
                  <a:gd name="connsiteY38" fmla="*/ 294991 h 469977"/>
                  <a:gd name="connsiteX39" fmla="*/ 252585 w 469946"/>
                  <a:gd name="connsiteY39" fmla="*/ 312614 h 469977"/>
                  <a:gd name="connsiteX40" fmla="*/ 182093 w 469946"/>
                  <a:gd name="connsiteY40" fmla="*/ 312614 h 469977"/>
                  <a:gd name="connsiteX41" fmla="*/ 164470 w 469946"/>
                  <a:gd name="connsiteY41" fmla="*/ 294991 h 469977"/>
                  <a:gd name="connsiteX42" fmla="*/ 182093 w 469946"/>
                  <a:gd name="connsiteY42" fmla="*/ 277368 h 469977"/>
                  <a:gd name="connsiteX43" fmla="*/ 287848 w 469946"/>
                  <a:gd name="connsiteY43" fmla="*/ 201002 h 469977"/>
                  <a:gd name="connsiteX44" fmla="*/ 305471 w 469946"/>
                  <a:gd name="connsiteY44" fmla="*/ 218625 h 469977"/>
                  <a:gd name="connsiteX45" fmla="*/ 287848 w 469946"/>
                  <a:gd name="connsiteY45" fmla="*/ 236248 h 469977"/>
                  <a:gd name="connsiteX46" fmla="*/ 182098 w 469946"/>
                  <a:gd name="connsiteY46" fmla="*/ 236248 h 469977"/>
                  <a:gd name="connsiteX47" fmla="*/ 164475 w 469946"/>
                  <a:gd name="connsiteY47" fmla="*/ 218625 h 469977"/>
                  <a:gd name="connsiteX48" fmla="*/ 182098 w 469946"/>
                  <a:gd name="connsiteY48" fmla="*/ 201002 h 469977"/>
                  <a:gd name="connsiteX49" fmla="*/ 405329 w 469946"/>
                  <a:gd name="connsiteY49" fmla="*/ 35246 h 469977"/>
                  <a:gd name="connsiteX50" fmla="*/ 64618 w 469946"/>
                  <a:gd name="connsiteY50" fmla="*/ 35246 h 469977"/>
                  <a:gd name="connsiteX51" fmla="*/ 35246 w 469946"/>
                  <a:gd name="connsiteY51" fmla="*/ 64618 h 469977"/>
                  <a:gd name="connsiteX52" fmla="*/ 35246 w 469946"/>
                  <a:gd name="connsiteY52" fmla="*/ 146858 h 469977"/>
                  <a:gd name="connsiteX53" fmla="*/ 64618 w 469946"/>
                  <a:gd name="connsiteY53" fmla="*/ 176230 h 469977"/>
                  <a:gd name="connsiteX54" fmla="*/ 76366 w 469946"/>
                  <a:gd name="connsiteY54" fmla="*/ 176230 h 469977"/>
                  <a:gd name="connsiteX55" fmla="*/ 76366 w 469946"/>
                  <a:gd name="connsiteY55" fmla="*/ 123361 h 469977"/>
                  <a:gd name="connsiteX56" fmla="*/ 117487 w 469946"/>
                  <a:gd name="connsiteY56" fmla="*/ 82241 h 469977"/>
                  <a:gd name="connsiteX57" fmla="*/ 352460 w 469946"/>
                  <a:gd name="connsiteY57" fmla="*/ 82241 h 469977"/>
                  <a:gd name="connsiteX58" fmla="*/ 393580 w 469946"/>
                  <a:gd name="connsiteY58" fmla="*/ 123361 h 469977"/>
                  <a:gd name="connsiteX59" fmla="*/ 393580 w 469946"/>
                  <a:gd name="connsiteY59" fmla="*/ 176230 h 469977"/>
                  <a:gd name="connsiteX60" fmla="*/ 405329 w 469946"/>
                  <a:gd name="connsiteY60" fmla="*/ 176230 h 469977"/>
                  <a:gd name="connsiteX61" fmla="*/ 434671 w 469946"/>
                  <a:gd name="connsiteY61" fmla="*/ 148133 h 469977"/>
                  <a:gd name="connsiteX62" fmla="*/ 434701 w 469946"/>
                  <a:gd name="connsiteY62" fmla="*/ 146858 h 469977"/>
                  <a:gd name="connsiteX63" fmla="*/ 434701 w 469946"/>
                  <a:gd name="connsiteY63" fmla="*/ 64618 h 469977"/>
                  <a:gd name="connsiteX64" fmla="*/ 405329 w 469946"/>
                  <a:gd name="connsiteY64" fmla="*/ 35246 h 469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69946" h="469977">
                    <a:moveTo>
                      <a:pt x="405329" y="0"/>
                    </a:moveTo>
                    <a:cubicBezTo>
                      <a:pt x="441015" y="0"/>
                      <a:pt x="469947" y="28931"/>
                      <a:pt x="469947" y="64618"/>
                    </a:cubicBezTo>
                    <a:lnTo>
                      <a:pt x="469947" y="146858"/>
                    </a:lnTo>
                    <a:cubicBezTo>
                      <a:pt x="469947" y="182545"/>
                      <a:pt x="441015" y="211476"/>
                      <a:pt x="405329" y="211476"/>
                    </a:cubicBezTo>
                    <a:lnTo>
                      <a:pt x="393580" y="211476"/>
                    </a:lnTo>
                    <a:lnTo>
                      <a:pt x="393580" y="452324"/>
                    </a:lnTo>
                    <a:cubicBezTo>
                      <a:pt x="393580" y="466845"/>
                      <a:pt x="377003" y="475134"/>
                      <a:pt x="365384" y="466422"/>
                    </a:cubicBezTo>
                    <a:lnTo>
                      <a:pt x="328963" y="439107"/>
                    </a:lnTo>
                    <a:lnTo>
                      <a:pt x="296066" y="463779"/>
                    </a:lnTo>
                    <a:cubicBezTo>
                      <a:pt x="287712" y="470044"/>
                      <a:pt x="276224" y="470044"/>
                      <a:pt x="267869" y="463779"/>
                    </a:cubicBezTo>
                    <a:lnTo>
                      <a:pt x="234973" y="439107"/>
                    </a:lnTo>
                    <a:lnTo>
                      <a:pt x="202077" y="463779"/>
                    </a:lnTo>
                    <a:cubicBezTo>
                      <a:pt x="193722" y="470044"/>
                      <a:pt x="182235" y="470044"/>
                      <a:pt x="173880" y="463779"/>
                    </a:cubicBezTo>
                    <a:lnTo>
                      <a:pt x="140984" y="439107"/>
                    </a:lnTo>
                    <a:lnTo>
                      <a:pt x="104563" y="466422"/>
                    </a:lnTo>
                    <a:cubicBezTo>
                      <a:pt x="92944" y="475134"/>
                      <a:pt x="76366" y="466845"/>
                      <a:pt x="76366" y="452324"/>
                    </a:cubicBezTo>
                    <a:lnTo>
                      <a:pt x="76366" y="211476"/>
                    </a:lnTo>
                    <a:lnTo>
                      <a:pt x="64618" y="211476"/>
                    </a:lnTo>
                    <a:cubicBezTo>
                      <a:pt x="29495" y="211476"/>
                      <a:pt x="922" y="183455"/>
                      <a:pt x="24" y="148550"/>
                    </a:cubicBezTo>
                    <a:lnTo>
                      <a:pt x="0" y="146858"/>
                    </a:lnTo>
                    <a:lnTo>
                      <a:pt x="0" y="64618"/>
                    </a:lnTo>
                    <a:cubicBezTo>
                      <a:pt x="0" y="28931"/>
                      <a:pt x="28931" y="0"/>
                      <a:pt x="64618" y="0"/>
                    </a:cubicBezTo>
                    <a:close/>
                    <a:moveTo>
                      <a:pt x="352460" y="117487"/>
                    </a:moveTo>
                    <a:lnTo>
                      <a:pt x="117487" y="117487"/>
                    </a:lnTo>
                    <a:cubicBezTo>
                      <a:pt x="114243" y="117487"/>
                      <a:pt x="111612" y="120117"/>
                      <a:pt x="111612" y="123361"/>
                    </a:cubicBezTo>
                    <a:lnTo>
                      <a:pt x="111612" y="417078"/>
                    </a:lnTo>
                    <a:lnTo>
                      <a:pt x="126885" y="405623"/>
                    </a:lnTo>
                    <a:cubicBezTo>
                      <a:pt x="135240" y="399357"/>
                      <a:pt x="146728" y="399357"/>
                      <a:pt x="155082" y="405623"/>
                    </a:cubicBezTo>
                    <a:lnTo>
                      <a:pt x="187979" y="430295"/>
                    </a:lnTo>
                    <a:lnTo>
                      <a:pt x="220875" y="405623"/>
                    </a:lnTo>
                    <a:cubicBezTo>
                      <a:pt x="229229" y="399357"/>
                      <a:pt x="240717" y="399357"/>
                      <a:pt x="249072" y="405623"/>
                    </a:cubicBezTo>
                    <a:lnTo>
                      <a:pt x="281968" y="430295"/>
                    </a:lnTo>
                    <a:lnTo>
                      <a:pt x="314864" y="405623"/>
                    </a:lnTo>
                    <a:cubicBezTo>
                      <a:pt x="323219" y="399357"/>
                      <a:pt x="334706" y="399357"/>
                      <a:pt x="343061" y="405623"/>
                    </a:cubicBezTo>
                    <a:lnTo>
                      <a:pt x="358334" y="417078"/>
                    </a:lnTo>
                    <a:lnTo>
                      <a:pt x="358334" y="123361"/>
                    </a:lnTo>
                    <a:cubicBezTo>
                      <a:pt x="358334" y="120117"/>
                      <a:pt x="355704" y="117487"/>
                      <a:pt x="352460" y="117487"/>
                    </a:cubicBezTo>
                    <a:close/>
                    <a:moveTo>
                      <a:pt x="252585" y="277368"/>
                    </a:moveTo>
                    <a:cubicBezTo>
                      <a:pt x="262318" y="277368"/>
                      <a:pt x="270208" y="285258"/>
                      <a:pt x="270208" y="294991"/>
                    </a:cubicBezTo>
                    <a:cubicBezTo>
                      <a:pt x="270208" y="304724"/>
                      <a:pt x="262318" y="312614"/>
                      <a:pt x="252585" y="312614"/>
                    </a:cubicBezTo>
                    <a:lnTo>
                      <a:pt x="182093" y="312614"/>
                    </a:lnTo>
                    <a:cubicBezTo>
                      <a:pt x="172360" y="312614"/>
                      <a:pt x="164470" y="304724"/>
                      <a:pt x="164470" y="294991"/>
                    </a:cubicBezTo>
                    <a:cubicBezTo>
                      <a:pt x="164470" y="285258"/>
                      <a:pt x="172360" y="277368"/>
                      <a:pt x="182093" y="277368"/>
                    </a:cubicBezTo>
                    <a:close/>
                    <a:moveTo>
                      <a:pt x="287848" y="201002"/>
                    </a:moveTo>
                    <a:cubicBezTo>
                      <a:pt x="297581" y="201002"/>
                      <a:pt x="305471" y="208892"/>
                      <a:pt x="305471" y="218625"/>
                    </a:cubicBezTo>
                    <a:cubicBezTo>
                      <a:pt x="305471" y="228358"/>
                      <a:pt x="297581" y="236248"/>
                      <a:pt x="287848" y="236248"/>
                    </a:cubicBezTo>
                    <a:lnTo>
                      <a:pt x="182098" y="236248"/>
                    </a:lnTo>
                    <a:cubicBezTo>
                      <a:pt x="172365" y="236248"/>
                      <a:pt x="164475" y="228358"/>
                      <a:pt x="164475" y="218625"/>
                    </a:cubicBezTo>
                    <a:cubicBezTo>
                      <a:pt x="164475" y="208892"/>
                      <a:pt x="172365" y="201002"/>
                      <a:pt x="182098" y="201002"/>
                    </a:cubicBezTo>
                    <a:close/>
                    <a:moveTo>
                      <a:pt x="405329" y="35246"/>
                    </a:moveTo>
                    <a:lnTo>
                      <a:pt x="64618" y="35246"/>
                    </a:lnTo>
                    <a:cubicBezTo>
                      <a:pt x="48396" y="35246"/>
                      <a:pt x="35246" y="48396"/>
                      <a:pt x="35246" y="64618"/>
                    </a:cubicBezTo>
                    <a:lnTo>
                      <a:pt x="35246" y="146858"/>
                    </a:lnTo>
                    <a:cubicBezTo>
                      <a:pt x="35246" y="163080"/>
                      <a:pt x="48396" y="176230"/>
                      <a:pt x="64618" y="176230"/>
                    </a:cubicBezTo>
                    <a:lnTo>
                      <a:pt x="76366" y="176230"/>
                    </a:lnTo>
                    <a:lnTo>
                      <a:pt x="76366" y="123361"/>
                    </a:lnTo>
                    <a:cubicBezTo>
                      <a:pt x="76366" y="100651"/>
                      <a:pt x="94776" y="82241"/>
                      <a:pt x="117487" y="82241"/>
                    </a:cubicBezTo>
                    <a:lnTo>
                      <a:pt x="352460" y="82241"/>
                    </a:lnTo>
                    <a:cubicBezTo>
                      <a:pt x="375170" y="82241"/>
                      <a:pt x="393580" y="100651"/>
                      <a:pt x="393580" y="123361"/>
                    </a:cubicBezTo>
                    <a:lnTo>
                      <a:pt x="393580" y="176230"/>
                    </a:lnTo>
                    <a:lnTo>
                      <a:pt x="405329" y="176230"/>
                    </a:lnTo>
                    <a:cubicBezTo>
                      <a:pt x="421054" y="176229"/>
                      <a:pt x="433989" y="163844"/>
                      <a:pt x="434671" y="148133"/>
                    </a:cubicBezTo>
                    <a:lnTo>
                      <a:pt x="434701" y="146858"/>
                    </a:lnTo>
                    <a:lnTo>
                      <a:pt x="434701" y="64618"/>
                    </a:lnTo>
                    <a:cubicBezTo>
                      <a:pt x="434701" y="48396"/>
                      <a:pt x="421551" y="35246"/>
                      <a:pt x="405329" y="35246"/>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组合 9"/>
            <p:cNvGrpSpPr/>
            <p:nvPr/>
          </p:nvGrpSpPr>
          <p:grpSpPr>
            <a:xfrm>
              <a:off x="3467100" y="3241675"/>
              <a:ext cx="5195119" cy="0"/>
              <a:chOff x="3467100" y="3336925"/>
              <a:chExt cx="5195119" cy="0"/>
            </a:xfrm>
          </p:grpSpPr>
          <p:cxnSp>
            <p:nvCxnSpPr>
              <p:cNvPr id="11" name="直接连接符 10"/>
              <p:cNvCxnSpPr/>
              <p:nvPr/>
            </p:nvCxnSpPr>
            <p:spPr>
              <a:xfrm flipH="1">
                <a:off x="3467100" y="3336925"/>
                <a:ext cx="952500"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709719" y="3336925"/>
                <a:ext cx="952500"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grpSp>
      <p:sp>
        <p:nvSpPr>
          <p:cNvPr id="12" name="Rectangle 29"/>
          <p:cNvSpPr/>
          <p:nvPr/>
        </p:nvSpPr>
        <p:spPr>
          <a:xfrm>
            <a:off x="1617980" y="4123055"/>
            <a:ext cx="2096770" cy="1198880"/>
          </a:xfrm>
          <a:prstGeom prst="rect">
            <a:avLst/>
          </a:prstGeom>
        </p:spPr>
        <p:txBody>
          <a:bodyPr wrap="square">
            <a:spAutoFit/>
          </a:bodyPr>
          <a:lstStyle/>
          <a:p>
            <a:pPr lvl="0" algn="l">
              <a:lnSpc>
                <a:spcPct val="150000"/>
              </a:lnSpc>
              <a:defRPr/>
            </a:pPr>
            <a:r>
              <a:rPr sz="1600" dirty="0">
                <a:solidFill>
                  <a:schemeClr val="tx1">
                    <a:lumMod val="65000"/>
                    <a:lumOff val="35000"/>
                  </a:schemeClr>
                </a:solidFill>
                <a:cs typeface="+mn-ea"/>
                <a:sym typeface="+mn-lt"/>
              </a:rPr>
              <a:t>网站内部链接是指同一网站域名下的内容页面之间互相链接</a:t>
            </a:r>
          </a:p>
        </p:txBody>
      </p:sp>
      <p:sp>
        <p:nvSpPr>
          <p:cNvPr id="15" name="Rectangle 30"/>
          <p:cNvSpPr/>
          <p:nvPr/>
        </p:nvSpPr>
        <p:spPr>
          <a:xfrm>
            <a:off x="1490345" y="3785870"/>
            <a:ext cx="2352675" cy="398780"/>
          </a:xfrm>
          <a:prstGeom prst="rect">
            <a:avLst/>
          </a:prstGeom>
        </p:spPr>
        <p:txBody>
          <a:bodyPr wrap="square">
            <a:spAutoFit/>
          </a:bodyPr>
          <a:lstStyle/>
          <a:p>
            <a:pPr lvl="0" algn="ctr" defTabSz="914400">
              <a:defRPr/>
            </a:pPr>
            <a:r>
              <a:rPr lang="zh-CN" altLang="en-US" sz="2000" b="1" dirty="0">
                <a:solidFill>
                  <a:schemeClr val="tx1">
                    <a:lumMod val="75000"/>
                    <a:lumOff val="25000"/>
                  </a:schemeClr>
                </a:solidFill>
                <a:cs typeface="+mn-ea"/>
                <a:sym typeface="+mn-lt"/>
              </a:rPr>
              <a:t>网站内部链接优化</a:t>
            </a:r>
          </a:p>
        </p:txBody>
      </p:sp>
      <p:sp>
        <p:nvSpPr>
          <p:cNvPr id="66" name="Rectangle 29"/>
          <p:cNvSpPr/>
          <p:nvPr/>
        </p:nvSpPr>
        <p:spPr>
          <a:xfrm>
            <a:off x="8641080" y="4123055"/>
            <a:ext cx="2096770" cy="1198880"/>
          </a:xfrm>
          <a:prstGeom prst="rect">
            <a:avLst/>
          </a:prstGeom>
        </p:spPr>
        <p:txBody>
          <a:bodyPr wrap="square">
            <a:spAutoFit/>
          </a:bodyPr>
          <a:lstStyle/>
          <a:p>
            <a:pPr lvl="0" algn="l">
              <a:lnSpc>
                <a:spcPct val="150000"/>
              </a:lnSpc>
              <a:defRPr/>
            </a:pPr>
            <a:r>
              <a:rPr sz="1600" dirty="0">
                <a:solidFill>
                  <a:schemeClr val="tx1">
                    <a:lumMod val="65000"/>
                    <a:lumOff val="35000"/>
                  </a:schemeClr>
                </a:solidFill>
                <a:cs typeface="+mn-ea"/>
                <a:sym typeface="+mn-lt"/>
              </a:rPr>
              <a:t>外部链接指通过其他网站链接到需宣传网站的链接</a:t>
            </a:r>
          </a:p>
        </p:txBody>
      </p:sp>
      <p:sp>
        <p:nvSpPr>
          <p:cNvPr id="71" name="Rectangle 30"/>
          <p:cNvSpPr/>
          <p:nvPr/>
        </p:nvSpPr>
        <p:spPr>
          <a:xfrm>
            <a:off x="8562340" y="3785870"/>
            <a:ext cx="2254250" cy="398780"/>
          </a:xfrm>
          <a:prstGeom prst="rect">
            <a:avLst/>
          </a:prstGeom>
        </p:spPr>
        <p:txBody>
          <a:bodyPr wrap="square">
            <a:spAutoFit/>
          </a:bodyPr>
          <a:lstStyle/>
          <a:p>
            <a:pPr lvl="0" algn="ctr" defTabSz="914400">
              <a:defRPr/>
            </a:pPr>
            <a:r>
              <a:rPr lang="zh-CN" altLang="en-US" sz="2000" b="1" dirty="0">
                <a:solidFill>
                  <a:schemeClr val="tx1">
                    <a:lumMod val="75000"/>
                    <a:lumOff val="25000"/>
                  </a:schemeClr>
                </a:solidFill>
                <a:cs typeface="+mn-ea"/>
                <a:sym typeface="+mn-lt"/>
              </a:rPr>
              <a:t>网站外部链接优化</a:t>
            </a:r>
          </a:p>
        </p:txBody>
      </p:sp>
      <p:sp>
        <p:nvSpPr>
          <p:cNvPr id="72" name="TextBox 24"/>
          <p:cNvSpPr txBox="1"/>
          <p:nvPr/>
        </p:nvSpPr>
        <p:spPr>
          <a:xfrm>
            <a:off x="1593850" y="1982470"/>
            <a:ext cx="9306560" cy="920750"/>
          </a:xfrm>
          <a:prstGeom prst="rect">
            <a:avLst/>
          </a:prstGeom>
          <a:noFill/>
        </p:spPr>
        <p:txBody>
          <a:bodyPr wrap="square" lIns="91423" tIns="45712" rIns="91423" bIns="45712" rtlCol="0">
            <a:spAutoFit/>
          </a:bodyPr>
          <a:lstStyle/>
          <a:p>
            <a:pPr lvl="0" algn="l" defTabSz="1217930">
              <a:lnSpc>
                <a:spcPct val="150000"/>
              </a:lnSpc>
              <a:defRPr/>
            </a:pPr>
            <a:r>
              <a:rPr lang="zh-CN" altLang="en-US" dirty="0">
                <a:solidFill>
                  <a:schemeClr val="tx1">
                    <a:lumMod val="65000"/>
                    <a:lumOff val="35000"/>
                  </a:schemeClr>
                </a:solidFill>
                <a:cs typeface="+mn-ea"/>
                <a:sym typeface="+mn-lt"/>
              </a:rPr>
              <a:t>网站链接优化是每个SEO从业者必须认真对待的工作，它不仅影响网站在搜索引擎的排名，而且对于提高用户体验及网站转化率有着极大的帮助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0" name="文本框 19"/>
          <p:cNvSpPr txBox="1"/>
          <p:nvPr/>
        </p:nvSpPr>
        <p:spPr>
          <a:xfrm>
            <a:off x="3179445" y="902335"/>
            <a:ext cx="2691765" cy="460375"/>
          </a:xfrm>
          <a:prstGeom prst="rect">
            <a:avLst/>
          </a:prstGeom>
          <a:noFill/>
          <a:ln w="9525">
            <a:noFill/>
          </a:ln>
        </p:spPr>
        <p:txBody>
          <a:bodyPr wrap="square">
            <a:spAutoFit/>
          </a:bodyPr>
          <a:lstStyle/>
          <a:p>
            <a:pPr indent="0"/>
            <a:r>
              <a:rPr lang="zh-CN" altLang="en-US" sz="2400" b="0" dirty="0">
                <a:solidFill>
                  <a:srgbClr val="2F7CBD"/>
                </a:solidFill>
                <a:latin typeface="黑体" panose="02010609060101010101" charset="-122"/>
                <a:ea typeface="黑体" panose="02010609060101010101" charset="-122"/>
                <a:cs typeface="黑体" panose="02010609060101010101" charset="-122"/>
              </a:rPr>
              <a:t>网站内部链接优化</a:t>
            </a:r>
          </a:p>
        </p:txBody>
      </p:sp>
      <p:cxnSp>
        <p:nvCxnSpPr>
          <p:cNvPr id="21" name="直接连接符 20"/>
          <p:cNvCxnSpPr/>
          <p:nvPr/>
        </p:nvCxnSpPr>
        <p:spPr>
          <a:xfrm>
            <a:off x="4525645" y="1588770"/>
            <a:ext cx="10795" cy="54787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211350" y="1819277"/>
            <a:ext cx="650181" cy="3638546"/>
            <a:chOff x="5770910" y="1609727"/>
            <a:chExt cx="650181" cy="3638546"/>
          </a:xfrm>
        </p:grpSpPr>
        <p:sp>
          <p:nvSpPr>
            <p:cNvPr id="23" name="椭圆 22"/>
            <p:cNvSpPr/>
            <p:nvPr/>
          </p:nvSpPr>
          <p:spPr>
            <a:xfrm>
              <a:off x="5770910" y="3103910"/>
              <a:ext cx="650181" cy="650181"/>
            </a:xfrm>
            <a:prstGeom prst="ellipse">
              <a:avLst/>
            </a:prstGeom>
            <a:solidFill>
              <a:srgbClr val="3289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7"/>
            <p:cNvSpPr/>
            <p:nvPr/>
          </p:nvSpPr>
          <p:spPr>
            <a:xfrm>
              <a:off x="5934111" y="3261693"/>
              <a:ext cx="323779" cy="334615"/>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椭圆 24"/>
            <p:cNvSpPr/>
            <p:nvPr/>
          </p:nvSpPr>
          <p:spPr>
            <a:xfrm>
              <a:off x="5770910" y="4598092"/>
              <a:ext cx="650181" cy="650181"/>
            </a:xfrm>
            <a:prstGeom prst="ellipse">
              <a:avLst/>
            </a:prstGeom>
            <a:solidFill>
              <a:srgbClr val="3289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5770910" y="1609727"/>
              <a:ext cx="650181" cy="650181"/>
            </a:xfrm>
            <a:prstGeom prst="ellipse">
              <a:avLst/>
            </a:prstGeom>
            <a:solidFill>
              <a:srgbClr val="3289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椭圆 29"/>
          <p:cNvSpPr/>
          <p:nvPr/>
        </p:nvSpPr>
        <p:spPr>
          <a:xfrm>
            <a:off x="4393391" y="4961312"/>
            <a:ext cx="286098" cy="342840"/>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椭圆 25"/>
          <p:cNvSpPr/>
          <p:nvPr/>
        </p:nvSpPr>
        <p:spPr>
          <a:xfrm>
            <a:off x="4354673" y="1997685"/>
            <a:ext cx="358189" cy="293363"/>
          </a:xfrm>
          <a:custGeom>
            <a:avLst/>
            <a:gdLst>
              <a:gd name="connsiteX0" fmla="*/ 374823 w 605522"/>
              <a:gd name="connsiteY0" fmla="*/ 232327 h 495934"/>
              <a:gd name="connsiteX1" fmla="*/ 328351 w 605522"/>
              <a:gd name="connsiteY1" fmla="*/ 278712 h 495934"/>
              <a:gd name="connsiteX2" fmla="*/ 374823 w 605522"/>
              <a:gd name="connsiteY2" fmla="*/ 325282 h 495934"/>
              <a:gd name="connsiteX3" fmla="*/ 421479 w 605522"/>
              <a:gd name="connsiteY3" fmla="*/ 278712 h 495934"/>
              <a:gd name="connsiteX4" fmla="*/ 374823 w 605522"/>
              <a:gd name="connsiteY4" fmla="*/ 232327 h 495934"/>
              <a:gd name="connsiteX5" fmla="*/ 374823 w 605522"/>
              <a:gd name="connsiteY5" fmla="*/ 202876 h 495934"/>
              <a:gd name="connsiteX6" fmla="*/ 450984 w 605522"/>
              <a:gd name="connsiteY6" fmla="*/ 278712 h 495934"/>
              <a:gd name="connsiteX7" fmla="*/ 374823 w 605522"/>
              <a:gd name="connsiteY7" fmla="*/ 354733 h 495934"/>
              <a:gd name="connsiteX8" fmla="*/ 298845 w 605522"/>
              <a:gd name="connsiteY8" fmla="*/ 278712 h 495934"/>
              <a:gd name="connsiteX9" fmla="*/ 374823 w 605522"/>
              <a:gd name="connsiteY9" fmla="*/ 202876 h 495934"/>
              <a:gd name="connsiteX10" fmla="*/ 374858 w 605522"/>
              <a:gd name="connsiteY10" fmla="*/ 175958 h 495934"/>
              <a:gd name="connsiteX11" fmla="*/ 271966 w 605522"/>
              <a:gd name="connsiteY11" fmla="*/ 278712 h 495934"/>
              <a:gd name="connsiteX12" fmla="*/ 374858 w 605522"/>
              <a:gd name="connsiteY12" fmla="*/ 381650 h 495934"/>
              <a:gd name="connsiteX13" fmla="*/ 477933 w 605522"/>
              <a:gd name="connsiteY13" fmla="*/ 278712 h 495934"/>
              <a:gd name="connsiteX14" fmla="*/ 374858 w 605522"/>
              <a:gd name="connsiteY14" fmla="*/ 175958 h 495934"/>
              <a:gd name="connsiteX15" fmla="*/ 91625 w 605522"/>
              <a:gd name="connsiteY15" fmla="*/ 169355 h 495934"/>
              <a:gd name="connsiteX16" fmla="*/ 91625 w 605522"/>
              <a:gd name="connsiteY16" fmla="*/ 203964 h 495934"/>
              <a:gd name="connsiteX17" fmla="*/ 165728 w 605522"/>
              <a:gd name="connsiteY17" fmla="*/ 203964 h 495934"/>
              <a:gd name="connsiteX18" fmla="*/ 165728 w 605522"/>
              <a:gd name="connsiteY18" fmla="*/ 169355 h 495934"/>
              <a:gd name="connsiteX19" fmla="*/ 374858 w 605522"/>
              <a:gd name="connsiteY19" fmla="*/ 146494 h 495934"/>
              <a:gd name="connsiteX20" fmla="*/ 507436 w 605522"/>
              <a:gd name="connsiteY20" fmla="*/ 278712 h 495934"/>
              <a:gd name="connsiteX21" fmla="*/ 374858 w 605522"/>
              <a:gd name="connsiteY21" fmla="*/ 411114 h 495934"/>
              <a:gd name="connsiteX22" fmla="*/ 242463 w 605522"/>
              <a:gd name="connsiteY22" fmla="*/ 278712 h 495934"/>
              <a:gd name="connsiteX23" fmla="*/ 374858 w 605522"/>
              <a:gd name="connsiteY23" fmla="*/ 146494 h 495934"/>
              <a:gd name="connsiteX24" fmla="*/ 91625 w 605522"/>
              <a:gd name="connsiteY24" fmla="*/ 144871 h 495934"/>
              <a:gd name="connsiteX25" fmla="*/ 165728 w 605522"/>
              <a:gd name="connsiteY25" fmla="*/ 144871 h 495934"/>
              <a:gd name="connsiteX26" fmla="*/ 190245 w 605522"/>
              <a:gd name="connsiteY26" fmla="*/ 169355 h 495934"/>
              <a:gd name="connsiteX27" fmla="*/ 190245 w 605522"/>
              <a:gd name="connsiteY27" fmla="*/ 203964 h 495934"/>
              <a:gd name="connsiteX28" fmla="*/ 165728 w 605522"/>
              <a:gd name="connsiteY28" fmla="*/ 228632 h 495934"/>
              <a:gd name="connsiteX29" fmla="*/ 91625 w 605522"/>
              <a:gd name="connsiteY29" fmla="*/ 228632 h 495934"/>
              <a:gd name="connsiteX30" fmla="*/ 67108 w 605522"/>
              <a:gd name="connsiteY30" fmla="*/ 203964 h 495934"/>
              <a:gd name="connsiteX31" fmla="*/ 67108 w 605522"/>
              <a:gd name="connsiteY31" fmla="*/ 169355 h 495934"/>
              <a:gd name="connsiteX32" fmla="*/ 91625 w 605522"/>
              <a:gd name="connsiteY32" fmla="*/ 144871 h 495934"/>
              <a:gd name="connsiteX33" fmla="*/ 55315 w 605522"/>
              <a:gd name="connsiteY33" fmla="*/ 98487 h 495934"/>
              <a:gd name="connsiteX34" fmla="*/ 36877 w 605522"/>
              <a:gd name="connsiteY34" fmla="*/ 116896 h 495934"/>
              <a:gd name="connsiteX35" fmla="*/ 36877 w 605522"/>
              <a:gd name="connsiteY35" fmla="*/ 440708 h 495934"/>
              <a:gd name="connsiteX36" fmla="*/ 55315 w 605522"/>
              <a:gd name="connsiteY36" fmla="*/ 459116 h 495934"/>
              <a:gd name="connsiteX37" fmla="*/ 550207 w 605522"/>
              <a:gd name="connsiteY37" fmla="*/ 459116 h 495934"/>
              <a:gd name="connsiteX38" fmla="*/ 568645 w 605522"/>
              <a:gd name="connsiteY38" fmla="*/ 440708 h 495934"/>
              <a:gd name="connsiteX39" fmla="*/ 568645 w 605522"/>
              <a:gd name="connsiteY39" fmla="*/ 116896 h 495934"/>
              <a:gd name="connsiteX40" fmla="*/ 550207 w 605522"/>
              <a:gd name="connsiteY40" fmla="*/ 98487 h 495934"/>
              <a:gd name="connsiteX41" fmla="*/ 406755 w 605522"/>
              <a:gd name="connsiteY41" fmla="*/ 36818 h 495934"/>
              <a:gd name="connsiteX42" fmla="*/ 406755 w 605522"/>
              <a:gd name="connsiteY42" fmla="*/ 59092 h 495934"/>
              <a:gd name="connsiteX43" fmla="*/ 488253 w 605522"/>
              <a:gd name="connsiteY43" fmla="*/ 59092 h 495934"/>
              <a:gd name="connsiteX44" fmla="*/ 488253 w 605522"/>
              <a:gd name="connsiteY44" fmla="*/ 36818 h 495934"/>
              <a:gd name="connsiteX45" fmla="*/ 400486 w 605522"/>
              <a:gd name="connsiteY45" fmla="*/ 0 h 495934"/>
              <a:gd name="connsiteX46" fmla="*/ 494338 w 605522"/>
              <a:gd name="connsiteY46" fmla="*/ 0 h 495934"/>
              <a:gd name="connsiteX47" fmla="*/ 525130 w 605522"/>
              <a:gd name="connsiteY47" fmla="*/ 30559 h 495934"/>
              <a:gd name="connsiteX48" fmla="*/ 525130 w 605522"/>
              <a:gd name="connsiteY48" fmla="*/ 61670 h 495934"/>
              <a:gd name="connsiteX49" fmla="*/ 550207 w 605522"/>
              <a:gd name="connsiteY49" fmla="*/ 61670 h 495934"/>
              <a:gd name="connsiteX50" fmla="*/ 605522 w 605522"/>
              <a:gd name="connsiteY50" fmla="*/ 116896 h 495934"/>
              <a:gd name="connsiteX51" fmla="*/ 605522 w 605522"/>
              <a:gd name="connsiteY51" fmla="*/ 440708 h 495934"/>
              <a:gd name="connsiteX52" fmla="*/ 550207 w 605522"/>
              <a:gd name="connsiteY52" fmla="*/ 495934 h 495934"/>
              <a:gd name="connsiteX53" fmla="*/ 55315 w 605522"/>
              <a:gd name="connsiteY53" fmla="*/ 495934 h 495934"/>
              <a:gd name="connsiteX54" fmla="*/ 0 w 605522"/>
              <a:gd name="connsiteY54" fmla="*/ 440708 h 495934"/>
              <a:gd name="connsiteX55" fmla="*/ 0 w 605522"/>
              <a:gd name="connsiteY55" fmla="*/ 116896 h 495934"/>
              <a:gd name="connsiteX56" fmla="*/ 55315 w 605522"/>
              <a:gd name="connsiteY56" fmla="*/ 61670 h 495934"/>
              <a:gd name="connsiteX57" fmla="*/ 369878 w 605522"/>
              <a:gd name="connsiteY57" fmla="*/ 61670 h 495934"/>
              <a:gd name="connsiteX58" fmla="*/ 369878 w 605522"/>
              <a:gd name="connsiteY58" fmla="*/ 30559 h 495934"/>
              <a:gd name="connsiteX59" fmla="*/ 400486 w 605522"/>
              <a:gd name="connsiteY59" fmla="*/ 0 h 49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5522" h="495934">
                <a:moveTo>
                  <a:pt x="374823" y="232327"/>
                </a:moveTo>
                <a:cubicBezTo>
                  <a:pt x="349189" y="232327"/>
                  <a:pt x="328351" y="253127"/>
                  <a:pt x="328351" y="278712"/>
                </a:cubicBezTo>
                <a:cubicBezTo>
                  <a:pt x="328351" y="304482"/>
                  <a:pt x="349189" y="325282"/>
                  <a:pt x="374823" y="325282"/>
                </a:cubicBezTo>
                <a:cubicBezTo>
                  <a:pt x="400640" y="325282"/>
                  <a:pt x="421479" y="304482"/>
                  <a:pt x="421479" y="278712"/>
                </a:cubicBezTo>
                <a:cubicBezTo>
                  <a:pt x="421479" y="253127"/>
                  <a:pt x="400640" y="232327"/>
                  <a:pt x="374823" y="232327"/>
                </a:cubicBezTo>
                <a:close/>
                <a:moveTo>
                  <a:pt x="374823" y="202876"/>
                </a:moveTo>
                <a:cubicBezTo>
                  <a:pt x="416868" y="202876"/>
                  <a:pt x="450984" y="236929"/>
                  <a:pt x="450984" y="278712"/>
                </a:cubicBezTo>
                <a:cubicBezTo>
                  <a:pt x="450984" y="320680"/>
                  <a:pt x="416868" y="354733"/>
                  <a:pt x="374823" y="354733"/>
                </a:cubicBezTo>
                <a:cubicBezTo>
                  <a:pt x="332961" y="354733"/>
                  <a:pt x="298845" y="320680"/>
                  <a:pt x="298845" y="278712"/>
                </a:cubicBezTo>
                <a:cubicBezTo>
                  <a:pt x="298845" y="236929"/>
                  <a:pt x="332961" y="202876"/>
                  <a:pt x="374823" y="202876"/>
                </a:cubicBezTo>
                <a:close/>
                <a:moveTo>
                  <a:pt x="374858" y="175958"/>
                </a:moveTo>
                <a:cubicBezTo>
                  <a:pt x="318064" y="175958"/>
                  <a:pt x="271966" y="221995"/>
                  <a:pt x="271966" y="278712"/>
                </a:cubicBezTo>
                <a:cubicBezTo>
                  <a:pt x="271966" y="335614"/>
                  <a:pt x="318064" y="381650"/>
                  <a:pt x="374858" y="381650"/>
                </a:cubicBezTo>
                <a:cubicBezTo>
                  <a:pt x="431651" y="381650"/>
                  <a:pt x="477933" y="335614"/>
                  <a:pt x="477933" y="278712"/>
                </a:cubicBezTo>
                <a:cubicBezTo>
                  <a:pt x="477933" y="221995"/>
                  <a:pt x="431651" y="175958"/>
                  <a:pt x="374858" y="175958"/>
                </a:cubicBezTo>
                <a:close/>
                <a:moveTo>
                  <a:pt x="91625" y="169355"/>
                </a:moveTo>
                <a:lnTo>
                  <a:pt x="91625" y="203964"/>
                </a:lnTo>
                <a:lnTo>
                  <a:pt x="165728" y="203964"/>
                </a:lnTo>
                <a:lnTo>
                  <a:pt x="165728" y="169355"/>
                </a:lnTo>
                <a:close/>
                <a:moveTo>
                  <a:pt x="374858" y="146494"/>
                </a:moveTo>
                <a:cubicBezTo>
                  <a:pt x="448062" y="146494"/>
                  <a:pt x="507436" y="205790"/>
                  <a:pt x="507436" y="278712"/>
                </a:cubicBezTo>
                <a:cubicBezTo>
                  <a:pt x="507436" y="351819"/>
                  <a:pt x="448062" y="411114"/>
                  <a:pt x="374858" y="411114"/>
                </a:cubicBezTo>
                <a:cubicBezTo>
                  <a:pt x="301838" y="411114"/>
                  <a:pt x="242463" y="351819"/>
                  <a:pt x="242463" y="278712"/>
                </a:cubicBezTo>
                <a:cubicBezTo>
                  <a:pt x="242463" y="205790"/>
                  <a:pt x="301838" y="146494"/>
                  <a:pt x="374858" y="146494"/>
                </a:cubicBezTo>
                <a:close/>
                <a:moveTo>
                  <a:pt x="91625" y="144871"/>
                </a:moveTo>
                <a:lnTo>
                  <a:pt x="165728" y="144871"/>
                </a:lnTo>
                <a:cubicBezTo>
                  <a:pt x="179369" y="144871"/>
                  <a:pt x="190245" y="155916"/>
                  <a:pt x="190245" y="169355"/>
                </a:cubicBezTo>
                <a:lnTo>
                  <a:pt x="190245" y="203964"/>
                </a:lnTo>
                <a:cubicBezTo>
                  <a:pt x="190245" y="217587"/>
                  <a:pt x="179369" y="228632"/>
                  <a:pt x="165728" y="228632"/>
                </a:cubicBezTo>
                <a:lnTo>
                  <a:pt x="91625" y="228632"/>
                </a:lnTo>
                <a:cubicBezTo>
                  <a:pt x="77984" y="228632"/>
                  <a:pt x="67108" y="217587"/>
                  <a:pt x="67108" y="203964"/>
                </a:cubicBezTo>
                <a:lnTo>
                  <a:pt x="67108" y="169355"/>
                </a:lnTo>
                <a:cubicBezTo>
                  <a:pt x="67108" y="155916"/>
                  <a:pt x="77984" y="144871"/>
                  <a:pt x="91625" y="144871"/>
                </a:cubicBezTo>
                <a:close/>
                <a:moveTo>
                  <a:pt x="55315" y="98487"/>
                </a:moveTo>
                <a:cubicBezTo>
                  <a:pt x="45174" y="98487"/>
                  <a:pt x="36877" y="106771"/>
                  <a:pt x="36877" y="116896"/>
                </a:cubicBezTo>
                <a:lnTo>
                  <a:pt x="36877" y="440708"/>
                </a:lnTo>
                <a:cubicBezTo>
                  <a:pt x="36877" y="450832"/>
                  <a:pt x="45174" y="459116"/>
                  <a:pt x="55315" y="459116"/>
                </a:cubicBezTo>
                <a:lnTo>
                  <a:pt x="550207" y="459116"/>
                </a:lnTo>
                <a:cubicBezTo>
                  <a:pt x="560348" y="459116"/>
                  <a:pt x="568645" y="450832"/>
                  <a:pt x="568645" y="440708"/>
                </a:cubicBezTo>
                <a:lnTo>
                  <a:pt x="568645" y="116896"/>
                </a:lnTo>
                <a:cubicBezTo>
                  <a:pt x="568645" y="106771"/>
                  <a:pt x="560348" y="98487"/>
                  <a:pt x="550207" y="98487"/>
                </a:cubicBezTo>
                <a:close/>
                <a:moveTo>
                  <a:pt x="406755" y="36818"/>
                </a:moveTo>
                <a:lnTo>
                  <a:pt x="406755" y="59092"/>
                </a:lnTo>
                <a:lnTo>
                  <a:pt x="488253" y="59092"/>
                </a:lnTo>
                <a:lnTo>
                  <a:pt x="488253" y="36818"/>
                </a:lnTo>
                <a:close/>
                <a:moveTo>
                  <a:pt x="400486" y="0"/>
                </a:moveTo>
                <a:lnTo>
                  <a:pt x="494338" y="0"/>
                </a:lnTo>
                <a:cubicBezTo>
                  <a:pt x="511301" y="0"/>
                  <a:pt x="525130" y="13623"/>
                  <a:pt x="525130" y="30559"/>
                </a:cubicBezTo>
                <a:lnTo>
                  <a:pt x="525130" y="61670"/>
                </a:lnTo>
                <a:lnTo>
                  <a:pt x="550207" y="61670"/>
                </a:lnTo>
                <a:cubicBezTo>
                  <a:pt x="580630" y="61670"/>
                  <a:pt x="605522" y="86337"/>
                  <a:pt x="605522" y="116896"/>
                </a:cubicBezTo>
                <a:lnTo>
                  <a:pt x="605522" y="440708"/>
                </a:lnTo>
                <a:cubicBezTo>
                  <a:pt x="605522" y="471082"/>
                  <a:pt x="580630" y="495934"/>
                  <a:pt x="550207" y="495934"/>
                </a:cubicBezTo>
                <a:lnTo>
                  <a:pt x="55315" y="495934"/>
                </a:lnTo>
                <a:cubicBezTo>
                  <a:pt x="24892" y="495934"/>
                  <a:pt x="0" y="471082"/>
                  <a:pt x="0" y="440708"/>
                </a:cubicBezTo>
                <a:lnTo>
                  <a:pt x="0" y="116896"/>
                </a:lnTo>
                <a:cubicBezTo>
                  <a:pt x="0" y="86337"/>
                  <a:pt x="24892" y="61670"/>
                  <a:pt x="55315" y="61670"/>
                </a:cubicBezTo>
                <a:lnTo>
                  <a:pt x="369878" y="61670"/>
                </a:lnTo>
                <a:lnTo>
                  <a:pt x="369878" y="30559"/>
                </a:lnTo>
                <a:cubicBezTo>
                  <a:pt x="369878" y="13623"/>
                  <a:pt x="383522" y="0"/>
                  <a:pt x="4004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椭圆 28"/>
          <p:cNvSpPr/>
          <p:nvPr/>
        </p:nvSpPr>
        <p:spPr>
          <a:xfrm>
            <a:off x="3804423" y="6411567"/>
            <a:ext cx="1441174" cy="1441174"/>
          </a:xfrm>
          <a:prstGeom prst="ellipse">
            <a:avLst/>
          </a:prstGeom>
          <a:solidFill>
            <a:srgbClr val="418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12"/>
          <p:cNvGrpSpPr/>
          <p:nvPr/>
        </p:nvGrpSpPr>
        <p:grpSpPr>
          <a:xfrm>
            <a:off x="5442798" y="1620223"/>
            <a:ext cx="4153535" cy="1490345"/>
            <a:chOff x="3624780" y="2402980"/>
            <a:chExt cx="4153535" cy="1490345"/>
          </a:xfrm>
        </p:grpSpPr>
        <p:sp>
          <p:nvSpPr>
            <p:cNvPr id="31" name="文本框 30"/>
            <p:cNvSpPr txBox="1"/>
            <p:nvPr/>
          </p:nvSpPr>
          <p:spPr>
            <a:xfrm>
              <a:off x="3624780" y="2402980"/>
              <a:ext cx="3322320" cy="3987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2E75B6"/>
                  </a:solidFill>
                  <a:effectLst/>
                  <a:uLnTx/>
                  <a:uFillTx/>
                  <a:cs typeface="+mn-ea"/>
                  <a:sym typeface="+mn-lt"/>
                </a:rPr>
                <a:t>步骤</a:t>
              </a:r>
              <a:r>
                <a:rPr kumimoji="0" lang="en-US" altLang="zh-CN" sz="2000" i="0" u="none" strike="noStrike" kern="1200" cap="none" spc="0" normalizeH="0" baseline="0" noProof="0" dirty="0">
                  <a:ln>
                    <a:noFill/>
                  </a:ln>
                  <a:solidFill>
                    <a:srgbClr val="2E75B6"/>
                  </a:solidFill>
                  <a:effectLst/>
                  <a:uLnTx/>
                  <a:uFillTx/>
                  <a:cs typeface="+mn-ea"/>
                  <a:sym typeface="+mn-lt"/>
                </a:rPr>
                <a:t>1 </a:t>
              </a:r>
              <a:r>
                <a:rPr kumimoji="0" lang="zh-CN" altLang="en-US" sz="2000" i="0" u="none" strike="noStrike" kern="1200" cap="none" spc="0" normalizeH="0" baseline="0" noProof="0" dirty="0">
                  <a:ln>
                    <a:noFill/>
                  </a:ln>
                  <a:solidFill>
                    <a:srgbClr val="2E75B6"/>
                  </a:solidFill>
                  <a:effectLst/>
                  <a:uLnTx/>
                  <a:uFillTx/>
                  <a:cs typeface="+mn-ea"/>
                  <a:sym typeface="+mn-lt"/>
                </a:rPr>
                <a:t>添加顶部导航链接</a:t>
              </a:r>
            </a:p>
          </p:txBody>
        </p:sp>
        <p:sp>
          <p:nvSpPr>
            <p:cNvPr id="32" name="文本框 31"/>
            <p:cNvSpPr txBox="1"/>
            <p:nvPr/>
          </p:nvSpPr>
          <p:spPr>
            <a:xfrm>
              <a:off x="3634305" y="2694445"/>
              <a:ext cx="4144010" cy="11988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95000"/>
                      <a:lumOff val="5000"/>
                    </a:schemeClr>
                  </a:solidFill>
                  <a:effectLst/>
                  <a:uLnTx/>
                  <a:uFillTx/>
                  <a:cs typeface="+mn-ea"/>
                  <a:sym typeface="+mn-lt"/>
                </a:rPr>
                <a:t>添加指向首页和各栏目页的导航链接，并且放在网页顶部，同时确保首页导航链接要包含整个网站的栏目页</a:t>
              </a:r>
            </a:p>
          </p:txBody>
        </p:sp>
      </p:grpSp>
      <p:grpSp>
        <p:nvGrpSpPr>
          <p:cNvPr id="37" name="组合 12"/>
          <p:cNvGrpSpPr/>
          <p:nvPr/>
        </p:nvGrpSpPr>
        <p:grpSpPr>
          <a:xfrm>
            <a:off x="5442798" y="4614778"/>
            <a:ext cx="4153535" cy="1490345"/>
            <a:chOff x="3624780" y="2402980"/>
            <a:chExt cx="4153535" cy="1490345"/>
          </a:xfrm>
        </p:grpSpPr>
        <p:sp>
          <p:nvSpPr>
            <p:cNvPr id="38" name="文本框 37"/>
            <p:cNvSpPr txBox="1"/>
            <p:nvPr/>
          </p:nvSpPr>
          <p:spPr>
            <a:xfrm>
              <a:off x="3624780" y="2402980"/>
              <a:ext cx="3263900" cy="3987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2E75B6"/>
                  </a:solidFill>
                  <a:effectLst/>
                  <a:uLnTx/>
                  <a:uFillTx/>
                  <a:cs typeface="+mn-ea"/>
                  <a:sym typeface="+mn-lt"/>
                </a:rPr>
                <a:t>步骤</a:t>
              </a:r>
              <a:r>
                <a:rPr kumimoji="0" lang="en-US" altLang="zh-CN" sz="2000" i="0" u="none" strike="noStrike" kern="1200" cap="none" spc="0" normalizeH="0" baseline="0" noProof="0" dirty="0">
                  <a:ln>
                    <a:noFill/>
                  </a:ln>
                  <a:solidFill>
                    <a:srgbClr val="2E75B6"/>
                  </a:solidFill>
                  <a:effectLst/>
                  <a:uLnTx/>
                  <a:uFillTx/>
                  <a:cs typeface="+mn-ea"/>
                  <a:sym typeface="+mn-lt"/>
                </a:rPr>
                <a:t>3 </a:t>
              </a:r>
              <a:r>
                <a:rPr kumimoji="0" lang="zh-CN" altLang="en-US" sz="2000" i="0" u="none" strike="noStrike" kern="1200" cap="none" spc="0" normalizeH="0" baseline="0" noProof="0" dirty="0">
                  <a:ln>
                    <a:noFill/>
                  </a:ln>
                  <a:solidFill>
                    <a:srgbClr val="2E75B6"/>
                  </a:solidFill>
                  <a:effectLst/>
                  <a:uLnTx/>
                  <a:uFillTx/>
                  <a:cs typeface="+mn-ea"/>
                  <a:sym typeface="+mn-lt"/>
                </a:rPr>
                <a:t>添加文章关键词链接</a:t>
              </a:r>
            </a:p>
          </p:txBody>
        </p:sp>
        <p:sp>
          <p:nvSpPr>
            <p:cNvPr id="39" name="文本框 38"/>
            <p:cNvSpPr txBox="1"/>
            <p:nvPr/>
          </p:nvSpPr>
          <p:spPr>
            <a:xfrm>
              <a:off x="3634305" y="2694445"/>
              <a:ext cx="4144010" cy="11988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95000"/>
                      <a:lumOff val="5000"/>
                    </a:schemeClr>
                  </a:solidFill>
                  <a:effectLst/>
                  <a:uLnTx/>
                  <a:uFillTx/>
                  <a:cs typeface="+mn-ea"/>
                  <a:sym typeface="+mn-lt"/>
                </a:rPr>
                <a:t>在文章内做关键词链接，可以自然而然地使用关键词链接到其他网页，良好的网站内部链接策略能推动网站的排名</a:t>
              </a:r>
            </a:p>
          </p:txBody>
        </p:sp>
      </p:grpSp>
      <p:grpSp>
        <p:nvGrpSpPr>
          <p:cNvPr id="42" name="组合 12"/>
          <p:cNvGrpSpPr/>
          <p:nvPr/>
        </p:nvGrpSpPr>
        <p:grpSpPr>
          <a:xfrm>
            <a:off x="5452323" y="3250268"/>
            <a:ext cx="4144010" cy="1121410"/>
            <a:chOff x="3624780" y="2402980"/>
            <a:chExt cx="4144010" cy="1121410"/>
          </a:xfrm>
        </p:grpSpPr>
        <p:sp>
          <p:nvSpPr>
            <p:cNvPr id="43" name="文本框 42"/>
            <p:cNvSpPr txBox="1"/>
            <p:nvPr/>
          </p:nvSpPr>
          <p:spPr>
            <a:xfrm>
              <a:off x="3624780" y="2402980"/>
              <a:ext cx="3072765" cy="398780"/>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2E75B6"/>
                  </a:solidFill>
                  <a:effectLst/>
                  <a:uLnTx/>
                  <a:uFillTx/>
                  <a:cs typeface="+mn-ea"/>
                  <a:sym typeface="+mn-lt"/>
                </a:rPr>
                <a:t>步骤</a:t>
              </a:r>
              <a:r>
                <a:rPr kumimoji="0" lang="en-US" altLang="zh-CN" sz="2000" i="0" u="none" strike="noStrike" kern="1200" cap="none" spc="0" normalizeH="0" baseline="0" noProof="0" dirty="0">
                  <a:ln>
                    <a:noFill/>
                  </a:ln>
                  <a:solidFill>
                    <a:srgbClr val="2E75B6"/>
                  </a:solidFill>
                  <a:effectLst/>
                  <a:uLnTx/>
                  <a:uFillTx/>
                  <a:cs typeface="+mn-ea"/>
                  <a:sym typeface="+mn-lt"/>
                </a:rPr>
                <a:t>2 </a:t>
              </a:r>
              <a:r>
                <a:rPr kumimoji="0" lang="zh-CN" altLang="en-US" sz="2000" i="0" u="none" strike="noStrike" kern="1200" cap="none" spc="0" normalizeH="0" baseline="0" noProof="0" dirty="0">
                  <a:ln>
                    <a:noFill/>
                  </a:ln>
                  <a:solidFill>
                    <a:srgbClr val="2E75B6"/>
                  </a:solidFill>
                  <a:effectLst/>
                  <a:uLnTx/>
                  <a:uFillTx/>
                  <a:cs typeface="+mn-ea"/>
                  <a:sym typeface="+mn-lt"/>
                </a:rPr>
                <a:t>添加Tag标签</a:t>
              </a:r>
            </a:p>
          </p:txBody>
        </p:sp>
        <p:sp>
          <p:nvSpPr>
            <p:cNvPr id="44" name="文本框 43"/>
            <p:cNvSpPr txBox="1"/>
            <p:nvPr/>
          </p:nvSpPr>
          <p:spPr>
            <a:xfrm>
              <a:off x="3634305" y="2694445"/>
              <a:ext cx="4134485" cy="829945"/>
            </a:xfrm>
            <a:prstGeom prst="rect">
              <a:avLst/>
            </a:prstGeom>
            <a:noFill/>
            <a:ln>
              <a:noFill/>
            </a:ln>
          </p:spPr>
          <p:txBody>
            <a:bodyPr wrap="square" rtlCol="0">
              <a:spAutoFit/>
              <a:scene3d>
                <a:camera prst="orthographicFront"/>
                <a:lightRig rig="threePt" dir="t"/>
              </a:scene3d>
              <a:sp3d contourW="12700"/>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95000"/>
                      <a:lumOff val="5000"/>
                    </a:schemeClr>
                  </a:solidFill>
                  <a:effectLst/>
                  <a:uLnTx/>
                  <a:uFillTx/>
                  <a:cs typeface="+mn-ea"/>
                  <a:sym typeface="+mn-lt"/>
                </a:rPr>
                <a:t>添加Tag标签，并为每个页面设置标签页的地址</a:t>
              </a:r>
              <a:r>
                <a:rPr kumimoji="0" lang="zh-CN" altLang="en-US" sz="1600" b="0" i="0" u="none" strike="noStrike" kern="1200" cap="none" spc="0" normalizeH="0" baseline="0" noProof="0" dirty="0">
                  <a:ln>
                    <a:noFill/>
                  </a:ln>
                  <a:solidFill>
                    <a:schemeClr val="tx1">
                      <a:lumMod val="95000"/>
                      <a:lumOff val="5000"/>
                    </a:schemeClr>
                  </a:solidFill>
                  <a:effectLst/>
                  <a:uLnTx/>
                  <a:uFillTx/>
                  <a:cs typeface="+mn-ea"/>
                  <a:sym typeface="+mn-lt"/>
                </a:rPr>
                <a:t>，不仅能提高权重，还能提升收录</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0" name="文本框 19"/>
          <p:cNvSpPr txBox="1"/>
          <p:nvPr/>
        </p:nvSpPr>
        <p:spPr>
          <a:xfrm>
            <a:off x="8615680" y="1348105"/>
            <a:ext cx="2691765" cy="460375"/>
          </a:xfrm>
          <a:prstGeom prst="rect">
            <a:avLst/>
          </a:prstGeom>
          <a:noFill/>
          <a:ln w="9525">
            <a:noFill/>
          </a:ln>
        </p:spPr>
        <p:txBody>
          <a:bodyPr wrap="square">
            <a:spAutoFit/>
          </a:bodyPr>
          <a:lstStyle/>
          <a:p>
            <a:pPr indent="0"/>
            <a:r>
              <a:rPr lang="zh-CN" altLang="en-US" sz="2400" b="0" dirty="0">
                <a:solidFill>
                  <a:srgbClr val="2F7CBD"/>
                </a:solidFill>
                <a:latin typeface="黑体" panose="02010609060101010101" charset="-122"/>
                <a:ea typeface="黑体" panose="02010609060101010101" charset="-122"/>
                <a:cs typeface="黑体" panose="02010609060101010101" charset="-122"/>
              </a:rPr>
              <a:t>网站外部链接优化</a:t>
            </a:r>
          </a:p>
        </p:txBody>
      </p:sp>
      <p:grpSp>
        <p:nvGrpSpPr>
          <p:cNvPr id="35" name="组合 34"/>
          <p:cNvGrpSpPr/>
          <p:nvPr/>
        </p:nvGrpSpPr>
        <p:grpSpPr>
          <a:xfrm>
            <a:off x="942337" y="1384969"/>
            <a:ext cx="8161472" cy="5027930"/>
            <a:chOff x="4589825" y="1176948"/>
            <a:chExt cx="8161472" cy="5027930"/>
          </a:xfrm>
        </p:grpSpPr>
        <p:sp>
          <p:nvSpPr>
            <p:cNvPr id="36" name="Text Placeholder 3"/>
            <p:cNvSpPr txBox="1"/>
            <p:nvPr/>
          </p:nvSpPr>
          <p:spPr>
            <a:xfrm>
              <a:off x="7987660" y="5305550"/>
              <a:ext cx="1270000" cy="30734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r>
                <a:rPr sz="2000" dirty="0">
                  <a:solidFill>
                    <a:schemeClr val="bg2">
                      <a:lumMod val="25000"/>
                    </a:schemeClr>
                  </a:solidFill>
                  <a:cs typeface="+mn-ea"/>
                  <a:sym typeface="+mn-lt"/>
                </a:rPr>
                <a:t>做友情链接</a:t>
              </a:r>
            </a:p>
          </p:txBody>
        </p:sp>
        <p:sp>
          <p:nvSpPr>
            <p:cNvPr id="49" name="Text Placeholder 3"/>
            <p:cNvSpPr txBox="1"/>
            <p:nvPr/>
          </p:nvSpPr>
          <p:spPr>
            <a:xfrm>
              <a:off x="7663860" y="5614963"/>
              <a:ext cx="2884170" cy="589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spcBef>
                  <a:spcPts val="20"/>
                </a:spcBef>
                <a:spcAft>
                  <a:spcPts val="0"/>
                </a:spcAft>
                <a:defRPr/>
              </a:pPr>
              <a:r>
                <a:rPr lang="zh-CN" dirty="0">
                  <a:solidFill>
                    <a:schemeClr val="tx1">
                      <a:lumMod val="75000"/>
                      <a:lumOff val="25000"/>
                    </a:schemeClr>
                  </a:solidFill>
                  <a:cs typeface="+mn-ea"/>
                  <a:sym typeface="+mn-lt"/>
                </a:rPr>
                <a:t>设计</a:t>
              </a:r>
              <a:r>
                <a:rPr dirty="0">
                  <a:solidFill>
                    <a:schemeClr val="tx1">
                      <a:lumMod val="75000"/>
                      <a:lumOff val="25000"/>
                    </a:schemeClr>
                  </a:solidFill>
                  <a:cs typeface="+mn-ea"/>
                  <a:sym typeface="+mn-lt"/>
                </a:rPr>
                <a:t>“友情链接”区域，将与公司网站相关的网站形成链接关系</a:t>
              </a:r>
            </a:p>
          </p:txBody>
        </p:sp>
        <p:sp>
          <p:nvSpPr>
            <p:cNvPr id="50" name="Text Placeholder 3"/>
            <p:cNvSpPr txBox="1"/>
            <p:nvPr/>
          </p:nvSpPr>
          <p:spPr>
            <a:xfrm>
              <a:off x="4968920" y="3404846"/>
              <a:ext cx="3054985" cy="30734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r>
                <a:rPr sz="2000" dirty="0">
                  <a:solidFill>
                    <a:schemeClr val="bg2">
                      <a:lumMod val="25000"/>
                    </a:schemeClr>
                  </a:solidFill>
                  <a:cs typeface="+mn-ea"/>
                  <a:sym typeface="+mn-lt"/>
                </a:rPr>
                <a:t>高质量软文投放各大网站</a:t>
              </a:r>
            </a:p>
          </p:txBody>
        </p:sp>
        <p:sp>
          <p:nvSpPr>
            <p:cNvPr id="51" name="Text Placeholder 3"/>
            <p:cNvSpPr txBox="1"/>
            <p:nvPr/>
          </p:nvSpPr>
          <p:spPr>
            <a:xfrm>
              <a:off x="5069250" y="3758858"/>
              <a:ext cx="2740025" cy="589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spcBef>
                  <a:spcPts val="20"/>
                </a:spcBef>
                <a:spcAft>
                  <a:spcPts val="0"/>
                </a:spcAft>
                <a:defRPr/>
              </a:pPr>
              <a:r>
                <a:rPr dirty="0">
                  <a:solidFill>
                    <a:schemeClr val="tx1">
                      <a:lumMod val="75000"/>
                      <a:lumOff val="25000"/>
                    </a:schemeClr>
                  </a:solidFill>
                  <a:cs typeface="+mn-ea"/>
                  <a:sym typeface="+mn-lt"/>
                </a:rPr>
                <a:t>在全网投放的高质量软文中，在核心关键词上设置网站链接</a:t>
              </a:r>
            </a:p>
          </p:txBody>
        </p:sp>
        <p:sp>
          <p:nvSpPr>
            <p:cNvPr id="52" name="Text Placeholder 3"/>
            <p:cNvSpPr txBox="1"/>
            <p:nvPr/>
          </p:nvSpPr>
          <p:spPr>
            <a:xfrm>
              <a:off x="10144170" y="2411706"/>
              <a:ext cx="2082800" cy="30734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r>
                <a:rPr sz="2000" dirty="0">
                  <a:solidFill>
                    <a:schemeClr val="bg2">
                      <a:lumMod val="25000"/>
                    </a:schemeClr>
                  </a:solidFill>
                  <a:cs typeface="+mn-ea"/>
                  <a:sym typeface="+mn-lt"/>
                </a:rPr>
                <a:t>问答系统</a:t>
              </a:r>
              <a:r>
                <a:rPr lang="zh-CN" sz="2000" dirty="0">
                  <a:solidFill>
                    <a:schemeClr val="bg2">
                      <a:lumMod val="25000"/>
                    </a:schemeClr>
                  </a:solidFill>
                  <a:cs typeface="+mn-ea"/>
                  <a:sym typeface="+mn-lt"/>
                </a:rPr>
                <a:t>回答</a:t>
              </a:r>
              <a:r>
                <a:rPr sz="2000" dirty="0">
                  <a:solidFill>
                    <a:schemeClr val="bg2">
                      <a:lumMod val="25000"/>
                    </a:schemeClr>
                  </a:solidFill>
                  <a:cs typeface="+mn-ea"/>
                  <a:sym typeface="+mn-lt"/>
                </a:rPr>
                <a:t>问题</a:t>
              </a:r>
            </a:p>
          </p:txBody>
        </p:sp>
        <p:sp>
          <p:nvSpPr>
            <p:cNvPr id="53" name="Text Placeholder 3"/>
            <p:cNvSpPr txBox="1"/>
            <p:nvPr/>
          </p:nvSpPr>
          <p:spPr>
            <a:xfrm>
              <a:off x="9818415" y="2790166"/>
              <a:ext cx="2916555" cy="29464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spcBef>
                  <a:spcPct val="20000"/>
                </a:spcBef>
                <a:defRPr/>
              </a:pPr>
              <a:r>
                <a:rPr dirty="0">
                  <a:solidFill>
                    <a:schemeClr val="tx1">
                      <a:lumMod val="75000"/>
                      <a:lumOff val="25000"/>
                    </a:schemeClr>
                  </a:solidFill>
                  <a:cs typeface="+mn-ea"/>
                  <a:sym typeface="+mn-lt"/>
                </a:rPr>
                <a:t>问答系统</a:t>
              </a:r>
              <a:r>
                <a:rPr lang="zh-CN" dirty="0">
                  <a:solidFill>
                    <a:schemeClr val="tx1">
                      <a:lumMod val="75000"/>
                      <a:lumOff val="25000"/>
                    </a:schemeClr>
                  </a:solidFill>
                  <a:cs typeface="+mn-ea"/>
                  <a:sym typeface="+mn-lt"/>
                </a:rPr>
                <a:t>针对关键词</a:t>
              </a:r>
              <a:r>
                <a:rPr dirty="0">
                  <a:solidFill>
                    <a:schemeClr val="tx1">
                      <a:lumMod val="75000"/>
                      <a:lumOff val="25000"/>
                    </a:schemeClr>
                  </a:solidFill>
                  <a:cs typeface="+mn-ea"/>
                  <a:sym typeface="+mn-lt"/>
                </a:rPr>
                <a:t>设置链接</a:t>
              </a:r>
            </a:p>
          </p:txBody>
        </p:sp>
        <p:sp>
          <p:nvSpPr>
            <p:cNvPr id="54" name="Text Placeholder 3"/>
            <p:cNvSpPr txBox="1"/>
            <p:nvPr/>
          </p:nvSpPr>
          <p:spPr>
            <a:xfrm>
              <a:off x="5010830" y="1694156"/>
              <a:ext cx="1878965" cy="30734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sz="2000" dirty="0">
                  <a:solidFill>
                    <a:schemeClr val="bg2">
                      <a:lumMod val="25000"/>
                    </a:schemeClr>
                  </a:solidFill>
                  <a:cs typeface="+mn-ea"/>
                  <a:sym typeface="+mn-lt"/>
                </a:rPr>
                <a:t>论坛上投放链接</a:t>
              </a:r>
            </a:p>
          </p:txBody>
        </p:sp>
        <p:sp>
          <p:nvSpPr>
            <p:cNvPr id="55" name="Text Placeholder 3"/>
            <p:cNvSpPr txBox="1"/>
            <p:nvPr/>
          </p:nvSpPr>
          <p:spPr>
            <a:xfrm>
              <a:off x="4589825" y="2030071"/>
              <a:ext cx="2583815" cy="589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spcBef>
                  <a:spcPts val="20"/>
                </a:spcBef>
                <a:spcAft>
                  <a:spcPts val="0"/>
                </a:spcAft>
                <a:defRPr/>
              </a:pPr>
              <a:r>
                <a:rPr dirty="0">
                  <a:solidFill>
                    <a:schemeClr val="tx1">
                      <a:lumMod val="75000"/>
                      <a:lumOff val="25000"/>
                    </a:schemeClr>
                  </a:solidFill>
                  <a:cs typeface="+mn-ea"/>
                  <a:sym typeface="+mn-lt"/>
                </a:rPr>
                <a:t>在论坛上创建话题，在话题中发布与之相关的网站链接</a:t>
              </a:r>
            </a:p>
          </p:txBody>
        </p:sp>
        <p:sp>
          <p:nvSpPr>
            <p:cNvPr id="56" name="Freeform 83"/>
            <p:cNvSpPr/>
            <p:nvPr/>
          </p:nvSpPr>
          <p:spPr>
            <a:xfrm>
              <a:off x="6926442" y="1773239"/>
              <a:ext cx="5824855" cy="4262120"/>
            </a:xfrm>
            <a:custGeom>
              <a:avLst/>
              <a:gdLst>
                <a:gd name="connsiteX0" fmla="*/ 9173 w 9173"/>
                <a:gd name="connsiteY0" fmla="*/ 0 h 6712"/>
                <a:gd name="connsiteX1" fmla="*/ 1130 w 9173"/>
                <a:gd name="connsiteY1" fmla="*/ 1491 h 6712"/>
                <a:gd name="connsiteX2" fmla="*/ 3719 w 9173"/>
                <a:gd name="connsiteY2" fmla="*/ 3391 h 6712"/>
                <a:gd name="connsiteX3" fmla="*/ 0 w 9173"/>
                <a:gd name="connsiteY3" fmla="*/ 6712 h 6712"/>
              </a:gdLst>
              <a:ahLst/>
              <a:cxnLst>
                <a:cxn ang="0">
                  <a:pos x="connsiteX0" y="connsiteY0"/>
                </a:cxn>
                <a:cxn ang="0">
                  <a:pos x="connsiteX1" y="connsiteY1"/>
                </a:cxn>
                <a:cxn ang="0">
                  <a:pos x="connsiteX2" y="connsiteY2"/>
                </a:cxn>
                <a:cxn ang="0">
                  <a:pos x="connsiteX3" y="connsiteY3"/>
                </a:cxn>
              </a:cxnLst>
              <a:rect l="l" t="t" r="r" b="b"/>
              <a:pathLst>
                <a:path w="9173" h="6712">
                  <a:moveTo>
                    <a:pt x="9173" y="0"/>
                  </a:moveTo>
                  <a:cubicBezTo>
                    <a:pt x="7546" y="570"/>
                    <a:pt x="1270" y="901"/>
                    <a:pt x="1130" y="1491"/>
                  </a:cubicBezTo>
                  <a:cubicBezTo>
                    <a:pt x="989" y="2081"/>
                    <a:pt x="3908" y="2521"/>
                    <a:pt x="3719" y="3391"/>
                  </a:cubicBezTo>
                  <a:cubicBezTo>
                    <a:pt x="3531" y="4261"/>
                    <a:pt x="1913" y="5231"/>
                    <a:pt x="0" y="6712"/>
                  </a:cubicBezTo>
                </a:path>
              </a:pathLst>
            </a:cu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dirty="0">
                <a:solidFill>
                  <a:srgbClr val="262626"/>
                </a:solidFill>
                <a:cs typeface="+mn-ea"/>
                <a:sym typeface="+mn-lt"/>
              </a:endParaRPr>
            </a:p>
          </p:txBody>
        </p:sp>
        <p:sp>
          <p:nvSpPr>
            <p:cNvPr id="58" name="Oval 99"/>
            <p:cNvSpPr/>
            <p:nvPr/>
          </p:nvSpPr>
          <p:spPr>
            <a:xfrm>
              <a:off x="10033584" y="2054465"/>
              <a:ext cx="185191" cy="185249"/>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cs typeface="+mn-ea"/>
                <a:sym typeface="+mn-lt"/>
              </a:endParaRPr>
            </a:p>
          </p:txBody>
        </p:sp>
        <p:sp>
          <p:nvSpPr>
            <p:cNvPr id="59" name="Oval 87"/>
            <p:cNvSpPr/>
            <p:nvPr/>
          </p:nvSpPr>
          <p:spPr>
            <a:xfrm>
              <a:off x="6833846" y="5979037"/>
              <a:ext cx="185191" cy="185249"/>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cs typeface="+mn-ea"/>
                <a:sym typeface="+mn-lt"/>
              </a:endParaRPr>
            </a:p>
          </p:txBody>
        </p:sp>
        <p:sp>
          <p:nvSpPr>
            <p:cNvPr id="61" name="Oval 91"/>
            <p:cNvSpPr/>
            <p:nvPr/>
          </p:nvSpPr>
          <p:spPr>
            <a:xfrm>
              <a:off x="8447910" y="4724767"/>
              <a:ext cx="185191" cy="185249"/>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cs typeface="+mn-ea"/>
                <a:sym typeface="+mn-lt"/>
              </a:endParaRPr>
            </a:p>
          </p:txBody>
        </p:sp>
        <p:sp>
          <p:nvSpPr>
            <p:cNvPr id="66" name="Oval 95"/>
            <p:cNvSpPr/>
            <p:nvPr/>
          </p:nvSpPr>
          <p:spPr>
            <a:xfrm>
              <a:off x="7568356" y="2662107"/>
              <a:ext cx="185191" cy="185249"/>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solidFill>
                  <a:srgbClr val="262626"/>
                </a:solidFill>
                <a:cs typeface="+mn-ea"/>
                <a:sym typeface="+mn-lt"/>
              </a:endParaRPr>
            </a:p>
          </p:txBody>
        </p:sp>
        <p:sp>
          <p:nvSpPr>
            <p:cNvPr id="67" name="Teardrop 97"/>
            <p:cNvSpPr/>
            <p:nvPr/>
          </p:nvSpPr>
          <p:spPr>
            <a:xfrm rot="8100000">
              <a:off x="9771464" y="1176948"/>
              <a:ext cx="743921" cy="744152"/>
            </a:xfrm>
            <a:prstGeom prst="teardrop">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cs typeface="+mn-ea"/>
                <a:sym typeface="+mn-lt"/>
              </a:endParaRPr>
            </a:p>
          </p:txBody>
        </p:sp>
        <p:sp>
          <p:nvSpPr>
            <p:cNvPr id="68" name="Oval 98"/>
            <p:cNvSpPr/>
            <p:nvPr/>
          </p:nvSpPr>
          <p:spPr>
            <a:xfrm>
              <a:off x="9885474" y="1293349"/>
              <a:ext cx="515901" cy="5160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rgbClr val="262626"/>
                  </a:solidFill>
                  <a:cs typeface="+mn-ea"/>
                  <a:sym typeface="+mn-lt"/>
                </a:rPr>
                <a:t>04</a:t>
              </a:r>
            </a:p>
          </p:txBody>
        </p:sp>
        <p:sp>
          <p:nvSpPr>
            <p:cNvPr id="69" name="Teardrop 93"/>
            <p:cNvSpPr/>
            <p:nvPr/>
          </p:nvSpPr>
          <p:spPr>
            <a:xfrm rot="8100000">
              <a:off x="7144297" y="1439131"/>
              <a:ext cx="1038751" cy="1039073"/>
            </a:xfrm>
            <a:prstGeom prst="teardrop">
              <a:avLst/>
            </a:prstGeom>
            <a:solidFill>
              <a:srgbClr val="418E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cs typeface="+mn-ea"/>
                <a:sym typeface="+mn-lt"/>
              </a:endParaRPr>
            </a:p>
          </p:txBody>
        </p:sp>
        <p:sp>
          <p:nvSpPr>
            <p:cNvPr id="70" name="Oval 94"/>
            <p:cNvSpPr/>
            <p:nvPr/>
          </p:nvSpPr>
          <p:spPr>
            <a:xfrm>
              <a:off x="7303492" y="1600776"/>
              <a:ext cx="720362" cy="720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100" dirty="0">
                  <a:solidFill>
                    <a:srgbClr val="262626"/>
                  </a:solidFill>
                  <a:cs typeface="+mn-ea"/>
                  <a:sym typeface="+mn-lt"/>
                </a:rPr>
                <a:t>03</a:t>
              </a:r>
            </a:p>
          </p:txBody>
        </p:sp>
        <p:sp>
          <p:nvSpPr>
            <p:cNvPr id="71" name="Teardrop 89"/>
            <p:cNvSpPr/>
            <p:nvPr/>
          </p:nvSpPr>
          <p:spPr>
            <a:xfrm rot="8100000">
              <a:off x="8023852" y="3485513"/>
              <a:ext cx="1038751" cy="1039073"/>
            </a:xfrm>
            <a:prstGeom prst="teardrop">
              <a:avLst/>
            </a:prstGeom>
            <a:solidFill>
              <a:srgbClr val="4996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cs typeface="+mn-ea"/>
                <a:sym typeface="+mn-lt"/>
              </a:endParaRPr>
            </a:p>
          </p:txBody>
        </p:sp>
        <p:sp>
          <p:nvSpPr>
            <p:cNvPr id="72" name="Oval 90"/>
            <p:cNvSpPr/>
            <p:nvPr/>
          </p:nvSpPr>
          <p:spPr>
            <a:xfrm>
              <a:off x="8183047" y="3647158"/>
              <a:ext cx="720362" cy="720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solidFill>
                    <a:srgbClr val="262626"/>
                  </a:solidFill>
                  <a:cs typeface="+mn-ea"/>
                  <a:sym typeface="+mn-lt"/>
                </a:rPr>
                <a:t>02</a:t>
              </a:r>
            </a:p>
          </p:txBody>
        </p:sp>
        <p:sp>
          <p:nvSpPr>
            <p:cNvPr id="73" name="Teardrop 85"/>
            <p:cNvSpPr/>
            <p:nvPr/>
          </p:nvSpPr>
          <p:spPr>
            <a:xfrm rot="8100000">
              <a:off x="6409788" y="4723507"/>
              <a:ext cx="1038751" cy="1039073"/>
            </a:xfrm>
            <a:prstGeom prst="teardrop">
              <a:avLst/>
            </a:prstGeom>
            <a:solidFill>
              <a:srgbClr val="67A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62626"/>
                </a:solidFill>
                <a:cs typeface="+mn-ea"/>
                <a:sym typeface="+mn-lt"/>
              </a:endParaRPr>
            </a:p>
          </p:txBody>
        </p:sp>
        <p:sp>
          <p:nvSpPr>
            <p:cNvPr id="74" name="Oval 86"/>
            <p:cNvSpPr/>
            <p:nvPr/>
          </p:nvSpPr>
          <p:spPr>
            <a:xfrm>
              <a:off x="6568983" y="4885151"/>
              <a:ext cx="720362" cy="720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solidFill>
                    <a:srgbClr val="262626"/>
                  </a:solidFill>
                  <a:cs typeface="+mn-ea"/>
                  <a:sym typeface="+mn-lt"/>
                </a:rPr>
                <a:t>01</a:t>
              </a:r>
            </a:p>
          </p:txBody>
        </p:sp>
        <p:sp>
          <p:nvSpPr>
            <p:cNvPr id="75" name="Rectangle 6"/>
            <p:cNvSpPr>
              <a:spLocks noChangeArrowheads="1"/>
            </p:cNvSpPr>
            <p:nvPr/>
          </p:nvSpPr>
          <p:spPr bwMode="auto">
            <a:xfrm>
              <a:off x="8871058" y="1958304"/>
              <a:ext cx="41136" cy="415347"/>
            </a:xfrm>
            <a:prstGeom prst="rect">
              <a:avLst/>
            </a:prstGeom>
            <a:solidFill>
              <a:schemeClr val="accent1">
                <a:lumMod val="60000"/>
                <a:lumOff val="40000"/>
              </a:schemeClr>
            </a:solidFill>
            <a:ln w="9525">
              <a:solidFill>
                <a:schemeClr val="bg1">
                  <a:lumMod val="95000"/>
                </a:schemeClr>
              </a:solidFill>
              <a:miter lim="800000"/>
            </a:ln>
          </p:spPr>
          <p:txBody>
            <a:bodyPr vert="horz" wrap="square" lIns="121920" tIns="60960" rIns="121920" bIns="60960" numCol="1" anchor="t" anchorCtr="0" compatLnSpc="1"/>
            <a:lstStyle/>
            <a:p>
              <a:endParaRPr lang="en-US" dirty="0">
                <a:solidFill>
                  <a:srgbClr val="262626"/>
                </a:solidFill>
                <a:cs typeface="+mn-ea"/>
                <a:sym typeface="+mn-lt"/>
              </a:endParaRPr>
            </a:p>
          </p:txBody>
        </p:sp>
        <p:sp>
          <p:nvSpPr>
            <p:cNvPr id="76" name="Oval 7"/>
            <p:cNvSpPr>
              <a:spLocks noChangeArrowheads="1"/>
            </p:cNvSpPr>
            <p:nvPr/>
          </p:nvSpPr>
          <p:spPr bwMode="auto">
            <a:xfrm>
              <a:off x="8666662" y="1841286"/>
              <a:ext cx="457642" cy="459068"/>
            </a:xfrm>
            <a:prstGeom prst="ellipse">
              <a:avLst/>
            </a:prstGeom>
            <a:solidFill>
              <a:schemeClr val="accent1">
                <a:lumMod val="60000"/>
                <a:lumOff val="40000"/>
              </a:schemeClr>
            </a:solidFill>
            <a:ln w="9525">
              <a:solidFill>
                <a:schemeClr val="bg1">
                  <a:lumMod val="95000"/>
                </a:schemeClr>
              </a:solidFill>
              <a:round/>
            </a:ln>
          </p:spPr>
          <p:txBody>
            <a:bodyPr vert="horz" wrap="square" lIns="121920" tIns="60960" rIns="121920" bIns="60960" numCol="1" anchor="t" anchorCtr="0" compatLnSpc="1"/>
            <a:lstStyle/>
            <a:p>
              <a:endParaRPr lang="en-US" dirty="0">
                <a:solidFill>
                  <a:srgbClr val="262626"/>
                </a:solidFill>
                <a:cs typeface="+mn-ea"/>
                <a:sym typeface="+mn-lt"/>
              </a:endParaRPr>
            </a:p>
          </p:txBody>
        </p:sp>
        <p:sp>
          <p:nvSpPr>
            <p:cNvPr id="77" name="Rectangle 10"/>
            <p:cNvSpPr>
              <a:spLocks noChangeArrowheads="1"/>
            </p:cNvSpPr>
            <p:nvPr/>
          </p:nvSpPr>
          <p:spPr bwMode="auto">
            <a:xfrm>
              <a:off x="9132468" y="3494168"/>
              <a:ext cx="41136" cy="124733"/>
            </a:xfrm>
            <a:prstGeom prst="rect">
              <a:avLst/>
            </a:prstGeom>
            <a:solidFill>
              <a:schemeClr val="accent1">
                <a:lumMod val="60000"/>
                <a:lumOff val="40000"/>
              </a:schemeClr>
            </a:solidFill>
            <a:ln w="9525">
              <a:solidFill>
                <a:schemeClr val="bg1">
                  <a:lumMod val="95000"/>
                </a:schemeClr>
              </a:solidFill>
              <a:miter lim="800000"/>
            </a:ln>
          </p:spPr>
          <p:txBody>
            <a:bodyPr vert="horz" wrap="square" lIns="121920" tIns="60960" rIns="121920" bIns="60960" numCol="1" anchor="t" anchorCtr="0" compatLnSpc="1"/>
            <a:lstStyle/>
            <a:p>
              <a:endParaRPr lang="en-US" dirty="0">
                <a:solidFill>
                  <a:srgbClr val="262626"/>
                </a:solidFill>
                <a:cs typeface="+mn-ea"/>
                <a:sym typeface="+mn-lt"/>
              </a:endParaRPr>
            </a:p>
          </p:txBody>
        </p:sp>
        <p:sp>
          <p:nvSpPr>
            <p:cNvPr id="78" name="Oval 20"/>
            <p:cNvSpPr>
              <a:spLocks noChangeArrowheads="1"/>
            </p:cNvSpPr>
            <p:nvPr/>
          </p:nvSpPr>
          <p:spPr bwMode="auto">
            <a:xfrm>
              <a:off x="9034770" y="2847357"/>
              <a:ext cx="237819" cy="672529"/>
            </a:xfrm>
            <a:prstGeom prst="ellipse">
              <a:avLst/>
            </a:prstGeom>
            <a:solidFill>
              <a:schemeClr val="accent1">
                <a:lumMod val="60000"/>
                <a:lumOff val="40000"/>
              </a:schemeClr>
            </a:solidFill>
            <a:ln w="9525">
              <a:solidFill>
                <a:schemeClr val="bg1">
                  <a:lumMod val="95000"/>
                </a:schemeClr>
              </a:solidFill>
              <a:round/>
            </a:ln>
          </p:spPr>
          <p:txBody>
            <a:bodyPr vert="horz" wrap="square" lIns="121920" tIns="60960" rIns="121920" bIns="60960" numCol="1" anchor="t" anchorCtr="0" compatLnSpc="1"/>
            <a:lstStyle/>
            <a:p>
              <a:endParaRPr lang="en-US" dirty="0">
                <a:solidFill>
                  <a:srgbClr val="262626"/>
                </a:solidFill>
                <a:cs typeface="+mn-ea"/>
                <a:sym typeface="+mn-lt"/>
              </a:endParaRPr>
            </a:p>
          </p:txBody>
        </p:sp>
        <p:sp>
          <p:nvSpPr>
            <p:cNvPr id="79" name="Rectangle 9"/>
            <p:cNvSpPr>
              <a:spLocks noChangeArrowheads="1"/>
            </p:cNvSpPr>
            <p:nvPr/>
          </p:nvSpPr>
          <p:spPr bwMode="auto">
            <a:xfrm>
              <a:off x="7921201" y="5000006"/>
              <a:ext cx="30852" cy="280328"/>
            </a:xfrm>
            <a:prstGeom prst="rect">
              <a:avLst/>
            </a:prstGeom>
            <a:solidFill>
              <a:schemeClr val="accent1">
                <a:lumMod val="40000"/>
                <a:lumOff val="60000"/>
              </a:schemeClr>
            </a:solidFill>
            <a:ln w="9525">
              <a:solidFill>
                <a:schemeClr val="bg1">
                  <a:lumMod val="95000"/>
                </a:schemeClr>
              </a:solidFill>
              <a:miter lim="800000"/>
            </a:ln>
          </p:spPr>
          <p:txBody>
            <a:bodyPr vert="horz" wrap="square" lIns="121920" tIns="60960" rIns="121920" bIns="60960" numCol="1" anchor="t" anchorCtr="0" compatLnSpc="1"/>
            <a:lstStyle/>
            <a:p>
              <a:endParaRPr lang="en-US" dirty="0">
                <a:solidFill>
                  <a:srgbClr val="262626"/>
                </a:solidFill>
                <a:cs typeface="+mn-ea"/>
                <a:sym typeface="+mn-lt"/>
              </a:endParaRPr>
            </a:p>
          </p:txBody>
        </p:sp>
        <p:sp>
          <p:nvSpPr>
            <p:cNvPr id="80" name="Oval 29"/>
            <p:cNvSpPr>
              <a:spLocks noChangeArrowheads="1"/>
            </p:cNvSpPr>
            <p:nvPr/>
          </p:nvSpPr>
          <p:spPr bwMode="auto">
            <a:xfrm>
              <a:off x="7775939" y="4747968"/>
              <a:ext cx="331661" cy="331764"/>
            </a:xfrm>
            <a:prstGeom prst="ellipse">
              <a:avLst/>
            </a:prstGeom>
            <a:solidFill>
              <a:schemeClr val="accent1">
                <a:lumMod val="60000"/>
                <a:lumOff val="40000"/>
              </a:schemeClr>
            </a:solidFill>
            <a:ln w="9525">
              <a:solidFill>
                <a:schemeClr val="bg1">
                  <a:lumMod val="95000"/>
                </a:schemeClr>
              </a:solidFill>
              <a:round/>
            </a:ln>
          </p:spPr>
          <p:txBody>
            <a:bodyPr vert="horz" wrap="square" lIns="121920" tIns="60960" rIns="121920" bIns="60960" numCol="1" anchor="t" anchorCtr="0" compatLnSpc="1"/>
            <a:lstStyle/>
            <a:p>
              <a:endParaRPr lang="en-US" dirty="0">
                <a:solidFill>
                  <a:srgbClr val="262626"/>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47840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黑体" panose="02010609060101010101" charset="-122"/>
              </a:endParaRPr>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11" name="组合 10"/>
          <p:cNvGrpSpPr/>
          <p:nvPr/>
        </p:nvGrpSpPr>
        <p:grpSpPr>
          <a:xfrm>
            <a:off x="4247295" y="2465596"/>
            <a:ext cx="7140968" cy="2690495"/>
            <a:chOff x="4422555" y="1864251"/>
            <a:chExt cx="7140968" cy="269049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要求</a:t>
              </a:r>
            </a:p>
          </p:txBody>
        </p:sp>
        <p:sp>
          <p:nvSpPr>
            <p:cNvPr id="29" name="矩形 28"/>
            <p:cNvSpPr/>
            <p:nvPr/>
          </p:nvSpPr>
          <p:spPr>
            <a:xfrm>
              <a:off x="7449325" y="2801511"/>
              <a:ext cx="4114198" cy="1753235"/>
            </a:xfrm>
            <a:prstGeom prst="rect">
              <a:avLst/>
            </a:prstGeom>
            <a:noFill/>
          </p:spPr>
          <p:txBody>
            <a:bodyPr wrap="square" rtlCol="0">
              <a:spAutoFit/>
            </a:bodyPr>
            <a:lstStyle/>
            <a:p>
              <a:pPr indent="0" algn="just" fontAlgn="auto">
                <a:lnSpc>
                  <a:spcPct val="150000"/>
                </a:lnSpc>
              </a:pPr>
              <a:r>
                <a:rPr altLang="zh-CN" sz="1800" kern="100" dirty="0">
                  <a:effectLst/>
                  <a:latin typeface="+mn-ea"/>
                  <a:cs typeface="黑体" panose="02010609060101010101" charset="-122"/>
                </a:rPr>
                <a:t>根据以上所学知识，学生利用ChinaZ对自己学校官网进行关键词优化、标题优化以及网站链接优化，最后总结记录其操作流程</a:t>
              </a:r>
            </a:p>
          </p:txBody>
        </p:sp>
      </p:grpSp>
      <p:grpSp>
        <p:nvGrpSpPr>
          <p:cNvPr id="23" name="组合 22"/>
          <p:cNvGrpSpPr/>
          <p:nvPr/>
        </p:nvGrpSpPr>
        <p:grpSpPr>
          <a:xfrm>
            <a:off x="366058" y="1807835"/>
            <a:ext cx="4800360" cy="4031668"/>
            <a:chOff x="1554163" y="1203325"/>
            <a:chExt cx="6840537" cy="5745163"/>
          </a:xfrm>
        </p:grpSpPr>
        <p:sp>
          <p:nvSpPr>
            <p:cNvPr id="25" name="任意多边形 24"/>
            <p:cNvSpPr/>
            <p:nvPr>
              <p:custDataLst>
                <p:tags r:id="rId2"/>
              </p:custDataLst>
            </p:nvPr>
          </p:nvSpPr>
          <p:spPr bwMode="auto">
            <a:xfrm>
              <a:off x="3735388" y="6911975"/>
              <a:ext cx="2513012" cy="36513"/>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7" name="任意多边形 6"/>
            <p:cNvSpPr/>
            <p:nvPr>
              <p:custDataLst>
                <p:tags r:id="rId3"/>
              </p:custDataLst>
            </p:nvPr>
          </p:nvSpPr>
          <p:spPr bwMode="auto">
            <a:xfrm>
              <a:off x="1554163" y="1203325"/>
              <a:ext cx="6840537" cy="414020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27" name="任意多边形 26"/>
            <p:cNvSpPr/>
            <p:nvPr>
              <p:custDataLst>
                <p:tags r:id="rId4"/>
              </p:custDataLst>
            </p:nvPr>
          </p:nvSpPr>
          <p:spPr bwMode="auto">
            <a:xfrm>
              <a:off x="3735388" y="6099175"/>
              <a:ext cx="2513012" cy="833438"/>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8" name="任意多边形 7"/>
            <p:cNvSpPr/>
            <p:nvPr>
              <p:custDataLst>
                <p:tags r:id="rId5"/>
              </p:custDataLst>
            </p:nvPr>
          </p:nvSpPr>
          <p:spPr bwMode="auto">
            <a:xfrm>
              <a:off x="1554163" y="5343525"/>
              <a:ext cx="6840537" cy="757238"/>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chemeClr val="bg1">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sp>
          <p:nvSpPr>
            <p:cNvPr id="10" name="任意多边形 9"/>
            <p:cNvSpPr/>
            <p:nvPr>
              <p:custDataLst>
                <p:tags r:id="rId6"/>
              </p:custDataLst>
            </p:nvPr>
          </p:nvSpPr>
          <p:spPr bwMode="auto">
            <a:xfrm>
              <a:off x="3735388" y="6872288"/>
              <a:ext cx="2513012" cy="60325"/>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dirty="0">
                <a:cs typeface="+mn-ea"/>
                <a:sym typeface="+mn-lt"/>
              </a:endParaRPr>
            </a:p>
          </p:txBody>
        </p:sp>
      </p:grpSp>
      <p:pic>
        <p:nvPicPr>
          <p:cNvPr id="50" name="图片占位符 49"/>
          <p:cNvPicPr>
            <a:picLocks noGrp="1" noChangeAspect="1"/>
          </p:cNvPicPr>
          <p:nvPr>
            <p:ph type="pic" sz="quarter" idx="10"/>
            <p:custDataLst>
              <p:tags r:id="rId1"/>
            </p:custDataLst>
          </p:nvPr>
        </p:nvPicPr>
        <p:blipFill rotWithShape="1">
          <a:blip r:embed="rId9" cstate="screen"/>
          <a:srcRect/>
          <a:stretch>
            <a:fillRect/>
          </a:stretch>
        </p:blipFill>
        <p:spPr>
          <a:xfrm>
            <a:off x="583513" y="2018389"/>
            <a:ext cx="4365163" cy="2565041"/>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 name="文本框 1"/>
          <p:cNvSpPr txBox="1"/>
          <p:nvPr/>
        </p:nvSpPr>
        <p:spPr>
          <a:xfrm>
            <a:off x="4235450" y="1118870"/>
            <a:ext cx="4255770" cy="460375"/>
          </a:xfrm>
          <a:prstGeom prst="rect">
            <a:avLst/>
          </a:prstGeom>
          <a:noFill/>
        </p:spPr>
        <p:txBody>
          <a:bodyPr wrap="square" rtlCol="0">
            <a:spAutoFit/>
          </a:bodyPr>
          <a:lstStyle/>
          <a:p>
            <a:r>
              <a:rPr lang="zh-CN" altLang="en-US" sz="2400">
                <a:solidFill>
                  <a:srgbClr val="2E75B6"/>
                </a:solidFill>
              </a:rPr>
              <a:t>搜索引擎优化效果监控与评估</a:t>
            </a:r>
          </a:p>
        </p:txBody>
      </p:sp>
      <p:sp>
        <p:nvSpPr>
          <p:cNvPr id="11" name="文本框 10"/>
          <p:cNvSpPr txBox="1"/>
          <p:nvPr/>
        </p:nvSpPr>
        <p:spPr>
          <a:xfrm>
            <a:off x="1089660" y="2000885"/>
            <a:ext cx="4009390" cy="368300"/>
          </a:xfrm>
          <a:prstGeom prst="rect">
            <a:avLst/>
          </a:prstGeom>
          <a:noFill/>
        </p:spPr>
        <p:txBody>
          <a:bodyPr wrap="square" rtlCol="0">
            <a:spAutoFit/>
          </a:bodyPr>
          <a:lstStyle/>
          <a:p>
            <a:pPr algn="l"/>
            <a:r>
              <a:rPr lang="en-US" altLang="zh-CN" b="1" dirty="0">
                <a:solidFill>
                  <a:srgbClr val="2E75B6"/>
                </a:solidFill>
                <a:cs typeface="+mn-ea"/>
                <a:sym typeface="+mn-lt"/>
              </a:rPr>
              <a:t>1.</a:t>
            </a:r>
            <a:r>
              <a:rPr lang="zh-CN" altLang="en-US" b="1" dirty="0">
                <a:solidFill>
                  <a:srgbClr val="2E75B6"/>
                </a:solidFill>
                <a:cs typeface="+mn-ea"/>
                <a:sym typeface="+mn-lt"/>
              </a:rPr>
              <a:t>实时关注优化后的网站排名情况</a:t>
            </a:r>
          </a:p>
        </p:txBody>
      </p:sp>
      <p:sp>
        <p:nvSpPr>
          <p:cNvPr id="12" name="文本框 11"/>
          <p:cNvSpPr txBox="1"/>
          <p:nvPr/>
        </p:nvSpPr>
        <p:spPr>
          <a:xfrm>
            <a:off x="1089660" y="2374900"/>
            <a:ext cx="4641215" cy="1198880"/>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排名越靠前，表示前期优化工作的效果就越好</a:t>
            </a:r>
          </a:p>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在站长工具的SEO综合查询输入框中输入广西机电工程学校网址，查看网站排名</a:t>
            </a:r>
          </a:p>
        </p:txBody>
      </p:sp>
      <p:sp>
        <p:nvSpPr>
          <p:cNvPr id="4" name="文本框 3"/>
          <p:cNvSpPr txBox="1"/>
          <p:nvPr/>
        </p:nvSpPr>
        <p:spPr>
          <a:xfrm>
            <a:off x="6229985" y="2000885"/>
            <a:ext cx="4009390" cy="368300"/>
          </a:xfrm>
          <a:prstGeom prst="rect">
            <a:avLst/>
          </a:prstGeom>
          <a:noFill/>
        </p:spPr>
        <p:txBody>
          <a:bodyPr wrap="square" rtlCol="0">
            <a:spAutoFit/>
          </a:bodyPr>
          <a:lstStyle/>
          <a:p>
            <a:pPr algn="l"/>
            <a:r>
              <a:rPr lang="en-US" altLang="zh-CN" b="1" dirty="0">
                <a:solidFill>
                  <a:srgbClr val="2E75B6"/>
                </a:solidFill>
                <a:cs typeface="+mn-ea"/>
                <a:sym typeface="+mn-lt"/>
              </a:rPr>
              <a:t>2.</a:t>
            </a:r>
            <a:r>
              <a:rPr lang="zh-CN" altLang="en-US" b="1" dirty="0">
                <a:solidFill>
                  <a:srgbClr val="2E75B6"/>
                </a:solidFill>
                <a:cs typeface="+mn-ea"/>
                <a:sym typeface="+mn-lt"/>
              </a:rPr>
              <a:t>实时统计网站PR值</a:t>
            </a:r>
          </a:p>
        </p:txBody>
      </p:sp>
      <p:sp>
        <p:nvSpPr>
          <p:cNvPr id="5" name="文本框 4"/>
          <p:cNvSpPr txBox="1"/>
          <p:nvPr/>
        </p:nvSpPr>
        <p:spPr>
          <a:xfrm>
            <a:off x="6229985" y="2374900"/>
            <a:ext cx="4708525" cy="1568450"/>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PR值是页面权重定级指标，满级是10，级别越高，该页面的重要性就越高</a:t>
            </a:r>
          </a:p>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利用站长工具，对SEO综合结果进行查询，查看并收集PR值</a:t>
            </a:r>
          </a:p>
        </p:txBody>
      </p:sp>
      <p:sp>
        <p:nvSpPr>
          <p:cNvPr id="7" name="矩形 6"/>
          <p:cNvSpPr/>
          <p:nvPr/>
        </p:nvSpPr>
        <p:spPr>
          <a:xfrm>
            <a:off x="1270" y="2000885"/>
            <a:ext cx="931545" cy="2054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054080" y="2000885"/>
            <a:ext cx="1137285" cy="2053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 name="文本框 1"/>
          <p:cNvSpPr txBox="1"/>
          <p:nvPr/>
        </p:nvSpPr>
        <p:spPr>
          <a:xfrm>
            <a:off x="4235450" y="1118870"/>
            <a:ext cx="4255770" cy="460375"/>
          </a:xfrm>
          <a:prstGeom prst="rect">
            <a:avLst/>
          </a:prstGeom>
          <a:noFill/>
        </p:spPr>
        <p:txBody>
          <a:bodyPr wrap="square" rtlCol="0">
            <a:spAutoFit/>
          </a:bodyPr>
          <a:lstStyle/>
          <a:p>
            <a:r>
              <a:rPr lang="zh-CN" altLang="en-US" sz="2400">
                <a:solidFill>
                  <a:srgbClr val="2E75B6"/>
                </a:solidFill>
              </a:rPr>
              <a:t>搜索引擎优化效果监控与评估</a:t>
            </a:r>
          </a:p>
        </p:txBody>
      </p:sp>
      <p:pic>
        <p:nvPicPr>
          <p:cNvPr id="6" name="图片 4"/>
          <p:cNvPicPr>
            <a:picLocks noChangeAspect="1"/>
          </p:cNvPicPr>
          <p:nvPr/>
        </p:nvPicPr>
        <p:blipFill>
          <a:blip r:embed="rId3"/>
          <a:stretch>
            <a:fillRect/>
          </a:stretch>
        </p:blipFill>
        <p:spPr>
          <a:xfrm>
            <a:off x="549910" y="1828165"/>
            <a:ext cx="11092180" cy="1299210"/>
          </a:xfrm>
          <a:prstGeom prst="rect">
            <a:avLst/>
          </a:prstGeom>
          <a:noFill/>
          <a:ln>
            <a:noFill/>
          </a:ln>
        </p:spPr>
      </p:pic>
      <p:sp>
        <p:nvSpPr>
          <p:cNvPr id="7" name="文本框 6"/>
          <p:cNvSpPr txBox="1"/>
          <p:nvPr/>
        </p:nvSpPr>
        <p:spPr>
          <a:xfrm>
            <a:off x="1544955" y="3597910"/>
            <a:ext cx="4009390" cy="368300"/>
          </a:xfrm>
          <a:prstGeom prst="rect">
            <a:avLst/>
          </a:prstGeom>
          <a:noFill/>
        </p:spPr>
        <p:txBody>
          <a:bodyPr wrap="square" rtlCol="0">
            <a:spAutoFit/>
          </a:bodyPr>
          <a:lstStyle/>
          <a:p>
            <a:pPr algn="l"/>
            <a:r>
              <a:rPr lang="en-US" altLang="zh-CN" b="1" dirty="0">
                <a:solidFill>
                  <a:srgbClr val="2E75B6"/>
                </a:solidFill>
                <a:cs typeface="+mn-ea"/>
                <a:sym typeface="+mn-lt"/>
              </a:rPr>
              <a:t>3.</a:t>
            </a:r>
            <a:r>
              <a:rPr lang="zh-CN" altLang="en-US" b="1" dirty="0">
                <a:solidFill>
                  <a:srgbClr val="2E75B6"/>
                </a:solidFill>
                <a:cs typeface="+mn-ea"/>
                <a:sym typeface="+mn-lt"/>
              </a:rPr>
              <a:t>查看收录/反链结果，收集数据</a:t>
            </a:r>
          </a:p>
        </p:txBody>
      </p:sp>
      <p:sp>
        <p:nvSpPr>
          <p:cNvPr id="8" name="文本框 7"/>
          <p:cNvSpPr txBox="1"/>
          <p:nvPr/>
        </p:nvSpPr>
        <p:spPr>
          <a:xfrm>
            <a:off x="1545162" y="3944991"/>
            <a:ext cx="4478596" cy="1938020"/>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收录数是搜索引擎中收录网站相关内容的数目，数目越多，优化效果越好</a:t>
            </a:r>
          </a:p>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反链是各种指向页面的外链，反链数越多，搜索引擎就越重视</a:t>
            </a:r>
          </a:p>
          <a:p>
            <a:pPr marL="285750" indent="-285750">
              <a:lnSpc>
                <a:spcPct val="150000"/>
              </a:lnSpc>
              <a:buFont typeface="Wingdings" panose="05000000000000000000" charset="0"/>
              <a:buChar char="Ø"/>
            </a:pPr>
            <a:endParaRPr lang="zh-CN" altLang="en-US" sz="1600" dirty="0">
              <a:solidFill>
                <a:schemeClr val="tx1">
                  <a:lumMod val="75000"/>
                  <a:lumOff val="25000"/>
                </a:schemeClr>
              </a:solidFill>
              <a:cs typeface="+mn-ea"/>
              <a:sym typeface="+mn-lt"/>
            </a:endParaRPr>
          </a:p>
        </p:txBody>
      </p:sp>
      <p:sp>
        <p:nvSpPr>
          <p:cNvPr id="10" name="文本框 9"/>
          <p:cNvSpPr txBox="1"/>
          <p:nvPr/>
        </p:nvSpPr>
        <p:spPr>
          <a:xfrm>
            <a:off x="6380480" y="3597910"/>
            <a:ext cx="4009390" cy="368300"/>
          </a:xfrm>
          <a:prstGeom prst="rect">
            <a:avLst/>
          </a:prstGeom>
          <a:noFill/>
        </p:spPr>
        <p:txBody>
          <a:bodyPr wrap="square" rtlCol="0">
            <a:spAutoFit/>
          </a:bodyPr>
          <a:lstStyle/>
          <a:p>
            <a:pPr algn="l"/>
            <a:r>
              <a:rPr lang="en-US" altLang="zh-CN" b="1" dirty="0">
                <a:solidFill>
                  <a:srgbClr val="2E75B6"/>
                </a:solidFill>
                <a:cs typeface="+mn-ea"/>
                <a:sym typeface="+mn-lt"/>
              </a:rPr>
              <a:t>4.</a:t>
            </a:r>
            <a:r>
              <a:rPr lang="zh-CN" altLang="en-US" b="1" dirty="0">
                <a:solidFill>
                  <a:srgbClr val="2E75B6"/>
                </a:solidFill>
                <a:cs typeface="+mn-ea"/>
                <a:sym typeface="+mn-lt"/>
              </a:rPr>
              <a:t>实时监控网站访问量</a:t>
            </a:r>
          </a:p>
        </p:txBody>
      </p:sp>
      <p:sp>
        <p:nvSpPr>
          <p:cNvPr id="13" name="文本框 12"/>
          <p:cNvSpPr txBox="1"/>
          <p:nvPr/>
        </p:nvSpPr>
        <p:spPr>
          <a:xfrm>
            <a:off x="6236970" y="3945255"/>
            <a:ext cx="5034280" cy="1938020"/>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网站独立访客量（IP）反映的是整个网站的受众面</a:t>
            </a:r>
          </a:p>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网站页面浏览量（PV）反映用户的黏度</a:t>
            </a:r>
          </a:p>
          <a:p>
            <a:pPr marL="285750" indent="-285750">
              <a:lnSpc>
                <a:spcPct val="150000"/>
              </a:lnSpc>
              <a:buFont typeface="Wingdings" panose="05000000000000000000" charset="0"/>
              <a:buChar char="Ø"/>
            </a:pPr>
            <a:r>
              <a:rPr lang="zh-CN" altLang="en-US" sz="1600" dirty="0">
                <a:solidFill>
                  <a:schemeClr val="tx1">
                    <a:lumMod val="75000"/>
                    <a:lumOff val="25000"/>
                  </a:schemeClr>
                </a:solidFill>
                <a:cs typeface="+mn-ea"/>
                <a:sym typeface="+mn-lt"/>
              </a:rPr>
              <a:t>通过百度统计后台，每周对网站访问数据进行查看，统计网站访问IP/PV、受访页面入口、关键词来源、受访页面等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考证提要</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6" name="椭圆 10"/>
          <p:cNvSpPr/>
          <p:nvPr/>
        </p:nvSpPr>
        <p:spPr>
          <a:xfrm>
            <a:off x="6555740" y="2844165"/>
            <a:ext cx="466725" cy="466725"/>
          </a:xfrm>
          <a:prstGeom prst="ellipse">
            <a:avLst/>
          </a:prstGeom>
          <a:solidFill>
            <a:srgbClr val="4996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思源黑体 CN Normal" panose="020B0400000000000000" pitchFamily="34" charset="-122"/>
                <a:cs typeface="+mn-ea"/>
              </a:rPr>
              <a:t>2</a:t>
            </a:r>
          </a:p>
        </p:txBody>
      </p:sp>
      <p:sp>
        <p:nvSpPr>
          <p:cNvPr id="9" name="椭圆 10"/>
          <p:cNvSpPr/>
          <p:nvPr/>
        </p:nvSpPr>
        <p:spPr>
          <a:xfrm>
            <a:off x="6555740" y="3858895"/>
            <a:ext cx="466725" cy="466725"/>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思源黑体 CN Normal" panose="020B0400000000000000" pitchFamily="34" charset="-122"/>
                <a:cs typeface="+mn-ea"/>
              </a:rPr>
              <a:t>3</a:t>
            </a:r>
          </a:p>
        </p:txBody>
      </p:sp>
      <p:sp>
        <p:nvSpPr>
          <p:cNvPr id="11" name="椭圆 10"/>
          <p:cNvSpPr/>
          <p:nvPr/>
        </p:nvSpPr>
        <p:spPr>
          <a:xfrm>
            <a:off x="6555740" y="4794250"/>
            <a:ext cx="466725" cy="466725"/>
          </a:xfrm>
          <a:prstGeom prst="ellipse">
            <a:avLst/>
          </a:prstGeom>
          <a:solidFill>
            <a:srgbClr val="4996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思源黑体 CN Normal" panose="020B0400000000000000" pitchFamily="34" charset="-122"/>
                <a:cs typeface="+mn-ea"/>
              </a:rPr>
              <a:t>4</a:t>
            </a:r>
          </a:p>
        </p:txBody>
      </p:sp>
      <p:sp>
        <p:nvSpPr>
          <p:cNvPr id="12" name="椭圆 10"/>
          <p:cNvSpPr/>
          <p:nvPr/>
        </p:nvSpPr>
        <p:spPr>
          <a:xfrm>
            <a:off x="6543040" y="1829435"/>
            <a:ext cx="466725" cy="466725"/>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ea typeface="思源黑体 CN Normal" panose="020B0400000000000000" pitchFamily="34" charset="-122"/>
                <a:cs typeface="+mn-ea"/>
              </a:rPr>
              <a:t>1</a:t>
            </a:r>
          </a:p>
        </p:txBody>
      </p:sp>
      <p:sp>
        <p:nvSpPr>
          <p:cNvPr id="24" name="矩形 23"/>
          <p:cNvSpPr>
            <a:spLocks noChangeArrowheads="1"/>
          </p:cNvSpPr>
          <p:nvPr/>
        </p:nvSpPr>
        <p:spPr bwMode="auto">
          <a:xfrm>
            <a:off x="7169785" y="1614805"/>
            <a:ext cx="3817620" cy="920750"/>
          </a:xfrm>
          <a:prstGeom prst="rect">
            <a:avLst/>
          </a:prstGeom>
          <a:noFill/>
          <a:ln>
            <a:noFill/>
          </a:ln>
        </p:spPr>
        <p:txBody>
          <a:bodyPr wrap="square" lIns="91428" tIns="45713" rIns="91428" bIns="45713">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l">
              <a:lnSpc>
                <a:spcPct val="150000"/>
              </a:lnSpc>
            </a:pPr>
            <a:r>
              <a:rPr lang="zh-CN" altLang="en-US" dirty="0">
                <a:solidFill>
                  <a:schemeClr val="tx1">
                    <a:lumMod val="75000"/>
                    <a:lumOff val="25000"/>
                  </a:schemeClr>
                </a:solidFill>
                <a:latin typeface="黑体" panose="02010609060101010101" charset="-122"/>
                <a:ea typeface="黑体" panose="02010609060101010101" charset="-122"/>
                <a:cs typeface="+mn-ea"/>
              </a:rPr>
              <a:t>能够对网站提出优化方案，并展开网站搜索引擎优化的具体操作</a:t>
            </a:r>
          </a:p>
        </p:txBody>
      </p:sp>
      <p:sp>
        <p:nvSpPr>
          <p:cNvPr id="32" name="矩形 31"/>
          <p:cNvSpPr>
            <a:spLocks noChangeArrowheads="1"/>
          </p:cNvSpPr>
          <p:nvPr/>
        </p:nvSpPr>
        <p:spPr bwMode="auto">
          <a:xfrm>
            <a:off x="7182485" y="2677160"/>
            <a:ext cx="3806190" cy="920750"/>
          </a:xfrm>
          <a:prstGeom prst="rect">
            <a:avLst/>
          </a:prstGeom>
          <a:noFill/>
          <a:ln>
            <a:noFill/>
          </a:ln>
        </p:spPr>
        <p:txBody>
          <a:bodyPr wrap="square" lIns="91428" tIns="45713" rIns="91428" bIns="45713">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l">
              <a:lnSpc>
                <a:spcPct val="150000"/>
              </a:lnSpc>
            </a:pPr>
            <a:r>
              <a:rPr lang="zh-CN" altLang="en-US" dirty="0">
                <a:solidFill>
                  <a:schemeClr val="tx1">
                    <a:lumMod val="75000"/>
                    <a:lumOff val="25000"/>
                  </a:schemeClr>
                </a:solidFill>
                <a:latin typeface="黑体" panose="02010609060101010101" charset="-122"/>
                <a:ea typeface="黑体" panose="02010609060101010101" charset="-122"/>
                <a:cs typeface="+mn-ea"/>
              </a:rPr>
              <a:t>对网站流量、权重等数据负责，协调监控，对网页不断进行持续调优</a:t>
            </a:r>
          </a:p>
        </p:txBody>
      </p:sp>
      <p:sp>
        <p:nvSpPr>
          <p:cNvPr id="39" name="矩形 38"/>
          <p:cNvSpPr>
            <a:spLocks noChangeArrowheads="1"/>
          </p:cNvSpPr>
          <p:nvPr/>
        </p:nvSpPr>
        <p:spPr bwMode="auto">
          <a:xfrm>
            <a:off x="7182485" y="3739515"/>
            <a:ext cx="3805555" cy="920750"/>
          </a:xfrm>
          <a:prstGeom prst="rect">
            <a:avLst/>
          </a:prstGeom>
          <a:noFill/>
          <a:ln>
            <a:noFill/>
          </a:ln>
        </p:spPr>
        <p:txBody>
          <a:bodyPr wrap="square" lIns="91428" tIns="45713" rIns="91428" bIns="45713">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l">
              <a:lnSpc>
                <a:spcPct val="150000"/>
              </a:lnSpc>
            </a:pPr>
            <a:r>
              <a:rPr lang="zh-CN" altLang="en-US" dirty="0">
                <a:solidFill>
                  <a:schemeClr val="tx1">
                    <a:lumMod val="75000"/>
                    <a:lumOff val="25000"/>
                  </a:schemeClr>
                </a:solidFill>
                <a:latin typeface="黑体" panose="02010609060101010101" charset="-122"/>
                <a:ea typeface="黑体" panose="02010609060101010101" charset="-122"/>
                <a:cs typeface="+mn-ea"/>
              </a:rPr>
              <a:t>可熟练使用搜索引擎优化各种工具和技术</a:t>
            </a:r>
          </a:p>
        </p:txBody>
      </p:sp>
      <p:sp>
        <p:nvSpPr>
          <p:cNvPr id="42" name="矩形 41"/>
          <p:cNvSpPr>
            <a:spLocks noChangeArrowheads="1"/>
          </p:cNvSpPr>
          <p:nvPr/>
        </p:nvSpPr>
        <p:spPr bwMode="auto">
          <a:xfrm>
            <a:off x="7193915" y="4794250"/>
            <a:ext cx="3792855" cy="920750"/>
          </a:xfrm>
          <a:prstGeom prst="rect">
            <a:avLst/>
          </a:prstGeom>
          <a:noFill/>
          <a:ln>
            <a:noFill/>
          </a:ln>
        </p:spPr>
        <p:txBody>
          <a:bodyPr wrap="square" lIns="91428" tIns="45713" rIns="91428" bIns="45713">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l">
              <a:lnSpc>
                <a:spcPct val="150000"/>
              </a:lnSpc>
            </a:pPr>
            <a:r>
              <a:rPr lang="zh-CN" altLang="en-US" dirty="0">
                <a:solidFill>
                  <a:schemeClr val="tx1">
                    <a:lumMod val="75000"/>
                    <a:lumOff val="25000"/>
                  </a:schemeClr>
                </a:solidFill>
                <a:latin typeface="黑体" panose="02010609060101010101" charset="-122"/>
                <a:ea typeface="黑体" panose="02010609060101010101" charset="-122"/>
                <a:cs typeface="黑体" panose="02010609060101010101" charset="-122"/>
              </a:rPr>
              <a:t>良好的沟通能力，思维性强，善于发现SEO新思路</a:t>
            </a:r>
          </a:p>
        </p:txBody>
      </p:sp>
      <p:grpSp>
        <p:nvGrpSpPr>
          <p:cNvPr id="21" name="Group 3486"/>
          <p:cNvGrpSpPr/>
          <p:nvPr/>
        </p:nvGrpSpPr>
        <p:grpSpPr>
          <a:xfrm>
            <a:off x="1089805" y="1780078"/>
            <a:ext cx="5095210" cy="4035901"/>
            <a:chOff x="0" y="0"/>
            <a:chExt cx="10190417" cy="8071800"/>
          </a:xfrm>
        </p:grpSpPr>
        <p:sp>
          <p:nvSpPr>
            <p:cNvPr id="22" name="Shape 3481"/>
            <p:cNvSpPr/>
            <p:nvPr>
              <p:custDataLst>
                <p:tags r:id="rId4"/>
              </p:custDataLst>
            </p:nvPr>
          </p:nvSpPr>
          <p:spPr>
            <a:xfrm>
              <a:off x="3370462" y="7023756"/>
              <a:ext cx="3456434" cy="1048044"/>
            </a:xfrm>
            <a:custGeom>
              <a:avLst/>
              <a:gdLst/>
              <a:ahLst/>
              <a:cxnLst>
                <a:cxn ang="0">
                  <a:pos x="wd2" y="hd2"/>
                </a:cxn>
                <a:cxn ang="5400000">
                  <a:pos x="wd2" y="hd2"/>
                </a:cxn>
                <a:cxn ang="10800000">
                  <a:pos x="wd2" y="hd2"/>
                </a:cxn>
                <a:cxn ang="16200000">
                  <a:pos x="wd2" y="hd2"/>
                </a:cxn>
              </a:cxnLst>
              <a:rect l="0" t="0" r="r" b="b"/>
              <a:pathLst>
                <a:path w="21570" h="21600" extrusionOk="0">
                  <a:moveTo>
                    <a:pt x="21483" y="21314"/>
                  </a:moveTo>
                  <a:cubicBezTo>
                    <a:pt x="21378" y="21223"/>
                    <a:pt x="19318" y="19929"/>
                    <a:pt x="19191" y="19748"/>
                  </a:cubicBezTo>
                  <a:cubicBezTo>
                    <a:pt x="19052" y="19568"/>
                    <a:pt x="18879" y="19417"/>
                    <a:pt x="18826" y="19025"/>
                  </a:cubicBezTo>
                  <a:cubicBezTo>
                    <a:pt x="18297" y="14751"/>
                    <a:pt x="17914" y="0"/>
                    <a:pt x="17914" y="0"/>
                  </a:cubicBezTo>
                  <a:lnTo>
                    <a:pt x="10639" y="0"/>
                  </a:lnTo>
                  <a:lnTo>
                    <a:pt x="3656" y="0"/>
                  </a:lnTo>
                  <a:cubicBezTo>
                    <a:pt x="3656" y="0"/>
                    <a:pt x="3274" y="14751"/>
                    <a:pt x="2745" y="19025"/>
                  </a:cubicBezTo>
                  <a:cubicBezTo>
                    <a:pt x="2692" y="19417"/>
                    <a:pt x="2520" y="19568"/>
                    <a:pt x="2380" y="19748"/>
                  </a:cubicBezTo>
                  <a:cubicBezTo>
                    <a:pt x="2253" y="19929"/>
                    <a:pt x="193" y="21223"/>
                    <a:pt x="88" y="21314"/>
                  </a:cubicBezTo>
                  <a:cubicBezTo>
                    <a:pt x="-17" y="21524"/>
                    <a:pt x="1" y="21600"/>
                    <a:pt x="1" y="21600"/>
                  </a:cubicBezTo>
                  <a:lnTo>
                    <a:pt x="10639" y="21600"/>
                  </a:lnTo>
                  <a:lnTo>
                    <a:pt x="21570" y="21600"/>
                  </a:lnTo>
                  <a:cubicBezTo>
                    <a:pt x="21570" y="21600"/>
                    <a:pt x="21583" y="21438"/>
                    <a:pt x="21483" y="21314"/>
                  </a:cubicBezTo>
                  <a:close/>
                </a:path>
              </a:pathLst>
            </a:custGeom>
            <a:solidFill>
              <a:srgbClr val="DCDEE0"/>
            </a:solidFill>
            <a:ln w="12700" cap="flat">
              <a:noFill/>
              <a:miter lim="400000"/>
            </a:ln>
            <a:effectLst/>
          </p:spPr>
          <p:txBody>
            <a:bodyPr wrap="square" lIns="19050" tIns="19050" rIns="19050" bIns="19050" numCol="1" anchor="ctr">
              <a:noAutofit/>
            </a:bodyPr>
            <a:lstStyle/>
            <a:p>
              <a:pPr algn="l">
                <a:defRPr sz="3200" b="1" spc="96" baseline="9000">
                  <a:latin typeface="Helvetica"/>
                  <a:ea typeface="Helvetica"/>
                  <a:cs typeface="Helvetica"/>
                  <a:sym typeface="Helvetica"/>
                </a:defRPr>
              </a:pPr>
              <a:endParaRPr sz="1600">
                <a:cs typeface="+mn-ea"/>
                <a:sym typeface="+mn-lt"/>
              </a:endParaRPr>
            </a:p>
          </p:txBody>
        </p:sp>
        <p:sp>
          <p:nvSpPr>
            <p:cNvPr id="3" name="Shape 3482"/>
            <p:cNvSpPr/>
            <p:nvPr>
              <p:custDataLst>
                <p:tags r:id="rId5"/>
              </p:custDataLst>
            </p:nvPr>
          </p:nvSpPr>
          <p:spPr>
            <a:xfrm>
              <a:off x="0" y="0"/>
              <a:ext cx="10190405" cy="7029540"/>
            </a:xfrm>
            <a:custGeom>
              <a:avLst/>
              <a:gdLst/>
              <a:ahLst/>
              <a:cxnLst>
                <a:cxn ang="0">
                  <a:pos x="wd2" y="hd2"/>
                </a:cxn>
                <a:cxn ang="5400000">
                  <a:pos x="wd2" y="hd2"/>
                </a:cxn>
                <a:cxn ang="10800000">
                  <a:pos x="wd2" y="hd2"/>
                </a:cxn>
                <a:cxn ang="16200000">
                  <a:pos x="wd2" y="hd2"/>
                </a:cxn>
              </a:cxnLst>
              <a:rect l="0" t="0" r="r" b="b"/>
              <a:pathLst>
                <a:path w="21600" h="21600" extrusionOk="0">
                  <a:moveTo>
                    <a:pt x="21600" y="20878"/>
                  </a:moveTo>
                  <a:cubicBezTo>
                    <a:pt x="21600" y="21277"/>
                    <a:pt x="21378" y="21600"/>
                    <a:pt x="21103" y="21600"/>
                  </a:cubicBezTo>
                  <a:lnTo>
                    <a:pt x="496" y="21600"/>
                  </a:lnTo>
                  <a:cubicBezTo>
                    <a:pt x="222" y="21600"/>
                    <a:pt x="0" y="21277"/>
                    <a:pt x="0" y="20878"/>
                  </a:cubicBezTo>
                  <a:lnTo>
                    <a:pt x="0" y="722"/>
                  </a:lnTo>
                  <a:cubicBezTo>
                    <a:pt x="0" y="323"/>
                    <a:pt x="222" y="0"/>
                    <a:pt x="496" y="0"/>
                  </a:cubicBezTo>
                  <a:lnTo>
                    <a:pt x="21103" y="0"/>
                  </a:lnTo>
                  <a:cubicBezTo>
                    <a:pt x="21378" y="0"/>
                    <a:pt x="21600" y="323"/>
                    <a:pt x="21600" y="722"/>
                  </a:cubicBezTo>
                  <a:cubicBezTo>
                    <a:pt x="21600" y="722"/>
                    <a:pt x="21600" y="20878"/>
                    <a:pt x="21600" y="20878"/>
                  </a:cubicBezTo>
                  <a:close/>
                </a:path>
              </a:pathLst>
            </a:custGeom>
            <a:solidFill>
              <a:srgbClr val="DCDEE0"/>
            </a:solidFill>
            <a:ln w="12700" cap="flat">
              <a:noFill/>
              <a:miter lim="400000"/>
            </a:ln>
            <a:effectLst>
              <a:outerShdw blurRad="25400" dist="25400" dir="5400000" rotWithShape="0">
                <a:srgbClr val="000000">
                  <a:alpha val="50000"/>
                </a:srgbClr>
              </a:outerShdw>
            </a:effectLst>
          </p:spPr>
          <p:txBody>
            <a:bodyPr wrap="square" lIns="19050" tIns="19050" rIns="19050" bIns="19050" numCol="1" anchor="ctr">
              <a:noAutofit/>
            </a:bodyPr>
            <a:lstStyle/>
            <a:p>
              <a:pPr algn="l">
                <a:defRPr sz="3200" b="1" spc="96" baseline="9000">
                  <a:latin typeface="Helvetica"/>
                  <a:ea typeface="Helvetica"/>
                  <a:cs typeface="Helvetica"/>
                  <a:sym typeface="Helvetica"/>
                </a:defRPr>
              </a:pPr>
              <a:endParaRPr sz="1600">
                <a:cs typeface="+mn-ea"/>
                <a:sym typeface="+mn-lt"/>
              </a:endParaRPr>
            </a:p>
          </p:txBody>
        </p:sp>
        <p:sp>
          <p:nvSpPr>
            <p:cNvPr id="4" name="Shape 3483"/>
            <p:cNvSpPr/>
            <p:nvPr>
              <p:custDataLst>
                <p:tags r:id="rId6"/>
              </p:custDataLst>
            </p:nvPr>
          </p:nvSpPr>
          <p:spPr>
            <a:xfrm>
              <a:off x="0" y="0"/>
              <a:ext cx="10190417" cy="61034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831"/>
                  </a:lnTo>
                  <a:cubicBezTo>
                    <a:pt x="21600" y="372"/>
                    <a:pt x="21378" y="0"/>
                    <a:pt x="21103" y="0"/>
                  </a:cubicBezTo>
                  <a:lnTo>
                    <a:pt x="497" y="0"/>
                  </a:lnTo>
                  <a:cubicBezTo>
                    <a:pt x="222" y="0"/>
                    <a:pt x="0" y="372"/>
                    <a:pt x="0" y="831"/>
                  </a:cubicBezTo>
                  <a:lnTo>
                    <a:pt x="0" y="21600"/>
                  </a:lnTo>
                  <a:cubicBezTo>
                    <a:pt x="0" y="21600"/>
                    <a:pt x="21600" y="21600"/>
                    <a:pt x="21600" y="21600"/>
                  </a:cubicBezTo>
                  <a:close/>
                </a:path>
              </a:pathLst>
            </a:custGeom>
            <a:solidFill>
              <a:srgbClr val="1E1E1E"/>
            </a:solidFill>
            <a:ln w="12700" cap="flat">
              <a:noFill/>
              <a:miter lim="400000"/>
            </a:ln>
            <a:effectLst/>
          </p:spPr>
          <p:txBody>
            <a:bodyPr wrap="square" lIns="19050" tIns="19050" rIns="19050" bIns="19050" numCol="1" anchor="ctr">
              <a:noAutofit/>
            </a:bodyPr>
            <a:lstStyle/>
            <a:p>
              <a:pPr defTabSz="228600">
                <a:defRPr sz="3000" baseline="10000">
                  <a:effectLst>
                    <a:outerShdw blurRad="38100" dist="12700" dir="5400000" rotWithShape="0">
                      <a:srgbClr val="000000">
                        <a:alpha val="50000"/>
                      </a:srgbClr>
                    </a:outerShdw>
                  </a:effectLst>
                  <a:latin typeface="Source Sans Pro Semibold" panose="020B0603030403020204"/>
                  <a:ea typeface="Source Sans Pro Semibold" panose="020B0603030403020204"/>
                  <a:cs typeface="Source Sans Pro Semibold" panose="020B0603030403020204"/>
                  <a:sym typeface="Source Sans Pro Semibold" panose="020B0603030403020204"/>
                </a:defRPr>
              </a:pPr>
              <a:endParaRPr sz="1500">
                <a:cs typeface="+mn-ea"/>
                <a:sym typeface="+mn-lt"/>
              </a:endParaRPr>
            </a:p>
          </p:txBody>
        </p:sp>
        <p:pic>
          <p:nvPicPr>
            <p:cNvPr id="5" name="blank7.jpg"/>
            <p:cNvPicPr>
              <a:picLocks noChangeAspect="1"/>
            </p:cNvPicPr>
            <p:nvPr>
              <p:custDataLst>
                <p:tags r:id="rId7"/>
              </p:custDataLst>
            </p:nvPr>
          </p:nvPicPr>
          <p:blipFill>
            <a:blip r:embed="rId9" cstate="screen"/>
            <a:srcRect/>
            <a:stretch>
              <a:fillRect/>
            </a:stretch>
          </p:blipFill>
          <p:spPr>
            <a:xfrm>
              <a:off x="379315" y="329937"/>
              <a:ext cx="9460552" cy="5440689"/>
            </a:xfrm>
            <a:prstGeom prst="rect">
              <a:avLst/>
            </a:prstGeom>
            <a:ln w="12700" cap="flat">
              <a:noFill/>
              <a:miter lim="400000"/>
              <a:headEnd/>
              <a:tailEnd/>
            </a:ln>
            <a:effectLst/>
          </p:spPr>
        </p:pic>
      </p:grpSp>
      <p:sp>
        <p:nvSpPr>
          <p:cNvPr id="7" name="Shape 3490"/>
          <p:cNvSpPr/>
          <p:nvPr>
            <p:custDataLst>
              <p:tags r:id="rId1"/>
            </p:custDataLst>
          </p:nvPr>
        </p:nvSpPr>
        <p:spPr>
          <a:xfrm>
            <a:off x="3965659" y="2822781"/>
            <a:ext cx="96986" cy="96986"/>
          </a:xfrm>
          <a:prstGeom prst="ellipse">
            <a:avLst/>
          </a:prstGeom>
          <a:solidFill>
            <a:srgbClr val="000000"/>
          </a:solidFill>
          <a:ln w="12700">
            <a:miter lim="400000"/>
          </a:ln>
        </p:spPr>
        <p:txBody>
          <a:bodyPr lIns="19050" tIns="19050" rIns="19050" bIns="19050" anchor="ctr"/>
          <a:lstStyle/>
          <a:p>
            <a:pPr>
              <a:spcBef>
                <a:spcPts val="2250"/>
              </a:spcBef>
              <a:defRPr sz="2500" spc="75" baseline="12000">
                <a:solidFill>
                  <a:srgbClr val="53585F"/>
                </a:solidFill>
                <a:latin typeface="Aller Light"/>
                <a:ea typeface="Aller Light"/>
                <a:cs typeface="Aller Light"/>
                <a:sym typeface="Aller Light"/>
              </a:defRPr>
            </a:pPr>
            <a:endParaRPr sz="1250">
              <a:cs typeface="+mn-ea"/>
              <a:sym typeface="+mn-lt"/>
            </a:endParaRPr>
          </a:p>
        </p:txBody>
      </p:sp>
      <p:sp>
        <p:nvSpPr>
          <p:cNvPr id="31" name="Shape 3494"/>
          <p:cNvSpPr/>
          <p:nvPr>
            <p:custDataLst>
              <p:tags r:id="rId2"/>
            </p:custDataLst>
          </p:nvPr>
        </p:nvSpPr>
        <p:spPr>
          <a:xfrm>
            <a:off x="3578839" y="4499002"/>
            <a:ext cx="96986" cy="96986"/>
          </a:xfrm>
          <a:prstGeom prst="ellipse">
            <a:avLst/>
          </a:prstGeom>
          <a:solidFill>
            <a:srgbClr val="000000"/>
          </a:solidFill>
          <a:ln w="12700">
            <a:miter lim="400000"/>
          </a:ln>
        </p:spPr>
        <p:txBody>
          <a:bodyPr lIns="19050" tIns="19050" rIns="19050" bIns="19050" anchor="ctr"/>
          <a:lstStyle/>
          <a:p>
            <a:pPr>
              <a:spcBef>
                <a:spcPts val="2250"/>
              </a:spcBef>
              <a:defRPr sz="2500" spc="75" baseline="12000">
                <a:solidFill>
                  <a:srgbClr val="53585F"/>
                </a:solidFill>
                <a:latin typeface="Aller Light"/>
                <a:ea typeface="Aller Light"/>
                <a:cs typeface="Aller Light"/>
                <a:sym typeface="Aller Light"/>
              </a:defRPr>
            </a:pPr>
            <a:endParaRPr sz="1250">
              <a:cs typeface="+mn-ea"/>
              <a:sym typeface="+mn-lt"/>
            </a:endParaRPr>
          </a:p>
        </p:txBody>
      </p:sp>
      <p:pic>
        <p:nvPicPr>
          <p:cNvPr id="8" name="图片占位符 2"/>
          <p:cNvPicPr>
            <a:picLocks noChangeAspect="1"/>
          </p:cNvPicPr>
          <p:nvPr>
            <p:custDataLst>
              <p:tags r:id="rId3"/>
            </p:custDataLst>
          </p:nvPr>
        </p:nvPicPr>
        <p:blipFill>
          <a:blip r:embed="rId10" cstate="screen"/>
          <a:stretch>
            <a:fillRect/>
          </a:stretch>
        </p:blipFill>
        <p:spPr>
          <a:xfrm>
            <a:off x="1279458" y="1945005"/>
            <a:ext cx="4741100" cy="27203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grpSp>
        <p:nvGrpSpPr>
          <p:cNvPr id="3" name="组合 2"/>
          <p:cNvGrpSpPr/>
          <p:nvPr/>
        </p:nvGrpSpPr>
        <p:grpSpPr>
          <a:xfrm>
            <a:off x="944880" y="2033905"/>
            <a:ext cx="6368794" cy="3632200"/>
            <a:chOff x="6351" y="2784"/>
            <a:chExt cx="6282" cy="3637"/>
          </a:xfrm>
        </p:grpSpPr>
        <p:grpSp>
          <p:nvGrpSpPr>
            <p:cNvPr id="4" name="组合 3"/>
            <p:cNvGrpSpPr/>
            <p:nvPr/>
          </p:nvGrpSpPr>
          <p:grpSpPr>
            <a:xfrm>
              <a:off x="6351" y="2784"/>
              <a:ext cx="6281" cy="945"/>
              <a:chOff x="6351" y="2784"/>
              <a:chExt cx="6281" cy="945"/>
            </a:xfrm>
          </p:grpSpPr>
          <p:sp>
            <p:nvSpPr>
              <p:cNvPr id="5" name="矩形 4"/>
              <p:cNvSpPr/>
              <p:nvPr/>
            </p:nvSpPr>
            <p:spPr>
              <a:xfrm>
                <a:off x="6351" y="2784"/>
                <a:ext cx="6281"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6" name="组合 5"/>
              <p:cNvGrpSpPr/>
              <p:nvPr/>
            </p:nvGrpSpPr>
            <p:grpSpPr>
              <a:xfrm>
                <a:off x="6622" y="3009"/>
                <a:ext cx="5387" cy="443"/>
                <a:chOff x="6622" y="3009"/>
                <a:chExt cx="5387" cy="443"/>
              </a:xfrm>
            </p:grpSpPr>
            <p:sp>
              <p:nvSpPr>
                <p:cNvPr id="7" name="TextBox 52"/>
                <p:cNvSpPr txBox="1"/>
                <p:nvPr/>
              </p:nvSpPr>
              <p:spPr>
                <a:xfrm>
                  <a:off x="7105" y="3009"/>
                  <a:ext cx="4904" cy="443"/>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对站长之家有较全面的了解与认识</a:t>
                  </a:r>
                </a:p>
              </p:txBody>
            </p:sp>
            <p:sp>
              <p:nvSpPr>
                <p:cNvPr id="8" name="TextBox 54"/>
                <p:cNvSpPr txBox="1"/>
                <p:nvPr/>
              </p:nvSpPr>
              <p:spPr>
                <a:xfrm>
                  <a:off x="6622" y="3102"/>
                  <a:ext cx="464" cy="308"/>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9" name="组合 8"/>
            <p:cNvGrpSpPr/>
            <p:nvPr/>
          </p:nvGrpSpPr>
          <p:grpSpPr>
            <a:xfrm>
              <a:off x="6351" y="4135"/>
              <a:ext cx="6282" cy="945"/>
              <a:chOff x="6351" y="4135"/>
              <a:chExt cx="6282" cy="945"/>
            </a:xfrm>
          </p:grpSpPr>
          <p:sp>
            <p:nvSpPr>
              <p:cNvPr id="10" name="矩形 9"/>
              <p:cNvSpPr/>
              <p:nvPr/>
            </p:nvSpPr>
            <p:spPr>
              <a:xfrm>
                <a:off x="6351" y="4135"/>
                <a:ext cx="6281"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11" name="组合 10"/>
              <p:cNvGrpSpPr/>
              <p:nvPr/>
            </p:nvGrpSpPr>
            <p:grpSpPr>
              <a:xfrm>
                <a:off x="6623" y="4363"/>
                <a:ext cx="6010" cy="478"/>
                <a:chOff x="6623" y="4363"/>
                <a:chExt cx="6010" cy="478"/>
              </a:xfrm>
            </p:grpSpPr>
            <p:sp>
              <p:nvSpPr>
                <p:cNvPr id="12" name="TextBox 52"/>
                <p:cNvSpPr txBox="1"/>
                <p:nvPr/>
              </p:nvSpPr>
              <p:spPr>
                <a:xfrm>
                  <a:off x="7118" y="4363"/>
                  <a:ext cx="5515" cy="478"/>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总结与梳理开展ChinaZ搜索引擎优化的内容与操作步骤</a:t>
                  </a:r>
                </a:p>
              </p:txBody>
            </p:sp>
            <p:sp>
              <p:nvSpPr>
                <p:cNvPr id="13" name="TextBox 54"/>
                <p:cNvSpPr txBox="1"/>
                <p:nvPr/>
              </p:nvSpPr>
              <p:spPr>
                <a:xfrm>
                  <a:off x="6623" y="4472"/>
                  <a:ext cx="464" cy="308"/>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nvGrpSpPr>
            <p:cNvPr id="47" name="组合 46"/>
            <p:cNvGrpSpPr/>
            <p:nvPr/>
          </p:nvGrpSpPr>
          <p:grpSpPr>
            <a:xfrm>
              <a:off x="6351" y="5476"/>
              <a:ext cx="6281" cy="945"/>
              <a:chOff x="6351" y="5476"/>
              <a:chExt cx="6281" cy="945"/>
            </a:xfrm>
          </p:grpSpPr>
          <p:sp>
            <p:nvSpPr>
              <p:cNvPr id="48" name="矩形 47"/>
              <p:cNvSpPr/>
              <p:nvPr/>
            </p:nvSpPr>
            <p:spPr>
              <a:xfrm>
                <a:off x="6351" y="5476"/>
                <a:ext cx="6281" cy="945"/>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9" name="组合 48"/>
              <p:cNvGrpSpPr/>
              <p:nvPr/>
            </p:nvGrpSpPr>
            <p:grpSpPr>
              <a:xfrm>
                <a:off x="6623" y="5538"/>
                <a:ext cx="5598" cy="689"/>
                <a:chOff x="6623" y="5538"/>
                <a:chExt cx="5598" cy="689"/>
              </a:xfrm>
            </p:grpSpPr>
            <p:sp>
              <p:nvSpPr>
                <p:cNvPr id="50" name="TextBox 52"/>
                <p:cNvSpPr txBox="1"/>
                <p:nvPr/>
              </p:nvSpPr>
              <p:spPr>
                <a:xfrm>
                  <a:off x="7119" y="5538"/>
                  <a:ext cx="5102" cy="689"/>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通过自学与探究，对搜索引擎优化的效果进行监控与评估</a:t>
                  </a:r>
                </a:p>
              </p:txBody>
            </p:sp>
            <p:sp>
              <p:nvSpPr>
                <p:cNvPr id="51" name="TextBox 54"/>
                <p:cNvSpPr txBox="1"/>
                <p:nvPr/>
              </p:nvSpPr>
              <p:spPr>
                <a:xfrm>
                  <a:off x="6623" y="5823"/>
                  <a:ext cx="464" cy="113"/>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p>
              </p:txBody>
            </p:sp>
          </p:grpSp>
        </p:grpSp>
      </p:grpSp>
      <p:sp>
        <p:nvSpPr>
          <p:cNvPr id="14" name="iś1íďê"/>
          <p:cNvSpPr/>
          <p:nvPr>
            <p:custDataLst>
              <p:tags r:id="rId1"/>
            </p:custDataLst>
          </p:nvPr>
        </p:nvSpPr>
        <p:spPr>
          <a:xfrm>
            <a:off x="7532513" y="1909763"/>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1</a:t>
            </a:r>
            <a:endParaRPr lang="zh-CN" altLang="en-US" sz="36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61230" y="2483485"/>
            <a:ext cx="7028815" cy="1322070"/>
          </a:xfrm>
          <a:prstGeom prst="rect">
            <a:avLst/>
          </a:prstGeom>
          <a:noFill/>
        </p:spPr>
        <p:txBody>
          <a:bodyPr wrap="square" rtlCol="0">
            <a:spAutoFit/>
          </a:bodyPr>
          <a:lstStyle/>
          <a:p>
            <a:pPr algn="ctr"/>
            <a:r>
              <a:rPr sz="4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认识互联网搜索引擎营销原理</a:t>
            </a:r>
          </a:p>
          <a:p>
            <a:pPr algn="ctr"/>
            <a:endParaRPr lang="zh-CN" altLang="en-US" sz="40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charset="0"/>
                  <a:buChar char="ü"/>
                </a:pPr>
                <a:r>
                  <a:rPr lang="zh-CN" altLang="en-US" sz="1600" dirty="0">
                    <a:solidFill>
                      <a:schemeClr val="bg2">
                        <a:lumMod val="50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charset="0"/>
                  <a:buChar char="ü"/>
                </a:pPr>
                <a:r>
                  <a:rPr lang="zh-CN" altLang="en-US" sz="1600" dirty="0">
                    <a:solidFill>
                      <a:schemeClr val="bg2">
                        <a:lumMod val="50000"/>
                      </a:schemeClr>
                    </a:solidFill>
                    <a:latin typeface="黑体" panose="02010609060101010101" charset="-122"/>
                    <a:ea typeface="黑体" panose="02010609060101010101" charset="-122"/>
                    <a:cs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黑体" panose="02010609060101010101" charset="-122"/>
            </a:endParaRPr>
          </a:p>
        </p:txBody>
      </p:sp>
      <p:sp>
        <p:nvSpPr>
          <p:cNvPr id="28" name="矩形: 圆角 27"/>
          <p:cNvSpPr/>
          <p:nvPr/>
        </p:nvSpPr>
        <p:spPr>
          <a:xfrm>
            <a:off x="1393825" y="3044825"/>
            <a:ext cx="2562225" cy="321183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9" name="矩形: 圆角 28"/>
          <p:cNvSpPr/>
          <p:nvPr/>
        </p:nvSpPr>
        <p:spPr>
          <a:xfrm>
            <a:off x="4678045" y="3044190"/>
            <a:ext cx="2828925" cy="344678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30" name="矩形: 圆角 29"/>
          <p:cNvSpPr/>
          <p:nvPr/>
        </p:nvSpPr>
        <p:spPr>
          <a:xfrm>
            <a:off x="8208010" y="3044825"/>
            <a:ext cx="2562225" cy="303403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1" name="文本框 26"/>
          <p:cNvSpPr txBox="1"/>
          <p:nvPr/>
        </p:nvSpPr>
        <p:spPr>
          <a:xfrm>
            <a:off x="1828816" y="309813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演练背景</a:t>
            </a:r>
          </a:p>
        </p:txBody>
      </p:sp>
      <p:sp>
        <p:nvSpPr>
          <p:cNvPr id="23" name="文本框 26"/>
          <p:cNvSpPr txBox="1"/>
          <p:nvPr/>
        </p:nvSpPr>
        <p:spPr>
          <a:xfrm>
            <a:off x="8657880" y="309496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演练评价</a:t>
            </a:r>
          </a:p>
        </p:txBody>
      </p:sp>
      <p:sp>
        <p:nvSpPr>
          <p:cNvPr id="26" name="文本框 27"/>
          <p:cNvSpPr txBox="1"/>
          <p:nvPr/>
        </p:nvSpPr>
        <p:spPr>
          <a:xfrm>
            <a:off x="4748530" y="3485515"/>
            <a:ext cx="2707005" cy="30410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1.</a:t>
            </a:r>
            <a:r>
              <a:rPr sz="1600">
                <a:solidFill>
                  <a:schemeClr val="tx1">
                    <a:lumMod val="65000"/>
                    <a:lumOff val="35000"/>
                  </a:schemeClr>
                </a:solidFill>
                <a:cs typeface="黑体" panose="02010609060101010101" charset="-122"/>
              </a:rPr>
              <a:t>借助关键词分析工具，列出3-5个核心推广关键词</a:t>
            </a:r>
            <a:r>
              <a:rPr lang="zh-CN" sz="1600">
                <a:solidFill>
                  <a:schemeClr val="tx1">
                    <a:lumMod val="65000"/>
                    <a:lumOff val="35000"/>
                  </a:schemeClr>
                </a:solidFill>
                <a:cs typeface="黑体" panose="02010609060101010101" charset="-122"/>
              </a:rPr>
              <a:t>，并完成关键词的优化和部署</a:t>
            </a:r>
          </a:p>
          <a:p>
            <a:pPr algn="just">
              <a:lnSpc>
                <a:spcPct val="120000"/>
              </a:lnSpc>
              <a:spcBef>
                <a:spcPts val="0"/>
              </a:spcBef>
              <a:spcAft>
                <a:spcPts val="0"/>
              </a:spcAft>
            </a:pPr>
            <a:r>
              <a:rPr 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2.从标题的长度与位置排序</a:t>
            </a: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rPr>
              <a:t>出发，</a:t>
            </a:r>
            <a:r>
              <a:rPr sz="1600" kern="100" dirty="0">
                <a:solidFill>
                  <a:schemeClr val="tx1">
                    <a:lumMod val="65000"/>
                    <a:lumOff val="35000"/>
                  </a:schemeClr>
                </a:solidFill>
                <a:effectLst/>
                <a:latin typeface="+mn-ea"/>
                <a:cs typeface="黑体" panose="02010609060101010101" charset="-122"/>
              </a:rPr>
              <a:t>列出3个优化后的网站标题</a:t>
            </a:r>
            <a:r>
              <a:rPr lang="zh-CN" sz="1600" kern="100" dirty="0">
                <a:solidFill>
                  <a:schemeClr val="tx1">
                    <a:lumMod val="65000"/>
                    <a:lumOff val="35000"/>
                  </a:schemeClr>
                </a:solidFill>
                <a:effectLst/>
                <a:latin typeface="+mn-ea"/>
                <a:cs typeface="黑体" panose="02010609060101010101" charset="-122"/>
              </a:rPr>
              <a:t>，进行标题的部署</a:t>
            </a:r>
          </a:p>
          <a:p>
            <a:pPr algn="just">
              <a:lnSpc>
                <a:spcPct val="120000"/>
              </a:lnSpc>
              <a:spcBef>
                <a:spcPts val="0"/>
              </a:spcBef>
              <a:spcAft>
                <a:spcPts val="0"/>
              </a:spcAft>
            </a:pPr>
            <a:r>
              <a:rPr lang="en-US" altLang="zh-CN" sz="1600" kern="100" dirty="0">
                <a:solidFill>
                  <a:schemeClr val="tx1">
                    <a:lumMod val="65000"/>
                    <a:lumOff val="35000"/>
                  </a:schemeClr>
                </a:solidFill>
                <a:effectLst/>
                <a:latin typeface="+mn-ea"/>
                <a:cs typeface="黑体" panose="02010609060101010101" charset="-122"/>
              </a:rPr>
              <a:t>3.从网站内链优化与外链优化</a:t>
            </a:r>
            <a:r>
              <a:rPr lang="zh-CN" altLang="en-US" sz="1600" kern="100" dirty="0">
                <a:solidFill>
                  <a:schemeClr val="tx1">
                    <a:lumMod val="65000"/>
                    <a:lumOff val="35000"/>
                  </a:schemeClr>
                </a:solidFill>
                <a:effectLst/>
                <a:latin typeface="+mn-ea"/>
                <a:cs typeface="黑体" panose="02010609060101010101" charset="-122"/>
              </a:rPr>
              <a:t>角度提出网站优化建议</a:t>
            </a:r>
          </a:p>
          <a:p>
            <a:pPr algn="just">
              <a:lnSpc>
                <a:spcPct val="120000"/>
              </a:lnSpc>
              <a:spcBef>
                <a:spcPts val="0"/>
              </a:spcBef>
              <a:spcAft>
                <a:spcPts val="0"/>
              </a:spcAft>
            </a:pPr>
            <a:r>
              <a:rPr lang="en-US" altLang="zh-CN" sz="1600" kern="100" dirty="0">
                <a:solidFill>
                  <a:schemeClr val="tx1">
                    <a:lumMod val="65000"/>
                    <a:lumOff val="35000"/>
                  </a:schemeClr>
                </a:solidFill>
                <a:effectLst/>
                <a:latin typeface="+mn-ea"/>
                <a:cs typeface="黑体" panose="02010609060101010101" charset="-122"/>
              </a:rPr>
              <a:t>4.对网站的SEO情况进行监控与评估</a:t>
            </a:r>
          </a:p>
        </p:txBody>
      </p:sp>
      <p:sp>
        <p:nvSpPr>
          <p:cNvPr id="27" name="文本框 26"/>
          <p:cNvSpPr txBox="1"/>
          <p:nvPr/>
        </p:nvSpPr>
        <p:spPr>
          <a:xfrm>
            <a:off x="5223479" y="309623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cs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 name="文本框 27"/>
          <p:cNvSpPr txBox="1"/>
          <p:nvPr/>
        </p:nvSpPr>
        <p:spPr>
          <a:xfrm>
            <a:off x="1589405" y="3558540"/>
            <a:ext cx="2212340" cy="202755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sz="1600" kern="100" dirty="0">
                <a:solidFill>
                  <a:schemeClr val="tx1">
                    <a:lumMod val="65000"/>
                    <a:lumOff val="35000"/>
                  </a:schemeClr>
                </a:solidFill>
                <a:latin typeface="+mn-ea"/>
                <a:cs typeface="黑体" panose="02010609060101010101" charset="-122"/>
              </a:rPr>
              <a:t>为了提高</a:t>
            </a:r>
            <a:r>
              <a:rPr lang="en-US" sz="1600" kern="100" dirty="0">
                <a:solidFill>
                  <a:schemeClr val="tx1">
                    <a:lumMod val="65000"/>
                    <a:lumOff val="35000"/>
                  </a:schemeClr>
                </a:solidFill>
                <a:latin typeface="+mn-ea"/>
                <a:cs typeface="黑体" panose="02010609060101010101" charset="-122"/>
              </a:rPr>
              <a:t>XXX</a:t>
            </a:r>
            <a:r>
              <a:rPr lang="zh-CN" altLang="en-US" sz="1600" kern="100" dirty="0">
                <a:solidFill>
                  <a:schemeClr val="tx1">
                    <a:lumMod val="65000"/>
                    <a:lumOff val="35000"/>
                  </a:schemeClr>
                </a:solidFill>
                <a:latin typeface="+mn-ea"/>
                <a:cs typeface="黑体" panose="02010609060101010101" charset="-122"/>
              </a:rPr>
              <a:t>网店</a:t>
            </a:r>
            <a:r>
              <a:rPr sz="1600" kern="100" dirty="0">
                <a:solidFill>
                  <a:schemeClr val="tx1">
                    <a:lumMod val="65000"/>
                    <a:lumOff val="35000"/>
                  </a:schemeClr>
                </a:solidFill>
                <a:latin typeface="+mn-ea"/>
                <a:cs typeface="黑体" panose="02010609060101010101" charset="-122"/>
              </a:rPr>
              <a:t>网站的搜索排名，运营人员想要对学校官网策划一场搜索引擎优化活动</a:t>
            </a:r>
          </a:p>
        </p:txBody>
      </p:sp>
      <p:sp>
        <p:nvSpPr>
          <p:cNvPr id="3" name="文本框 2"/>
          <p:cNvSpPr txBox="1"/>
          <p:nvPr/>
        </p:nvSpPr>
        <p:spPr>
          <a:xfrm>
            <a:off x="8505825" y="3787140"/>
            <a:ext cx="2021840" cy="1198880"/>
          </a:xfrm>
          <a:prstGeom prst="rect">
            <a:avLst/>
          </a:prstGeom>
          <a:noFill/>
        </p:spPr>
        <p:txBody>
          <a:bodyPr wrap="square" rtlCol="0" anchor="t">
            <a:spAutoFit/>
          </a:body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小组评价</a:t>
            </a:r>
            <a:endPar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自我评价</a:t>
            </a:r>
            <a:endParaRPr lang="zh-CN" altLang="en-US" sz="1600"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素能加油站</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22" name="文本框 21"/>
          <p:cNvSpPr txBox="1"/>
          <p:nvPr/>
        </p:nvSpPr>
        <p:spPr>
          <a:xfrm>
            <a:off x="5991860" y="4483735"/>
            <a:ext cx="5407660" cy="1568450"/>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互联网企业可充分开发新技术手段，升级自身信息管理方式，提供更高效、创新的解决方案</a:t>
            </a:r>
          </a:p>
          <a:p>
            <a:pPr marL="285750" indent="-285750">
              <a:lnSpc>
                <a:spcPct val="150000"/>
              </a:lnSpc>
              <a:buFont typeface="Wingdings" panose="05000000000000000000" charset="0"/>
              <a:buChar char="Ø"/>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需要充分鼓励、调动社会公众的监督力量，群策群力，为网络信息生态的良性共治提供支持</a:t>
            </a:r>
          </a:p>
        </p:txBody>
      </p:sp>
      <p:pic>
        <p:nvPicPr>
          <p:cNvPr id="8" name="图片 7"/>
          <p:cNvPicPr/>
          <p:nvPr/>
        </p:nvPicPr>
        <p:blipFill>
          <a:blip r:embed="rId2"/>
          <a:srcRect l="7399"/>
          <a:stretch>
            <a:fillRect/>
          </a:stretch>
        </p:blipFill>
        <p:spPr>
          <a:xfrm>
            <a:off x="576580" y="1856740"/>
            <a:ext cx="4464685" cy="3988435"/>
          </a:xfrm>
          <a:prstGeom prst="rect">
            <a:avLst/>
          </a:prstGeom>
          <a:noFill/>
          <a:ln w="9525">
            <a:noFill/>
          </a:ln>
        </p:spPr>
      </p:pic>
      <p:sp>
        <p:nvSpPr>
          <p:cNvPr id="3" name="流程图: 延期 2"/>
          <p:cNvSpPr/>
          <p:nvPr/>
        </p:nvSpPr>
        <p:spPr>
          <a:xfrm>
            <a:off x="5057140" y="1866900"/>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6" name="流程图: 延期 5"/>
          <p:cNvSpPr/>
          <p:nvPr/>
        </p:nvSpPr>
        <p:spPr>
          <a:xfrm>
            <a:off x="5040630" y="4076065"/>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7" name="矩形 6"/>
          <p:cNvSpPr/>
          <p:nvPr/>
        </p:nvSpPr>
        <p:spPr>
          <a:xfrm>
            <a:off x="4876165" y="1866900"/>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4859655" y="4087495"/>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5991860" y="1548130"/>
            <a:ext cx="2364740" cy="398780"/>
          </a:xfrm>
          <a:prstGeom prst="rect">
            <a:avLst/>
          </a:prstGeom>
          <a:noFill/>
        </p:spPr>
        <p:txBody>
          <a:bodyPr wrap="square" rtlCol="0">
            <a:spAutoFit/>
          </a:bodyPr>
          <a:lstStyle/>
          <a:p>
            <a:r>
              <a:rPr lang="zh-CN" altLang="en-US" sz="2000" b="1">
                <a:solidFill>
                  <a:schemeClr val="tx1">
                    <a:lumMod val="85000"/>
                    <a:lumOff val="15000"/>
                  </a:schemeClr>
                </a:solidFill>
                <a:latin typeface="黑体" panose="02010609060101010101" charset="-122"/>
                <a:ea typeface="黑体" panose="02010609060101010101" charset="-122"/>
                <a:cs typeface="黑体" panose="02010609060101010101" charset="-122"/>
              </a:rPr>
              <a:t>三大亮点</a:t>
            </a:r>
          </a:p>
        </p:txBody>
      </p:sp>
      <p:sp>
        <p:nvSpPr>
          <p:cNvPr id="12" name="文本框 11"/>
          <p:cNvSpPr txBox="1"/>
          <p:nvPr/>
        </p:nvSpPr>
        <p:spPr>
          <a:xfrm>
            <a:off x="5991860" y="1930400"/>
            <a:ext cx="5407660" cy="2011680"/>
          </a:xfrm>
          <a:prstGeom prst="rect">
            <a:avLst/>
          </a:prstGeom>
          <a:noFill/>
        </p:spPr>
        <p:txBody>
          <a:bodyPr wrap="square" rtlCol="0">
            <a:noAutofit/>
          </a:bodyPr>
          <a:lstStyle/>
          <a:p>
            <a:pPr marL="285750" indent="-285750">
              <a:lnSpc>
                <a:spcPct val="150000"/>
              </a:lnSpc>
              <a:buFont typeface="Wingdings" panose="05000000000000000000" charset="0"/>
              <a:buChar char="Ø"/>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rPr>
              <a:t>明确提出“互联网信息搜索服务”的新概念</a:t>
            </a:r>
          </a:p>
          <a:p>
            <a:pPr marL="285750" indent="-285750">
              <a:lnSpc>
                <a:spcPct val="150000"/>
              </a:lnSpc>
              <a:buFont typeface="Wingdings" panose="05000000000000000000" charset="0"/>
              <a:buChar char="Ø"/>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rPr>
              <a:t>着重强调了对于收费搜索引擎的规范，针对自然搜索结果和付费搜索结果，做出了醒目区分的要求</a:t>
            </a:r>
          </a:p>
          <a:p>
            <a:pPr marL="285750" indent="-285750">
              <a:lnSpc>
                <a:spcPct val="150000"/>
              </a:lnSpc>
              <a:buFont typeface="Wingdings" panose="05000000000000000000" charset="0"/>
              <a:buChar char="Ø"/>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rPr>
              <a:t>首次明确互联网信息搜索服务提供者应当履行的七大义务，为行业未来的规范化发展指明方向</a:t>
            </a:r>
          </a:p>
        </p:txBody>
      </p:sp>
      <p:sp>
        <p:nvSpPr>
          <p:cNvPr id="21" name="文本框 20"/>
          <p:cNvSpPr txBox="1"/>
          <p:nvPr/>
        </p:nvSpPr>
        <p:spPr>
          <a:xfrm>
            <a:off x="5067935" y="1934210"/>
            <a:ext cx="56896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01</a:t>
            </a:r>
          </a:p>
        </p:txBody>
      </p:sp>
      <p:sp>
        <p:nvSpPr>
          <p:cNvPr id="14" name="文本框 13"/>
          <p:cNvSpPr txBox="1"/>
          <p:nvPr/>
        </p:nvSpPr>
        <p:spPr>
          <a:xfrm>
            <a:off x="5122545" y="4154805"/>
            <a:ext cx="56388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02</a:t>
            </a:r>
          </a:p>
        </p:txBody>
      </p:sp>
      <p:sp>
        <p:nvSpPr>
          <p:cNvPr id="20" name="文本框 19"/>
          <p:cNvSpPr txBox="1"/>
          <p:nvPr/>
        </p:nvSpPr>
        <p:spPr>
          <a:xfrm>
            <a:off x="5991860" y="4097020"/>
            <a:ext cx="2732405" cy="398780"/>
          </a:xfrm>
          <a:prstGeom prst="rect">
            <a:avLst/>
          </a:prstGeom>
          <a:noFill/>
        </p:spPr>
        <p:txBody>
          <a:bodyPr wrap="square" rtlCol="0">
            <a:spAutoFit/>
          </a:bodyPr>
          <a:lstStyle/>
          <a:p>
            <a:r>
              <a:rPr lang="zh-CN" altLang="en-US" sz="2000" b="1">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落实建议</a:t>
            </a:r>
          </a:p>
        </p:txBody>
      </p:sp>
      <p:cxnSp>
        <p:nvCxnSpPr>
          <p:cNvPr id="23" name="直接连接符 22"/>
          <p:cNvCxnSpPr/>
          <p:nvPr/>
        </p:nvCxnSpPr>
        <p:spPr>
          <a:xfrm flipV="1">
            <a:off x="6148070" y="3942715"/>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052185" y="6071235"/>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06425" y="1279525"/>
            <a:ext cx="5080000" cy="460375"/>
          </a:xfrm>
          <a:prstGeom prst="rect">
            <a:avLst/>
          </a:prstGeom>
          <a:noFill/>
          <a:ln w="9525">
            <a:noFill/>
          </a:ln>
        </p:spPr>
        <p:txBody>
          <a:bodyPr>
            <a:spAutoFit/>
          </a:bodyPr>
          <a:lstStyle/>
          <a:p>
            <a:pPr indent="0"/>
            <a:r>
              <a:rPr lang="zh-CN" sz="2400" b="1">
                <a:solidFill>
                  <a:schemeClr val="tx1">
                    <a:lumMod val="75000"/>
                    <a:lumOff val="25000"/>
                  </a:schemeClr>
                </a:solidFill>
                <a:latin typeface="黑体" panose="02010609060101010101" charset="-122"/>
                <a:ea typeface="黑体" panose="02010609060101010101" charset="-122"/>
              </a:rPr>
              <a:t>《互联网信息搜索服务管理规定》</a:t>
            </a:r>
            <a:endParaRPr lang="zh-CN" altLang="en-US" sz="24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820545"/>
            <a:ext cx="12192000" cy="403225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3" name="文本框 12"/>
          <p:cNvSpPr txBox="1"/>
          <p:nvPr/>
        </p:nvSpPr>
        <p:spPr>
          <a:xfrm>
            <a:off x="6234772" y="2066398"/>
            <a:ext cx="1695376"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cs typeface="黑体" panose="02010609060101010101" charset="-122"/>
              </a:rPr>
              <a:t>背景交代</a:t>
            </a:r>
          </a:p>
        </p:txBody>
      </p:sp>
      <p:sp>
        <p:nvSpPr>
          <p:cNvPr id="14" name="文本框 13"/>
          <p:cNvSpPr txBox="1"/>
          <p:nvPr/>
        </p:nvSpPr>
        <p:spPr>
          <a:xfrm>
            <a:off x="6234826" y="2547620"/>
            <a:ext cx="5726801" cy="1050925"/>
          </a:xfrm>
          <a:prstGeom prst="rect">
            <a:avLst/>
          </a:prstGeom>
          <a:noFill/>
        </p:spPr>
        <p:txBody>
          <a:bodyPr wrap="square" rtlCol="0">
            <a:spAutoFit/>
          </a:bodyPr>
          <a:lstStyle/>
          <a:p>
            <a:pPr indent="0" fontAlgn="auto">
              <a:lnSpc>
                <a:spcPct val="130000"/>
              </a:lnSpc>
            </a:pPr>
            <a:r>
              <a:rPr sz="1600" kern="100" dirty="0">
                <a:solidFill>
                  <a:schemeClr val="bg1"/>
                </a:solidFill>
                <a:effectLst/>
                <a:latin typeface="+mn-ea"/>
                <a:cs typeface="黑体" panose="02010609060101010101" charset="-122"/>
              </a:rPr>
              <a:t>广西某贸易有限公司致力于土特产品和风味食品市场开发的食品生产</a:t>
            </a:r>
            <a:r>
              <a:rPr lang="zh-CN" sz="1600" kern="100" dirty="0">
                <a:solidFill>
                  <a:schemeClr val="bg1"/>
                </a:solidFill>
                <a:effectLst/>
                <a:latin typeface="+mn-ea"/>
                <a:cs typeface="黑体" panose="02010609060101010101" charset="-122"/>
              </a:rPr>
              <a:t>，为了拓宽旗下产品的销路，提高知名度，该贸易有限公司需要策划一场搜索引擎营销活动。</a:t>
            </a:r>
          </a:p>
        </p:txBody>
      </p:sp>
      <p:sp>
        <p:nvSpPr>
          <p:cNvPr id="15" name="文本框 14"/>
          <p:cNvSpPr txBox="1"/>
          <p:nvPr/>
        </p:nvSpPr>
        <p:spPr>
          <a:xfrm>
            <a:off x="6305017" y="3768090"/>
            <a:ext cx="2017930"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cs typeface="黑体" panose="02010609060101010101" charset="-122"/>
              </a:rPr>
              <a:t>步骤分解</a:t>
            </a:r>
          </a:p>
        </p:txBody>
      </p:sp>
      <p:sp>
        <p:nvSpPr>
          <p:cNvPr id="21" name="椭圆 20"/>
          <p:cNvSpPr/>
          <p:nvPr/>
        </p:nvSpPr>
        <p:spPr>
          <a:xfrm>
            <a:off x="5397403" y="1949557"/>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pic>
        <p:nvPicPr>
          <p:cNvPr id="29" name="图形 28"/>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5535102" y="2087890"/>
            <a:ext cx="423246" cy="423246"/>
          </a:xfrm>
          <a:prstGeom prst="rect">
            <a:avLst/>
          </a:prstGeom>
        </p:spPr>
      </p:pic>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职业技能训练</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pic>
        <p:nvPicPr>
          <p:cNvPr id="6" name="图片 5" descr="pexels-cottonbro-7439134"/>
          <p:cNvPicPr>
            <a:picLocks noChangeAspect="1"/>
          </p:cNvPicPr>
          <p:nvPr/>
        </p:nvPicPr>
        <p:blipFill>
          <a:blip r:embed="rId4"/>
          <a:srcRect l="4792" t="48333" r="26347" b="21685"/>
          <a:stretch>
            <a:fillRect/>
          </a:stretch>
        </p:blipFill>
        <p:spPr>
          <a:xfrm>
            <a:off x="369208" y="2151380"/>
            <a:ext cx="4703445" cy="3072130"/>
          </a:xfrm>
          <a:prstGeom prst="rect">
            <a:avLst/>
          </a:prstGeom>
        </p:spPr>
      </p:pic>
      <p:sp>
        <p:nvSpPr>
          <p:cNvPr id="19" name="文本框 18"/>
          <p:cNvSpPr txBox="1"/>
          <p:nvPr/>
        </p:nvSpPr>
        <p:spPr>
          <a:xfrm>
            <a:off x="6235166" y="4267200"/>
            <a:ext cx="5790597" cy="1370965"/>
          </a:xfrm>
          <a:prstGeom prst="rect">
            <a:avLst/>
          </a:prstGeom>
          <a:noFill/>
        </p:spPr>
        <p:txBody>
          <a:bodyPr wrap="square" rtlCol="0">
            <a:spAutoFit/>
          </a:bodyPr>
          <a:lstStyle/>
          <a:p>
            <a:pPr>
              <a:lnSpc>
                <a:spcPct val="130000"/>
              </a:lnSpc>
            </a:pPr>
            <a:r>
              <a:rPr sz="1600" dirty="0">
                <a:solidFill>
                  <a:schemeClr val="bg1"/>
                </a:solidFill>
                <a:latin typeface="黑体" panose="02010609060101010101" charset="-122"/>
                <a:ea typeface="黑体" panose="02010609060101010101" charset="-122"/>
                <a:cs typeface="黑体" panose="02010609060101010101" charset="-122"/>
              </a:rPr>
              <a:t>1.学生以营销人员的身份了解搜索引擎营销的内涵与常用平台</a:t>
            </a:r>
          </a:p>
          <a:p>
            <a:pPr>
              <a:lnSpc>
                <a:spcPct val="130000"/>
              </a:lnSpc>
            </a:pPr>
            <a:r>
              <a:rPr sz="1600" dirty="0">
                <a:solidFill>
                  <a:schemeClr val="bg1"/>
                </a:solidFill>
                <a:latin typeface="黑体" panose="02010609060101010101" charset="-122"/>
                <a:ea typeface="黑体" panose="02010609060101010101" charset="-122"/>
                <a:cs typeface="黑体" panose="02010609060101010101" charset="-122"/>
              </a:rPr>
              <a:t>2.学生熟悉利用百度搜索引擎开展营销推广的技巧与步骤</a:t>
            </a:r>
          </a:p>
          <a:p>
            <a:pPr>
              <a:lnSpc>
                <a:spcPct val="130000"/>
              </a:lnSpc>
            </a:pPr>
            <a:r>
              <a:rPr sz="1600" dirty="0">
                <a:solidFill>
                  <a:schemeClr val="bg1"/>
                </a:solidFill>
                <a:latin typeface="黑体" panose="02010609060101010101" charset="-122"/>
                <a:ea typeface="黑体" panose="02010609060101010101" charset="-122"/>
                <a:cs typeface="黑体" panose="02010609060101010101" charset="-122"/>
              </a:rPr>
              <a:t>3.学生实施关键词优化、标题优化及链接优化</a:t>
            </a:r>
          </a:p>
          <a:p>
            <a:pPr>
              <a:lnSpc>
                <a:spcPct val="130000"/>
              </a:lnSpc>
            </a:pPr>
            <a:r>
              <a:rPr sz="1600" dirty="0">
                <a:solidFill>
                  <a:schemeClr val="bg1"/>
                </a:solidFill>
                <a:latin typeface="黑体" panose="02010609060101010101" charset="-122"/>
                <a:ea typeface="黑体" panose="02010609060101010101" charset="-122"/>
                <a:cs typeface="黑体" panose="02010609060101010101" charset="-122"/>
              </a:rPr>
              <a:t>4.学生针对搜索引擎优化结果进行监控与评估</a:t>
            </a:r>
          </a:p>
        </p:txBody>
      </p:sp>
      <p:sp>
        <p:nvSpPr>
          <p:cNvPr id="9" name="椭圆 8"/>
          <p:cNvSpPr/>
          <p:nvPr/>
        </p:nvSpPr>
        <p:spPr>
          <a:xfrm>
            <a:off x="5356729" y="3679118"/>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黑体" panose="02010609060101010101" charset="-122"/>
            </a:endParaRPr>
          </a:p>
        </p:txBody>
      </p:sp>
      <p:pic>
        <p:nvPicPr>
          <p:cNvPr id="3" name="图形 27"/>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rot="16200000">
            <a:off x="5510347" y="3787123"/>
            <a:ext cx="423248" cy="5363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1" name="矩形 40"/>
          <p:cNvSpPr/>
          <p:nvPr/>
        </p:nvSpPr>
        <p:spPr>
          <a:xfrm>
            <a:off x="3919543" y="2444252"/>
            <a:ext cx="4352915" cy="276999"/>
          </a:xfrm>
          <a:prstGeom prst="rect">
            <a:avLst/>
          </a:prstGeom>
        </p:spPr>
        <p:txBody>
          <a:bodyPr wrap="square">
            <a:spAutoFit/>
          </a:bodyPr>
          <a:lstStyle/>
          <a:p>
            <a:pPr algn="ctr"/>
            <a:r>
              <a:rPr lang="en-US" altLang="zh-CN" sz="12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THANKS FOR YOUR ATTENTION</a:t>
            </a:r>
            <a:endParaRPr lang="zh-CN" altLang="en-US" sz="1200"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392828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6525" y="3044190"/>
            <a:ext cx="4633595" cy="70675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cs typeface="黑体" panose="02010609060101010101" charset="-122"/>
                <a:sym typeface="黑体" panose="02010609060101010101" charset="-122"/>
              </a:rPr>
              <a:t>谢   谢   聆   听</a:t>
            </a:r>
          </a:p>
        </p:txBody>
      </p:sp>
      <p:sp>
        <p:nvSpPr>
          <p:cNvPr id="11" name="直角三角形 10"/>
          <p:cNvSpPr/>
          <p:nvPr/>
        </p:nvSpPr>
        <p:spPr>
          <a:xfrm rot="2700000" flipV="1">
            <a:off x="5954823" y="763736"/>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3079" y="3679150"/>
            <a:ext cx="1842770" cy="215963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14" name="矩形 13"/>
          <p:cNvSpPr/>
          <p:nvPr/>
        </p:nvSpPr>
        <p:spPr>
          <a:xfrm>
            <a:off x="937260" y="1333500"/>
            <a:ext cx="4611370" cy="52400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a typeface="黑体" panose="02010609060101010101" charset="-122"/>
              <a:cs typeface="黑体" panose="02010609060101010101" charset="-122"/>
            </a:endParaRPr>
          </a:p>
        </p:txBody>
      </p:sp>
      <p:sp>
        <p:nvSpPr>
          <p:cNvPr id="24" name="文本框 23"/>
          <p:cNvSpPr txBox="1"/>
          <p:nvPr/>
        </p:nvSpPr>
        <p:spPr>
          <a:xfrm>
            <a:off x="1035685" y="1790065"/>
            <a:ext cx="4459605" cy="4222115"/>
          </a:xfrm>
          <a:prstGeom prst="rect">
            <a:avLst/>
          </a:prstGeom>
          <a:noFill/>
        </p:spPr>
        <p:txBody>
          <a:bodyPr wrap="square" rtlCol="0">
            <a:noAutofit/>
          </a:bodyPr>
          <a:lstStyle/>
          <a:p>
            <a:pPr indent="508000" fontAlgn="auto">
              <a:lnSpc>
                <a:spcPct val="150000"/>
              </a:lnSpc>
            </a:pPr>
            <a:r>
              <a:rPr lang="zh-CN" altLang="zh-CN" sz="1600" b="1" dirty="0">
                <a:effectLst/>
                <a:ea typeface="宋体" panose="02010600030101010101" pitchFamily="2" charset="-122"/>
                <a:cs typeface="宋体" panose="02010600030101010101" pitchFamily="2" charset="-122"/>
              </a:rPr>
              <a:t>某汽车品牌</a:t>
            </a:r>
            <a:r>
              <a:rPr lang="zh-CN" sz="1600" dirty="0">
                <a:cs typeface="黑体" panose="02010609060101010101" charset="-122"/>
              </a:rPr>
              <a:t>换全球银标后的首款旗舰车型-凯捷上市之际，为帮助品牌和车型拓展流量，投放了百度APP、全民小视频、好看视频、百度地图等百度系开屏广告，并在汽车行业内首创品牌专区下方同时挂载官方小程序和百家号。用户在百度移动端搜索“上汽通用</a:t>
            </a:r>
            <a:r>
              <a:rPr lang="zh-CN" altLang="zh-CN" sz="1600" b="1" dirty="0">
                <a:effectLst/>
                <a:ea typeface="宋体" panose="02010600030101010101" pitchFamily="2" charset="-122"/>
                <a:cs typeface="宋体" panose="02010600030101010101" pitchFamily="2" charset="-122"/>
              </a:rPr>
              <a:t>某汽车品牌</a:t>
            </a:r>
            <a:r>
              <a:rPr lang="zh-CN" sz="1600" dirty="0">
                <a:cs typeface="黑体" panose="02010609060101010101" charset="-122"/>
              </a:rPr>
              <a:t>”“</a:t>
            </a:r>
            <a:r>
              <a:rPr lang="zh-CN" altLang="zh-CN" sz="1600" b="1" dirty="0">
                <a:effectLst/>
                <a:ea typeface="宋体" panose="02010600030101010101" pitchFamily="2" charset="-122"/>
                <a:cs typeface="宋体" panose="02010600030101010101" pitchFamily="2" charset="-122"/>
              </a:rPr>
              <a:t>某汽车品牌</a:t>
            </a:r>
            <a:r>
              <a:rPr lang="zh-CN" sz="1600" dirty="0">
                <a:cs typeface="黑体" panose="02010609060101010101" charset="-122"/>
              </a:rPr>
              <a:t>”等品牌词时，在首页第一条就可出现品牌内容，同时，在品牌专区下方还会展现</a:t>
            </a:r>
            <a:r>
              <a:rPr lang="zh-CN" altLang="zh-CN" sz="1600" b="1" dirty="0">
                <a:effectLst/>
                <a:ea typeface="宋体" panose="02010600030101010101" pitchFamily="2" charset="-122"/>
                <a:cs typeface="宋体" panose="02010600030101010101" pitchFamily="2" charset="-122"/>
              </a:rPr>
              <a:t>某汽车品牌</a:t>
            </a:r>
            <a:r>
              <a:rPr lang="zh-CN" sz="1600" dirty="0">
                <a:cs typeface="黑体" panose="02010609060101010101" charset="-122"/>
              </a:rPr>
              <a:t>官方小程序和百家号，展示面积由原有的2/3屏增加到2.5屏，增强了上汽通用</a:t>
            </a:r>
            <a:r>
              <a:rPr lang="zh-CN" altLang="zh-CN" sz="1600" b="1" dirty="0">
                <a:effectLst/>
                <a:ea typeface="宋体" panose="02010600030101010101" pitchFamily="2" charset="-122"/>
                <a:cs typeface="宋体" panose="02010600030101010101" pitchFamily="2" charset="-122"/>
              </a:rPr>
              <a:t>某汽车品牌</a:t>
            </a:r>
            <a:r>
              <a:rPr lang="zh-CN" sz="1600" dirty="0">
                <a:cs typeface="黑体" panose="02010609060101010101" charset="-122"/>
              </a:rPr>
              <a:t>的品牌曝光，并将公域流量沉淀到</a:t>
            </a:r>
            <a:r>
              <a:rPr lang="zh-CN" altLang="zh-CN" sz="1600" b="1" dirty="0">
                <a:effectLst/>
                <a:ea typeface="宋体" panose="02010600030101010101" pitchFamily="2" charset="-122"/>
                <a:cs typeface="宋体" panose="02010600030101010101" pitchFamily="2" charset="-122"/>
              </a:rPr>
              <a:t>某汽车品牌</a:t>
            </a:r>
            <a:r>
              <a:rPr lang="zh-CN" sz="1600" dirty="0">
                <a:cs typeface="黑体" panose="02010609060101010101" charset="-122"/>
              </a:rPr>
              <a:t>官方小程序和百家号的私域阵地，提供给用户优质的内容和服务，加速用户购买决策转化。</a:t>
            </a:r>
          </a:p>
        </p:txBody>
      </p:sp>
      <p:sp>
        <p:nvSpPr>
          <p:cNvPr id="67" name="文本框 66"/>
          <p:cNvSpPr txBox="1"/>
          <p:nvPr/>
        </p:nvSpPr>
        <p:spPr>
          <a:xfrm>
            <a:off x="-124778" y="1053102"/>
            <a:ext cx="7181850" cy="858377"/>
          </a:xfrm>
          <a:prstGeom prst="rect">
            <a:avLst/>
          </a:prstGeom>
          <a:noFill/>
        </p:spPr>
        <p:txBody>
          <a:bodyPr wrap="square" rtlCol="0">
            <a:spAutoFit/>
          </a:bodyPr>
          <a:lstStyle/>
          <a:p>
            <a:pPr algn="ctr">
              <a:lnSpc>
                <a:spcPct val="150000"/>
              </a:lnSpc>
            </a:pPr>
            <a:r>
              <a:rPr lang="zh-CN" altLang="zh-CN" sz="1800" b="1" dirty="0">
                <a:effectLst/>
                <a:ea typeface="宋体" panose="02010600030101010101" pitchFamily="2" charset="-122"/>
                <a:cs typeface="宋体" panose="02010600030101010101" pitchFamily="2" charset="-122"/>
              </a:rPr>
              <a:t>某汽车品牌借助百度超级品牌专区</a:t>
            </a:r>
            <a:endParaRPr lang="en-US" altLang="zh-CN" sz="1800" b="1" dirty="0">
              <a:effectLst/>
              <a:ea typeface="宋体" panose="02010600030101010101" pitchFamily="2" charset="-122"/>
              <a:cs typeface="宋体" panose="02010600030101010101" pitchFamily="2" charset="-122"/>
            </a:endParaRPr>
          </a:p>
          <a:p>
            <a:pPr algn="ctr">
              <a:lnSpc>
                <a:spcPct val="150000"/>
              </a:lnSpc>
            </a:pPr>
            <a:r>
              <a:rPr lang="zh-CN" altLang="zh-CN" sz="1800" b="1" dirty="0">
                <a:effectLst/>
                <a:ea typeface="宋体" panose="02010600030101010101" pitchFamily="2" charset="-122"/>
                <a:cs typeface="宋体" panose="02010600030101010101" pitchFamily="2" charset="-122"/>
              </a:rPr>
              <a:t>满足用户购车需</a:t>
            </a:r>
            <a:r>
              <a:rPr lang="zh-CN" altLang="en-US" sz="1800" b="1" dirty="0">
                <a:effectLst/>
                <a:ea typeface="宋体" panose="02010600030101010101" pitchFamily="2" charset="-122"/>
                <a:cs typeface="宋体" panose="02010600030101010101" pitchFamily="2" charset="-122"/>
              </a:rPr>
              <a:t>求</a:t>
            </a:r>
            <a:endParaRPr lang="zh-CN" altLang="en-US" sz="2000" b="1" dirty="0">
              <a:cs typeface="黑体" panose="02010609060101010101" charset="-122"/>
            </a:endParaRP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48705" y="4149090"/>
            <a:ext cx="1922145"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上汽通用五菱是通过什么形式进行营销的？</a:t>
            </a:r>
          </a:p>
        </p:txBody>
      </p:sp>
      <p:sp>
        <p:nvSpPr>
          <p:cNvPr id="119" name="KSO_Shape"/>
          <p:cNvSpPr/>
          <p:nvPr/>
        </p:nvSpPr>
        <p:spPr bwMode="auto">
          <a:xfrm>
            <a:off x="6670040" y="34169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70317" y="4134986"/>
            <a:ext cx="1934791"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搜索引擎营销能为企业品牌带来什么好处？</a:t>
            </a:r>
          </a:p>
        </p:txBody>
      </p:sp>
      <p:sp>
        <p:nvSpPr>
          <p:cNvPr id="126" name="KSO_Shape"/>
          <p:cNvSpPr/>
          <p:nvPr/>
        </p:nvSpPr>
        <p:spPr bwMode="auto">
          <a:xfrm>
            <a:off x="9661514" y="343326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224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圆角矩形 60"/>
          <p:cNvSpPr/>
          <p:nvPr/>
        </p:nvSpPr>
        <p:spPr>
          <a:xfrm>
            <a:off x="4704080" y="899795"/>
            <a:ext cx="2784475" cy="690245"/>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5154" y="3571200"/>
            <a:ext cx="1934845" cy="226758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59460"/>
            <a:chOff x="412693" y="160555"/>
            <a:chExt cx="3971290" cy="759460"/>
          </a:xfrm>
        </p:grpSpPr>
        <p:sp>
          <p:nvSpPr>
            <p:cNvPr id="16" name="文本框 15"/>
            <p:cNvSpPr txBox="1"/>
            <p:nvPr/>
          </p:nvSpPr>
          <p:spPr>
            <a:xfrm>
              <a:off x="1331538" y="238025"/>
              <a:ext cx="3052445" cy="681990"/>
            </a:xfrm>
            <a:prstGeom prst="rect">
              <a:avLst/>
            </a:prstGeom>
            <a:noFill/>
          </p:spPr>
          <p:txBody>
            <a:bodyPr wrap="square" rtlCol="0">
              <a:spAutoFit/>
            </a:bodyPr>
            <a:lstStyle/>
            <a:p>
              <a:pPr>
                <a:lnSpc>
                  <a:spcPct val="120000"/>
                </a:lnSpc>
                <a:spcBef>
                  <a:spcPts val="0"/>
                </a:spcBef>
                <a:spcAft>
                  <a:spcPts val="0"/>
                </a:spcAft>
              </a:pPr>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sp>
        <p:nvSpPr>
          <p:cNvPr id="11" name="文本框 10"/>
          <p:cNvSpPr txBox="1"/>
          <p:nvPr/>
        </p:nvSpPr>
        <p:spPr>
          <a:xfrm>
            <a:off x="4796790" y="1032510"/>
            <a:ext cx="2691130" cy="460375"/>
          </a:xfrm>
          <a:prstGeom prst="rect">
            <a:avLst/>
          </a:prstGeom>
          <a:noFill/>
        </p:spPr>
        <p:txBody>
          <a:bodyPr wrap="square" rtlCol="0">
            <a:spAutoFit/>
          </a:bodyPr>
          <a:lstStyle/>
          <a:p>
            <a:r>
              <a:rPr lang="zh-CN" altLang="en-US" sz="2400" dirty="0">
                <a:solidFill>
                  <a:schemeClr val="bg1"/>
                </a:solidFill>
                <a:cs typeface="+mn-ea"/>
                <a:sym typeface="+mn-lt"/>
              </a:rPr>
              <a:t>认识搜索引擎营销</a:t>
            </a:r>
          </a:p>
        </p:txBody>
      </p:sp>
      <p:sp>
        <p:nvSpPr>
          <p:cNvPr id="5" name="矩形 4"/>
          <p:cNvSpPr/>
          <p:nvPr/>
        </p:nvSpPr>
        <p:spPr>
          <a:xfrm>
            <a:off x="1000125" y="1744980"/>
            <a:ext cx="2741930" cy="4625340"/>
          </a:xfrm>
          <a:prstGeom prst="rect">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nvGrpSpPr>
          <p:cNvPr id="11267" name="组合 22"/>
          <p:cNvGrpSpPr/>
          <p:nvPr/>
        </p:nvGrpSpPr>
        <p:grpSpPr bwMode="auto">
          <a:xfrm>
            <a:off x="4704080" y="3442018"/>
            <a:ext cx="554039" cy="554038"/>
            <a:chOff x="6685870" y="4125011"/>
            <a:chExt cx="905102" cy="905102"/>
          </a:xfrm>
        </p:grpSpPr>
        <p:sp>
          <p:nvSpPr>
            <p:cNvPr id="6" name="椭圆 5"/>
            <p:cNvSpPr/>
            <p:nvPr/>
          </p:nvSpPr>
          <p:spPr>
            <a:xfrm>
              <a:off x="6685870" y="4125011"/>
              <a:ext cx="905102" cy="9051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25" name="椭圆 4"/>
            <p:cNvSpPr/>
            <p:nvPr/>
          </p:nvSpPr>
          <p:spPr>
            <a:xfrm>
              <a:off x="6919277" y="4342858"/>
              <a:ext cx="438288" cy="469409"/>
            </a:xfrm>
            <a:custGeom>
              <a:avLst/>
              <a:gdLst>
                <a:gd name="connsiteX0" fmla="*/ 124858 w 561080"/>
                <a:gd name="connsiteY0" fmla="*/ 205981 h 601147"/>
                <a:gd name="connsiteX1" fmla="*/ 327396 w 561080"/>
                <a:gd name="connsiteY1" fmla="*/ 205981 h 601147"/>
                <a:gd name="connsiteX2" fmla="*/ 347252 w 561080"/>
                <a:gd name="connsiteY2" fmla="*/ 225810 h 601147"/>
                <a:gd name="connsiteX3" fmla="*/ 327396 w 561080"/>
                <a:gd name="connsiteY3" fmla="*/ 245639 h 601147"/>
                <a:gd name="connsiteX4" fmla="*/ 124858 w 561080"/>
                <a:gd name="connsiteY4" fmla="*/ 245639 h 601147"/>
                <a:gd name="connsiteX5" fmla="*/ 105001 w 561080"/>
                <a:gd name="connsiteY5" fmla="*/ 225810 h 601147"/>
                <a:gd name="connsiteX6" fmla="*/ 124858 w 561080"/>
                <a:gd name="connsiteY6" fmla="*/ 205981 h 601147"/>
                <a:gd name="connsiteX7" fmla="*/ 226158 w 561080"/>
                <a:gd name="connsiteY7" fmla="*/ 39653 h 601147"/>
                <a:gd name="connsiteX8" fmla="*/ 39711 w 561080"/>
                <a:gd name="connsiteY8" fmla="*/ 225827 h 601147"/>
                <a:gd name="connsiteX9" fmla="*/ 226158 w 561080"/>
                <a:gd name="connsiteY9" fmla="*/ 412000 h 601147"/>
                <a:gd name="connsiteX10" fmla="*/ 412605 w 561080"/>
                <a:gd name="connsiteY10" fmla="*/ 225827 h 601147"/>
                <a:gd name="connsiteX11" fmla="*/ 226158 w 561080"/>
                <a:gd name="connsiteY11" fmla="*/ 39653 h 601147"/>
                <a:gd name="connsiteX12" fmla="*/ 226158 w 561080"/>
                <a:gd name="connsiteY12" fmla="*/ 0 h 601147"/>
                <a:gd name="connsiteX13" fmla="*/ 452317 w 561080"/>
                <a:gd name="connsiteY13" fmla="*/ 225827 h 601147"/>
                <a:gd name="connsiteX14" fmla="*/ 383020 w 561080"/>
                <a:gd name="connsiteY14" fmla="*/ 388406 h 601147"/>
                <a:gd name="connsiteX15" fmla="*/ 555567 w 561080"/>
                <a:gd name="connsiteY15" fmla="*/ 567640 h 601147"/>
                <a:gd name="connsiteX16" fmla="*/ 554971 w 561080"/>
                <a:gd name="connsiteY16" fmla="*/ 595596 h 601147"/>
                <a:gd name="connsiteX17" fmla="*/ 541271 w 561080"/>
                <a:gd name="connsiteY17" fmla="*/ 601147 h 601147"/>
                <a:gd name="connsiteX18" fmla="*/ 526975 w 561080"/>
                <a:gd name="connsiteY18" fmla="*/ 595001 h 601147"/>
                <a:gd name="connsiteX19" fmla="*/ 352045 w 561080"/>
                <a:gd name="connsiteY19" fmla="*/ 413388 h 601147"/>
                <a:gd name="connsiteX20" fmla="*/ 226158 w 561080"/>
                <a:gd name="connsiteY20" fmla="*/ 451653 h 601147"/>
                <a:gd name="connsiteX21" fmla="*/ 0 w 561080"/>
                <a:gd name="connsiteY21" fmla="*/ 225827 h 601147"/>
                <a:gd name="connsiteX22" fmla="*/ 226158 w 561080"/>
                <a:gd name="connsiteY22" fmla="*/ 0 h 6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1080" h="601147">
                  <a:moveTo>
                    <a:pt x="124858" y="205981"/>
                  </a:moveTo>
                  <a:lnTo>
                    <a:pt x="327396" y="205981"/>
                  </a:lnTo>
                  <a:cubicBezTo>
                    <a:pt x="338317" y="205981"/>
                    <a:pt x="347252" y="214904"/>
                    <a:pt x="347252" y="225810"/>
                  </a:cubicBezTo>
                  <a:cubicBezTo>
                    <a:pt x="347252" y="236716"/>
                    <a:pt x="338317" y="245639"/>
                    <a:pt x="327396" y="245639"/>
                  </a:cubicBezTo>
                  <a:lnTo>
                    <a:pt x="124858" y="245639"/>
                  </a:lnTo>
                  <a:cubicBezTo>
                    <a:pt x="113937" y="245639"/>
                    <a:pt x="105001" y="236716"/>
                    <a:pt x="105001" y="225810"/>
                  </a:cubicBezTo>
                  <a:cubicBezTo>
                    <a:pt x="105001" y="214904"/>
                    <a:pt x="113937" y="205981"/>
                    <a:pt x="124858" y="205981"/>
                  </a:cubicBezTo>
                  <a:close/>
                  <a:moveTo>
                    <a:pt x="226158" y="39653"/>
                  </a:moveTo>
                  <a:cubicBezTo>
                    <a:pt x="123305" y="39653"/>
                    <a:pt x="39711" y="123124"/>
                    <a:pt x="39711" y="225827"/>
                  </a:cubicBezTo>
                  <a:cubicBezTo>
                    <a:pt x="39711" y="328529"/>
                    <a:pt x="123305" y="412000"/>
                    <a:pt x="226158" y="412000"/>
                  </a:cubicBezTo>
                  <a:cubicBezTo>
                    <a:pt x="329012" y="412000"/>
                    <a:pt x="412605" y="328529"/>
                    <a:pt x="412605" y="225827"/>
                  </a:cubicBezTo>
                  <a:cubicBezTo>
                    <a:pt x="412605" y="123124"/>
                    <a:pt x="329012" y="39653"/>
                    <a:pt x="226158" y="39653"/>
                  </a:cubicBezTo>
                  <a:close/>
                  <a:moveTo>
                    <a:pt x="226158" y="0"/>
                  </a:moveTo>
                  <a:cubicBezTo>
                    <a:pt x="350853" y="0"/>
                    <a:pt x="452317" y="101315"/>
                    <a:pt x="452317" y="225827"/>
                  </a:cubicBezTo>
                  <a:cubicBezTo>
                    <a:pt x="452317" y="289669"/>
                    <a:pt x="425710" y="347365"/>
                    <a:pt x="383020" y="388406"/>
                  </a:cubicBezTo>
                  <a:lnTo>
                    <a:pt x="555567" y="567640"/>
                  </a:lnTo>
                  <a:cubicBezTo>
                    <a:pt x="563112" y="575571"/>
                    <a:pt x="562914" y="588061"/>
                    <a:pt x="554971" y="595596"/>
                  </a:cubicBezTo>
                  <a:cubicBezTo>
                    <a:pt x="551199" y="599363"/>
                    <a:pt x="546235" y="601147"/>
                    <a:pt x="541271" y="601147"/>
                  </a:cubicBezTo>
                  <a:cubicBezTo>
                    <a:pt x="536108" y="601147"/>
                    <a:pt x="530747" y="599164"/>
                    <a:pt x="526975" y="595001"/>
                  </a:cubicBezTo>
                  <a:lnTo>
                    <a:pt x="352045" y="413388"/>
                  </a:lnTo>
                  <a:cubicBezTo>
                    <a:pt x="316105" y="437576"/>
                    <a:pt x="272820" y="451653"/>
                    <a:pt x="226158" y="451653"/>
                  </a:cubicBezTo>
                  <a:cubicBezTo>
                    <a:pt x="101463" y="451653"/>
                    <a:pt x="0" y="350339"/>
                    <a:pt x="0" y="225827"/>
                  </a:cubicBezTo>
                  <a:cubicBezTo>
                    <a:pt x="0" y="101315"/>
                    <a:pt x="101463" y="0"/>
                    <a:pt x="2261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grpSp>
      <p:grpSp>
        <p:nvGrpSpPr>
          <p:cNvPr id="11268" name="组合 25"/>
          <p:cNvGrpSpPr/>
          <p:nvPr/>
        </p:nvGrpSpPr>
        <p:grpSpPr bwMode="auto">
          <a:xfrm>
            <a:off x="4704080" y="4529945"/>
            <a:ext cx="554039" cy="554037"/>
            <a:chOff x="6685870" y="4125011"/>
            <a:chExt cx="905102" cy="905102"/>
          </a:xfrm>
        </p:grpSpPr>
        <p:sp>
          <p:nvSpPr>
            <p:cNvPr id="27" name="椭圆 26"/>
            <p:cNvSpPr/>
            <p:nvPr/>
          </p:nvSpPr>
          <p:spPr>
            <a:xfrm>
              <a:off x="6685870" y="4125011"/>
              <a:ext cx="905102" cy="905102"/>
            </a:xfrm>
            <a:prstGeom prst="ellipse">
              <a:avLst/>
            </a:prstGeom>
            <a:solidFill>
              <a:srgbClr val="2F7C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28" name="椭圆 8"/>
            <p:cNvSpPr/>
            <p:nvPr/>
          </p:nvSpPr>
          <p:spPr>
            <a:xfrm>
              <a:off x="6903717" y="4361011"/>
              <a:ext cx="469409" cy="433102"/>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grpSp>
      <p:sp>
        <p:nvSpPr>
          <p:cNvPr id="8" name="矩形 7"/>
          <p:cNvSpPr/>
          <p:nvPr/>
        </p:nvSpPr>
        <p:spPr>
          <a:xfrm>
            <a:off x="5426711" y="3372803"/>
            <a:ext cx="4816247" cy="644022"/>
          </a:xfrm>
          <a:prstGeom prst="rect">
            <a:avLst/>
          </a:prstGeom>
        </p:spPr>
        <p:txBody>
          <a:bodyPr wrap="square">
            <a:spAutoFit/>
            <a:scene3d>
              <a:camera prst="orthographicFront"/>
              <a:lightRig rig="threePt" dir="t"/>
            </a:scene3d>
            <a:sp3d contourW="12700"/>
          </a:bodyPr>
          <a:lstStyle/>
          <a:p>
            <a:pPr eaLnBrk="1" fontAlgn="auto" hangingPunct="1">
              <a:lnSpc>
                <a:spcPct val="120000"/>
              </a:lnSpc>
              <a:spcBef>
                <a:spcPts val="0"/>
              </a:spcBef>
              <a:spcAft>
                <a:spcPts val="0"/>
              </a:spcAft>
              <a:defRPr/>
            </a:pPr>
            <a:r>
              <a:rPr lang="en-US" altLang="zh-CN" sz="1600" dirty="0" err="1">
                <a:solidFill>
                  <a:srgbClr val="2E75B6"/>
                </a:solidFill>
                <a:latin typeface="+mn-lt"/>
                <a:ea typeface="+mn-ea"/>
                <a:cs typeface="+mn-ea"/>
                <a:sym typeface="+mn-lt"/>
              </a:rPr>
              <a:t>点击付费</a:t>
            </a:r>
            <a:r>
              <a:rPr lang="zh-CN" altLang="en-US" sz="1600" dirty="0">
                <a:solidFill>
                  <a:schemeClr val="tx1">
                    <a:lumMod val="50000"/>
                    <a:lumOff val="50000"/>
                  </a:schemeClr>
                </a:solidFill>
                <a:latin typeface="+mn-lt"/>
                <a:ea typeface="+mn-ea"/>
                <a:cs typeface="+mn-ea"/>
                <a:sym typeface="+mn-lt"/>
              </a:rPr>
              <a:t>，即竞价推广，就是网站付费后才能被搜索引擎收录，付费越高者排名越靠前</a:t>
            </a:r>
          </a:p>
        </p:txBody>
      </p:sp>
      <p:sp>
        <p:nvSpPr>
          <p:cNvPr id="19" name="矩形 18"/>
          <p:cNvSpPr/>
          <p:nvPr/>
        </p:nvSpPr>
        <p:spPr>
          <a:xfrm>
            <a:off x="5426711" y="4432618"/>
            <a:ext cx="4816247" cy="939488"/>
          </a:xfrm>
          <a:prstGeom prst="rect">
            <a:avLst/>
          </a:prstGeom>
        </p:spPr>
        <p:txBody>
          <a:bodyPr wrap="square">
            <a:spAutoFit/>
            <a:scene3d>
              <a:camera prst="orthographicFront"/>
              <a:lightRig rig="threePt" dir="t"/>
            </a:scene3d>
            <a:sp3d contourW="12700"/>
          </a:bodyPr>
          <a:lstStyle/>
          <a:p>
            <a:pPr eaLnBrk="1" fontAlgn="auto" hangingPunct="1">
              <a:lnSpc>
                <a:spcPct val="120000"/>
              </a:lnSpc>
              <a:spcBef>
                <a:spcPts val="0"/>
              </a:spcBef>
              <a:spcAft>
                <a:spcPts val="0"/>
              </a:spcAft>
              <a:defRPr/>
            </a:pPr>
            <a:r>
              <a:rPr lang="en-US" altLang="zh-CN" sz="1600" dirty="0" err="1">
                <a:solidFill>
                  <a:srgbClr val="2E75B6"/>
                </a:solidFill>
                <a:latin typeface="+mn-lt"/>
                <a:ea typeface="+mn-ea"/>
                <a:cs typeface="+mn-ea"/>
                <a:sym typeface="+mn-lt"/>
              </a:rPr>
              <a:t>点击</a:t>
            </a:r>
            <a:r>
              <a:rPr lang="zh-CN" altLang="en-US" sz="1600" dirty="0">
                <a:solidFill>
                  <a:srgbClr val="2E75B6"/>
                </a:solidFill>
                <a:latin typeface="+mn-lt"/>
                <a:ea typeface="+mn-ea"/>
                <a:cs typeface="+mn-ea"/>
                <a:sym typeface="+mn-lt"/>
              </a:rPr>
              <a:t>免</a:t>
            </a:r>
            <a:r>
              <a:rPr lang="en-US" altLang="zh-CN" sz="1600" dirty="0">
                <a:solidFill>
                  <a:srgbClr val="2E75B6"/>
                </a:solidFill>
                <a:latin typeface="+mn-lt"/>
                <a:ea typeface="+mn-ea"/>
                <a:cs typeface="+mn-ea"/>
                <a:sym typeface="+mn-lt"/>
              </a:rPr>
              <a:t>费</a:t>
            </a:r>
            <a:r>
              <a:rPr lang="zh-CN" altLang="en-US" sz="1600" dirty="0">
                <a:solidFill>
                  <a:schemeClr val="tx1">
                    <a:lumMod val="50000"/>
                    <a:lumOff val="50000"/>
                  </a:schemeClr>
                </a:solidFill>
                <a:latin typeface="+mn-lt"/>
                <a:ea typeface="+mn-ea"/>
                <a:cs typeface="+mn-ea"/>
                <a:sym typeface="+mn-lt"/>
              </a:rPr>
              <a:t>，即搜索引擎优化（SEO），就是通过对网站进行优化设计，使网站信息在自然搜索结果中靠前显示</a:t>
            </a:r>
          </a:p>
        </p:txBody>
      </p:sp>
      <p:sp>
        <p:nvSpPr>
          <p:cNvPr id="9" name="矩形 8"/>
          <p:cNvSpPr/>
          <p:nvPr/>
        </p:nvSpPr>
        <p:spPr>
          <a:xfrm>
            <a:off x="1040130" y="1753235"/>
            <a:ext cx="2649220" cy="2230120"/>
          </a:xfrm>
          <a:prstGeom prst="rect">
            <a:avLst/>
          </a:prstGeom>
        </p:spPr>
        <p:txBody>
          <a:bodyPr wrap="square">
            <a:spAutoFit/>
            <a:scene3d>
              <a:camera prst="orthographicFront"/>
              <a:lightRig rig="threePt" dir="t"/>
            </a:scene3d>
            <a:sp3d contourW="12700"/>
          </a:bodyPr>
          <a:lstStyle/>
          <a:p>
            <a:pPr marL="171450" indent="-171450" fontAlgn="auto">
              <a:lnSpc>
                <a:spcPct val="120000"/>
              </a:lnSpc>
              <a:spcBef>
                <a:spcPts val="0"/>
              </a:spcBef>
              <a:spcAft>
                <a:spcPts val="0"/>
              </a:spcAft>
              <a:buFont typeface="黑体" panose="02010609060101010101" charset="-122"/>
              <a:buChar char="l"/>
              <a:defRPr/>
            </a:pPr>
            <a:r>
              <a:rPr lang="zh-CN" altLang="en-US" sz="2000" dirty="0">
                <a:solidFill>
                  <a:schemeClr val="bg1"/>
                </a:solidFill>
                <a:latin typeface="+mn-lt"/>
                <a:ea typeface="+mn-ea"/>
                <a:cs typeface="+mn-ea"/>
                <a:sym typeface="+mn-lt"/>
              </a:rPr>
              <a:t>搜索引擎</a:t>
            </a:r>
          </a:p>
          <a:p>
            <a:pPr indent="0" fontAlgn="auto">
              <a:lnSpc>
                <a:spcPct val="120000"/>
              </a:lnSpc>
              <a:spcBef>
                <a:spcPts val="0"/>
              </a:spcBef>
              <a:spcAft>
                <a:spcPts val="0"/>
              </a:spcAft>
              <a:buFont typeface="黑体" panose="02010609060101010101" charset="-122"/>
              <a:buNone/>
              <a:defRPr/>
            </a:pPr>
            <a:r>
              <a:rPr lang="zh-CN" altLang="en-US" sz="1600" dirty="0">
                <a:solidFill>
                  <a:schemeClr val="bg1"/>
                </a:solidFill>
                <a:latin typeface="+mn-lt"/>
                <a:ea typeface="+mn-ea"/>
                <a:cs typeface="+mn-ea"/>
                <a:sym typeface="+mn-lt"/>
              </a:rPr>
              <a:t>指根据一定的策略，运用特定的计算机程序从互联网上搜集信息，在对信息进行组织和处理后，为用户提供检索服务，将用户检索相关的信息展示给用户的系统</a:t>
            </a:r>
          </a:p>
        </p:txBody>
      </p:sp>
      <p:sp>
        <p:nvSpPr>
          <p:cNvPr id="12" name="矩形 11"/>
          <p:cNvSpPr/>
          <p:nvPr/>
        </p:nvSpPr>
        <p:spPr>
          <a:xfrm>
            <a:off x="1040765" y="4163060"/>
            <a:ext cx="2649220" cy="2230120"/>
          </a:xfrm>
          <a:prstGeom prst="rect">
            <a:avLst/>
          </a:prstGeom>
        </p:spPr>
        <p:txBody>
          <a:bodyPr wrap="square">
            <a:spAutoFit/>
            <a:scene3d>
              <a:camera prst="orthographicFront"/>
              <a:lightRig rig="threePt" dir="t"/>
            </a:scene3d>
            <a:sp3d contourW="12700"/>
          </a:bodyPr>
          <a:lstStyle/>
          <a:p>
            <a:pPr marL="171450" indent="-171450" fontAlgn="auto">
              <a:lnSpc>
                <a:spcPct val="120000"/>
              </a:lnSpc>
              <a:spcBef>
                <a:spcPts val="0"/>
              </a:spcBef>
              <a:spcAft>
                <a:spcPts val="0"/>
              </a:spcAft>
              <a:buFont typeface="黑体" panose="02010609060101010101" charset="-122"/>
              <a:buChar char="l"/>
              <a:defRPr/>
            </a:pPr>
            <a:r>
              <a:rPr lang="en-US" altLang="zh-CN" sz="2000">
                <a:solidFill>
                  <a:schemeClr val="bg1"/>
                </a:solidFill>
                <a:latin typeface="+mn-lt"/>
                <a:ea typeface="+mn-ea"/>
                <a:cs typeface="+mn-ea"/>
                <a:sym typeface="+mn-lt"/>
              </a:rPr>
              <a:t>搜索引擎营销</a:t>
            </a:r>
          </a:p>
          <a:p>
            <a:pPr indent="0" fontAlgn="auto">
              <a:lnSpc>
                <a:spcPct val="120000"/>
              </a:lnSpc>
              <a:spcBef>
                <a:spcPts val="0"/>
              </a:spcBef>
              <a:spcAft>
                <a:spcPts val="0"/>
              </a:spcAft>
              <a:buFont typeface="黑体" panose="02010609060101010101" charset="-122"/>
              <a:buNone/>
              <a:defRPr/>
            </a:pPr>
            <a:r>
              <a:rPr lang="en-US" altLang="zh-CN" sz="1600">
                <a:solidFill>
                  <a:schemeClr val="bg1"/>
                </a:solidFill>
                <a:latin typeface="黑体" panose="02010609060101010101" charset="-122"/>
                <a:ea typeface="黑体" panose="02010609060101010101" charset="-122"/>
                <a:cs typeface="+mn-ea"/>
                <a:sym typeface="+mn-lt"/>
              </a:rPr>
              <a:t>搜索引擎营销是基于搜索引擎平台而开展的网络营销，基于用户对搜索引擎的依赖和使用习惯，在用户检索信息的时候将信息传递给目标用户</a:t>
            </a:r>
          </a:p>
        </p:txBody>
      </p:sp>
      <p:grpSp>
        <p:nvGrpSpPr>
          <p:cNvPr id="34" name="组合 11"/>
          <p:cNvGrpSpPr/>
          <p:nvPr/>
        </p:nvGrpSpPr>
        <p:grpSpPr bwMode="auto">
          <a:xfrm>
            <a:off x="4783771" y="2026774"/>
            <a:ext cx="6368099" cy="657802"/>
            <a:chOff x="4806949" y="4254292"/>
            <a:chExt cx="5827732" cy="657867"/>
          </a:xfrm>
        </p:grpSpPr>
        <p:sp>
          <p:nvSpPr>
            <p:cNvPr id="35" name="矩形 34"/>
            <p:cNvSpPr/>
            <p:nvPr/>
          </p:nvSpPr>
          <p:spPr>
            <a:xfrm>
              <a:off x="4806949" y="4563568"/>
              <a:ext cx="5827732" cy="348591"/>
            </a:xfrm>
            <a:prstGeom prst="rect">
              <a:avLst/>
            </a:prstGeom>
          </p:spPr>
          <p:txBody>
            <a:bodyPr wrap="square">
              <a:spAutoFit/>
              <a:scene3d>
                <a:camera prst="orthographicFront"/>
                <a:lightRig rig="threePt" dir="t"/>
              </a:scene3d>
              <a:sp3d contourW="12700"/>
            </a:bodyPr>
            <a:lstStyle/>
            <a:p>
              <a:pPr eaLnBrk="1" fontAlgn="auto" hangingPunct="1">
                <a:lnSpc>
                  <a:spcPct val="120000"/>
                </a:lnSpc>
                <a:spcBef>
                  <a:spcPts val="0"/>
                </a:spcBef>
                <a:spcAft>
                  <a:spcPts val="0"/>
                </a:spcAft>
                <a:defRPr/>
              </a:pPr>
              <a:r>
                <a:rPr lang="en-US" altLang="zh-CN" sz="1600" dirty="0" err="1">
                  <a:solidFill>
                    <a:schemeClr val="tx1">
                      <a:lumMod val="50000"/>
                      <a:lumOff val="50000"/>
                    </a:schemeClr>
                  </a:solidFill>
                  <a:latin typeface="黑体" panose="02010609060101010101" charset="-122"/>
                  <a:ea typeface="黑体" panose="02010609060101010101" charset="-122"/>
                  <a:cs typeface="+mn-ea"/>
                  <a:sym typeface="+mn-lt"/>
                </a:rPr>
                <a:t>在搜索结果页面</a:t>
              </a:r>
              <a:r>
                <a:rPr lang="zh-CN" altLang="en-US" sz="1600" dirty="0">
                  <a:solidFill>
                    <a:schemeClr val="tx1">
                      <a:lumMod val="50000"/>
                      <a:lumOff val="50000"/>
                    </a:schemeClr>
                  </a:solidFill>
                  <a:latin typeface="黑体" panose="02010609060101010101" charset="-122"/>
                  <a:ea typeface="黑体" panose="02010609060101010101" charset="-122"/>
                  <a:cs typeface="+mn-ea"/>
                  <a:sym typeface="+mn-lt"/>
                </a:rPr>
                <a:t>，</a:t>
              </a:r>
              <a:r>
                <a:rPr lang="en-US" altLang="zh-CN" sz="1600" dirty="0">
                  <a:solidFill>
                    <a:schemeClr val="tx1">
                      <a:lumMod val="50000"/>
                      <a:lumOff val="50000"/>
                    </a:schemeClr>
                  </a:solidFill>
                  <a:latin typeface="黑体" panose="02010609060101010101" charset="-122"/>
                  <a:ea typeface="黑体" panose="02010609060101010101" charset="-122"/>
                  <a:cs typeface="+mn-ea"/>
                  <a:sym typeface="+mn-lt"/>
                </a:rPr>
                <a:t>让</a:t>
              </a:r>
              <a:r>
                <a:rPr lang="zh-CN" altLang="en-US" sz="1600" dirty="0">
                  <a:solidFill>
                    <a:schemeClr val="tx1">
                      <a:lumMod val="50000"/>
                      <a:lumOff val="50000"/>
                    </a:schemeClr>
                  </a:solidFill>
                  <a:latin typeface="黑体" panose="02010609060101010101" charset="-122"/>
                  <a:ea typeface="黑体" panose="02010609060101010101" charset="-122"/>
                  <a:cs typeface="+mn-ea"/>
                  <a:sym typeface="+mn-lt"/>
                </a:rPr>
                <a:t>用户</a:t>
              </a:r>
              <a:r>
                <a:rPr lang="en-US" altLang="zh-CN" sz="1600" dirty="0" err="1">
                  <a:solidFill>
                    <a:schemeClr val="tx1">
                      <a:lumMod val="50000"/>
                      <a:lumOff val="50000"/>
                    </a:schemeClr>
                  </a:solidFill>
                  <a:latin typeface="黑体" panose="02010609060101010101" charset="-122"/>
                  <a:ea typeface="黑体" panose="02010609060101010101" charset="-122"/>
                  <a:cs typeface="+mn-ea"/>
                  <a:sym typeface="+mn-lt"/>
                </a:rPr>
                <a:t>发现信息，并进入网站进行咨询购买</a:t>
              </a:r>
              <a:endParaRPr lang="en-US" altLang="zh-CN" sz="1600"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36" name="矩形 35"/>
            <p:cNvSpPr/>
            <p:nvPr/>
          </p:nvSpPr>
          <p:spPr>
            <a:xfrm>
              <a:off x="4806949" y="4254292"/>
              <a:ext cx="2301875" cy="368336"/>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b="1" dirty="0">
                  <a:solidFill>
                    <a:schemeClr val="tx1">
                      <a:lumMod val="75000"/>
                      <a:lumOff val="25000"/>
                    </a:schemeClr>
                  </a:solidFill>
                  <a:latin typeface="+mn-lt"/>
                  <a:ea typeface="+mn-ea"/>
                  <a:cs typeface="+mn-ea"/>
                  <a:sym typeface="+mn-lt"/>
                </a:rPr>
                <a:t>目的</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2929" y="3597235"/>
            <a:ext cx="1912620" cy="224155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cs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grpSp>
      </p:grpSp>
      <p:cxnSp>
        <p:nvCxnSpPr>
          <p:cNvPr id="5" name="直接连接符 4"/>
          <p:cNvCxnSpPr/>
          <p:nvPr/>
        </p:nvCxnSpPr>
        <p:spPr>
          <a:xfrm rot="18900000">
            <a:off x="1652905" y="3644265"/>
            <a:ext cx="1125855" cy="0"/>
          </a:xfrm>
          <a:prstGeom prst="line">
            <a:avLst/>
          </a:prstGeom>
          <a:ln w="317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2700000" flipH="1">
            <a:off x="3493135" y="3667760"/>
            <a:ext cx="1125855" cy="0"/>
          </a:xfrm>
          <a:prstGeom prst="line">
            <a:avLst/>
          </a:prstGeom>
          <a:ln w="317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rot="18900000">
            <a:off x="5012690" y="3644265"/>
            <a:ext cx="1125855" cy="0"/>
          </a:xfrm>
          <a:prstGeom prst="line">
            <a:avLst/>
          </a:prstGeom>
          <a:ln w="317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1" name="组合 1"/>
          <p:cNvGrpSpPr/>
          <p:nvPr/>
        </p:nvGrpSpPr>
        <p:grpSpPr>
          <a:xfrm>
            <a:off x="3560445" y="1791970"/>
            <a:ext cx="2626360" cy="2458720"/>
            <a:chOff x="6278307" y="2005264"/>
            <a:chExt cx="1764006" cy="1650979"/>
          </a:xfrm>
        </p:grpSpPr>
        <p:sp>
          <p:nvSpPr>
            <p:cNvPr id="7" name="TextBox 20"/>
            <p:cNvSpPr txBox="1"/>
            <p:nvPr/>
          </p:nvSpPr>
          <p:spPr bwMode="auto">
            <a:xfrm>
              <a:off x="6382171" y="2303054"/>
              <a:ext cx="1526083" cy="1353189"/>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18565">
                <a:lnSpc>
                  <a:spcPct val="150000"/>
                </a:lnSpc>
                <a:spcBef>
                  <a:spcPct val="20000"/>
                </a:spcBef>
                <a:defRPr/>
              </a:pPr>
              <a:r>
                <a:rPr lang="zh-CN" altLang="en-US" sz="1600" dirty="0">
                  <a:solidFill>
                    <a:schemeClr val="tx1">
                      <a:lumMod val="65000"/>
                      <a:lumOff val="35000"/>
                    </a:schemeClr>
                  </a:solidFill>
                  <a:cs typeface="+mn-ea"/>
                  <a:sym typeface="+mn-lt"/>
                </a:rPr>
                <a:t>对搜索引擎检索结果排名位置的争夺成为许多企业网络营销的重要任务之一</a:t>
              </a:r>
            </a:p>
          </p:txBody>
        </p:sp>
        <p:sp>
          <p:nvSpPr>
            <p:cNvPr id="13" name="TextBox 19"/>
            <p:cNvSpPr txBox="1">
              <a:spLocks noChangeArrowheads="1"/>
            </p:cNvSpPr>
            <p:nvPr/>
          </p:nvSpPr>
          <p:spPr bwMode="auto">
            <a:xfrm>
              <a:off x="6278307" y="2005264"/>
              <a:ext cx="1764006" cy="26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spcBef>
                  <a:spcPct val="20000"/>
                </a:spcBef>
                <a:defRPr/>
              </a:pPr>
              <a:r>
                <a:rPr lang="zh-CN" altLang="en-US" sz="2000" dirty="0">
                  <a:solidFill>
                    <a:schemeClr val="tx1">
                      <a:lumMod val="75000"/>
                      <a:lumOff val="25000"/>
                    </a:schemeClr>
                  </a:solidFill>
                  <a:cs typeface="+mn-ea"/>
                  <a:sym typeface="+mn-lt"/>
                </a:rPr>
                <a:t>竞争性强</a:t>
              </a:r>
            </a:p>
          </p:txBody>
        </p:sp>
      </p:grpSp>
      <p:cxnSp>
        <p:nvCxnSpPr>
          <p:cNvPr id="8" name="直接连接符 7"/>
          <p:cNvCxnSpPr/>
          <p:nvPr/>
        </p:nvCxnSpPr>
        <p:spPr>
          <a:xfrm rot="2700000" flipH="1">
            <a:off x="6948170" y="3667760"/>
            <a:ext cx="1125855" cy="0"/>
          </a:xfrm>
          <a:prstGeom prst="line">
            <a:avLst/>
          </a:prstGeom>
          <a:ln w="317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6963410" y="1802130"/>
            <a:ext cx="2626360" cy="1332864"/>
            <a:chOff x="6272336" y="1971240"/>
            <a:chExt cx="1764006" cy="895055"/>
          </a:xfrm>
        </p:grpSpPr>
        <p:sp>
          <p:nvSpPr>
            <p:cNvPr id="19" name="TextBox 20"/>
            <p:cNvSpPr txBox="1"/>
            <p:nvPr/>
          </p:nvSpPr>
          <p:spPr bwMode="auto">
            <a:xfrm>
              <a:off x="6383647" y="2239043"/>
              <a:ext cx="1525929" cy="627252"/>
            </a:xfrm>
            <a:prstGeom prst="rect">
              <a:avLst/>
            </a:prstGeom>
            <a:noFill/>
          </p:spPr>
          <p:txBody>
            <a:bodyPr vert="horz" wrap="square" lIns="93296" tIns="46648" rIns="93296" bIns="46648"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18565">
                <a:lnSpc>
                  <a:spcPct val="150000"/>
                </a:lnSpc>
                <a:spcBef>
                  <a:spcPct val="20000"/>
                </a:spcBef>
                <a:defRPr/>
              </a:pPr>
              <a:r>
                <a:rPr lang="zh-CN" altLang="en-US" sz="1600" dirty="0">
                  <a:solidFill>
                    <a:schemeClr val="tx1">
                      <a:lumMod val="65000"/>
                      <a:lumOff val="35000"/>
                    </a:schemeClr>
                  </a:solidFill>
                  <a:cs typeface="+mn-ea"/>
                  <a:sym typeface="+mn-lt"/>
                </a:rPr>
                <a:t>搜索引擎广告的接受没有强迫性，用户更加自由，更能给予信任</a:t>
              </a:r>
            </a:p>
          </p:txBody>
        </p:sp>
        <p:sp>
          <p:nvSpPr>
            <p:cNvPr id="24" name="TextBox 19"/>
            <p:cNvSpPr txBox="1">
              <a:spLocks noChangeArrowheads="1"/>
            </p:cNvSpPr>
            <p:nvPr/>
          </p:nvSpPr>
          <p:spPr bwMode="auto">
            <a:xfrm>
              <a:off x="6272336" y="1971240"/>
              <a:ext cx="1764006" cy="26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spcBef>
                  <a:spcPct val="20000"/>
                </a:spcBef>
                <a:defRPr/>
              </a:pPr>
              <a:r>
                <a:rPr lang="zh-CN" altLang="en-US" sz="2000" dirty="0">
                  <a:solidFill>
                    <a:schemeClr val="tx1">
                      <a:lumMod val="75000"/>
                      <a:lumOff val="25000"/>
                    </a:schemeClr>
                  </a:solidFill>
                  <a:cs typeface="+mn-ea"/>
                  <a:sym typeface="+mn-lt"/>
                </a:rPr>
                <a:t>受众可信度高</a:t>
              </a:r>
            </a:p>
          </p:txBody>
        </p:sp>
      </p:grpSp>
      <p:grpSp>
        <p:nvGrpSpPr>
          <p:cNvPr id="25" name="组合 1"/>
          <p:cNvGrpSpPr/>
          <p:nvPr/>
        </p:nvGrpSpPr>
        <p:grpSpPr>
          <a:xfrm>
            <a:off x="1726563" y="4167506"/>
            <a:ext cx="2626360" cy="2009774"/>
            <a:chOff x="6211345" y="2198531"/>
            <a:chExt cx="1764006" cy="1349657"/>
          </a:xfrm>
        </p:grpSpPr>
        <p:sp>
          <p:nvSpPr>
            <p:cNvPr id="26" name="TextBox 20"/>
            <p:cNvSpPr txBox="1"/>
            <p:nvPr/>
          </p:nvSpPr>
          <p:spPr bwMode="auto">
            <a:xfrm>
              <a:off x="6382171" y="2494098"/>
              <a:ext cx="1526083" cy="1054090"/>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18565">
                <a:lnSpc>
                  <a:spcPct val="150000"/>
                </a:lnSpc>
                <a:spcBef>
                  <a:spcPct val="20000"/>
                </a:spcBef>
                <a:defRPr/>
              </a:pPr>
              <a:r>
                <a:rPr lang="zh-CN" altLang="en-US" sz="1600" dirty="0">
                  <a:solidFill>
                    <a:schemeClr val="tx1">
                      <a:lumMod val="65000"/>
                      <a:lumOff val="35000"/>
                    </a:schemeClr>
                  </a:solidFill>
                  <a:cs typeface="+mn-ea"/>
                  <a:sym typeface="+mn-lt"/>
                </a:rPr>
                <a:t>在信息大爆炸时代下，让自己的网站被用户搜索到，已经成为各类企业新的营销方向</a:t>
              </a:r>
            </a:p>
          </p:txBody>
        </p:sp>
        <p:sp>
          <p:nvSpPr>
            <p:cNvPr id="27" name="TextBox 19"/>
            <p:cNvSpPr txBox="1">
              <a:spLocks noChangeArrowheads="1"/>
            </p:cNvSpPr>
            <p:nvPr/>
          </p:nvSpPr>
          <p:spPr bwMode="auto">
            <a:xfrm>
              <a:off x="6211345" y="2198531"/>
              <a:ext cx="1764006" cy="26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spcBef>
                  <a:spcPct val="20000"/>
                </a:spcBef>
                <a:defRPr/>
              </a:pPr>
              <a:r>
                <a:rPr lang="zh-CN" altLang="en-US" sz="2000" dirty="0">
                  <a:cs typeface="+mn-ea"/>
                  <a:sym typeface="+mn-lt"/>
                </a:rPr>
                <a:t>使用广泛</a:t>
              </a:r>
            </a:p>
          </p:txBody>
        </p:sp>
      </p:grpSp>
      <p:grpSp>
        <p:nvGrpSpPr>
          <p:cNvPr id="28" name="组合 1"/>
          <p:cNvGrpSpPr/>
          <p:nvPr/>
        </p:nvGrpSpPr>
        <p:grpSpPr>
          <a:xfrm>
            <a:off x="5358130" y="4163060"/>
            <a:ext cx="2626360" cy="1467485"/>
            <a:chOff x="6278307" y="2195545"/>
            <a:chExt cx="1764006" cy="985437"/>
          </a:xfrm>
        </p:grpSpPr>
        <p:sp>
          <p:nvSpPr>
            <p:cNvPr id="33" name="TextBox 20"/>
            <p:cNvSpPr txBox="1"/>
            <p:nvPr/>
          </p:nvSpPr>
          <p:spPr bwMode="auto">
            <a:xfrm>
              <a:off x="6382367" y="2494033"/>
              <a:ext cx="1525929" cy="686949"/>
            </a:xfrm>
            <a:prstGeom prst="rect">
              <a:avLst/>
            </a:prstGeom>
            <a:noFill/>
          </p:spPr>
          <p:txBody>
            <a:bodyPr vert="horz" wrap="square" lIns="93296" tIns="46648" rIns="93296" bIns="46648"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18565">
                <a:lnSpc>
                  <a:spcPct val="150000"/>
                </a:lnSpc>
                <a:spcBef>
                  <a:spcPct val="20000"/>
                </a:spcBef>
                <a:defRPr/>
              </a:pPr>
              <a:r>
                <a:rPr lang="zh-CN" altLang="en-US" sz="1600" dirty="0">
                  <a:solidFill>
                    <a:schemeClr val="tx1">
                      <a:lumMod val="65000"/>
                      <a:lumOff val="35000"/>
                    </a:schemeClr>
                  </a:solidFill>
                  <a:cs typeface="+mn-ea"/>
                  <a:sym typeface="+mn-lt"/>
                </a:rPr>
                <a:t>用户的搜索行为、习惯、偏好等会被搜索引擎记录和分析，在之后的搜索场景中针对性呈现</a:t>
              </a:r>
            </a:p>
          </p:txBody>
        </p:sp>
        <p:sp>
          <p:nvSpPr>
            <p:cNvPr id="35" name="TextBox 19"/>
            <p:cNvSpPr txBox="1">
              <a:spLocks noChangeArrowheads="1"/>
            </p:cNvSpPr>
            <p:nvPr/>
          </p:nvSpPr>
          <p:spPr bwMode="auto">
            <a:xfrm>
              <a:off x="6278307" y="2195545"/>
              <a:ext cx="1764006" cy="26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spcBef>
                  <a:spcPct val="20000"/>
                </a:spcBef>
                <a:defRPr/>
              </a:pPr>
              <a:r>
                <a:rPr lang="zh-CN" altLang="en-US" sz="2000" dirty="0">
                  <a:cs typeface="+mn-ea"/>
                  <a:sym typeface="+mn-lt"/>
                </a:rPr>
                <a:t>针对性强</a:t>
              </a:r>
            </a:p>
          </p:txBody>
        </p:sp>
      </p:grpSp>
      <p:grpSp>
        <p:nvGrpSpPr>
          <p:cNvPr id="56" name="组合 1"/>
          <p:cNvGrpSpPr/>
          <p:nvPr/>
        </p:nvGrpSpPr>
        <p:grpSpPr>
          <a:xfrm>
            <a:off x="8768073" y="4163060"/>
            <a:ext cx="2626360" cy="2339340"/>
            <a:chOff x="6259963" y="2195545"/>
            <a:chExt cx="1764006" cy="1570965"/>
          </a:xfrm>
        </p:grpSpPr>
        <p:sp>
          <p:nvSpPr>
            <p:cNvPr id="57" name="TextBox 20"/>
            <p:cNvSpPr txBox="1"/>
            <p:nvPr/>
          </p:nvSpPr>
          <p:spPr bwMode="auto">
            <a:xfrm>
              <a:off x="6361044" y="2464195"/>
              <a:ext cx="1660366" cy="1302315"/>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18565">
                <a:lnSpc>
                  <a:spcPct val="150000"/>
                </a:lnSpc>
                <a:spcBef>
                  <a:spcPct val="20000"/>
                </a:spcBef>
                <a:defRPr/>
              </a:pPr>
              <a:r>
                <a:rPr lang="zh-CN" altLang="en-US" sz="1600" dirty="0">
                  <a:solidFill>
                    <a:schemeClr val="tx1">
                      <a:lumMod val="65000"/>
                      <a:lumOff val="35000"/>
                    </a:schemeClr>
                  </a:solidFill>
                  <a:cs typeface="+mn-ea"/>
                  <a:sym typeface="+mn-lt"/>
                </a:rPr>
                <a:t>任何企业都可以在搜索引擎上推广宣传，井且机会均等，与其他形式的广告相比，搜索引擎网站推广更便宜，更有效</a:t>
              </a:r>
            </a:p>
          </p:txBody>
        </p:sp>
        <p:sp>
          <p:nvSpPr>
            <p:cNvPr id="58" name="TextBox 19"/>
            <p:cNvSpPr txBox="1">
              <a:spLocks noChangeArrowheads="1"/>
            </p:cNvSpPr>
            <p:nvPr/>
          </p:nvSpPr>
          <p:spPr bwMode="auto">
            <a:xfrm>
              <a:off x="6259963" y="2195545"/>
              <a:ext cx="1764006" cy="26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a:spcBef>
                  <a:spcPct val="20000"/>
                </a:spcBef>
                <a:defRPr/>
              </a:pPr>
              <a:r>
                <a:rPr lang="zh-CN" altLang="en-US" sz="2000" dirty="0">
                  <a:cs typeface="+mn-ea"/>
                  <a:sym typeface="+mn-lt"/>
                </a:rPr>
                <a:t>门槛较低</a:t>
              </a:r>
            </a:p>
          </p:txBody>
        </p:sp>
      </p:grpSp>
      <p:grpSp>
        <p:nvGrpSpPr>
          <p:cNvPr id="59" name="组合 58"/>
          <p:cNvGrpSpPr/>
          <p:nvPr/>
        </p:nvGrpSpPr>
        <p:grpSpPr>
          <a:xfrm>
            <a:off x="4273550" y="4043680"/>
            <a:ext cx="1084580" cy="1084580"/>
            <a:chOff x="3587321" y="2971176"/>
            <a:chExt cx="728363" cy="728363"/>
          </a:xfrm>
        </p:grpSpPr>
        <p:sp>
          <p:nvSpPr>
            <p:cNvPr id="60" name="菱形 59"/>
            <p:cNvSpPr/>
            <p:nvPr/>
          </p:nvSpPr>
          <p:spPr>
            <a:xfrm>
              <a:off x="3587321" y="2971176"/>
              <a:ext cx="728363" cy="728363"/>
            </a:xfrm>
            <a:prstGeom prst="diamond">
              <a:avLst/>
            </a:prstGeom>
            <a:noFill/>
            <a:ln>
              <a:solidFill>
                <a:srgbClr val="2D7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1" name="TextBox 19"/>
            <p:cNvSpPr txBox="1">
              <a:spLocks noChangeArrowheads="1"/>
            </p:cNvSpPr>
            <p:nvPr/>
          </p:nvSpPr>
          <p:spPr bwMode="auto">
            <a:xfrm>
              <a:off x="3668395" y="3144217"/>
              <a:ext cx="566214" cy="34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cs typeface="+mn-ea"/>
                  <a:sym typeface="+mn-lt"/>
                </a:rPr>
                <a:t>03</a:t>
              </a:r>
            </a:p>
          </p:txBody>
        </p:sp>
      </p:grpSp>
      <p:grpSp>
        <p:nvGrpSpPr>
          <p:cNvPr id="62" name="组合 61"/>
          <p:cNvGrpSpPr/>
          <p:nvPr/>
        </p:nvGrpSpPr>
        <p:grpSpPr>
          <a:xfrm>
            <a:off x="7715250" y="4043680"/>
            <a:ext cx="1084580" cy="1084580"/>
            <a:chOff x="5898524" y="2971176"/>
            <a:chExt cx="728363" cy="728363"/>
          </a:xfrm>
        </p:grpSpPr>
        <p:sp>
          <p:nvSpPr>
            <p:cNvPr id="63" name="菱形 62"/>
            <p:cNvSpPr/>
            <p:nvPr/>
          </p:nvSpPr>
          <p:spPr>
            <a:xfrm>
              <a:off x="5898524" y="2971176"/>
              <a:ext cx="728363" cy="728363"/>
            </a:xfrm>
            <a:prstGeom prst="diamond">
              <a:avLst/>
            </a:prstGeom>
            <a:noFill/>
            <a:ln>
              <a:solidFill>
                <a:srgbClr val="2D7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64" name="TextBox 19"/>
            <p:cNvSpPr txBox="1">
              <a:spLocks noChangeArrowheads="1"/>
            </p:cNvSpPr>
            <p:nvPr/>
          </p:nvSpPr>
          <p:spPr bwMode="auto">
            <a:xfrm>
              <a:off x="5992496" y="3157453"/>
              <a:ext cx="566214" cy="34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cs typeface="+mn-ea"/>
                  <a:sym typeface="+mn-lt"/>
                </a:rPr>
                <a:t>05</a:t>
              </a:r>
            </a:p>
          </p:txBody>
        </p:sp>
      </p:grpSp>
      <p:grpSp>
        <p:nvGrpSpPr>
          <p:cNvPr id="65" name="组合 64"/>
          <p:cNvGrpSpPr/>
          <p:nvPr/>
        </p:nvGrpSpPr>
        <p:grpSpPr>
          <a:xfrm>
            <a:off x="2573655" y="2343150"/>
            <a:ext cx="1084580" cy="1084580"/>
            <a:chOff x="2445531" y="1829388"/>
            <a:chExt cx="728363" cy="728363"/>
          </a:xfrm>
        </p:grpSpPr>
        <p:sp>
          <p:nvSpPr>
            <p:cNvPr id="66" name="菱形 65"/>
            <p:cNvSpPr/>
            <p:nvPr/>
          </p:nvSpPr>
          <p:spPr>
            <a:xfrm>
              <a:off x="2445531" y="1829388"/>
              <a:ext cx="728363" cy="728363"/>
            </a:xfrm>
            <a:prstGeom prst="diamond">
              <a:avLst/>
            </a:prstGeom>
            <a:noFill/>
            <a:ln>
              <a:solidFill>
                <a:srgbClr val="2D7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TextBox 19"/>
            <p:cNvSpPr txBox="1">
              <a:spLocks noChangeArrowheads="1"/>
            </p:cNvSpPr>
            <p:nvPr/>
          </p:nvSpPr>
          <p:spPr bwMode="auto">
            <a:xfrm>
              <a:off x="2527495" y="2000709"/>
              <a:ext cx="566214" cy="34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cs typeface="+mn-ea"/>
                  <a:sym typeface="+mn-lt"/>
                </a:rPr>
                <a:t>02</a:t>
              </a:r>
            </a:p>
          </p:txBody>
        </p:sp>
      </p:grpSp>
      <p:sp>
        <p:nvSpPr>
          <p:cNvPr id="69" name="菱形 68"/>
          <p:cNvSpPr/>
          <p:nvPr/>
        </p:nvSpPr>
        <p:spPr>
          <a:xfrm>
            <a:off x="872490" y="4043680"/>
            <a:ext cx="1084580" cy="1084580"/>
          </a:xfrm>
          <a:prstGeom prst="diamond">
            <a:avLst/>
          </a:prstGeom>
          <a:solidFill>
            <a:srgbClr val="2D7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1" name="组合 70"/>
          <p:cNvGrpSpPr/>
          <p:nvPr/>
        </p:nvGrpSpPr>
        <p:grpSpPr>
          <a:xfrm>
            <a:off x="5974080" y="2343150"/>
            <a:ext cx="1084580" cy="1084580"/>
            <a:chOff x="6342364" y="2315134"/>
            <a:chExt cx="971024" cy="971151"/>
          </a:xfrm>
        </p:grpSpPr>
        <p:sp>
          <p:nvSpPr>
            <p:cNvPr id="72" name="菱形 71"/>
            <p:cNvSpPr/>
            <p:nvPr/>
          </p:nvSpPr>
          <p:spPr>
            <a:xfrm>
              <a:off x="6342364" y="2315134"/>
              <a:ext cx="971024" cy="971151"/>
            </a:xfrm>
            <a:prstGeom prst="diamond">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3" name="文本框 72"/>
            <p:cNvSpPr txBox="1"/>
            <p:nvPr/>
          </p:nvSpPr>
          <p:spPr>
            <a:xfrm>
              <a:off x="6551845" y="2543561"/>
              <a:ext cx="627132" cy="467347"/>
            </a:xfrm>
            <a:prstGeom prst="rect">
              <a:avLst/>
            </a:prstGeom>
            <a:noFill/>
          </p:spPr>
          <p:txBody>
            <a:bodyPr wrap="square" rtlCol="0">
              <a:spAutoFit/>
            </a:bodyPr>
            <a:lstStyle/>
            <a:p>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grpSp>
      <p:sp>
        <p:nvSpPr>
          <p:cNvPr id="78" name="文本框 77"/>
          <p:cNvSpPr txBox="1"/>
          <p:nvPr/>
        </p:nvSpPr>
        <p:spPr>
          <a:xfrm>
            <a:off x="4605655" y="1047115"/>
            <a:ext cx="2980690" cy="460375"/>
          </a:xfrm>
          <a:prstGeom prst="rect">
            <a:avLst/>
          </a:prstGeom>
          <a:noFill/>
        </p:spPr>
        <p:txBody>
          <a:bodyPr wrap="square" rtlCol="0">
            <a:spAutoFit/>
          </a:bodyPr>
          <a:lstStyle/>
          <a:p>
            <a:r>
              <a:rPr lang="zh-CN" altLang="en-US" sz="2400">
                <a:solidFill>
                  <a:srgbClr val="2E75B6"/>
                </a:solidFill>
                <a:cs typeface="黑体" panose="02010609060101010101" charset="-122"/>
              </a:rPr>
              <a:t>搜索引擎营销的特点</a:t>
            </a:r>
          </a:p>
        </p:txBody>
      </p:sp>
      <p:sp>
        <p:nvSpPr>
          <p:cNvPr id="79" name="文本框 78"/>
          <p:cNvSpPr txBox="1"/>
          <p:nvPr/>
        </p:nvSpPr>
        <p:spPr>
          <a:xfrm>
            <a:off x="1106805" y="4305300"/>
            <a:ext cx="637540" cy="521970"/>
          </a:xfrm>
          <a:prstGeom prst="rect">
            <a:avLst/>
          </a:prstGeom>
          <a:noFill/>
        </p:spPr>
        <p:txBody>
          <a:bodyPr wrap="square" rtlCol="0">
            <a:spAutoFit/>
          </a:bodyPr>
          <a:lstStyle/>
          <a:p>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会议室背景简约商业计划书PPT模板"/>
  <p:tag name="KSO_WPP_MARK_KEY" val="ae0f7bd2-0d1e-4d66-bb92-3b8383cb6650"/>
  <p:tag name="COMMONDATA" val="eyJjb3VudCI6MTI1LCJoZGlkIjoiZTViNTBjZTgwMGMxMDY4NTE2NjBkYjQ2NDA2MDJjOWEiLCJ1c2VyQ291bnQiOjJ9"/>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684_4*n_h_h_a*1_2_3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1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684_4*n_h_h_f*1_2_3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684_4*n_h_h_i*1_2_3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3.xml><?xml version="1.0" encoding="utf-8"?>
<p:tagLst xmlns:a="http://schemas.openxmlformats.org/drawingml/2006/main" xmlns:r="http://schemas.openxmlformats.org/officeDocument/2006/relationships" xmlns:p="http://schemas.openxmlformats.org/presentationml/2006/main">
  <p:tag name="KSO_WM_UNIT_VALUE" val="162*1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684_4*n_h_h_x*1_2_3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684_4*n_h_h_i*1_2_1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684_4*n_h_h_i*1_2_1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6.xml><?xml version="1.0" encoding="utf-8"?>
<p:tagLst xmlns:a="http://schemas.openxmlformats.org/drawingml/2006/main" xmlns:r="http://schemas.openxmlformats.org/officeDocument/2006/relationships" xmlns:p="http://schemas.openxmlformats.org/presentationml/2006/main">
  <p:tag name="KSO_WM_UNIT_VALUE" val="159*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684_4*n_h_h_x*1_2_1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684_4*n_h_i*1_1_1"/>
  <p:tag name="KSO_WM_TEMPLATE_CATEGORY" val="diagram"/>
  <p:tag name="KSO_WM_TEMPLATE_INDEX" val="202276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684_4*n_h_i*1_1_2"/>
  <p:tag name="KSO_WM_TEMPLATE_CATEGORY" val="diagram"/>
  <p:tag name="KSO_WM_TEMPLATE_INDEX" val="20227684"/>
  <p:tag name="KSO_WM_UNIT_LAYERLEVEL" val="1_1_1"/>
  <p:tag name="KSO_WM_TAG_VERSION" val="1.0"/>
  <p:tag name="KSO_WM_BEAUTIFY_FLAG" val="#wm#"/>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684_4*n_h_a*1_1_1"/>
  <p:tag name="KSO_WM_TEMPLATE_CATEGORY" val="diagram"/>
  <p:tag name="KSO_WM_TEMPLATE_INDEX" val="20227684"/>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UNIT_DIAGRAM_SCHEMECOLOR_ID" val="2"/>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041,&quot;width&quot;:20432}"/>
</p:tagLst>
</file>

<file path=ppt/tags/tag2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7684_4*n_h_f*1_1_1"/>
  <p:tag name="KSO_WM_TEMPLATE_CATEGORY" val="diagram"/>
  <p:tag name="KSO_WM_TEMPLATE_INDEX" val="20227684"/>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2"/>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684_4*n_h_i*1_1_3"/>
  <p:tag name="KSO_WM_TEMPLATE_CATEGORY" val="diagram"/>
  <p:tag name="KSO_WM_TEMPLATE_INDEX" val="2022768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2"/>
</p:tagLst>
</file>

<file path=ppt/tags/tag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684_4*n_h_h_a*1_2_2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2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684_4*n_h_h_f*1_2_2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684_4*n_h_h_i*1_2_2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684_4*n_h_h_i*1_2_2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6.xml><?xml version="1.0" encoding="utf-8"?>
<p:tagLst xmlns:a="http://schemas.openxmlformats.org/drawingml/2006/main" xmlns:r="http://schemas.openxmlformats.org/officeDocument/2006/relationships" xmlns:p="http://schemas.openxmlformats.org/presentationml/2006/main">
  <p:tag name="KSO_WM_UNIT_VALUE" val="159*1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684_4*n_h_h_x*1_2_2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684_4*n_h_h_a*1_2_1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684_4*n_h_h_f*1_2_1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684_4*n_h_h_i*1_2_3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黑体"/>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黑体"/>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黑体"/>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4188</Words>
  <Application>Microsoft Office PowerPoint</Application>
  <PresentationFormat>宽屏</PresentationFormat>
  <Paragraphs>597</Paragraphs>
  <Slides>63</Slides>
  <Notes>48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63</vt:i4>
      </vt:variant>
    </vt:vector>
  </HeadingPairs>
  <TitlesOfParts>
    <vt:vector size="73" baseType="lpstr">
      <vt:lpstr>Aller Light</vt:lpstr>
      <vt:lpstr>Gill Sans</vt:lpstr>
      <vt:lpstr>黑体</vt:lpstr>
      <vt:lpstr>思源黑体 CN Bold</vt:lpstr>
      <vt:lpstr>思源黑体 CN Regular</vt:lpstr>
      <vt:lpstr>Arial</vt:lpstr>
      <vt:lpstr>Helvetica</vt:lpstr>
      <vt:lpstr>Source Sans Pro Semibold</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creator/>
  <cp:lastModifiedBy/>
  <cp:revision>131</cp:revision>
  <dcterms:created xsi:type="dcterms:W3CDTF">2016-11-25T05:04:00Z</dcterms:created>
  <dcterms:modified xsi:type="dcterms:W3CDTF">2023-07-25T08:18:12Z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KSOTemplateUUID">
    <vt:lpwstr>v1.0_mb_r71JMimSCLxhtbeU4Z5Sdg==</vt:lpwstr>
  </property>
  <property fmtid="{D5CDD505-2E9C-101B-9397-08002B2CF9AE}" pid="4" name="ICV">
    <vt:lpwstr>A9F64A7A19B8498BB897C15226DBE561</vt:lpwstr>
  </property>
</Properties>
</file>