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81" r:id="rId5"/>
    <p:sldId id="282" r:id="rId7"/>
    <p:sldId id="259" r:id="rId8"/>
    <p:sldId id="295" r:id="rId9"/>
    <p:sldId id="306" r:id="rId10"/>
    <p:sldId id="305" r:id="rId11"/>
    <p:sldId id="307" r:id="rId12"/>
    <p:sldId id="308" r:id="rId13"/>
    <p:sldId id="309" r:id="rId14"/>
    <p:sldId id="262" r:id="rId15"/>
    <p:sldId id="311" r:id="rId16"/>
    <p:sldId id="284" r:id="rId17"/>
    <p:sldId id="283" r:id="rId18"/>
    <p:sldId id="260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zxy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40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34F56-0714-4F24-A7F1-9FE3210687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Kingsoft\Desktop\bb\sup\01\subjec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5"/>
            </p:custDataLst>
          </p:nvPr>
        </p:nvCxnSpPr>
        <p:spPr>
          <a:xfrm flipV="1">
            <a:off x="6504259" y="2663825"/>
            <a:ext cx="0" cy="137922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6647550" y="2293144"/>
            <a:ext cx="5258693" cy="133397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6647515" y="3655219"/>
            <a:ext cx="5259385" cy="546578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94231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164648" y="3132137"/>
            <a:ext cx="5767705" cy="999332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164648" y="4170997"/>
            <a:ext cx="5767705" cy="7150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1913408"/>
            <a:ext cx="4389120" cy="3031183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>
            <p:custDataLst>
              <p:tags r:id="rId5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6989128" y="3814764"/>
            <a:ext cx="4359910" cy="48768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718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0.xml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07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19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9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14.xml"/><Relationship Id="rId10" Type="http://schemas.openxmlformats.org/officeDocument/2006/relationships/tags" Target="../tags/tag213.xml"/><Relationship Id="rId1" Type="http://schemas.openxmlformats.org/officeDocument/2006/relationships/tags" Target="../tags/tag20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tags" Target="../tags/tag21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3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tags" Target="../tags/tag22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1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37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tags" Target="../tags/tag2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39.xml"/><Relationship Id="rId1" Type="http://schemas.openxmlformats.org/officeDocument/2006/relationships/tags" Target="../tags/tag23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4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tags" Target="../tags/tag18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标题 17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6356350" y="2762250"/>
            <a:ext cx="6018530" cy="1334135"/>
          </a:xfrm>
        </p:spPr>
        <p:txBody>
          <a:bodyPr>
            <a:noAutofit/>
          </a:bodyPr>
          <a:p>
            <a:pPr algn="ctr"/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婴幼儿呼吸系统的特点与保健要点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635" y="202565"/>
            <a:ext cx="638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模块一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项目一</a:t>
            </a:r>
            <a:r>
              <a:rPr lang="en-US" altLang="zh-CN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000" b="1" spc="6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任务二</a:t>
            </a:r>
            <a:endParaRPr lang="zh-CN" altLang="en-US" sz="40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578994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596889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343660"/>
            <a:ext cx="10811510" cy="5298440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02749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60400" y="1552575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婴幼儿肺的弹力组织发育较差，肺泡数量少，肺容量小；肺间质发育旺盛，丰富的血管满足了婴幼儿旺盛的新生代谢对氧气的需要。婴幼儿呼吸浅而快，年龄越小，呼吸频率越快。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二、婴幼儿呼吸系统的生理特点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8845" y="1343660"/>
            <a:ext cx="47453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None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（二）婴幼儿肺的特点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2"/>
            </p:custDataLst>
          </p:nvPr>
        </p:nvGraphicFramePr>
        <p:xfrm>
          <a:off x="1400810" y="4256405"/>
          <a:ext cx="8747125" cy="19081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6505"/>
                <a:gridCol w="1141095"/>
                <a:gridCol w="1353185"/>
                <a:gridCol w="1196340"/>
                <a:gridCol w="1168400"/>
                <a:gridCol w="1371600"/>
              </a:tblGrid>
              <a:tr h="578485"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FFFF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年龄</a:t>
                      </a:r>
                      <a:endParaRPr lang="en-US" altLang="en-US" sz="2000" b="0">
                        <a:solidFill>
                          <a:srgbClr val="FFFFFF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FFFF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新生儿</a:t>
                      </a:r>
                      <a:endParaRPr lang="en-US" altLang="en-US" sz="2000" b="0">
                        <a:solidFill>
                          <a:srgbClr val="FFFFFF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FFFF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1岁以内</a:t>
                      </a:r>
                      <a:endParaRPr lang="en-US" altLang="en-US" sz="2000" b="0">
                        <a:solidFill>
                          <a:srgbClr val="FFFFFF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FFFF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2-3岁</a:t>
                      </a:r>
                      <a:endParaRPr lang="en-US" altLang="en-US" sz="2000" b="0">
                        <a:solidFill>
                          <a:srgbClr val="FFFFFF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FFFF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4-7岁</a:t>
                      </a:r>
                      <a:endParaRPr lang="en-US" altLang="en-US" sz="2000" b="0">
                        <a:solidFill>
                          <a:srgbClr val="FFFFFF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FFFF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8-14岁</a:t>
                      </a:r>
                      <a:endParaRPr lang="en-US" altLang="en-US" sz="2000" b="0">
                        <a:solidFill>
                          <a:srgbClr val="FFFFFF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1146175"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呼吸频率（次/分钟）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40～45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30～40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25～30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20～25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2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18～20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518660" y="3850640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zh-CN" sz="1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各年龄幼儿呼吸频率</a:t>
            </a:r>
            <a:endParaRPr lang="zh-CN" altLang="en-US" sz="1600" b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00810" y="6231890"/>
            <a:ext cx="79825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200" b="0">
                <a:solidFill>
                  <a:srgbClr val="555555"/>
                </a:solidFill>
                <a:ea typeface="宋体" panose="02010600030101010101" pitchFamily="2" charset="-122"/>
              </a:rPr>
              <a:t>（资料来源：崔焱.儿科护理学[M]. 4版，北京：人民卫生出版社，2006:33）</a:t>
            </a:r>
            <a:endParaRPr lang="zh-CN" altLang="en-US" sz="1200" b="0">
              <a:solidFill>
                <a:srgbClr val="555555"/>
              </a:solidFill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01015" y="1066165"/>
            <a:ext cx="11082020" cy="56794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090" y="928370"/>
            <a:ext cx="11291570" cy="6219825"/>
          </a:xfrm>
          <a:prstGeom prst="rect">
            <a:avLst/>
          </a:prstGeom>
          <a:noFill/>
        </p:spPr>
        <p:txBody>
          <a:bodyPr wrap="square" rtlCol="0" anchor="ctr" anchorCtr="0">
            <a:normAutofit fontScale="60000"/>
          </a:bodyPr>
          <a:lstStyle/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47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（一）定时通风，保持室内空气新鲜</a:t>
            </a:r>
            <a:endParaRPr lang="en-US" sz="47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sz="40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应定时开窗通风，保证室内新鲜空气，避免细菌滋生，满足婴幼儿由于新陈代谢快而引起的对氧气的大量需求。</a:t>
            </a:r>
            <a:endParaRPr lang="en-US" sz="40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47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（二）正确擤鼻涕的方法</a:t>
            </a:r>
            <a:endParaRPr lang="en-US" sz="47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sz="40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首先轻轻捂住一侧鼻孔，擤完一侧再擤另一侧。要注意在擤鼻涕的过程中不要太用力，或紧紧捏住鼻翼，否则容易引发鼻窦炎或中耳炎。</a:t>
            </a:r>
            <a:endParaRPr lang="en-US" sz="40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47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（三）文明的进餐习惯</a:t>
            </a:r>
            <a:endParaRPr lang="en-US" sz="47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sz="40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婴幼儿进食或饮水时，切勿乱走乱跑，应尽量保持安静，不讲话、不打闹，以防异物进入呼吸道。</a:t>
            </a:r>
            <a:endParaRPr lang="en-US" sz="40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endParaRPr lang="en-US" sz="40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、婴幼儿呼吸系统的卫生保健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01015" y="1066165"/>
            <a:ext cx="11082020" cy="529844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20090" y="913765"/>
            <a:ext cx="10405745" cy="527240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lvl="0" indent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（四）正确的睡眠姿势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成人要时刻注意关注婴幼儿睡觉，防止其趴着睡、蒙头睡，对于年龄小的婴幼儿，应及时帮助其更换睡姿。</a:t>
            </a:r>
            <a:endParaRPr 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en-US" sz="28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（五）加强户外活动及体育锻炼</a:t>
            </a:r>
            <a:endParaRPr lang="en-US" sz="28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defTabSz="913765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sz="2400" spc="5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体育锻炼不仅有利于增强婴幼儿呼吸肌的力量、增大肺活量，还可增强对疾病的抵抗力，预防呼吸道感染。</a:t>
            </a:r>
            <a:endParaRPr lang="en-US" sz="2400" spc="5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三</a:t>
            </a: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、婴幼儿呼吸系统的卫生保健</a:t>
            </a:r>
            <a:endParaRPr lang="zh-CN" altLang="en-US" sz="3200" b="1" spc="150">
              <a:ln w="3175">
                <a:noFill/>
                <a:prstDash val="dash"/>
              </a:ln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18665" y="1440180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情景练习1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：小区的宝妈们推着自家宝宝到楼下散步交流育娃经验，瑶瑶妈妈说道：“家里宝宝经常用手抠鼻子，怎么做好呢？”其他宝妈说：“不要紧的，大点就不会了。”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4668520"/>
            <a:ext cx="8355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问题：你是如何看待其他宝妈的观点的？你会如何回应瑶瑶妈的问题？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571797" y="5346414"/>
            <a:ext cx="1620202" cy="1511586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0" y="5749061"/>
            <a:ext cx="1620202" cy="110893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8"/>
            </p:custDataLst>
          </p:nvPr>
        </p:nvSpPr>
        <p:spPr>
          <a:xfrm>
            <a:off x="195525" y="1770310"/>
            <a:ext cx="122878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defRPr/>
            </a:pPr>
            <a:r>
              <a:rPr lang="zh-CN" altLang="en-US" sz="4000" b="1" spc="100">
                <a:uFillTx/>
                <a:latin typeface="+mj-ea"/>
                <a:ea typeface="+mj-ea"/>
                <a:sym typeface="+mn-ea"/>
              </a:rPr>
              <a:t>岗位情景练习</a:t>
            </a:r>
            <a:endParaRPr lang="zh-CN" altLang="en-US" sz="4000" b="1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1682115" y="636835"/>
            <a:ext cx="8983220" cy="441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90170" tIns="46990" rIns="90170" bIns="4699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br>
              <a:rPr lang="zh-CN" altLang="en-US" sz="1600" spc="100">
                <a:uFillTx/>
                <a:latin typeface="+mj-ea"/>
                <a:ea typeface="+mj-ea"/>
                <a:sym typeface="+mn-ea"/>
              </a:rPr>
            </a:br>
            <a:endParaRPr lang="zh-CN" altLang="en-US" sz="1600" spc="100" dirty="0">
              <a:uFillTx/>
              <a:latin typeface="+mj-ea"/>
              <a:ea typeface="+mj-ea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946275" y="1896745"/>
            <a:ext cx="9436735" cy="266065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1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情景练习2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：实习生小黎发现近段时间13个月的玲玲睡眠时有点鼾声且张着嘴呼吸，于是向玲玲妈妈提及这个情况，并建议玲玲妈带宝宝去医院查查宝宝的鼻咽，看是否患有“增殖腺肥大”。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215515" y="5229225"/>
            <a:ext cx="835596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spc="100" dirty="0">
                <a:solidFill>
                  <a:srgbClr val="C00000"/>
                </a:solidFill>
                <a:uFillTx/>
                <a:latin typeface="+mj-ea"/>
                <a:ea typeface="+mj-ea"/>
                <a:sym typeface="+mn-ea"/>
              </a:rPr>
              <a:t>问题：实习生小黎说法正确吗？为什么？</a:t>
            </a:r>
            <a:endParaRPr lang="zh-CN" altLang="en-US" sz="2800" spc="100" dirty="0">
              <a:solidFill>
                <a:srgbClr val="C00000"/>
              </a:solidFill>
              <a:uFillTx/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6989128" y="2842578"/>
            <a:ext cx="4359910" cy="1172210"/>
          </a:xfrm>
        </p:spPr>
        <p:txBody>
          <a:bodyPr/>
          <a:lstStyle/>
          <a:p>
            <a:r>
              <a:rPr lang="zh-CN" altLang="en-US"/>
              <a:t>下次见！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2808605" y="3555365"/>
            <a:ext cx="9109710" cy="266065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一、教学目标</a:t>
            </a:r>
            <a:br>
              <a:rPr lang="zh-CN" altLang="en-US" sz="28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知识目标：</a:t>
            </a:r>
            <a:b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1.了解婴幼儿呼吸系统的组成和发育特点；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2.掌握婴幼儿呼吸系统保育要点。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能力目标：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1.能解释说明呼吸系统的组成，以及在学前儿童身体中的位置和对应技能；</a:t>
            </a:r>
            <a:b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2.能根据婴幼儿的呼吸系统特点设计组织活动。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素质目标：</a:t>
            </a:r>
            <a:r>
              <a:rPr lang="zh-CN" altLang="en-US" sz="2400" spc="100" dirty="0">
                <a:solidFill>
                  <a:srgbClr val="C00000"/>
                </a:solidFill>
                <a:latin typeface="+mj-ea"/>
                <a:ea typeface="+mj-ea"/>
                <a:cs typeface="+mn-cs"/>
                <a:sym typeface="+mn-ea"/>
              </a:rPr>
              <a:t>	</a:t>
            </a:r>
            <a:b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</a:b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能在操作中关心和保护好幼儿，树立起精技善育的照护理念，认同敬业、友善的价值观，发扬责任心、爱心、细心的职业精神。</a:t>
            </a:r>
            <a:r>
              <a:rPr lang="zh-CN" altLang="en-US" sz="2400" spc="100" dirty="0">
                <a:solidFill>
                  <a:schemeClr val="tx1"/>
                </a:solidFill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spc="100" dirty="0">
              <a:solidFill>
                <a:schemeClr val="tx1"/>
              </a:solidFill>
              <a:latin typeface="+mj-ea"/>
              <a:ea typeface="+mj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课前答疑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16150" y="1527175"/>
            <a:ext cx="7505700" cy="3324225"/>
          </a:xfrm>
          <a:prstGeom prst="wedgeRoundRectCallout">
            <a:avLst>
              <a:gd name="adj1" fmla="val -51082"/>
              <a:gd name="adj2" fmla="val 73323"/>
              <a:gd name="adj3" fmla="val 16667"/>
            </a:avLst>
          </a:prstGeom>
          <a:gradFill>
            <a:gsLst>
              <a:gs pos="50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工作单</a:t>
            </a:r>
            <a:r>
              <a:rPr lang="en-US" altLang="zh-CN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1 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：</a:t>
            </a:r>
            <a:endParaRPr lang="zh-CN" altLang="en-US" sz="3200" b="0" spc="100" dirty="0">
              <a:solidFill>
                <a:schemeClr val="tx1"/>
              </a:solidFill>
              <a:uFillTx/>
              <a:latin typeface="+mj-ea"/>
              <a:ea typeface="+mj-ea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spc="100" dirty="0">
                <a:solidFill>
                  <a:schemeClr val="tx1"/>
                </a:solidFill>
                <a:uFillTx/>
                <a:latin typeface="+mj-ea"/>
                <a:ea typeface="+mj-ea"/>
                <a:sym typeface="+mn-ea"/>
              </a:rPr>
              <a:t>婴幼儿呼吸系统由哪几个部分构成？其生理特点是什么？保育人员在照护婴幼儿的过程中要注意哪些问题？</a:t>
            </a:r>
            <a:endParaRPr lang="zh-CN" altLang="en-US" sz="3200" spc="100" dirty="0">
              <a:solidFill>
                <a:schemeClr val="tx1"/>
              </a:solidFill>
              <a:uFillTx/>
              <a:latin typeface="+mj-ea"/>
              <a:ea typeface="+mj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5"/>
          <p:cNvSpPr txBox="1"/>
          <p:nvPr>
            <p:custDataLst>
              <p:tags r:id="rId1"/>
            </p:custDataLst>
          </p:nvPr>
        </p:nvSpPr>
        <p:spPr>
          <a:xfrm>
            <a:off x="614362" y="226060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buClrTx/>
              <a:buSzTx/>
              <a:buFontTx/>
            </a:pP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2"/>
            </p:custDataLst>
          </p:nvPr>
        </p:nvSpPr>
        <p:spPr>
          <a:xfrm>
            <a:off x="1390650" y="2350770"/>
            <a:ext cx="6047105" cy="473075"/>
          </a:xfrm>
          <a:prstGeom prst="rect">
            <a:avLst/>
          </a:prstGeom>
          <a:noFill/>
        </p:spPr>
        <p:txBody>
          <a:bodyPr wrap="square" lIns="91440" tIns="45720" rIns="91440" bIns="0" anchor="b">
            <a:noAutofit/>
          </a:bodyPr>
          <a:lstStyle/>
          <a:p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呼吸系统的组成和功能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1210627" y="577215"/>
            <a:ext cx="4897120" cy="64516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algn="l"/>
            <a:r>
              <a: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目录/CONTENTS</a:t>
            </a:r>
            <a:endParaRPr lang="zh-CN" altLang="en-US" sz="3600" spc="6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5"/>
          <p:cNvSpPr txBox="1"/>
          <p:nvPr>
            <p:custDataLst>
              <p:tags r:id="rId4"/>
            </p:custDataLst>
          </p:nvPr>
        </p:nvSpPr>
        <p:spPr>
          <a:xfrm>
            <a:off x="614362" y="347122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401445" y="3651250"/>
            <a:ext cx="614426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lstStyle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婴幼儿呼吸系统的生理特点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5"/>
          <p:cNvSpPr txBox="1"/>
          <p:nvPr>
            <p:custDataLst>
              <p:tags r:id="rId6"/>
            </p:custDataLst>
          </p:nvPr>
        </p:nvSpPr>
        <p:spPr>
          <a:xfrm>
            <a:off x="619442" y="4725980"/>
            <a:ext cx="697033" cy="8340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3.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406525" y="4906010"/>
            <a:ext cx="6144260" cy="473075"/>
          </a:xfrm>
          <a:prstGeom prst="rect">
            <a:avLst/>
          </a:prstGeom>
          <a:noFill/>
        </p:spPr>
        <p:txBody>
          <a:bodyPr wrap="square" lIns="91440" tIns="45720" rIns="91440" bIns="0" anchor="b"/>
          <a:p>
            <a:pPr algn="l">
              <a:buClrTx/>
              <a:buSzTx/>
              <a:buFontTx/>
            </a:pPr>
            <a:r>
              <a:rPr lang="zh-CN" altLang="en-US" sz="32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婴幼儿呼吸系统的卫生保健</a:t>
            </a:r>
            <a:endParaRPr lang="zh-CN" altLang="en-US" sz="32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512425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人体呼吸系统由呼吸道以及肺组成。呼吸道一般分为上呼吸道和下呼吸道，其中上呼吸道包括鼻、咽、喉，下呼吸道包括气管和支气管。肺是进行气体交换的场所。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j-ea"/>
                <a:ea typeface="+mj-ea"/>
                <a:cs typeface="微软雅黑" panose="020B0503020204020204" charset="-122"/>
              </a:rPr>
              <a:t>一、呼吸系统的组成和功能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1.鼻：鼻腔、鼻泪管短，鼻道狭窄，鼻黏膜柔软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的鼻腔相对短小，鼻粘膜柔软，富有血管，鼻道较狭窄，易受感染。鼻腔通过鼻泪管与泪囊相通，当婴幼儿鼻腔患有炎症时，由于鼻泪管短，容易诱发鼻泪管和泪囊发炎。此外，鼻腔通过耳咽管与中耳相通，当鼻腔内压力太大，易导致细菌入侵耳咽管引起中耳炎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二、婴幼儿呼吸系统的生理特点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7925" y="1724660"/>
            <a:ext cx="4745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（一）婴幼儿呼吸道的特点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2.咽：咽部垂直窄小，咽鼓管宽、直且短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咽分别与鼻腔、口腔和喉腔相通，婴幼儿的咽部相对垂直窄小，淋巴组织丰富，受感染时，咽后壁容易发生脓肿。婴幼儿的咽鼓管宽、直且短，位置是呈水平位，鼻咽腔开口处较低，因此当咽部出现炎症时容易侵入中耳，引起中耳炎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二、婴幼儿呼吸系统的生理特点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7925" y="1724660"/>
            <a:ext cx="4745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（一）婴幼儿呼吸道的特点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3.喉：喉腔窄，声门狭小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婴幼儿喉腔窄，声门狭小，喉部形状似漏斗形，黏膜柔嫩且下组织疏松，因此，即使出现轻度炎症，也会因喉头水肿狭窄而出现呼吸困难，严重者则会引起窒息。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二、婴幼儿呼吸系统的生理特点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7925" y="1724660"/>
            <a:ext cx="4745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（一）婴幼儿呼吸道的特点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1471910" y="6186184"/>
            <a:ext cx="720090" cy="671816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65138"/>
            <a:ext cx="720090" cy="492862"/>
          </a:xfrm>
          <a:prstGeom prst="rect">
            <a:avLst/>
          </a:prstGeom>
        </p:spPr>
      </p:pic>
      <p:sp>
        <p:nvSpPr>
          <p:cNvPr id="3" name="折角形 33"/>
          <p:cNvSpPr/>
          <p:nvPr>
            <p:custDataLst>
              <p:tags r:id="rId8"/>
            </p:custDataLst>
          </p:nvPr>
        </p:nvSpPr>
        <p:spPr>
          <a:xfrm>
            <a:off x="660400" y="1907540"/>
            <a:ext cx="10811510" cy="3969385"/>
          </a:xfrm>
          <a:prstGeom prst="foldedCorner">
            <a:avLst>
              <a:gd name="adj" fmla="val 16445"/>
            </a:avLst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任意多边形 8"/>
          <p:cNvSpPr/>
          <p:nvPr>
            <p:custDataLst>
              <p:tags r:id="rId9"/>
            </p:custDataLst>
          </p:nvPr>
        </p:nvSpPr>
        <p:spPr>
          <a:xfrm>
            <a:off x="918565" y="1591374"/>
            <a:ext cx="462915" cy="664845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08330" y="2482850"/>
            <a:ext cx="10421620" cy="2812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4.气管与支气管：右侧支气管较垂直，管腔狭窄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sz="2400" spc="5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婴幼儿的右侧支气管较垂直，当异物吸入时，较容易进入右侧支气管。婴幼儿气管与支气管管腔狭窄，软骨柔软，缺乏弹力组织，黏膜血管丰富，黏膜纤毛运动差，不能很好地清除微生物及黏液，容易引起感染，由于感染会使管腔变得更窄，进而引起呼吸困难。</a:t>
            </a:r>
            <a:endParaRPr sz="2400" spc="50" dirty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08399" y="17205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3200" b="1" spc="150">
                <a:ln w="3175">
                  <a:noFill/>
                  <a:prstDash val="dash"/>
                </a:ln>
                <a:latin typeface="+mj-ea"/>
                <a:ea typeface="+mj-ea"/>
                <a:cs typeface="微软雅黑" panose="020B0503020204020204" charset="-122"/>
                <a:sym typeface="+mn-ea"/>
              </a:rPr>
              <a:t>二、婴幼儿呼吸系统的生理特点</a:t>
            </a:r>
            <a:endParaRPr lang="zh-CN" altLang="en-US" sz="3200" b="1" spc="150" dirty="0">
              <a:ln w="3175">
                <a:noFill/>
                <a:prstDash val="dash"/>
              </a:ln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7925" y="1724660"/>
            <a:ext cx="4745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</a:pPr>
            <a:r>
              <a:rPr sz="2800" spc="5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（一）婴幼儿呼吸道的特点</a:t>
            </a:r>
            <a:endParaRPr sz="2800" spc="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03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03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3、14、15、16、19、22、23、24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PRESET_TEXT" val="快乐儿童节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033_1*a*1"/>
  <p:tag name="KSO_WM_TEMPLATE_CATEGORY" val="custom"/>
  <p:tag name="KSO_WM_TEMPLATE_INDEX" val="20206033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1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1"/>
  <p:tag name="KSO_WM_TEMPLATE_MASTER_THUMB_INDEX" val="12"/>
  <p:tag name="KSO_WM_TEMPLATE_THUMBS_INDEX" val="1、4、7、9、11、13、14、15、16、19、22、23、2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</p:tagLst>
</file>

<file path=ppt/tags/tag14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b_e"/>
  <p:tag name="KSO_WM_SLIDE_LAYOUT_CNT" val="1_1_1"/>
  <p:tag name="KSO_WM_SLIDE_TYPE" val="sectionTitle"/>
  <p:tag name="KSO_WM_SLIDE_SUBTYPE" val="pureTxt"/>
  <p:tag name="KSO_WM_TEMPLATE_MASTER_TYPE" val="1"/>
  <p:tag name="KSO_WM_TEMPLATE_COLOR_TYPE" val="1"/>
  <p:tag name="KSO_WM_TEMPLATE_CATEGORY" val="custom"/>
  <p:tag name="KSO_WM_TEMPLATE_INDEX" val="20206033"/>
  <p:tag name="KSO_WM_SLIDE_ID" val="custom20206033_7"/>
</p:tagLst>
</file>

<file path=ppt/tags/tag146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1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BK_DARK_LIGHT" val="2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2"/>
  <p:tag name="KSO_WM_UNIT_LAYERLEVEL" val="1"/>
  <p:tag name="KSO_WM_TAG_VERSION" val="1.0"/>
  <p:tag name="KSO_WM_BEAUTIFY_FLAG" val="#wm#"/>
  <p:tag name="KSO_WM_UNIT_USESOURCEFORMAT_APPLY" val="1"/>
</p:tagLst>
</file>

<file path=ppt/tags/tag14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custom20206033_19*i*3"/>
  <p:tag name="KSO_WM_UNIT_LAYERLEVEL" val="1"/>
  <p:tag name="KSO_WM_TAG_VERSION" val="1.0"/>
  <p:tag name="KSO_WM_BEAUTIFY_FLAG" val="#wm#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UNIT_ISNUMDGMTITLE" val="0"/>
  <p:tag name="KSO_WM_TEMPLATE_CATEGORY" val="custom"/>
  <p:tag name="KSO_WM_TEMPLATE_INDEX" val="20206033"/>
  <p:tag name="KSO_WM_UNIT_ID" val="custom20206033_19*a*1"/>
  <p:tag name="KSO_WM_DIAGRAM_GROUP_CODE" val="q1-1"/>
  <p:tag name="KSO_WM_UNIT_TEXT_FILL_FORE_SCHEMECOLOR_INDEX" val="1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CAN_ADD_NAVIGATION" val="1"/>
  <p:tag name="KSO_WM_SLIDE_BACKGROUND" val="[&quot;navigation&quot;]"/>
  <p:tag name="KSO_WM_SLIDE_RATIO" val="1.777778"/>
  <p:tag name="KSO_WM_TEMPLATE_SUBCATEGORY" val="0"/>
  <p:tag name="KSO_WM_SLIDE_TYPE" val="text"/>
  <p:tag name="KSO_WM_SLIDE_SUBTYPE" val="diag"/>
  <p:tag name="KSO_WM_SLIDE_ITEM_CNT" val="4"/>
  <p:tag name="KSO_WM_SLIDE_INDEX" val="19"/>
  <p:tag name="KSO_WM_SLIDE_SIZE" val="854*368.868"/>
  <p:tag name="KSO_WM_SLIDE_POSITION" val="52.8186*114.501"/>
  <p:tag name="KSO_WM_DIAGRAM_GROUP_CODE" val="q1-1"/>
  <p:tag name="KSO_WM_SLIDE_DIAGTYPE" val="q"/>
  <p:tag name="KSO_WM_TAG_VERSION" val="1.0"/>
  <p:tag name="KSO_WM_BEAUTIFY_FLAG" val="#wm#"/>
  <p:tag name="KSO_WM_SLIDE_LAYOUT" val="a_i_q"/>
  <p:tag name="KSO_WM_SLIDE_LAYOUT_CNT" val="1_1_1"/>
  <p:tag name="KSO_WM_TEMPLATE_MASTER_TYPE" val="1"/>
  <p:tag name="KSO_WM_TEMPLATE_COLOR_TYPE" val="1"/>
  <p:tag name="KSO_WM_TEMPLATE_CATEGORY" val="custom"/>
  <p:tag name="KSO_WM_TEMPLATE_INDEX" val="20206033"/>
  <p:tag name="KSO_WM_SLIDE_ID" val="custom20206033_19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1_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1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1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/CONTENTS"/>
  <p:tag name="KSO_WM_TEMPLATE_CATEGORY" val="custom"/>
  <p:tag name="KSO_WM_TEMPLATE_INDEX" val="20206033"/>
  <p:tag name="KSO_WM_UNIT_ID" val="custom20206033_4*a*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033"/>
  <p:tag name="KSO_WM_UNIT_ID" val="custom20206033_4*l_h_i*1_2_1"/>
  <p:tag name="KSO_WM_UNIT_TEXT_FILL_FORE_SCHEMECOLOR_INDEX" val="6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6033"/>
  <p:tag name="KSO_WM_UNIT_ID" val="custom20206033_4*l_h_a*1_2_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4"/>
</p:tagLst>
</file>

<file path=ppt/tags/tag15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63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64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66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67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1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72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7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74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7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79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8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82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83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87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88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8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91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195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196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19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198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199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9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*y*1"/>
  <p:tag name="KSO_WM_UNIT_TYPE" val="y"/>
  <p:tag name="KSO_WM_UNIT_INDEX" val="1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9*i*2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9*i*3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TEXTBOXSTYLE_SHAPETYPE" val="1"/>
  <p:tag name="KSO_WM_UNIT_TEXTBOXSTYLE_ADJUSTLEFT" val="0_-29.09998"/>
  <p:tag name="KSO_WM_UNIT_TEXTBOXSTYLE_ADJUSTTOP" val="0_-63.95001"/>
  <p:tag name="KSO_WM_UNIT_TEXTBOXSTYLE_ADJUSTWIDTH" val="100_58.19998"/>
  <p:tag name="KSO_WM_UNIT_TEXTBOXSTYLE_ADJUSTHEIGTH" val="100_109.65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LAYERLEVEL" val="1_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1"/>
</p:tagLst>
</file>

<file path=ppt/tags/tag203.xml><?xml version="1.0" encoding="utf-8"?>
<p:tagLst xmlns:p="http://schemas.openxmlformats.org/presentationml/2006/main">
  <p:tag name="KSO_WM_UNIT_TEXTBOXSTYLE_SHAPETYPE" val="1"/>
  <p:tag name="KSO_WM_UNIT_TEXTBOXSTYLE_ADJUSTLEFT" val="10_-35.445"/>
  <p:tag name="KSO_WM_UNIT_TEXTBOXSTYLE_ADJUSTTOP" val="0_-63.9500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LAYERLEVEL" val="1_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9*h_i*1_2"/>
</p:tagLst>
</file>

<file path=ppt/tags/tag204.xml><?xml version="1.0" encoding="utf-8"?>
<p:tagLst xmlns:p="http://schemas.openxmlformats.org/presentationml/2006/main">
  <p:tag name="KSO_WM_UNIT_PRESET_TEXT" val="单击此处输入你的正文，文字是您思想的提炼;&#13;为了最终演示发布的良好效果，请尽量言简意赅的阐述观点；根据需要可酌情增减文字……"/>
  <p:tag name="KSO_WM_UNIT_NOCLEAR" val="0"/>
  <p:tag name="KSO_WM_UNIT_VALUE" val="85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LAYERLEVEL" val="1_1"/>
  <p:tag name="KSO_WM_TAG_VERSION" val="1.0"/>
  <p:tag name="KSO_WM_BEAUTIFY_FLAG" val="#wm#"/>
  <p:tag name="KSO_WM_UNIT_DEFAULT_FONT" val="16;20;2"/>
  <p:tag name="KSO_WM_UNIT_BLOCK" val="0"/>
  <p:tag name="KSO_WM_UNIT_SUBTYPE" val="a"/>
  <p:tag name="KSO_WM_TEMPLATE_CATEGORY" val="custom"/>
  <p:tag name="KSO_WM_TEMPLATE_INDEX" val="20206033"/>
  <p:tag name="KSO_WM_UNIT_ID" val="custom20206033_9*h_f*1_1"/>
</p:tagLst>
</file>

<file path=ppt/tags/tag20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9*a*1"/>
  <p:tag name="KSO_WM_UNIT_ISNUMDGMTITLE" val="0"/>
</p:tagLst>
</file>

<file path=ppt/tags/tag206.xml><?xml version="1.0" encoding="utf-8"?>
<p:tagLst xmlns:p="http://schemas.openxmlformats.org/presentationml/2006/main">
  <p:tag name="KSO_WM_UNIT_TABLE_BEAUTIFY" val="smartTable{a4c42447-c085-4fba-9857-7403dadb7b4d}"/>
  <p:tag name="TABLE_ENDDRAG_ORIGIN_RECT" val="688*165"/>
  <p:tag name="TABLE_ENDDRAG_RECT" val="115*342*688*165"/>
</p:tagLst>
</file>

<file path=ppt/tags/tag207.xml><?xml version="1.0" encoding="utf-8"?>
<p:tagLst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9"/>
  <p:tag name="KSO_WM_SLIDE_SIZE" val="864.095*311.886"/>
  <p:tag name="KSO_WM_SLIDE_POSITION" val="47.9556*125.305"/>
  <p:tag name="KSO_WM_TAG_VERSION" val="1.0"/>
  <p:tag name="KSO_WM_BEAUTIFY_FLAG" val="#wm#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marginOverLayout&quot;:{&quot;left&quot;:-0.035,&quot;top&quot;:-0.035,&quot;right&quot;:-0.035,&quot;bottom&quot;:-0.035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marginOverLayout&quot;:{&quot;left&quot;:-0.035,&quot;top&quot;:-0.035,&quot;right&quot;:-0.035,&quot;bottom&quot;:-0.035},&quot;edge&quot;:{&quot;left&quot;:false,&quot;top&quot;:false,&quot;right&quot;:true,&quot;bottom&quot;:true}}]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9"/>
</p:tagLst>
</file>

<file path=ppt/tags/tag208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12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1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14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15.xml><?xml version="1.0" encoding="utf-8"?>
<p:tagLst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6033"/>
  <p:tag name="KSO_WM_UNIT_ID" val="custom2020603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8*i*2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SLIDE_BACKGROUND_TYPE" val="navigation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8*i*3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TEMPLATE_CATEGORY" val="custom"/>
  <p:tag name="KSO_WM_TEMPLATE_INDEX" val="20206033"/>
  <p:tag name="KSO_WM_UNIT_ID" val="custom20206033_8*i*4"/>
  <p:tag name="KSO_WM_UNIT_TYPE" val="i"/>
  <p:tag name="KSO_WM_UNIT_INDEX" val="4"/>
</p:tagLst>
</file>

<file path=ppt/tags/tag219.xml><?xml version="1.0" encoding="utf-8"?>
<p:tagLst xmlns:p="http://schemas.openxmlformats.org/presentationml/2006/main">
  <p:tag name="KSO_WM_UNIT_ISCONTENTSTITLE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VALUE" val="380"/>
  <p:tag name="KSO_WM_UNIT_DEFAULT_FONT" val="16;24;2"/>
  <p:tag name="KSO_WM_UNIT_BLOCK" val="0"/>
  <p:tag name="KSO_WM_TEMPLATE_CATEGORY" val="custom"/>
  <p:tag name="KSO_WM_TEMPLATE_INDEX" val="20206033"/>
  <p:tag name="KSO_WM_UNIT_ID" val="custom20206033_8*f*1"/>
  <p:tag name="KSO_WM_UNIT_SUBTYPE" val="a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a"/>
  <p:tag name="KSO_WM_UNIT_INDEX" val="1"/>
  <p:tag name="KSO_WM_UNIT_PRESET_TEXT" val="单击此处添加大标题"/>
  <p:tag name="KSO_WM_UNIT_VALUE" val="30"/>
  <p:tag name="KSO_WM_UNIT_DEFAULT_FONT" val="28;32;4"/>
  <p:tag name="KSO_WM_UNIT_BLOCK" val="0"/>
  <p:tag name="KSO_WM_TEMPLATE_CATEGORY" val="custom"/>
  <p:tag name="KSO_WM_TEMPLATE_INDEX" val="20206033"/>
  <p:tag name="KSO_WM_UNIT_ID" val="custom20206033_8*a*1"/>
  <p:tag name="KSO_WM_UNIT_ISNUMDGMTITLE" val="0"/>
</p:tagLst>
</file>

<file path=ppt/tags/tag221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8"/>
  <p:tag name="KSO_WM_SLIDE_SIZE" val="960*539"/>
  <p:tag name="KSO_WM_SLIDE_POSITION" val="0*0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BACKGROUND" val="[&quot;navigation&quot;]"/>
  <p:tag name="KSO_WM_SLIDE_RATIO" val="1.777778"/>
  <p:tag name="KSO_WM_SLIDE_CAN_ADD_NAVIGATION" val="1"/>
  <p:tag name="KSO_WM_TEMPLATE_MASTER_TYPE" val="1"/>
  <p:tag name="KSO_WM_TEMPLATE_COLOR_TYPE" val="1"/>
  <p:tag name="KSO_WM_TEMPLATE_CATEGORY" val="custom"/>
  <p:tag name="KSO_WM_TEMPLATE_INDEX" val="20206033"/>
  <p:tag name="KSO_WM_SLIDE_ID" val="custom20206033_8"/>
</p:tagLst>
</file>

<file path=ppt/tags/tag222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26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6033"/>
  <p:tag name="KSO_WM_UNIT_ID" val="custom20206033_12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6033_12*i*2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6033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6033_12*i*3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ISCONTENTSTITLE" val="0"/>
  <p:tag name="KSO_WM_UNIT_PRESET_TEXT" val="单击此处添加大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28;32;4"/>
  <p:tag name="KSO_WM_UNIT_BLOCK" val="0"/>
  <p:tag name="KSO_WM_TEMPLATE_CATEGORY" val="custom"/>
  <p:tag name="KSO_WM_TEMPLATE_INDEX" val="20206033"/>
  <p:tag name="KSO_WM_UNIT_ID" val="custom20206033_12*a*1"/>
  <p:tag name="KSO_WM_UNIT_ISNUMDGMTITLE" val="0"/>
</p:tagLst>
</file>

<file path=ppt/tags/tag234.xml><?xml version="1.0" encoding="utf-8"?>
<p:tagLst xmlns:p="http://schemas.openxmlformats.org/presentationml/2006/main"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……"/>
  <p:tag name="KSO_WM_UNIT_NOCLEAR" val="0"/>
  <p:tag name="KSO_WM_UNIT_VALUE" val="3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LAYERLEVEL" val="1"/>
  <p:tag name="KSO_WM_TAG_VERSION" val="1.0"/>
  <p:tag name="KSO_WM_BEAUTIFY_FLAG" val="#wm#"/>
  <p:tag name="KSO_WM_UNIT_DEFAULT_FONT" val="12;16;2"/>
  <p:tag name="KSO_WM_UNIT_BLOCK" val="0"/>
  <p:tag name="KSO_WM_TEMPLATE_CATEGORY" val="custom"/>
  <p:tag name="KSO_WM_TEMPLATE_INDEX" val="20206033"/>
  <p:tag name="KSO_WM_UNIT_ID" val="custom20206033_12*f*1"/>
  <p:tag name="KSO_WM_UNIT_SUBTYPE" val="a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UNIT_ISCONTENTSTITLE" val="0"/>
  <p:tag name="KSO_WM_UNIT_NOCLEAR" val="0"/>
  <p:tag name="KSO_WM_UNIT_VALUE" val="9"/>
  <p:tag name="KSO_WM_UNIT_PRESET_TEXT" val="单击此处添加标题"/>
  <p:tag name="KSO_WM_TEMPLATE_CATEGORY" val="custom"/>
  <p:tag name="KSO_WM_TEMPLATE_INDEX" val="20206033"/>
  <p:tag name="KSO_WM_UNIT_ID" val="custom20206033_7*a*1"/>
  <p:tag name="KSO_WM_UNIT_ISNUMDGMTITLE" val="0"/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12"/>
  <p:tag name="KSO_WM_SLIDE_SIZE" val="960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CAN_ADD_NAVIGATION" val="1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6033"/>
  <p:tag name="KSO_WM_SLIDE_ID" val="custom20206033_1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6033"/>
  <p:tag name="KSO_WM_UNIT_ID" val="custom20206033_24*a*1"/>
  <p:tag name="KSO_WM_UNIT_ISNUMDGMTITLE" val="0"/>
</p:tagLst>
</file>

<file path=ppt/tags/tag239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033"/>
  <p:tag name="KSO_WM_SLIDE_ID" val="custom20206033_24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COMMONDATA" val="eyJoZGlkIjoiZGQyZDYzMTlhZjNmYTM5NTcwZDU4NWExOTk3MzE2MDMifQ=="/>
  <p:tag name="KSO_WPP_MARK_KEY" val="edc4ae16-9a38-4313-bf6e-428e8fa34f27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*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1F5FC"/>
      </a:dk2>
      <a:lt2>
        <a:srgbClr val="FDFEFE"/>
      </a:lt2>
      <a:accent1>
        <a:srgbClr val="57BEE5"/>
      </a:accent1>
      <a:accent2>
        <a:srgbClr val="4DB89E"/>
      </a:accent2>
      <a:accent3>
        <a:srgbClr val="6FA55E"/>
      </a:accent3>
      <a:accent4>
        <a:srgbClr val="AB8740"/>
      </a:accent4>
      <a:accent5>
        <a:srgbClr val="E26849"/>
      </a:accent5>
      <a:accent6>
        <a:srgbClr val="E5567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1759</Words>
  <Application>WPS 演示</Application>
  <PresentationFormat>宽屏</PresentationFormat>
  <Paragraphs>130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幼圆</vt:lpstr>
      <vt:lpstr>汉仪乐喵体W</vt:lpstr>
      <vt:lpstr>微软雅黑</vt:lpstr>
      <vt:lpstr>黑体</vt:lpstr>
      <vt:lpstr>隶书</vt:lpstr>
      <vt:lpstr>楷体</vt:lpstr>
      <vt:lpstr>Segoe UI</vt:lpstr>
      <vt:lpstr>Times New Roman</vt:lpstr>
      <vt:lpstr>Lato Light</vt:lpstr>
      <vt:lpstr>Calibri</vt:lpstr>
      <vt:lpstr>MS PGothic</vt:lpstr>
      <vt:lpstr>Arial Unicode MS</vt:lpstr>
      <vt:lpstr>华文细黑</vt:lpstr>
      <vt:lpstr>Office 主题</vt:lpstr>
      <vt:lpstr>1_Office 主题​​</vt:lpstr>
      <vt:lpstr>掌握婴幼儿衣着的护理方法</vt:lpstr>
      <vt:lpstr>一、教学目标 知识目标： 1.了解婴幼儿衣着的护理方法； 2.掌握婴幼儿穿脱衣物的正确方法。 能力目标：	 1.能够选择适合婴幼儿的衣物； 2.能够给0～1岁、1～2岁、2～3岁的婴幼儿穿脱衣裤。 素质目标：	 能在操作中关心和保护好幼儿，树立起精技善育的照护理念，认同敬业、友善的价值观，发扬责任心、爱心、细心的职业精神。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下次见！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WJX</dc:creator>
  <cp:lastModifiedBy> 潴肉莲蓉包</cp:lastModifiedBy>
  <cp:revision>10</cp:revision>
  <dcterms:created xsi:type="dcterms:W3CDTF">2023-05-23T12:01:00Z</dcterms:created>
  <dcterms:modified xsi:type="dcterms:W3CDTF">2023-05-28T16:18:18Z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7CF0E8D93BCC45D9A12F3D8811AD8B34</vt:lpwstr>
  </property>
  <property fmtid="{D5CDD505-2E9C-101B-9397-08002B2CF9AE}" pid="3" name="KSOProductBuildVer">
    <vt:lpwstr>2052-11.1.0.10314</vt:lpwstr>
  </property>
</Properties>
</file>