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351" r:id="rId15"/>
    <p:sldId id="270" r:id="rId16"/>
    <p:sldId id="271" r:id="rId17"/>
    <p:sldId id="272" r:id="rId18"/>
    <p:sldId id="352" r:id="rId19"/>
    <p:sldId id="353" r:id="rId20"/>
    <p:sldId id="355" r:id="rId21"/>
    <p:sldId id="357" r:id="rId22"/>
    <p:sldId id="273" r:id="rId23"/>
    <p:sldId id="274" r:id="rId24"/>
    <p:sldId id="358" r:id="rId25"/>
    <p:sldId id="275" r:id="rId26"/>
    <p:sldId id="276" r:id="rId27"/>
    <p:sldId id="278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361" r:id="rId36"/>
    <p:sldId id="362" r:id="rId37"/>
    <p:sldId id="287" r:id="rId38"/>
    <p:sldId id="364" r:id="rId39"/>
    <p:sldId id="365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9" r:id="rId51"/>
    <p:sldId id="300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66" r:id="rId62"/>
    <p:sldId id="311" r:id="rId63"/>
    <p:sldId id="313" r:id="rId64"/>
    <p:sldId id="367" r:id="rId65"/>
    <p:sldId id="314" r:id="rId66"/>
    <p:sldId id="315" r:id="rId67"/>
    <p:sldId id="316" r:id="rId68"/>
    <p:sldId id="369" r:id="rId69"/>
    <p:sldId id="371" r:id="rId70"/>
    <p:sldId id="372" r:id="rId71"/>
    <p:sldId id="317" r:id="rId72"/>
    <p:sldId id="373" r:id="rId73"/>
    <p:sldId id="318" r:id="rId74"/>
    <p:sldId id="319" r:id="rId75"/>
    <p:sldId id="321" r:id="rId76"/>
    <p:sldId id="322" r:id="rId77"/>
    <p:sldId id="323" r:id="rId78"/>
    <p:sldId id="374" r:id="rId79"/>
    <p:sldId id="324" r:id="rId80"/>
    <p:sldId id="325" r:id="rId81"/>
    <p:sldId id="326" r:id="rId82"/>
    <p:sldId id="327" r:id="rId83"/>
    <p:sldId id="328" r:id="rId84"/>
    <p:sldId id="329" r:id="rId85"/>
    <p:sldId id="330" r:id="rId86"/>
    <p:sldId id="331" r:id="rId87"/>
    <p:sldId id="332" r:id="rId88"/>
    <p:sldId id="333" r:id="rId89"/>
    <p:sldId id="334" r:id="rId90"/>
    <p:sldId id="335" r:id="rId91"/>
    <p:sldId id="336" r:id="rId92"/>
    <p:sldId id="337" r:id="rId93"/>
    <p:sldId id="338" r:id="rId94"/>
    <p:sldId id="339" r:id="rId95"/>
    <p:sldId id="340" r:id="rId96"/>
    <p:sldId id="341" r:id="rId97"/>
    <p:sldId id="342" r:id="rId98"/>
    <p:sldId id="376" r:id="rId99"/>
    <p:sldId id="382" r:id="rId100"/>
    <p:sldId id="377" r:id="rId101"/>
    <p:sldId id="343" r:id="rId102"/>
    <p:sldId id="379" r:id="rId103"/>
    <p:sldId id="344" r:id="rId104"/>
    <p:sldId id="345" r:id="rId105"/>
    <p:sldId id="346" r:id="rId106"/>
    <p:sldId id="347" r:id="rId107"/>
    <p:sldId id="348" r:id="rId108"/>
    <p:sldId id="380" r:id="rId109"/>
    <p:sldId id="383" r:id="rId110"/>
    <p:sldId id="381" r:id="rId111"/>
  </p:sldIdLst>
  <p:sldSz cx="12192000" cy="6858000"/>
  <p:notesSz cx="6858000" cy="12192000"/>
  <p:custDataLst>
    <p:tags r:id="rId11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gs" Target="tags/tag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174475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D82BA8C-1189-4E69-A391-E3A48D865B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174475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D676D2F-433A-4BE8-92C5-92B9D73998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4f755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69878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44f755af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869878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294A4D1-9D5C-A089-CBFA-3114D77213D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AA9CA43-B696-4A52-A4CD-36EA6A13543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C4EA967-11DD-431B-9892-3BB9785252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386B746-AE23-48E0-BBE1-A08E5E5CB4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4f755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69878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44f755af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869878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0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9045166-D23D-65CB-C566-26DF8B3CF63C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1_1#a4c6169d1?htil=6&amp;vaa=1&amp;vcp=1&amp;vis=1&amp;pid=a355661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186"/>
            <a:ext cx="54223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1_2#a4c6169d1?htil=6&amp;vaa=1&amp;vcp=1&amp;vis=1&amp;pid=a35566160&amp;color=0,0,0&amp;vtp=1&amp;vaab=1&amp;bt=1&amp;bbb=1&amp;hb=1&amp;hs=1"/>
          <p:cNvSpPr/>
          <p:nvPr/>
        </p:nvSpPr>
        <p:spPr>
          <a:xfrm>
            <a:off x="539496" y="12158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（1）神舟十九号载人飞船发射时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酒泉卫星发射中心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3_1#a4c6169d1.bracket?vaa=1&amp;vcp=1&amp;vis=1&amp;pid=a35566160&amp;color=0,0,0&amp;vpa=5&amp;vtp=1&amp;vaab=1"/>
          <p:cNvSpPr/>
          <p:nvPr/>
        </p:nvSpPr>
        <p:spPr>
          <a:xfrm>
            <a:off x="3661315" y="18502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3#a4c6169d1.choices?htil=6&amp;vaa=1&amp;vcp=1&amp;vis=1&amp;pid=a35566160&amp;color=0,0,0&amp;vtp=1&amp;vaab=1&amp;bbb=1&amp;hs=1"/>
          <p:cNvSpPr/>
          <p:nvPr/>
        </p:nvSpPr>
        <p:spPr>
          <a:xfrm>
            <a:off x="539496" y="249891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.出现极夜</a:t>
            </a:r>
            <a:endParaRPr lang="en-US" altLang="zh-CN" sz="2800" dirty="0"/>
          </a:p>
        </p:txBody>
      </p:sp>
      <p:sp>
        <p:nvSpPr>
          <p:cNvPr id="6" name="QC_6_AS.1_1#a4c6169d1?htil=6&amp;vaa=1&amp;vcp=1&amp;vis=1&amp;pid=a35566160&amp;color=0,0,0&amp;vtp=1&amp;vaab=1&amp;bbb=1&amp;hb=1&amp;hs=1"/>
          <p:cNvSpPr/>
          <p:nvPr/>
        </p:nvSpPr>
        <p:spPr>
          <a:xfrm>
            <a:off x="539496" y="376809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神舟十九号载人飞船发射</a:t>
            </a:r>
            <a:endParaRPr lang="en-US" altLang="zh-CN" sz="2800" dirty="0"/>
          </a:p>
        </p:txBody>
      </p:sp>
      <p:sp>
        <p:nvSpPr>
          <p:cNvPr id="8" name="QC_6_AS.1_1#a4c6169d1?htil=6&amp;vaa=1&amp;vcp=1&amp;vis=1&amp;pid=a35566160&amp;color=0,0,0&amp;vtp=1&amp;vaab=1&amp;bbb=1&amp;hb=1&amp;hs=1"/>
          <p:cNvSpPr/>
          <p:nvPr/>
        </p:nvSpPr>
        <p:spPr>
          <a:xfrm>
            <a:off x="539496" y="439756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时间为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此时地球运行在北半球的秋分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与冬至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此时北半球各地昼短夜长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7_BD.313_1#f8a97fc76?vaa=1&amp;vcp=1&amp;vis=1&amp;pid=555d9f866&amp;color=0,0,0&amp;vtp=1&amp;vaab=1&amp;bbb=1&amp;hb=1"/>
          <p:cNvSpPr/>
          <p:nvPr/>
        </p:nvSpPr>
        <p:spPr>
          <a:xfrm>
            <a:off x="539496" y="1390848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（4）结合材料二分析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为解决沙特阿拉伯水资源匮乏的问题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除海水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淡化外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你还有哪些可行的建议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？（答出两点）</a:t>
            </a:r>
            <a:endParaRPr lang="en-US" altLang="zh-CN" sz="2800" dirty="0"/>
          </a:p>
        </p:txBody>
      </p:sp>
      <p:sp>
        <p:nvSpPr>
          <p:cNvPr id="6" name="QO_7_AN.7_1#f8a97fc76?vaa=1&amp;vcp=1&amp;vis=1&amp;pid=555d9f866&amp;color=0,0,0&amp;vtp=1&amp;vaab=1&amp;bbb=1&amp;hb=1"/>
          <p:cNvSpPr/>
          <p:nvPr/>
        </p:nvSpPr>
        <p:spPr>
          <a:xfrm>
            <a:off x="539496" y="2709426"/>
            <a:ext cx="11109960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提高水资源利用率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节约用水；制定与节水相关的法律法规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发展节水农业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推广节水灌溉技术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培育优良的节水新品种；工业用水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重复使用、循环利用；生活用水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一水多用；等等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e93ea9f?vcp=1&amp;pid=786987885&amp;color=197,144,191&amp;vtp=1&amp;vaab=1&amp;bt=1&amp;bbb=1"/>
          <p:cNvSpPr/>
          <p:nvPr/>
        </p:nvSpPr>
        <p:spPr>
          <a:xfrm>
            <a:off x="539496" y="4115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abde8d224?sp=1&amp;vcp=1&amp;pid=a5e93ea9f&amp;color=0,0,0&amp;vtp=1&amp;vaab=1&amp;bbb=1"/>
          <p:cNvSpPr/>
          <p:nvPr/>
        </p:nvSpPr>
        <p:spPr>
          <a:xfrm>
            <a:off x="539496" y="1127335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6_BD.315_1#030e7e132?vaa=1&amp;vcp=1&amp;vis=1&amp;pid=abde8d224&amp;color=0,0,0&amp;vtp=1&amp;vaab=1&amp;bbb=1&amp;hb=1"/>
          <p:cNvSpPr/>
          <p:nvPr/>
        </p:nvSpPr>
        <p:spPr>
          <a:xfrm>
            <a:off x="539496" y="17992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中国山水画常以自然景观为主要描绘对象。下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图为我国宋代著名山水画《寒鸦图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局部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其描绘的是我国某地冬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雪消融时的景象。据此完成14～15题。</a:t>
            </a:r>
            <a:endParaRPr lang="en-US" altLang="zh-CN" sz="2800" dirty="0"/>
          </a:p>
        </p:txBody>
      </p:sp>
      <p:pic>
        <p:nvPicPr>
          <p:cNvPr id="5" name="QM_6_BD.315_2#030e7e132?vaa=1&amp;vcp=1&amp;vis=1&amp;pid=abde8d2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7189" y="3429000"/>
            <a:ext cx="5052524" cy="233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316_1#541caa78e?vaa=1&amp;vcp=1&amp;vis=1&amp;pid=030e7e132&amp;color=0,0,0&amp;vtp=1&amp;vaab=1&amp;bbb=1"/>
          <p:cNvSpPr/>
          <p:nvPr/>
        </p:nvSpPr>
        <p:spPr>
          <a:xfrm>
            <a:off x="539496" y="37792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画中除了描绘“群鸦寒塘”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地理要素还有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317_1#541caa78e.bracket?vaa=1&amp;vcp=1&amp;vis=1&amp;pid=030e7e132&amp;color=0,0,0&amp;vpa=84&amp;vtp=1&amp;vaab=1"/>
          <p:cNvSpPr/>
          <p:nvPr/>
        </p:nvSpPr>
        <p:spPr>
          <a:xfrm>
            <a:off x="3001593" y="44146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316_2#541caa78e.choices?vaa=1&amp;vcp=1&amp;vis=1&amp;pid=030e7e132&amp;color=0,0,0&amp;vtp=1&amp;vaab=1&amp;bbb=1"/>
          <p:cNvSpPr/>
          <p:nvPr/>
        </p:nvSpPr>
        <p:spPr>
          <a:xfrm>
            <a:off x="539496" y="50715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A.重峦叠嶂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B.草木苍翠</a:t>
            </a:r>
            <a:r>
              <a:rPr lang="en-US" altLang="zh-CN" sz="2800" dirty="0"/>
              <a:t>              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C.雪霁严林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D.耕牛田舍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18_1#7f09922b0?vaa=1&amp;vcp=1&amp;vis=1&amp;pid=030e7e132&amp;color=0,0,0&amp;vtp=1&amp;vaab=1&amp;bbb=1&amp;hb=1"/>
          <p:cNvSpPr/>
          <p:nvPr/>
        </p:nvSpPr>
        <p:spPr>
          <a:xfrm>
            <a:off x="539496" y="8166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下列气温年变化曲线和各月降水量柱状图与画中所描绘地区相符的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18_2#7f09922b0.choices?vaa=1&amp;vcp=1&amp;vis=1&amp;pid=030e7e132&amp;color=0,0,0&amp;vtp=1&amp;vaab=1&amp;bbb=1"/>
          <p:cNvSpPr/>
          <p:nvPr/>
        </p:nvSpPr>
        <p:spPr>
          <a:xfrm>
            <a:off x="539496" y="2250449"/>
            <a:ext cx="11109960" cy="23279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0800"/>
              </a:lnSpc>
              <a:tabLst>
                <a:tab pos="3193415" algn="l"/>
                <a:tab pos="5840730" algn="l"/>
                <a:tab pos="8424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7f09922b0?vaa=1&amp;vcp=1&amp;vis=1&amp;pid=030e7e132&amp;color=0,0,0&amp;vtp=1&amp;vaab=1&amp;bbb=1&amp;hb=1"/>
              <p:cNvSpPr/>
              <p:nvPr/>
            </p:nvSpPr>
            <p:spPr>
              <a:xfrm>
                <a:off x="539496" y="480629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提示：图中描绘的是冬雪消融时的景象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说明图示地区冬季较寒冷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有积雪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气温在0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A项符合题意）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7f09922b0?vaa=1&amp;vcp=1&amp;vis=1&amp;pid=030e7e13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06292"/>
                <a:ext cx="11109960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3" t="-51" r="-111" b="-5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320_1#7f09922b0.bracket?vaa=1&amp;vcp=1&amp;vis=1&amp;pid=030e7e132&amp;color=0,0,0&amp;vpa=85&amp;vtp=1&amp;vaab=1"/>
          <p:cNvSpPr/>
          <p:nvPr/>
        </p:nvSpPr>
        <p:spPr>
          <a:xfrm>
            <a:off x="1172115" y="14510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C_7_BD.318_2#7f09922b0.choice_image?vaa=1&amp;vcp=1&amp;vis=1&amp;pid=030e7e132&amp;color=0,0,0&amp;tib=255,255,255&amp;iip=2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2253751"/>
            <a:ext cx="21396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18_2#7f09922b0.choice_image?vaa=1&amp;vcp=1&amp;vis=1&amp;pid=030e7e132&amp;color=0,0,0&amp;tib=255,255,255&amp;iip=2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524" y="2354335"/>
            <a:ext cx="165506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18_2#7f09922b0.choice_image?vaa=1&amp;vcp=1&amp;vis=1&amp;pid=030e7e132&amp;color=0,0,0&amp;tib=255,255,255&amp;iip=2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96" y="2409199"/>
            <a:ext cx="16002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318_2#7f09922b0.choice_image?vaa=1&amp;vcp=1&amp;vis=1&amp;pid=030e7e132&amp;color=0,0,0&amp;tib=255,255,255&amp;iip=2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9579" y="2409199"/>
            <a:ext cx="184708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a09e821?sp=1&amp;vcp=1&amp;pid=a5e93ea9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6_BD.322_1#b3ab212c9?htil=56&amp;vaa=1&amp;vcp=1&amp;vis=1&amp;pid=e4a09e82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51757"/>
            <a:ext cx="487375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22_2#b3ab212c9?htil=56&amp;sp=1&amp;vaa=1&amp;vcp=1&amp;vis=1&amp;pid=e4a09e821&amp;color=0,0,0&amp;vtp=1&amp;vaab=1&amp;bbb=1&amp;hb=1&amp;hs=1"/>
          <p:cNvSpPr/>
          <p:nvPr/>
        </p:nvSpPr>
        <p:spPr>
          <a:xfrm>
            <a:off x="539496" y="1233469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16.（2024·河北·中考）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中亚地处亚欧大陆中部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与我国新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疆相邻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两者地理环境相似。近年来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该地区人口增长迅速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水资源的高效利</a:t>
            </a:r>
            <a:endParaRPr lang="en-US" altLang="zh-CN" sz="2800" dirty="0"/>
          </a:p>
        </p:txBody>
      </p:sp>
      <p:sp>
        <p:nvSpPr>
          <p:cNvPr id="5" name="QO_6_BD.322_2#b3ab212c9?htil=56&amp;sp=1&amp;vaa=1&amp;vcp=1&amp;vis=1&amp;pid=e4a09e821&amp;color=0,0,0&amp;vtp=1&amp;vaab=1&amp;bbb=1&amp;hb=1&amp;hs=1"/>
          <p:cNvSpPr/>
          <p:nvPr/>
        </p:nvSpPr>
        <p:spPr>
          <a:xfrm>
            <a:off x="539496" y="444167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用成为各国关注的重点。中亚国家积极寻求与我国新疆在灌溉技术方面的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合作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较好地促进了双方的农业发展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图示意中亚降水量及城市分布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3_1#e7c3ffda5?vaa=1&amp;vcp=1&amp;vis=1&amp;pid=b3ab212c9&amp;color=0,0,0&amp;vtp=1&amp;vaab=1&amp;bt=1&amp;bbb=1&amp;hb=1"/>
          <p:cNvSpPr/>
          <p:nvPr/>
        </p:nvSpPr>
        <p:spPr>
          <a:xfrm>
            <a:off x="539496" y="5287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（1）中亚身居内陆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远离海洋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大部分地区降水较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多为内流区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和无流区。区域内部也存在明显差异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中亚东南部降水较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城市与人口相对集中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24_1#e7c3ffda5.blank?vaa=1&amp;vcp=1&amp;vis=1&amp;pid=b3ab212c9&amp;color=0,0,0&amp;vpa=86&amp;vtp=1&amp;vaab=1"/>
          <p:cNvSpPr/>
          <p:nvPr/>
        </p:nvSpPr>
        <p:spPr>
          <a:xfrm>
            <a:off x="8550814" y="49822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B_7_AN.325_1#e7c3ffda5.blank?vaa=1&amp;vcp=1&amp;vis=1&amp;pid=b3ab212c9&amp;color=0,0,0&amp;vpa=87&amp;vtp=1&amp;vaab=1"/>
          <p:cNvSpPr/>
          <p:nvPr/>
        </p:nvSpPr>
        <p:spPr>
          <a:xfrm>
            <a:off x="9439814" y="114592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327_1#e7c3ffda5.blank?vaa=1&amp;vcp=1&amp;vis=1&amp;pid=b3ab212c9&amp;color=0,0,0&amp;vpa=88&amp;vtp=1&amp;vaab=1"/>
          <p:cNvSpPr/>
          <p:nvPr/>
        </p:nvSpPr>
        <p:spPr>
          <a:xfrm>
            <a:off x="1261015" y="177266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pic>
        <p:nvPicPr>
          <p:cNvPr id="6" name="QO_6_BD.326_1#e7c3ffda5?vaa=1&amp;vcp=1&amp;vis=1&amp;pid=b3ab212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0352" y="2440306"/>
            <a:ext cx="5849104" cy="35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28_1#e4b3dc947?htil=57&amp;vaa=1&amp;vcp=1&amp;vis=1&amp;pid=b3ab212c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6866" y="814832"/>
            <a:ext cx="438912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28_2#e4b3dc947?htil=57&amp;sp=1&amp;vaa=1&amp;vcp=1&amp;vis=1&amp;pid=b3ab212c9&amp;color=0,0,0&amp;vtp=1&amp;vaab=1&amp;bt=1&amp;bbb=1&amp;hb=1"/>
          <p:cNvSpPr/>
          <p:nvPr/>
        </p:nvSpPr>
        <p:spPr>
          <a:xfrm>
            <a:off x="539496" y="596519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（2）将下列内容的数字序号填入下面框图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中对应的空格内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完成“中亚人口快速增长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与水资源短缺加剧的关系”框图内容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①粮食需求增加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②灌溉用水增加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用水增加</a:t>
            </a:r>
            <a:endParaRPr lang="en-US" altLang="zh-CN" sz="2800" dirty="0"/>
          </a:p>
        </p:txBody>
      </p:sp>
      <p:pic>
        <p:nvPicPr>
          <p:cNvPr id="4" name="QB_7_BD.328_3#e4b3dc947?htil=57&amp;vaa=1&amp;vcp=1&amp;vis=1&amp;pid=b3ab212c9&amp;color=0,0,0&amp;tib=255,255,255&amp;vip=89#9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856862"/>
            <a:ext cx="8191881" cy="220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N.329_1#e4b3dc947.blank?vaa=1&amp;vcp=1&amp;vis=1&amp;pid=b3ab212c9&amp;color=0,0,0&amp;vpa=89&amp;vtp=1&amp;vaab=1"/>
          <p:cNvSpPr/>
          <p:nvPr/>
        </p:nvSpPr>
        <p:spPr>
          <a:xfrm>
            <a:off x="4163187" y="4112895"/>
            <a:ext cx="1234440" cy="31089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400" dirty="0"/>
          </a:p>
        </p:txBody>
      </p:sp>
      <p:sp>
        <p:nvSpPr>
          <p:cNvPr id="7" name="QB_7_AN.330_1#e4b3dc947.blank?vaa=1&amp;vcp=1&amp;vis=1&amp;pid=b3ab212c9&amp;color=0,0,0&amp;vpa=90&amp;vtp=1&amp;vaab=1"/>
          <p:cNvSpPr/>
          <p:nvPr/>
        </p:nvSpPr>
        <p:spPr>
          <a:xfrm>
            <a:off x="1238250" y="5461635"/>
            <a:ext cx="1133856" cy="32004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400" dirty="0"/>
          </a:p>
        </p:txBody>
      </p:sp>
      <p:sp>
        <p:nvSpPr>
          <p:cNvPr id="8" name="QB_7_AN.331_1#e4b3dc947.blank?vaa=1&amp;vcp=1&amp;vis=1&amp;pid=b3ab212c9&amp;color=0,0,0&amp;vpa=91&amp;vtp=1&amp;vaab=1"/>
          <p:cNvSpPr/>
          <p:nvPr/>
        </p:nvSpPr>
        <p:spPr>
          <a:xfrm>
            <a:off x="7056882" y="5443347"/>
            <a:ext cx="1078992" cy="33832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32_1#c98fcba6f?vaa=1&amp;vcp=1&amp;vis=1&amp;pid=b3ab212c9&amp;color=0,0,0&amp;vtp=1&amp;vaab=1&amp;bt=1&amp;bbb=1"/>
          <p:cNvSpPr/>
          <p:nvPr/>
        </p:nvSpPr>
        <p:spPr>
          <a:xfrm>
            <a:off x="539496" y="12295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（3）从水资源利用角度说明中亚引进我国滴灌技术的积极作用。</a:t>
            </a:r>
            <a:endParaRPr lang="en-US" altLang="zh-CN" sz="2800" dirty="0"/>
          </a:p>
        </p:txBody>
      </p:sp>
      <p:pic>
        <p:nvPicPr>
          <p:cNvPr id="3" name="QO_6_BD.332_2#c98fcba6f?vaa=1&amp;vcp=1&amp;vis=1&amp;pid=b3ab212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911191"/>
            <a:ext cx="491032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c98fcba6f?vaa=1&amp;vcp=1&amp;vis=1&amp;pid=b3ab212c9&amp;color=0,0,0&amp;vtp=1&amp;vaab=1&amp;bbb=1"/>
          <p:cNvSpPr/>
          <p:nvPr/>
        </p:nvSpPr>
        <p:spPr>
          <a:xfrm>
            <a:off x="539496" y="5048091"/>
            <a:ext cx="1155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提高水资源利用率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减少水资源浪费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缓解中亚用水紧张问题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34_1#c2c478bdd?sp=1&amp;vaa=1&amp;vcp=1&amp;vis=1&amp;pid=e4a09e821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17.（2024·湖南·中考）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湖南某中学师生前往H村开展红色研学活动。下图为H村等高线地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形图和该村部分景观图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7129" y="2532044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35_1#e6ba60f88?vaa=1&amp;vcp=1&amp;vis=1&amp;pid=c2c478bdd&amp;color=0,0,0&amp;vtp=1&amp;vaab=1&amp;bbb=1&amp;hb=1"/>
          <p:cNvSpPr/>
          <p:nvPr/>
        </p:nvSpPr>
        <p:spPr>
          <a:xfrm>
            <a:off x="539496" y="9045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（1）电子地图具有定位、缩放等功能。同学们在电子地图中查找到H村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使用电子地图的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功能调节比例尺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查看H村周边景点分布。查阅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H村等高线地形图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发现该村所在区域地形以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地势险要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易守难攻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_1#e6ba60f88.blank?vaa=1&amp;vcp=1&amp;vis=1&amp;pid=c2c478bdd&amp;color=0,0,0&amp;vpa=92&amp;vtp=1&amp;vaab=1&amp;bbb=1"/>
          <p:cNvSpPr/>
          <p:nvPr/>
        </p:nvSpPr>
        <p:spPr>
          <a:xfrm>
            <a:off x="3039014" y="15218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缩放</a:t>
            </a:r>
            <a:endParaRPr lang="en-US" altLang="zh-CN" sz="2800" dirty="0"/>
          </a:p>
        </p:txBody>
      </p:sp>
      <p:sp>
        <p:nvSpPr>
          <p:cNvPr id="9" name="QB_7_AN.2_1#e6ba60f88.blank?vaa=1&amp;vcp=1&amp;vis=1&amp;pid=c2c478bdd&amp;color=0,0,0&amp;vpa=93&amp;vtp=1&amp;vaab=1&amp;bbb=1"/>
          <p:cNvSpPr/>
          <p:nvPr/>
        </p:nvSpPr>
        <p:spPr>
          <a:xfrm>
            <a:off x="7563389" y="21695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O_6_BD.334_3#c2c478bdd?sp=1&amp;vaa=1&amp;vcp=1&amp;vis=1&amp;pid=e4a09e821&amp;color=0,0,0&amp;vtp=1&amp;vaab=1&amp;bbb=1"/>
          <p:cNvSpPr/>
          <p:nvPr/>
        </p:nvSpPr>
        <p:spPr>
          <a:xfrm>
            <a:off x="539496" y="3987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【了解“红色故土”】</a:t>
            </a:r>
            <a:endParaRPr lang="en-US" altLang="zh-CN" sz="2800" dirty="0"/>
          </a:p>
        </p:txBody>
      </p:sp>
      <p:pic>
        <p:nvPicPr>
          <p:cNvPr id="6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9004" y="2903452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46cbbc587?sp=1&amp;vcp=1&amp;vis=1&amp;pid=c2c478bdd&amp;color=0,0,0&amp;vtp=1&amp;vaab=1&amp;bbb=1"/>
          <p:cNvSpPr/>
          <p:nvPr/>
        </p:nvSpPr>
        <p:spPr>
          <a:xfrm>
            <a:off x="539496" y="36825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【追寻“烽火印记”】</a:t>
            </a:r>
            <a:endParaRPr lang="en-US" altLang="zh-CN" sz="2800" dirty="0"/>
          </a:p>
        </p:txBody>
      </p:sp>
      <p:sp>
        <p:nvSpPr>
          <p:cNvPr id="4" name="QB_7_BD.338_1#e94eeffc6?vaa=1&amp;vcp=1&amp;vis=1&amp;pid=c2c478bdd&amp;color=0,0,0&amp;vtp=1&amp;vaab=1&amp;bbb=1&amp;hb=1"/>
          <p:cNvSpPr/>
          <p:nvPr/>
        </p:nvSpPr>
        <p:spPr>
          <a:xfrm>
            <a:off x="539496" y="43120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（2）迎着朝阳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同学们来到海拔为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米的A地参观“革命墙绘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后前往位于A地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方向的人民英雄纪念碑（图中B地）敬献花篮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此时同学们观察到碑影较长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339_1#e94eeffc6.blank?vaa=1&amp;vcp=1&amp;vis=1&amp;pid=c2c478bdd&amp;color=0,0,0&amp;vpa=94&amp;vtp=1&amp;vaab=1&amp;bbb=1"/>
          <p:cNvSpPr/>
          <p:nvPr/>
        </p:nvSpPr>
        <p:spPr>
          <a:xfrm>
            <a:off x="6061615" y="4281528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endParaRPr lang="en-US" altLang="zh-CN" sz="2800" dirty="0"/>
          </a:p>
        </p:txBody>
      </p:sp>
      <p:sp>
        <p:nvSpPr>
          <p:cNvPr id="11" name="QB_7_AN.341_1#e94eeffc6.blank?vaa=1&amp;vcp=1&amp;vis=1&amp;pid=c2c478bdd&amp;color=0,0,0&amp;vpa=95&amp;vtp=1&amp;vaab=1&amp;bbb=1"/>
          <p:cNvSpPr/>
          <p:nvPr/>
        </p:nvSpPr>
        <p:spPr>
          <a:xfrm>
            <a:off x="2940589" y="492922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pic>
        <p:nvPicPr>
          <p:cNvPr id="6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2804" y="446069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5_1#ab9d61956?htil=7&amp;vaa=1&amp;vcp=1&amp;vis=1&amp;pid=a355661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578" y="1084200"/>
            <a:ext cx="5005406" cy="286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5_2#ab9d61956?htil=7&amp;vaa=1&amp;vcp=1&amp;vis=1&amp;pid=a35566160&amp;color=0,0,0&amp;vtp=1&amp;vaab=1&amp;bt=1&amp;bbb=1&amp;hb=1&amp;hs=1"/>
          <p:cNvSpPr/>
          <p:nvPr/>
        </p:nvSpPr>
        <p:spPr>
          <a:xfrm>
            <a:off x="539496" y="1093406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（2）神舟十九号载人飞船发射当天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至2025年元旦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广西桂林（约25°N）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物体影子的长短变化情况为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7_1#ab9d61956.bracket?vaa=1&amp;vcp=1&amp;vis=1&amp;pid=a35566160&amp;color=0,0,0&amp;vpa=6&amp;vtp=1&amp;vaab=1"/>
          <p:cNvSpPr/>
          <p:nvPr/>
        </p:nvSpPr>
        <p:spPr>
          <a:xfrm>
            <a:off x="5131339" y="2302861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5_3#ab9d61956.choices?htil=7&amp;vaa=1&amp;vcp=1&amp;vis=1&amp;pid=a35566160&amp;color=0,0,0&amp;vtp=1&amp;vaab=1&amp;bbb=1"/>
          <p:cNvSpPr/>
          <p:nvPr/>
        </p:nvSpPr>
        <p:spPr>
          <a:xfrm>
            <a:off x="539496" y="2860676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A.逐渐变长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B.逐渐变短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C.先变短后变长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D.先变长后变短</a:t>
            </a:r>
            <a:endParaRPr lang="en-US" altLang="zh-CN" sz="2800" dirty="0"/>
          </a:p>
        </p:txBody>
      </p:sp>
      <p:sp>
        <p:nvSpPr>
          <p:cNvPr id="6" name="QC_6_AS.1_1#ab9d61956?vaa=1&amp;vcp=1&amp;vis=1&amp;pid=a35566160&amp;color=0,0,0&amp;vtp=1&amp;vaab=1&amp;bbb=1&amp;hb=1&amp;hs=1"/>
          <p:cNvSpPr/>
          <p:nvPr/>
        </p:nvSpPr>
        <p:spPr>
          <a:xfrm>
            <a:off x="539496" y="4041967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神舟十九号发射当天到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太阳直射点位于南半球并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向南移动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广西桂林物体的影子逐渐变长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年元旦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太阳直射点位于南半球并向北移动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广西桂林物体的影子逐渐变短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fa096a971?sp=1&amp;vcp=1&amp;vis=1&amp;pid=c2c478bdd&amp;color=0,0,0&amp;vtp=1&amp;vaab=1&amp;bbb=1"/>
          <p:cNvSpPr/>
          <p:nvPr/>
        </p:nvSpPr>
        <p:spPr>
          <a:xfrm>
            <a:off x="539496" y="5921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赓续“红色精神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3）临近正午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同学们返回人民英雄纪念碑前与烈士告别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观察到此时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碑影较短。一天之中碑影的长短变化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主要是由于地球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运动产生的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343_1#fa096a971.blank?vaa=1&amp;vcp=1&amp;vis=1&amp;pid=c2c478bdd&amp;color=0,0,0&amp;vpa=96&amp;vtp=1&amp;vaab=1&amp;bbb=1"/>
          <p:cNvSpPr/>
          <p:nvPr/>
        </p:nvSpPr>
        <p:spPr>
          <a:xfrm>
            <a:off x="8773064" y="1836098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自转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9_1#7db7fb908?htil=8&amp;vaa=1&amp;vcp=1&amp;vis=1&amp;pid=a355661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123" y="763778"/>
            <a:ext cx="4547985" cy="259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9_2#7db7fb908?htil=8&amp;sp=1&amp;vaa=1&amp;vcp=1&amp;vis=1&amp;pid=a35566160&amp;color=0,0,0&amp;vtp=1&amp;vaab=1&amp;bt=1&amp;bbb=1&amp;hb=1&amp;hs=1"/>
          <p:cNvSpPr/>
          <p:nvPr/>
        </p:nvSpPr>
        <p:spPr>
          <a:xfrm>
            <a:off x="539496" y="77647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）我国载人航天工程的不断发展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1_1#7db7fb908.bracket?vaa=1&amp;vcp=1&amp;vis=1&amp;pid=a35566160&amp;color=0,0,0&amp;vpa=7&amp;vtp=1&amp;vaab=1"/>
          <p:cNvSpPr/>
          <p:nvPr/>
        </p:nvSpPr>
        <p:spPr>
          <a:xfrm>
            <a:off x="1883314" y="130035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9_3#7db7fb908?htil=8&amp;vaa=1&amp;vcp=1&amp;vis=1&amp;pid=a35566160&amp;color=0,0,0&amp;vtp=1&amp;vaab=1&amp;bbb=1&amp;hb=1&amp;hs=1"/>
          <p:cNvSpPr/>
          <p:nvPr/>
        </p:nvSpPr>
        <p:spPr>
          <a:xfrm>
            <a:off x="539496" y="1838515"/>
            <a:ext cx="5559552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①推动科技进步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②尽快实现星球移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③提升国民科学素养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④认识宇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宙环境</a:t>
            </a:r>
            <a:endParaRPr lang="en-US" altLang="zh-CN" sz="2800" dirty="0"/>
          </a:p>
        </p:txBody>
      </p:sp>
      <p:sp>
        <p:nvSpPr>
          <p:cNvPr id="6" name="QC_6_BD.29_4#7db7fb908.choices?htil=8&amp;vaa=1&amp;vcp=1&amp;vis=1&amp;pid=a35566160&amp;color=0,0,0&amp;vtp=1&amp;vaab=1&amp;bbb=1"/>
          <p:cNvSpPr/>
          <p:nvPr/>
        </p:nvSpPr>
        <p:spPr>
          <a:xfrm>
            <a:off x="539995" y="3429190"/>
            <a:ext cx="11112011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6_AS.1_1#7db7fb908?vaa=1&amp;vcp=1&amp;vis=1&amp;pid=a35566160&amp;color=0,0,0&amp;vtp=1&amp;vaab=1&amp;bbb=1&amp;hb=1&amp;hs=1"/>
          <p:cNvSpPr/>
          <p:nvPr/>
        </p:nvSpPr>
        <p:spPr>
          <a:xfrm>
            <a:off x="539496" y="4499165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我国载人航天工程的不断发展有利于推动科技进步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提升国民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科学素养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认识宇宙环境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我国目前的航天水平还无法做到尽快实现星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球移民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e50e7a7f?vcp=1&amp;pid=d7c74116f&amp;color=0,0,0&amp;vtp=1&amp;vaab=1&amp;bt=1&amp;bbb=1"/>
          <p:cNvSpPr/>
          <p:nvPr/>
        </p:nvSpPr>
        <p:spPr>
          <a:xfrm>
            <a:off x="539496" y="8041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33_1#6382e49c5?sp=1&amp;vaa=1&amp;vcp=1&amp;vis=1&amp;pid=d7c74116f&amp;color=0,0,0&amp;vtp=1&amp;vaab=1&amp;bbb=1&amp;hb=1"/>
          <p:cNvSpPr/>
          <p:nvPr/>
        </p:nvSpPr>
        <p:spPr>
          <a:xfrm>
            <a:off x="539496" y="14318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2.（2023·山东潍坊·中考）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山东潍坊某中学地理兴趣小组用灯泡和地球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仪演示地球的运动。读地球运动演示过程示意图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33_2#6382e49c5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62758"/>
            <a:ext cx="522122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af5c76465?vaa=1&amp;vcp=1&amp;vis=1&amp;pid=6382e49c5&amp;color=0,0,0&amp;vtp=1&amp;vaab=1&amp;bbb=1"/>
          <p:cNvSpPr/>
          <p:nvPr/>
        </p:nvSpPr>
        <p:spPr>
          <a:xfrm>
            <a:off x="539496" y="4378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正确演示地球运动的方式是(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4_2#af5c76465.choices?vaa=1&amp;vcp=1&amp;vis=1&amp;pid=6382e49c5&amp;color=0,0,0&amp;vtp=1&amp;vaab=1&amp;bbb=1"/>
          <p:cNvSpPr/>
          <p:nvPr/>
        </p:nvSpPr>
        <p:spPr>
          <a:xfrm>
            <a:off x="539496" y="10735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A.面对地球仪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用手指自东向西拨动地球仪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B.面对地球仪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用手指自西向东拨动地球仪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C.围绕灯泡沿顺时针方向移动地球仪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演示公转运动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D.围绕地球仪沿逆时针方向移动灯泡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演示公转运动</a:t>
            </a:r>
            <a:endParaRPr lang="en-US" altLang="zh-CN" sz="2800" dirty="0"/>
          </a:p>
        </p:txBody>
      </p:sp>
      <p:sp>
        <p:nvSpPr>
          <p:cNvPr id="4" name="QC_6_AN.35_1#af5c76465.bracket?vaa=1&amp;vcp=1&amp;vis=1&amp;pid=6382e49c5&amp;color=0,0,0&amp;vpa=8&amp;vtp=1&amp;vaab=1"/>
          <p:cNvSpPr/>
          <p:nvPr/>
        </p:nvSpPr>
        <p:spPr>
          <a:xfrm>
            <a:off x="5972715" y="4245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5_BD.33_2#6382e49c5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4215" y="3429000"/>
            <a:ext cx="522122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6_1#f2cbbdddd?htil=9&amp;vaa=1&amp;vcp=1&amp;vis=1&amp;pid=6382e49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659" y="2071116"/>
            <a:ext cx="51846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6_2#f2cbbdddd?htil=9&amp;vaa=1&amp;vcp=1&amp;vis=1&amp;pid=6382e49c5&amp;color=0,0,0&amp;vtp=1&amp;vaab=1&amp;bt=1&amp;bbb=1"/>
          <p:cNvSpPr/>
          <p:nvPr/>
        </p:nvSpPr>
        <p:spPr>
          <a:xfrm>
            <a:off x="539496" y="1933956"/>
            <a:ext cx="57972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图中所演示的日期在(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7_1#f2cbbdddd.bracket?vaa=1&amp;vcp=1&amp;vis=1&amp;pid=6382e49c5&amp;color=0,0,0&amp;vpa=9&amp;vtp=1&amp;vaab=1"/>
          <p:cNvSpPr/>
          <p:nvPr/>
        </p:nvSpPr>
        <p:spPr>
          <a:xfrm>
            <a:off x="4905915" y="19206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6_3#f2cbbdddd.choices?htil=9&amp;vaa=1&amp;vcp=1&amp;vis=1&amp;pid=6382e49c5&amp;color=0,0,0&amp;vtp=1&amp;vaab=1&amp;bbb=1"/>
          <p:cNvSpPr/>
          <p:nvPr/>
        </p:nvSpPr>
        <p:spPr>
          <a:xfrm>
            <a:off x="539496" y="2566225"/>
            <a:ext cx="57972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060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A.3月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.6月22日前后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060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.12月22日前后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21b240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类型三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等值线图</a:t>
            </a:r>
            <a:endParaRPr lang="en-US" altLang="zh-CN" sz="3200" dirty="0"/>
          </a:p>
        </p:txBody>
      </p:sp>
      <p:sp>
        <p:nvSpPr>
          <p:cNvPr id="3" name="C_5_BD#960c80f59?vcp=1&amp;pid=a621b240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等高线地形图</a:t>
            </a:r>
            <a:endParaRPr lang="en-US" altLang="zh-CN" sz="3200" dirty="0"/>
          </a:p>
        </p:txBody>
      </p:sp>
      <p:sp>
        <p:nvSpPr>
          <p:cNvPr id="5" name="QO_6_BD.38_2#768a31c0f?htil=10&amp;sp=1&amp;vaa=1&amp;vcp=1&amp;vis=1&amp;pid=960c80f59&amp;color=0,0,0&amp;vtp=1&amp;vaab=1&amp;bbb=1&amp;hb=1"/>
          <p:cNvSpPr/>
          <p:nvPr/>
        </p:nvSpPr>
        <p:spPr>
          <a:xfrm>
            <a:off x="539496" y="1981680"/>
            <a:ext cx="56235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碧螺春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茶产自于苏州太湖东、西洞庭山一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图为苏州东洞庭山局部等高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6468110" y="1924050"/>
            <a:ext cx="4559300" cy="28981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ctr"/>
            <a:r>
              <a:rPr lang="zh-CN" altLang="en-US" sz="4000" dirty="0">
                <a:solidFill>
                  <a:srgbClr val="0070C0"/>
                </a:solidFill>
              </a:rPr>
              <a:t>参见图书原题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39_2#66a3317c8?htil=11&amp;vaa=1&amp;vcp=1&amp;vis=1&amp;pid=768a31c0f&amp;color=0,0,0&amp;vtp=1&amp;vaab=1&amp;bt=1&amp;bbb=1"/>
          <p:cNvSpPr/>
          <p:nvPr/>
        </p:nvSpPr>
        <p:spPr>
          <a:xfrm>
            <a:off x="539496" y="1440180"/>
            <a:ext cx="5623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图中茶园(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39_3#66a3317c8.choices?htil=11&amp;vaa=1&amp;vcp=1&amp;vis=1&amp;pid=768a31c0f&amp;color=0,0,0&amp;vtp=1&amp;vaab=1&amp;bbb=1"/>
          <p:cNvSpPr/>
          <p:nvPr/>
        </p:nvSpPr>
        <p:spPr>
          <a:xfrm>
            <a:off x="539496" y="2072449"/>
            <a:ext cx="56235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A.海拔多在20～80米之间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B.沿山谷分布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地势陡峭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C.位于太湖西侧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取水方便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D.远离村落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交通不便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66a3317c8?htil=11&amp;vaa=1&amp;vcp=1&amp;vis=1&amp;pid=768a31c0f&amp;color=0,0,0&amp;vtp=1&amp;vaab=1&amp;bbb=1&amp;hb=1&amp;hs=1"/>
          <p:cNvSpPr/>
          <p:nvPr/>
        </p:nvSpPr>
        <p:spPr>
          <a:xfrm>
            <a:off x="539496" y="1224715"/>
            <a:ext cx="5615432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图中茶园海拔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20～80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茶园所在地区</a:t>
            </a:r>
            <a:endParaRPr lang="en-US" altLang="zh-CN" sz="2800" dirty="0"/>
          </a:p>
        </p:txBody>
      </p:sp>
      <p:sp>
        <p:nvSpPr>
          <p:cNvPr id="3" name="QC_7_AN.2_1#66a3317c8?vaa=1&amp;vcp=1&amp;vis=1&amp;pid=768a31c0f&amp;color=0,0,0&amp;vtp=1&amp;vaab=1&amp;bbb=1&amp;htil=1"/>
          <p:cNvSpPr/>
          <p:nvPr/>
        </p:nvSpPr>
        <p:spPr>
          <a:xfrm>
            <a:off x="539496" y="5060578"/>
            <a:ext cx="5615432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AS.1_1#66a3317c8?htil=11&amp;vaa=1&amp;vcp=1&amp;vis=1&amp;pid=768a31c0f&amp;color=0,0,0&amp;vtp=1&amp;vaab=1&amp;bbb=1&amp;hb=1&amp;hs=1"/>
          <p:cNvSpPr/>
          <p:nvPr/>
        </p:nvSpPr>
        <p:spPr>
          <a:xfrm>
            <a:off x="539496" y="2502988"/>
            <a:ext cx="56154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等高线向低处凸出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多为山脊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据图中指向标可知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茶园位于太湖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取水方便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茶园距离村落较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dad634417?vaa=1&amp;vcp=1&amp;vis=1&amp;pid=768a31c0f&amp;color=0,0,0&amp;vtp=1&amp;vaab=1&amp;bbb=1&amp;htil=1&amp;hb=1"/>
          <p:cNvSpPr/>
          <p:nvPr/>
        </p:nvSpPr>
        <p:spPr>
          <a:xfrm>
            <a:off x="539994" y="101439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）东洞庭山种植碧螺春茶的有利条件是(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3_2#dad634417.choices?vaa=1&amp;vcp=1&amp;vis=1&amp;pid=768a31c0f&amp;color=0,0,0&amp;vtp=1&amp;vaab=1&amp;bbb=1&amp;htil=1"/>
          <p:cNvSpPr/>
          <p:nvPr/>
        </p:nvSpPr>
        <p:spPr>
          <a:xfrm>
            <a:off x="539994" y="1650051"/>
            <a:ext cx="11112011" cy="13991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A.纬度较高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气候冷湿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B.高山云雾多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湿度大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C.黑土广布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D.雨热同期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水汽充足</a:t>
            </a:r>
            <a:endParaRPr lang="en-US" altLang="zh-CN" sz="2800" dirty="0"/>
          </a:p>
        </p:txBody>
      </p:sp>
      <p:sp>
        <p:nvSpPr>
          <p:cNvPr id="4" name="QC_7_AS.1_1#dad634417?vaa=1&amp;vcp=1&amp;vis=1&amp;pid=768a31c0f&amp;color=0,0,0&amp;vtp=1&amp;vaab=1&amp;bbb=1&amp;hb=1&amp;htil=1"/>
          <p:cNvSpPr/>
          <p:nvPr/>
        </p:nvSpPr>
        <p:spPr>
          <a:xfrm>
            <a:off x="539994" y="320254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东洞庭山位于江苏苏州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地处中纬度地区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该地区海拔较低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最高处不超过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因距离太湖较近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云雾多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黑土主要分布在我国东北地区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季高温多雨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雨热同期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水汽充足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2_1#dad634417?vaa=1&amp;vcp=1&amp;vis=1&amp;pid=768a31c0f&amp;color=0,0,0&amp;vtp=1&amp;vaab=1&amp;bbb=1&amp;htil=1"/>
          <p:cNvSpPr/>
          <p:nvPr/>
        </p:nvSpPr>
        <p:spPr>
          <a:xfrm>
            <a:off x="7550395" y="1011424"/>
            <a:ext cx="5934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e0cc3dd1c?vaa=1&amp;vcp=1&amp;vis=1&amp;pid=768a31c0f&amp;color=0,0,0&amp;vtp=1&amp;vaab=1&amp;bbb=1&amp;htil=1&amp;hb=1"/>
          <p:cNvSpPr/>
          <p:nvPr/>
        </p:nvSpPr>
        <p:spPr>
          <a:xfrm>
            <a:off x="529645" y="51449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（3）下列图中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N线绘制的地形剖面示意图是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47_2#e0cc3dd1c.choices?vaa=1&amp;vcp=1&amp;vis=1&amp;pid=768a31c0f&amp;color=0,0,0&amp;vtp=1&amp;vaab=1&amp;bbb=1&amp;htil=1&amp;hb=1"/>
          <p:cNvSpPr/>
          <p:nvPr/>
        </p:nvSpPr>
        <p:spPr>
          <a:xfrm>
            <a:off x="529645" y="1372339"/>
            <a:ext cx="11112011" cy="2646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9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4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54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12400"/>
              </a:lnSpc>
              <a:spcBef>
                <a:spcPts val="2400"/>
              </a:spcBef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2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0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2" name="QC_7_BD.47_2#e0cc3dd1c.choice_image?vaa=1&amp;vcp=1&amp;vis=1&amp;pid=768a31c0f&amp;color=0,0,0&amp;tib=255,255,255&amp;iip=1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67" y="1373482"/>
            <a:ext cx="233172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7_BD.47_2#e0cc3dd1c.choice_image?vaa=1&amp;vcp=1&amp;vis=1&amp;pid=768a31c0f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332" y="1382626"/>
            <a:ext cx="2322576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C_7_BD.47_2#e0cc3dd1c.choice_image?vaa=1&amp;vcp=1&amp;vis=1&amp;pid=768a31c0f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829" y="2970539"/>
            <a:ext cx="233172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5" name="QC_7_BD.47_2#e0cc3dd1c.choice_image?vaa=1&amp;vcp=1&amp;vis=1&amp;pid=768a31c0f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682" y="2888243"/>
            <a:ext cx="251460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e0cc3dd1c?vaa=1&amp;vcp=1&amp;vis=1&amp;pid=768a31c0f&amp;color=0,0,0&amp;vtp=1&amp;vaab=1&amp;bbb=1&amp;hb=1&amp;htil=1"/>
          <p:cNvSpPr/>
          <p:nvPr/>
        </p:nvSpPr>
        <p:spPr>
          <a:xfrm>
            <a:off x="539995" y="593293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地位于湖泊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海拔低于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该等高线地形图中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的等高距为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40～60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线穿越沿线海拔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180～200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线绘制的地形剖面示意图中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间最高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左侧最低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右侧较左侧高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项与之相符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e0cc3dd1c?vaa=1&amp;vcp=1&amp;vis=1&amp;pid=768a31c0f&amp;color=0,0,0&amp;vtp=1&amp;vaab=1&amp;bbb=1&amp;htil=1"/>
          <p:cNvSpPr/>
          <p:nvPr/>
        </p:nvSpPr>
        <p:spPr>
          <a:xfrm>
            <a:off x="539995" y="315217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8627fe0e?vcp=1&amp;pid=960c80f5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1_1#9001a3844?sp=1&amp;vaa=1&amp;vcp=1&amp;vis=1&amp;pid=960c80f59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3.（2023·山东济南·中考）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大别山连绵数百千米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是长江和淮河的分水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岭。随着人们外出旅游热情的高涨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革命老区大别山再次迎来客流高峰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读大别山主峰景区等高线地形图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51_2#9001a3844?vaa=1&amp;vcp=1&amp;vis=1&amp;pid=960c80f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2817" y="3166409"/>
            <a:ext cx="4463321" cy="311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a763dc83d?htil=12&amp;vaa=1&amp;vcp=1&amp;vis=1&amp;pid=9001a38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86968"/>
            <a:ext cx="5355208" cy="376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a763dc83d?htil=12&amp;vaa=1&amp;vcp=1&amp;vis=1&amp;pid=9001a3844&amp;color=0,0,0&amp;vtp=1&amp;vaab=1&amp;bt=1&amp;bbb=1&amp;hb=1&amp;hs=1"/>
          <p:cNvSpPr/>
          <p:nvPr/>
        </p:nvSpPr>
        <p:spPr>
          <a:xfrm>
            <a:off x="539496" y="8996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）奇石馆与白马尖的相对高度约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4_1#a763dc83d.bracket?vaa=1&amp;vcp=1&amp;vis=1&amp;pid=9001a3844&amp;color=0,0,0&amp;vpa=13&amp;vtp=1&amp;vaab=1"/>
          <p:cNvSpPr/>
          <p:nvPr/>
        </p:nvSpPr>
        <p:spPr>
          <a:xfrm>
            <a:off x="1172115" y="15340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2_3#a763dc83d.choices?htil=12&amp;vaa=1&amp;vcp=1&amp;vis=1&amp;pid=9001a3844&amp;color=0,0,0&amp;vtp=1&amp;vaab=1&amp;bbb=1&amp;hs=1"/>
          <p:cNvSpPr/>
          <p:nvPr/>
        </p:nvSpPr>
        <p:spPr>
          <a:xfrm>
            <a:off x="539496" y="218268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.680米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180米</a:t>
            </a:r>
            <a:endParaRPr lang="en-US" altLang="zh-CN" sz="2800" dirty="0"/>
          </a:p>
        </p:txBody>
      </p:sp>
      <p:sp>
        <p:nvSpPr>
          <p:cNvPr id="6" name="QC_7_AS.1_1#a763dc83d?htil=12&amp;vaa=1&amp;vcp=1&amp;vis=1&amp;pid=9001a3844&amp;color=0,0,0&amp;vtp=1&amp;vaab=1&amp;bbb=1&amp;hb=1&amp;hs=1"/>
          <p:cNvSpPr/>
          <p:nvPr/>
        </p:nvSpPr>
        <p:spPr>
          <a:xfrm>
            <a:off x="539496" y="345967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奇石馆的海拔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在800～900米之间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白马尖的海拔</a:t>
            </a:r>
            <a:endParaRPr lang="en-US" altLang="zh-CN" sz="2800" dirty="0"/>
          </a:p>
        </p:txBody>
      </p:sp>
      <p:sp>
        <p:nvSpPr>
          <p:cNvPr id="13" name="QC_7_AS.1_1#a763dc83d?htil=12&amp;vaa=1&amp;vcp=1&amp;vis=1&amp;pid=9001a3844&amp;color=0,0,0&amp;vtp=1&amp;vaab=1&amp;bbb=1&amp;hb=1&amp;hs=1"/>
          <p:cNvSpPr/>
          <p:nvPr/>
        </p:nvSpPr>
        <p:spPr>
          <a:xfrm>
            <a:off x="539496" y="473411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700～1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它们之间的相对高度在800～1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6_1#444bc0d63?vaa=1&amp;vcp=1&amp;vis=1&amp;pid=9001a3844&amp;color=0,0,0&amp;vtp=1&amp;vaab=1&amp;bbb=1"/>
          <p:cNvSpPr/>
          <p:nvPr/>
        </p:nvSpPr>
        <p:spPr>
          <a:xfrm>
            <a:off x="539496" y="719477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（2）下列游客的所见所闻中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可信的是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6_2#444bc0d63.choices?vaa=1&amp;vcp=1&amp;vis=1&amp;pid=9001a3844&amp;color=0,0,0&amp;vtp=1&amp;vaab=1&amp;bbb=1"/>
          <p:cNvSpPr/>
          <p:nvPr/>
        </p:nvSpPr>
        <p:spPr>
          <a:xfrm>
            <a:off x="539496" y="1251754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A.奇石馆附近能看到成片的椰林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.在尝龙亭露宿是非常安全的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.在金竹峰可拍摄到多云尖的山峰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.白马尖山峰东北侧有条河流大致自南向北流</a:t>
            </a:r>
            <a:endParaRPr lang="en-US" altLang="zh-CN" sz="2800" dirty="0"/>
          </a:p>
        </p:txBody>
      </p:sp>
      <p:sp>
        <p:nvSpPr>
          <p:cNvPr id="4" name="QC_7_AS.1_1#444bc0d63?vaa=1&amp;vcp=1&amp;vis=1&amp;pid=9001a3844&amp;color=0,0,0&amp;vtp=1&amp;vaab=1&amp;bbb=1&amp;hb=1"/>
          <p:cNvSpPr/>
          <p:nvPr/>
        </p:nvSpPr>
        <p:spPr>
          <a:xfrm>
            <a:off x="539496" y="3420089"/>
            <a:ext cx="11109960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提示：由图文材料可知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该区域位于大别山主峰景区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属亚热带季风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而椰树适宜在热带地区种植；尝龙亭地处山谷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处于汇水区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适合露宿；金竹峰与多云尖山峰之间有白马尖山峰耸立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其会阻挡拍摄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视线；图中没有指向标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根据“上北下南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左西右东”的原则定向可知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白马尖山峰东北侧有条河流大致自南向北流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58_1#444bc0d63.bracket?vaa=1&amp;vcp=1&amp;vis=1&amp;pid=9001a3844&amp;color=0,0,0&amp;vpa=14&amp;vtp=1&amp;vaab=1"/>
          <p:cNvSpPr/>
          <p:nvPr/>
        </p:nvSpPr>
        <p:spPr>
          <a:xfrm>
            <a:off x="7039514" y="703539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52_1#a763dc83d?htil=12&amp;vaa=1&amp;vcp=1&amp;vis=1&amp;pid=9001a38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6521" y="620268"/>
            <a:ext cx="3527487" cy="248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d3dadbd?vcp=1&amp;pid=a621b24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等温线图</a:t>
            </a:r>
            <a:endParaRPr lang="en-US" altLang="zh-CN" sz="3200" dirty="0"/>
          </a:p>
        </p:txBody>
      </p:sp>
      <p:sp>
        <p:nvSpPr>
          <p:cNvPr id="3" name="QO_6_BD.60_1#7fe13461a?sp=1&amp;vaa=1&amp;vcp=1&amp;vis=1&amp;pid=97d3dadb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读世界1月平均气温分布示意图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60_2#7fe13461a?vaa=1&amp;vcp=1&amp;vis=1&amp;pid=97d3dad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304" y="1958766"/>
            <a:ext cx="7324344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2_1#502b45925?vaa=1&amp;vcp=1&amp;vis=1&amp;pid=7fe13461a&amp;color=0,0,0&amp;vtp=1&amp;vaab=1&amp;bt=1&amp;bbb=1"/>
          <p:cNvSpPr/>
          <p:nvPr/>
        </p:nvSpPr>
        <p:spPr>
          <a:xfrm>
            <a:off x="539496" y="12438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世界1月平均气温的分布规律是(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62_2#502b45925?vaa=1&amp;vcp=1&amp;vis=1&amp;pid=7fe1346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5352" y="1929987"/>
            <a:ext cx="5404104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2_3#502b45925.choices?vaa=1&amp;vcp=1&amp;vis=1&amp;pid=7fe13461a&amp;color=0,0,0&amp;vtp=1&amp;vaab=1&amp;bbb=1"/>
          <p:cNvSpPr/>
          <p:nvPr/>
        </p:nvSpPr>
        <p:spPr>
          <a:xfrm>
            <a:off x="853821" y="1899198"/>
            <a:ext cx="50928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A.最低气温出现在赤道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B.大致由低纬向高纬递减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C.最高气温出现在北极地区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D.大致由低纬向高纬递增</a:t>
            </a:r>
            <a:endParaRPr lang="en-US" altLang="zh-CN" sz="2800" dirty="0"/>
          </a:p>
        </p:txBody>
      </p:sp>
      <p:sp>
        <p:nvSpPr>
          <p:cNvPr id="3" name="QO_6_AS.1_1#7fe13461a?vaa=1&amp;vcp=1&amp;vis=1&amp;pid=97d3dadbd&amp;color=0,0,0&amp;vtp=1&amp;vaab=1&amp;bbb=1"/>
          <p:cNvSpPr/>
          <p:nvPr/>
        </p:nvSpPr>
        <p:spPr>
          <a:xfrm>
            <a:off x="682371" y="5884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本题主要考查世界气温分布规律等知识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S.1_1#502b45925?vaa=1&amp;vcp=1&amp;vis=1&amp;pid=7fe13461a&amp;color=0,0,0&amp;vtp=1&amp;vaab=1&amp;bt=1&amp;bbb=1&amp;hb=1"/>
          <p:cNvSpPr/>
          <p:nvPr/>
        </p:nvSpPr>
        <p:spPr>
          <a:xfrm>
            <a:off x="541020" y="48534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月平均最低气温出现在极地地区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世界气温大致由低纬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向高纬递减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最高气温出现在热带地区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2_1#502b45925?vaa=1&amp;vcp=1&amp;vis=1&amp;pid=7fe13461a&amp;color=0,0,0&amp;vtp=1&amp;vaab=1&amp;bbb=1"/>
          <p:cNvSpPr/>
          <p:nvPr/>
        </p:nvSpPr>
        <p:spPr>
          <a:xfrm>
            <a:off x="8408861" y="1234117"/>
            <a:ext cx="85915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b68fc5bd9?vaa=1&amp;vcp=1&amp;vis=1&amp;pid=7fe13461a&amp;color=0,0,0&amp;vtp=1&amp;vaab=1&amp;bt=1&amp;bbb=1"/>
          <p:cNvSpPr/>
          <p:nvPr/>
        </p:nvSpPr>
        <p:spPr>
          <a:xfrm>
            <a:off x="541020" y="4577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（2）根据图示信息推测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四地中着装最合理的是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66_2#b68fc5bd9?vaa=1&amp;vcp=1&amp;vis=1&amp;pid=7fe1346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2263" y="1143920"/>
            <a:ext cx="6592824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6_3#b68fc5bd9.choices?vaa=1&amp;vcp=1&amp;vis=1&amp;pid=7fe13461a&amp;color=0,0,0&amp;vtp=1&amp;vaab=1&amp;bbb=1"/>
          <p:cNvSpPr/>
          <p:nvPr/>
        </p:nvSpPr>
        <p:spPr>
          <a:xfrm>
            <a:off x="817245" y="1143920"/>
            <a:ext cx="19846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A.莫斯科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B.曼谷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C.拉萨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D.雅加达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1_1#b68fc5bd9?vaa=1&amp;vcp=1&amp;vis=1&amp;pid=7fe13461a&amp;color=0,0,0&amp;vtp=1&amp;vaab=1&amp;bt=1&amp;bbb=1&amp;hb=1"/>
              <p:cNvSpPr/>
              <p:nvPr/>
            </p:nvSpPr>
            <p:spPr>
              <a:xfrm>
                <a:off x="225171" y="454253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读图可知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此时莫斯科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拉萨正处于冬季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气候寒冷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应穿着防寒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保暖的衣物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曼谷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雅加达位于热带地区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以上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温较高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应穿着轻薄透气的衣物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AS.1_1#b68fc5bd9?vaa=1&amp;vcp=1&amp;vis=1&amp;pid=7fe1346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71" y="4542536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1" r="-6581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2_1#b68fc5bd9?vaa=1&amp;vcp=1&amp;vis=1&amp;pid=7fe13461a&amp;color=0,0,0&amp;vtp=1&amp;vaab=1&amp;bbb=1"/>
          <p:cNvSpPr/>
          <p:nvPr/>
        </p:nvSpPr>
        <p:spPr>
          <a:xfrm>
            <a:off x="8635746" y="466407"/>
            <a:ext cx="5368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956fb0a8?vcp=1&amp;pid=97d3dadbd&amp;color=0,0,0&amp;vtp=1&amp;vaab=1&amp;bt=1&amp;bbb=1"/>
          <p:cNvSpPr/>
          <p:nvPr/>
        </p:nvSpPr>
        <p:spPr>
          <a:xfrm>
            <a:off x="539496" y="4231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4" name="QO_6_BD.70_2#85afb317b?htil=13&amp;sp=1&amp;vaa=1&amp;vcp=1&amp;vis=1&amp;pid=97d3dadbd&amp;color=0,0,0&amp;vtp=1&amp;vaab=1&amp;bbb=1&amp;hb=1"/>
          <p:cNvSpPr/>
          <p:nvPr/>
        </p:nvSpPr>
        <p:spPr>
          <a:xfrm>
            <a:off x="539496" y="1050893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4.（2022·海南·中考）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读某区域某月平均气温分布图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71_1#210e93ac4?htil=13&amp;vaa=1&amp;vcp=1&amp;vis=1&amp;pid=85afb317b&amp;color=0,0,0&amp;vtp=1&amp;vaab=1&amp;bbb=1"/>
          <p:cNvSpPr/>
          <p:nvPr/>
        </p:nvSpPr>
        <p:spPr>
          <a:xfrm>
            <a:off x="537445" y="179743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（1）此时P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1_2#210e93ac4.choices?htil=13&amp;vaa=1&amp;vcp=1&amp;vis=1&amp;pid=85afb317b&amp;color=0,0,0&amp;vtp=1&amp;vaab=1&amp;bbb=1"/>
          <p:cNvSpPr/>
          <p:nvPr/>
        </p:nvSpPr>
        <p:spPr>
          <a:xfrm>
            <a:off x="536946" y="2433088"/>
            <a:ext cx="599033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115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.寒冷干燥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11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C.温和多雨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.温和少雨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2_1#210e93ac4?vaa=1&amp;vcp=1&amp;vis=1&amp;pid=85afb317b&amp;color=0,0,0&amp;vtp=1&amp;vaab=1&amp;bbb=1&amp;hb=1&amp;htil=1"/>
              <p:cNvSpPr/>
              <p:nvPr/>
            </p:nvSpPr>
            <p:spPr>
              <a:xfrm>
                <a:off x="536946" y="3720233"/>
                <a:ext cx="5990336" cy="260436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提示：图中P地位于北半球的大陆东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岸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该月同纬度的海洋气温高于陆地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应处于北半球的冬季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平均气温在2～4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应为亚热带季风气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候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其冬季温和少雨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2_1#210e93ac4?vaa=1&amp;vcp=1&amp;vis=1&amp;pid=85afb317b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3720233"/>
                <a:ext cx="5990336" cy="2604367"/>
              </a:xfrm>
              <a:prstGeom prst="rect">
                <a:avLst/>
              </a:prstGeom>
              <a:blipFill rotWithShape="1">
                <a:blip r:embed="rId3"/>
                <a:stretch>
                  <a:fillRect l="-6" t="-15" r="-94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7_AN.1_1#210e93ac4.bracket?vaa=1&amp;vcp=1&amp;vis=1&amp;pid=85afb317b&amp;color=0,0,0&amp;vpa=17&amp;vtp=1&amp;vaab=1"/>
          <p:cNvSpPr/>
          <p:nvPr/>
        </p:nvSpPr>
        <p:spPr>
          <a:xfrm>
            <a:off x="2968702" y="178410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O_6_BD.70_1#85afb317b?htil=13&amp;vaa=1&amp;vcp=1&amp;vis=1&amp;pid=97d3dadb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3577" y="1888195"/>
            <a:ext cx="49743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5_1#5fd30edc4?htil=14&amp;vaa=1&amp;vcp=1&amp;vis=1&amp;pid=85afb317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6832" y="920496"/>
            <a:ext cx="49743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5_2#5fd30edc4?htil=14&amp;vaa=1&amp;vcp=1&amp;vis=1&amp;pid=85afb317b&amp;color=0,0,0&amp;vtp=1&amp;vaab=1&amp;bt=1&amp;bbb=1&amp;hb=1&amp;hs=1"/>
          <p:cNvSpPr/>
          <p:nvPr/>
        </p:nvSpPr>
        <p:spPr>
          <a:xfrm>
            <a:off x="539496" y="902208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（2）下列城市中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最有可能位于P地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7_1#5fd30edc4.bracket?vaa=1&amp;vcp=1&amp;vis=1&amp;pid=85afb317b&amp;color=0,0,0&amp;vpa=18&amp;vtp=1&amp;vaab=1"/>
          <p:cNvSpPr/>
          <p:nvPr/>
        </p:nvSpPr>
        <p:spPr>
          <a:xfrm>
            <a:off x="1527714" y="15365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75_3#5fd30edc4.choices?htil=14&amp;vaa=1&amp;vcp=1&amp;vis=1&amp;pid=85afb317b&amp;color=0,0,0&amp;vtp=1&amp;vaab=1&amp;bbb=1&amp;hs=1"/>
          <p:cNvSpPr/>
          <p:nvPr/>
        </p:nvSpPr>
        <p:spPr>
          <a:xfrm>
            <a:off x="539496" y="2177415"/>
            <a:ext cx="60076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74800" algn="l"/>
                <a:tab pos="3111500" algn="l"/>
                <a:tab pos="4648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B.上海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C.悉尼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.巴黎</a:t>
            </a:r>
            <a:endParaRPr lang="en-US" altLang="zh-CN" sz="2800" dirty="0"/>
          </a:p>
        </p:txBody>
      </p:sp>
      <p:sp>
        <p:nvSpPr>
          <p:cNvPr id="6" name="QC_7_AS.1_1#5fd30edc4?htil=14&amp;vaa=1&amp;vcp=1&amp;vis=1&amp;pid=85afb317b&amp;color=0,0,0&amp;vtp=1&amp;vaab=1&amp;bbb=1&amp;hb=1&amp;hs=1"/>
          <p:cNvSpPr/>
          <p:nvPr/>
        </p:nvSpPr>
        <p:spPr>
          <a:xfrm>
            <a:off x="539496" y="2806890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提示：北京位于北半球的大陆东部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属温带季风气候；上海位于北半球的</a:t>
            </a:r>
            <a:endParaRPr lang="en-US" altLang="zh-CN" sz="2800" dirty="0"/>
          </a:p>
        </p:txBody>
      </p:sp>
      <p:sp>
        <p:nvSpPr>
          <p:cNvPr id="8" name="QC_7_AS.1_1#5fd30edc4?htil=14&amp;vaa=1&amp;vcp=1&amp;vis=1&amp;pid=85afb317b&amp;color=0,0,0&amp;vtp=1&amp;vaab=1&amp;bbb=1&amp;hb=1&amp;hs=1"/>
          <p:cNvSpPr/>
          <p:nvPr/>
        </p:nvSpPr>
        <p:spPr>
          <a:xfrm>
            <a:off x="539496" y="40838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大陆东岸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属亚热带季风气候；悉尼位于南半球的大陆东南部沿海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亚热带湿润气候；巴黎位于北半球的大陆西部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属温带海洋性气候。综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上分析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四个城市中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最有可能位于P地的是上海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44f755af.fixed?vcp=1&amp;pid=b174475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3_BD#244f755af.fixed?vcp=1&amp;pid=b174475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bbf4af0?vcp=1&amp;pid=a621b24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等降水量线图</a:t>
            </a:r>
            <a:endParaRPr lang="en-US" altLang="zh-CN" sz="3200" dirty="0"/>
          </a:p>
        </p:txBody>
      </p:sp>
      <p:sp>
        <p:nvSpPr>
          <p:cNvPr id="3" name="QO_6_BD.79_1#5140cbaa3?sp=1&amp;vaa=1&amp;vcp=1&amp;vis=1&amp;pid=38bbf4af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（2023·北京·中考）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分析降水量分布状况是认识区域差异的重要内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容。读我国年降水量分布图和四地的降水量柱状图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79_2#5140cbaa3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5791" y="2601385"/>
            <a:ext cx="7407784" cy="371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1_1#094d4e16d?htil=15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617" y="1269429"/>
            <a:ext cx="6069839" cy="306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1_2#094d4e16d?htil=15&amp;vaa=1&amp;vcp=1&amp;vis=1&amp;pid=5140cbaa3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我国年降水量(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3_1#094d4e16d.bracket?vaa=1&amp;vcp=1&amp;vis=1&amp;pid=5140cbaa3&amp;color=0,0,0&amp;vpa=19&amp;vtp=1&amp;vaab=1"/>
          <p:cNvSpPr/>
          <p:nvPr/>
        </p:nvSpPr>
        <p:spPr>
          <a:xfrm>
            <a:off x="38391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1_3#094d4e16d.choices?htil=15&amp;vaa=1&amp;vcp=1&amp;vis=1&amp;pid=5140cbaa3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A.随着纬度的升高而增加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.沿北纬40°自东向西递增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.沿东经120°自北向南递减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.自东南沿海向西北内陆递减</a:t>
            </a:r>
            <a:endParaRPr lang="en-US" altLang="zh-CN" sz="2800" dirty="0"/>
          </a:p>
        </p:txBody>
      </p:sp>
      <p:sp>
        <p:nvSpPr>
          <p:cNvPr id="6" name="QC_7_AS.1_1#094d4e16d?vaa=1&amp;vcp=1&amp;vis=1&amp;pid=5140cbaa3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我国年降水量分布的总趋势是自东南沿海向西北内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6_AS.1_1#5140cbaa3?vaa=1&amp;vcp=1&amp;vis=1&amp;pid=38bbf4af0&amp;color=0,0,0&amp;vtp=1&amp;vaab=1&amp;bbb=1"/>
          <p:cNvSpPr/>
          <p:nvPr/>
        </p:nvSpPr>
        <p:spPr>
          <a:xfrm>
            <a:off x="544068" y="5653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本题主要考查等降水量线图的判读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5_1#27bd70b6a?htil=16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475" y="654130"/>
            <a:ext cx="7426286" cy="374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5_2#27bd70b6a?htil=16&amp;vaa=1&amp;vcp=1&amp;vis=1&amp;pid=5140cbaa3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图中四地(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7_1#27bd70b6a.bracket?vaa=1&amp;vcp=1&amp;vis=1&amp;pid=5140cbaa3&amp;color=0,0,0&amp;vpa=20&amp;vtp=1&amp;vaab=1"/>
          <p:cNvSpPr/>
          <p:nvPr/>
        </p:nvSpPr>
        <p:spPr>
          <a:xfrm>
            <a:off x="31279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5_3#27bd70b6a.choices?htil=16&amp;vaa=1&amp;vcp=1&amp;vis=1&amp;pid=5140cbaa3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A.甲地降水季节变化最大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.乙地雨季最长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.丙地7月降水量最大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.丁地年降水量最大</a:t>
            </a:r>
            <a:endParaRPr lang="en-US" altLang="zh-CN" sz="2800" dirty="0"/>
          </a:p>
        </p:txBody>
      </p:sp>
      <p:sp>
        <p:nvSpPr>
          <p:cNvPr id="6" name="QC_7_AS.1_1#27bd70b6a?vaa=1&amp;vcp=1&amp;vis=1&amp;pid=5140cbaa3&amp;color=0,0,0&amp;vtp=1&amp;vaab=1&amp;bbb=1&amp;hb=1&amp;hs=1"/>
          <p:cNvSpPr/>
          <p:nvPr/>
        </p:nvSpPr>
        <p:spPr>
          <a:xfrm>
            <a:off x="544068" y="47414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图中甲地降水季节变化最小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乙地雨季较短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丁地雨季最长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丁地年降水量最大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9_1#e79f5b4fb?htil=17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433" y="568897"/>
            <a:ext cx="6713133" cy="33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9_2#e79f5b4fb?htil=17&amp;vaa=1&amp;vcp=1&amp;vis=1&amp;pid=5140cbaa3&amp;color=0,0,0&amp;vtp=1&amp;vaab=1&amp;bt=1&amp;bbb=1"/>
          <p:cNvSpPr/>
          <p:nvPr/>
        </p:nvSpPr>
        <p:spPr>
          <a:xfrm>
            <a:off x="710946" y="40457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1_1#e79f5b4fb.bracket?vaa=1&amp;vcp=1&amp;vis=1&amp;pid=5140cbaa3&amp;color=0,0,0&amp;vpa=21&amp;vtp=1&amp;vaab=1"/>
          <p:cNvSpPr/>
          <p:nvPr/>
        </p:nvSpPr>
        <p:spPr>
          <a:xfrm>
            <a:off x="2943764" y="40323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9_3#e79f5b4fb.choices?htil=17&amp;vaa=1&amp;vcp=1&amp;vis=1&amp;pid=5140cbaa3&amp;color=0,0,0&amp;vtp=1&amp;vaab=1&amp;bbb=1"/>
          <p:cNvSpPr/>
          <p:nvPr/>
        </p:nvSpPr>
        <p:spPr>
          <a:xfrm>
            <a:off x="710946" y="467798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A.乌鲁木齐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B.北京</a:t>
            </a:r>
            <a:r>
              <a:rPr lang="en-US" altLang="zh-CN" sz="2800" dirty="0"/>
              <a:t>	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C.武汉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D.广州</a:t>
            </a:r>
            <a:endParaRPr lang="en-US" altLang="zh-CN" sz="2800" dirty="0"/>
          </a:p>
        </p:txBody>
      </p:sp>
      <p:sp>
        <p:nvSpPr>
          <p:cNvPr id="6" name="QC_7_AS.1_1#e79f5b4fb?htil=17&amp;vaa=1&amp;vcp=1&amp;vis=1&amp;pid=5140cbaa3&amp;color=0,0,0&amp;vtp=1&amp;vaab=1&amp;bbb=1&amp;hb=1"/>
          <p:cNvSpPr/>
          <p:nvPr/>
        </p:nvSpPr>
        <p:spPr>
          <a:xfrm>
            <a:off x="659288" y="5427821"/>
            <a:ext cx="5559552" cy="903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乙地属温带季风气候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应为北京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1ba63354?vcp=1&amp;pid=38bbf4af0&amp;color=0,0,0&amp;vtp=1&amp;vaab=1&amp;bt=1&amp;bbb=1"/>
          <p:cNvSpPr/>
          <p:nvPr/>
        </p:nvSpPr>
        <p:spPr>
          <a:xfrm>
            <a:off x="425196" y="3884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3_1#08e57d63a?sp=1&amp;vaa=1&amp;vcp=1&amp;vis=1&amp;pid=38bbf4af0&amp;color=0,0,0&amp;vtp=1&amp;vaab=1&amp;bbb=1&amp;hb=1"/>
          <p:cNvSpPr/>
          <p:nvPr/>
        </p:nvSpPr>
        <p:spPr>
          <a:xfrm>
            <a:off x="425196" y="101619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甘肃祁连山区的农民每年夏季种植胡萝卜、娃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娃菜、荷兰豆等喜温凉的“高原夏菜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这些“高原夏菜”除去不能食用的部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以“净菜”的形式大量运往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000千米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以外的杭州、上海等地。读甘肃年等降水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量线分布图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93_2#08e57d63a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881" y="2470290"/>
            <a:ext cx="4882896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4_1#348364073?vaa=1&amp;vcp=1&amp;vis=1&amp;pid=08e57d63a&amp;color=0,0,0&amp;vtp=1&amp;vaab=1&amp;bbb=1"/>
          <p:cNvSpPr/>
          <p:nvPr/>
        </p:nvSpPr>
        <p:spPr>
          <a:xfrm>
            <a:off x="539496" y="4217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4_2#348364073.choices?vaa=1&amp;vcp=1&amp;vis=1&amp;pid=08e57d63a&amp;color=0,0,0&amp;vtp=1&amp;vaab=1&amp;bbb=1"/>
          <p:cNvSpPr/>
          <p:nvPr/>
        </p:nvSpPr>
        <p:spPr>
          <a:xfrm>
            <a:off x="539496" y="48456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A.半湿润区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B.半干旱区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C.干旱区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D.湿润区</a:t>
            </a:r>
            <a:endParaRPr lang="en-US" altLang="zh-CN" sz="2800" dirty="0"/>
          </a:p>
        </p:txBody>
      </p:sp>
      <p:sp>
        <p:nvSpPr>
          <p:cNvPr id="7" name="QC_7_AN.95_1#348364073.bracket?vaa=1&amp;vcp=1&amp;vis=1&amp;pid=08e57d63a&amp;color=0,0,0&amp;vpa=22&amp;vtp=1&amp;vaab=1"/>
          <p:cNvSpPr/>
          <p:nvPr/>
        </p:nvSpPr>
        <p:spPr>
          <a:xfrm>
            <a:off x="3839115" y="42044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6_1#5ab199ad6?vaa=1&amp;vcp=1&amp;vis=1&amp;pid=08e57d63a&amp;color=0,0,0&amp;vtp=1&amp;vaab=1&amp;bbb=1&amp;hb=1"/>
          <p:cNvSpPr/>
          <p:nvPr/>
        </p:nvSpPr>
        <p:spPr>
          <a:xfrm>
            <a:off x="541020" y="5718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（2）下列关于祁连山脉及其附近地区地理事物的描述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与事实相符的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6_2#5ab199ad6.choices?vaa=1&amp;vcp=1&amp;vis=1&amp;pid=08e57d63a&amp;color=0,0,0&amp;vtp=1&amp;vaab=1&amp;bbb=1"/>
          <p:cNvSpPr/>
          <p:nvPr/>
        </p:nvSpPr>
        <p:spPr>
          <a:xfrm>
            <a:off x="541020" y="185011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A.祁连山脉以南为塔里木盆地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该盆地是我国最大的盆地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B.祁连山脉是甘肃和西藏两省区的分界线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C.祁连山脉是我国青藏高原区与亚热带的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D.祁连山脉以北为河西走廊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该地是我国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西北地区重要的灌溉农业区</a:t>
            </a:r>
            <a:endParaRPr lang="en-US" altLang="zh-CN" sz="2800" dirty="0"/>
          </a:p>
        </p:txBody>
      </p:sp>
      <p:sp>
        <p:nvSpPr>
          <p:cNvPr id="8" name="QC_7_AN.97_1#5ab199ad6.bracket?vaa=1&amp;vcp=1&amp;vis=1&amp;pid=08e57d63a&amp;color=0,0,0&amp;vpa=23&amp;vtp=1&amp;vaab=1"/>
          <p:cNvSpPr/>
          <p:nvPr/>
        </p:nvSpPr>
        <p:spPr>
          <a:xfrm>
            <a:off x="1173639" y="12062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93_2#08e57d63a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881" y="2470290"/>
            <a:ext cx="4882896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8_1#dc68b3a46?vaa=1&amp;vcp=1&amp;vis=1&amp;pid=08e57d63a&amp;color=0,0,0&amp;vtp=1&amp;vaab=1&amp;bbb=1&amp;hb=1"/>
          <p:cNvSpPr/>
          <p:nvPr/>
        </p:nvSpPr>
        <p:spPr>
          <a:xfrm>
            <a:off x="539496" y="8817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（3）每年5～10月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祁连山区大量“高原夏菜”调入杭州、上海等地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列描述与该现象不相符的是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8_2#dc68b3a46.choices?vaa=1&amp;vcp=1&amp;vis=1&amp;pid=08e57d63a&amp;color=0,0,0&amp;vtp=1&amp;vaab=1&amp;bbb=1"/>
          <p:cNvSpPr/>
          <p:nvPr/>
        </p:nvSpPr>
        <p:spPr>
          <a:xfrm>
            <a:off x="539496" y="21599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A.“净菜”进城可以有效减少城市垃圾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B.祁连山区昼夜温差大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农产品品质优良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C.交通运输的发展为“高原夏菜”入城提供了保障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D.祁连山区适宜温凉蔬菜生长的主要原因是降水丰富</a:t>
            </a:r>
            <a:endParaRPr lang="en-US" altLang="zh-CN" sz="2800" dirty="0"/>
          </a:p>
        </p:txBody>
      </p:sp>
      <p:sp>
        <p:nvSpPr>
          <p:cNvPr id="4" name="QC_7_AS.1_1#dc68b3a46?vaa=1&amp;vcp=1&amp;vis=1&amp;pid=08e57d63a&amp;color=0,0,0&amp;vtp=1&amp;vaab=1&amp;bbb=1&amp;hb=1"/>
          <p:cNvSpPr/>
          <p:nvPr/>
        </p:nvSpPr>
        <p:spPr>
          <a:xfrm>
            <a:off x="539496" y="47253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提示：祁连山区适宜温凉蔬菜生长的主要原因是海拔较高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夏季气温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光照充足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昼夜温差大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100_1#dc68b3a46.bracket?vaa=1&amp;vcp=1&amp;vis=1&amp;pid=08e57d63a&amp;color=0,0,0&amp;vpa=24&amp;vtp=1&amp;vaab=1"/>
          <p:cNvSpPr/>
          <p:nvPr/>
        </p:nvSpPr>
        <p:spPr>
          <a:xfrm>
            <a:off x="5083715" y="15160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9bc21d1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类型四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统计图</a:t>
            </a:r>
            <a:endParaRPr lang="en-US" altLang="zh-CN" sz="3200" dirty="0"/>
          </a:p>
        </p:txBody>
      </p:sp>
      <p:sp>
        <p:nvSpPr>
          <p:cNvPr id="3" name="C_5_BD#b43e09a9d?vcp=1&amp;pid=69bc21d1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线状图</a:t>
            </a:r>
            <a:endParaRPr lang="en-US" altLang="zh-CN" sz="3200" dirty="0"/>
          </a:p>
        </p:txBody>
      </p:sp>
      <p:sp>
        <p:nvSpPr>
          <p:cNvPr id="4" name="QO_6_BD.102_1#8bfbcacba?sp=1&amp;vaa=1&amp;vcp=1&amp;vis=1&amp;pid=b43e09a9d&amp;color=0,0,0&amp;vtp=1&amp;vaab=1&amp;bbb=1&amp;h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客运交通工具的空载率越大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说明当天载客的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次数和乘客总数越少。下图示意上海市某年8月25日至31日某种客运交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通工具的空载率变化。据此完成下列各题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102_2#8bfbcacba?vaa=1&amp;vcp=1&amp;vis=1&amp;pid=b43e09a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019" y="3757451"/>
            <a:ext cx="4431635" cy="254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3_1#508df332d?vaa=1&amp;vcp=1&amp;vis=1&amp;pid=8bfbcacba&amp;color=0,0,0&amp;vtp=1&amp;vaab=1&amp;bbb=1"/>
          <p:cNvSpPr/>
          <p:nvPr/>
        </p:nvSpPr>
        <p:spPr>
          <a:xfrm>
            <a:off x="463296" y="6455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该种客运交通工具搭载乘客最少的一天是(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3_2#508df332d.choices?vaa=1&amp;vcp=1&amp;vis=1&amp;pid=8bfbcacba&amp;color=0,0,0&amp;vtp=1&amp;vaab=1&amp;bbb=1"/>
          <p:cNvSpPr/>
          <p:nvPr/>
        </p:nvSpPr>
        <p:spPr>
          <a:xfrm>
            <a:off x="463296" y="12812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A.星期四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B.星期五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C.星期六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D.星期日</a:t>
            </a:r>
            <a:endParaRPr lang="en-US" altLang="zh-CN" sz="2800" dirty="0"/>
          </a:p>
        </p:txBody>
      </p:sp>
      <p:sp>
        <p:nvSpPr>
          <p:cNvPr id="4" name="QC_7_AS.1_1#508df332d?vaa=1&amp;vcp=1&amp;vis=1&amp;pid=8bfbcacba&amp;color=0,0,0&amp;vtp=1&amp;vaab=1&amp;bbb=1&amp;hb=1"/>
          <p:cNvSpPr/>
          <p:nvPr/>
        </p:nvSpPr>
        <p:spPr>
          <a:xfrm>
            <a:off x="541020" y="49019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客运交通工具的空载率越大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说明当天载客的次数和乘客总数越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星期日该种客运交通工具的空载率最高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说明当天搭载的乘客最少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0" name="QC_7_AN.105_1#508df332d.bracket?vaa=1&amp;vcp=1&amp;vis=1&amp;pid=8bfbcacba&amp;color=0,0,0&amp;vpa=25&amp;vtp=1&amp;vaab=1"/>
          <p:cNvSpPr/>
          <p:nvPr/>
        </p:nvSpPr>
        <p:spPr>
          <a:xfrm>
            <a:off x="8030114" y="6322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952" y="1499679"/>
            <a:ext cx="5410200" cy="3101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a37a7692d?vaa=1&amp;vcp=1&amp;vis=1&amp;pid=8bfbcacba&amp;color=0,0,0&amp;vtp=1&amp;vaab=1&amp;bbb=1&amp;hb=1"/>
          <p:cNvSpPr/>
          <p:nvPr/>
        </p:nvSpPr>
        <p:spPr>
          <a:xfrm>
            <a:off x="663321" y="605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（2）一般情况下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影响该种客运交通工具空载率大小的主要因素是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7_2#a37a7692d.choices?vaa=1&amp;vcp=1&amp;vis=1&amp;pid=8bfbcacba&amp;color=0,0,0&amp;vtp=1&amp;vaab=1&amp;bbb=1"/>
          <p:cNvSpPr/>
          <p:nvPr/>
        </p:nvSpPr>
        <p:spPr>
          <a:xfrm>
            <a:off x="663321" y="1883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A.作息日期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B.乘客职业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C.居民收入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D.城市环境</a:t>
            </a:r>
            <a:endParaRPr lang="en-US" altLang="zh-CN" sz="2800" dirty="0"/>
          </a:p>
        </p:txBody>
      </p:sp>
      <p:sp>
        <p:nvSpPr>
          <p:cNvPr id="4" name="QC_7_AS.1_1#a37a7692d?vaa=1&amp;vcp=1&amp;vis=1&amp;pid=8bfbcacba&amp;color=0,0,0&amp;vtp=1&amp;vaab=1&amp;bbb=1&amp;hb=1"/>
          <p:cNvSpPr/>
          <p:nvPr/>
        </p:nvSpPr>
        <p:spPr>
          <a:xfrm>
            <a:off x="663321" y="49139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图中星期六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星期日该种客运交通工具的空载率较高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搭载的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乘客较少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说明该种客运交通工具空载率的大小与作息日期有关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9_1#a37a7692d.bracket?vaa=1&amp;vcp=1&amp;vis=1&amp;pid=8bfbcacba&amp;color=0,0,0&amp;vpa=26&amp;vtp=1&amp;vaab=1"/>
          <p:cNvSpPr/>
          <p:nvPr/>
        </p:nvSpPr>
        <p:spPr>
          <a:xfrm>
            <a:off x="940340" y="1239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337" y="1364974"/>
            <a:ext cx="6429375" cy="36861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43c42998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类型一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经纬网图</a:t>
            </a:r>
            <a:endParaRPr lang="en-US" altLang="zh-CN" sz="3200" dirty="0"/>
          </a:p>
        </p:txBody>
      </p:sp>
      <p:pic>
        <p:nvPicPr>
          <p:cNvPr id="3" name="QO_5_BD.1_1#9d928073b?htil=1&amp;vaa=1&amp;vcp=1&amp;vis=1&amp;pid=c43c4299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0" y="2251060"/>
            <a:ext cx="3715512" cy="405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9d928073b?htil=1&amp;sp=1&amp;vaa=1&amp;vcp=1&amp;vis=1&amp;pid=c43c42998&amp;color=0,0,0&amp;vtp=1&amp;vaab=1&amp;bbb=1&amp;hb=1"/>
          <p:cNvSpPr/>
          <p:nvPr/>
        </p:nvSpPr>
        <p:spPr>
          <a:xfrm>
            <a:off x="539496" y="1263495"/>
            <a:ext cx="6848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（2023·湖北十堰·中考）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读经纬网图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1_1#34b65890d?htil=18&amp;vaa=1&amp;vcp=1&amp;vis=1&amp;pid=8bfbcacb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0878" y="1210913"/>
            <a:ext cx="5390446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34b65890d?htil=18&amp;vaa=1&amp;vcp=1&amp;vis=1&amp;pid=8bfbcacba&amp;color=0,0,0&amp;vtp=1&amp;vaab=1&amp;bt=1&amp;bbb=1&amp;hb=1&amp;hs=1"/>
          <p:cNvSpPr/>
          <p:nvPr/>
        </p:nvSpPr>
        <p:spPr>
          <a:xfrm>
            <a:off x="539496" y="122361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（3）读图推测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3_1#34b65890d.bracket?vaa=1&amp;vcp=1&amp;vis=1&amp;pid=8bfbcacba&amp;color=0,0,0&amp;vpa=27&amp;vtp=1&amp;vaab=1"/>
          <p:cNvSpPr/>
          <p:nvPr/>
        </p:nvSpPr>
        <p:spPr>
          <a:xfrm>
            <a:off x="2594514" y="18579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1_3#34b65890d.choices?htil=18&amp;vaa=1&amp;vcp=1&amp;vis=1&amp;pid=8bfbcacba&amp;color=0,0,0&amp;vtp=1&amp;vaab=1&amp;bbb=1&amp;hs=1"/>
          <p:cNvSpPr/>
          <p:nvPr/>
        </p:nvSpPr>
        <p:spPr>
          <a:xfrm>
            <a:off x="539496" y="2506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.长途客车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.航空客机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C.出租汽车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.远洋游轮</a:t>
            </a:r>
            <a:endParaRPr lang="en-US" altLang="zh-CN" sz="2800" dirty="0"/>
          </a:p>
        </p:txBody>
      </p:sp>
      <p:sp>
        <p:nvSpPr>
          <p:cNvPr id="6" name="QC_7_AS.1_1#34b65890d?htil=18&amp;vaa=1&amp;vcp=1&amp;vis=1&amp;pid=8bfbcacba&amp;color=0,0,0&amp;vtp=1&amp;vaab=1&amp;bbb=1&amp;hb=1&amp;hs=1"/>
          <p:cNvSpPr/>
          <p:nvPr/>
        </p:nvSpPr>
        <p:spPr>
          <a:xfrm>
            <a:off x="539496" y="37758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长途客车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航空客机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</a:t>
            </a:r>
            <a:endParaRPr lang="en-US" altLang="zh-CN" sz="2800" dirty="0"/>
          </a:p>
        </p:txBody>
      </p:sp>
      <p:sp>
        <p:nvSpPr>
          <p:cNvPr id="8" name="QC_7_AS.1_1#34b65890d?htil=18&amp;vaa=1&amp;vcp=1&amp;vis=1&amp;pid=8bfbcacba&amp;color=0,0,0&amp;vtp=1&amp;vaab=1&amp;bbb=1&amp;hb=1&amp;hs=1"/>
          <p:cNvSpPr/>
          <p:nvPr/>
        </p:nvSpPr>
        <p:spPr>
          <a:xfrm>
            <a:off x="539496" y="440255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洋游轮在周末搭载的乘客比平时多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出租汽车主要在城区内运营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周末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休息的人多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空载率高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87e1a5ad?vcp=1&amp;pid=b43e09a9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15_1#ae08d17e9?sp=1&amp;vaa=1&amp;vcp=1&amp;vis=1&amp;pid=b43e09a9d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6.（2023·福建·中考）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读1980～2020年江西城乡人口数量与城镇化率统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15_2#ae08d17e9?vaa=1&amp;vcp=1&amp;vis=1&amp;pid=b43e09a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12994"/>
            <a:ext cx="5458968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6_1#0f78f70c5?htil=19&amp;vaa=1&amp;vcp=1&amp;vis=1&amp;pid=ae08d17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880" y="970946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0f78f70c5?htil=19&amp;vaa=1&amp;vcp=1&amp;vis=1&amp;pid=ae08d17e9&amp;color=0,0,0&amp;vtp=1&amp;vaab=1&amp;bt=1&amp;bbb=1&amp;hb=1"/>
          <p:cNvSpPr/>
          <p:nvPr/>
        </p:nvSpPr>
        <p:spPr>
          <a:xfrm>
            <a:off x="539496" y="8933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（1）1980～2020年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江西城镇化率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变化最小的时段是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8_1#0f78f70c5.bracket?vaa=1&amp;vcp=1&amp;vis=1&amp;pid=ae08d17e9&amp;color=0,0,0&amp;vpa=28&amp;vtp=1&amp;vaab=1"/>
          <p:cNvSpPr/>
          <p:nvPr/>
        </p:nvSpPr>
        <p:spPr>
          <a:xfrm>
            <a:off x="3661315" y="15276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16_3#0f78f70c5.choices?htil=19&amp;vaa=1&amp;vcp=1&amp;vis=1&amp;pid=ae08d17e9&amp;color=0,0,0&amp;vtp=1&amp;vaab=1&amp;bbb=1"/>
          <p:cNvSpPr/>
          <p:nvPr/>
        </p:nvSpPr>
        <p:spPr>
          <a:xfrm>
            <a:off x="539496" y="217633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A.1980～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.1990～2000年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.2000～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.2010～2020年</a:t>
            </a:r>
            <a:endParaRPr lang="en-US" altLang="zh-CN" sz="2800" dirty="0"/>
          </a:p>
        </p:txBody>
      </p:sp>
      <p:sp>
        <p:nvSpPr>
          <p:cNvPr id="6" name="QC_7_AS.1_1#0f78f70c5?htil=19&amp;vaa=1&amp;vcp=1&amp;vis=1&amp;pid=ae08d17e9&amp;color=0,0,0&amp;vtp=1&amp;vaab=1&amp;bbb=1&amp;hb=1"/>
          <p:cNvSpPr/>
          <p:nvPr/>
        </p:nvSpPr>
        <p:spPr>
          <a:xfrm>
            <a:off x="539496" y="345332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提示：图中江西城镇化率曲线在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1980～1990年这一时段比较平直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说明在此期间江西城镇化率变化最小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0_1#ee69b49a0?htil=20&amp;vaa=1&amp;vcp=1&amp;vis=1&amp;pid=ae08d17e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61866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0_2#ee69b49a0?htil=20&amp;vaa=1&amp;vcp=1&amp;vis=1&amp;pid=ae08d17e9&amp;color=0,0,0&amp;vtp=1&amp;vaab=1&amp;bt=1&amp;bbb=1&amp;hs=1"/>
          <p:cNvSpPr/>
          <p:nvPr/>
        </p:nvSpPr>
        <p:spPr>
          <a:xfrm>
            <a:off x="539496" y="82470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（2）2000～2020年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2_1#ee69b49a0.bracket?vaa=1&amp;vcp=1&amp;vis=1&amp;pid=ae08d17e9&amp;color=0,0,0&amp;vpa=29&amp;vtp=1&amp;vaab=1"/>
          <p:cNvSpPr/>
          <p:nvPr/>
        </p:nvSpPr>
        <p:spPr>
          <a:xfrm>
            <a:off x="4905915" y="81137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0_3#ee69b49a0.choices?htil=20&amp;vaa=1&amp;vcp=1&amp;vis=1&amp;pid=ae08d17e9&amp;color=0,0,0&amp;vtp=1&amp;vaab=1&amp;bbb=1&amp;hs=1"/>
          <p:cNvSpPr/>
          <p:nvPr/>
        </p:nvSpPr>
        <p:spPr>
          <a:xfrm>
            <a:off x="539496" y="145697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A.乡村人口不断增加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.城镇人口不断减少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.城镇化率持续增长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.城乡人口差值变小</a:t>
            </a:r>
            <a:endParaRPr lang="en-US" altLang="zh-CN" sz="2800" dirty="0"/>
          </a:p>
        </p:txBody>
      </p:sp>
      <p:sp>
        <p:nvSpPr>
          <p:cNvPr id="6" name="QC_7_AS.1_1#ee69b49a0?htil=20&amp;vaa=1&amp;vcp=1&amp;vis=1&amp;pid=ae08d17e9&amp;color=0,0,0&amp;vtp=1&amp;vaab=1&amp;bbb=1&amp;hb=1&amp;hs=1"/>
          <p:cNvSpPr/>
          <p:nvPr/>
        </p:nvSpPr>
        <p:spPr>
          <a:xfrm>
            <a:off x="539496" y="401456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2000～2020年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ee69b49a0?htil=20&amp;vaa=1&amp;vcp=1&amp;vis=1&amp;pid=ae08d17e9&amp;color=0,0,0&amp;vtp=1&amp;vaab=1&amp;bbb=1&amp;hb=1&amp;hs=1"/>
          <p:cNvSpPr/>
          <p:nvPr/>
        </p:nvSpPr>
        <p:spPr>
          <a:xfrm>
            <a:off x="539496" y="476145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江西乡村人口不断减少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城镇人口不断增加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城镇化率持续增长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城乡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人口差值先变小后变大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4_1#3eb035b10?htil=21&amp;vaa=1&amp;vcp=1&amp;vis=1&amp;pid=ae08d17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72768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4_2#3eb035b10?htil=21&amp;sp=1&amp;vaa=1&amp;vcp=1&amp;vis=1&amp;pid=ae08d17e9&amp;color=0,0,0&amp;vtp=1&amp;vaab=1&amp;bt=1&amp;bbb=1&amp;hb=1"/>
          <p:cNvSpPr/>
          <p:nvPr/>
        </p:nvSpPr>
        <p:spPr>
          <a:xfrm>
            <a:off x="539496" y="15544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（3）短时间内城市人口增加过多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产生的影响主要有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5_1#3eb035b10.bracket?vaa=1&amp;vcp=1&amp;vis=1&amp;pid=ae08d17e9&amp;color=0,0,0&amp;vpa=30&amp;vtp=1&amp;vaab=1"/>
          <p:cNvSpPr/>
          <p:nvPr/>
        </p:nvSpPr>
        <p:spPr>
          <a:xfrm>
            <a:off x="3661315" y="2188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4_3#3eb035b10?htil=21&amp;vaa=1&amp;vcp=1&amp;vis=1&amp;pid=ae08d17e9&amp;color=0,0,0&amp;vtp=1&amp;vaab=1&amp;bbb=1"/>
          <p:cNvSpPr/>
          <p:nvPr/>
        </p:nvSpPr>
        <p:spPr>
          <a:xfrm>
            <a:off x="539496" y="283749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49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①就业压力变大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②医疗资源紧张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49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③环境压力变小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④交通压力变小</a:t>
            </a:r>
            <a:endParaRPr lang="en-US" altLang="zh-CN" sz="2800" dirty="0"/>
          </a:p>
        </p:txBody>
      </p:sp>
      <p:sp>
        <p:nvSpPr>
          <p:cNvPr id="6" name="QC_7_BD.124_4#3eb035b10.choices?htil=21&amp;vaa=1&amp;vcp=1&amp;vis=1&amp;pid=ae08d17e9&amp;color=0,0,0&amp;vtp=1&amp;vaab=1&amp;bbb=1"/>
          <p:cNvSpPr/>
          <p:nvPr/>
        </p:nvSpPr>
        <p:spPr>
          <a:xfrm>
            <a:off x="539496" y="410667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15b0846?vcp=1&amp;pid=69bc21d1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柱状图</a:t>
            </a:r>
            <a:endParaRPr lang="en-US" altLang="zh-CN" sz="3200" dirty="0"/>
          </a:p>
        </p:txBody>
      </p:sp>
      <p:sp>
        <p:nvSpPr>
          <p:cNvPr id="3" name="QO_6_BD.126_1#29e062494?sp=1&amp;vaa=1&amp;vcp=1&amp;vis=1&amp;pid=de15b084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江苏省位于我国人口密集区。读江苏省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2013年、2022年人口年龄结构和人口总量统计图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26_2#29e062494?vaa=1&amp;vcp=1&amp;vis=1&amp;pid=de15b08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7_1#ca6f38244?htil=22&amp;vaa=1&amp;vcp=1&amp;vis=1&amp;pid=29e06249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16686"/>
            <a:ext cx="542239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7_2#ca6f38244?htil=22&amp;vaa=1&amp;vcp=1&amp;vis=1&amp;pid=29e062494&amp;color=0,0,0&amp;vtp=1&amp;vaab=1&amp;bt=1&amp;bbb=1&amp;hb=1&amp;hs=1"/>
          <p:cNvSpPr/>
          <p:nvPr/>
        </p:nvSpPr>
        <p:spPr>
          <a:xfrm>
            <a:off x="539496" y="8983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（1）江苏省位于我国人口密集区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其人口密集的有利自然条件是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27_3#ca6f38244.choices?htil=22&amp;vaa=1&amp;vcp=1&amp;vis=1&amp;pid=29e062494&amp;color=0,0,0&amp;vtp=1&amp;vaab=1&amp;bbb=1&amp;hs=1"/>
          <p:cNvSpPr/>
          <p:nvPr/>
        </p:nvSpPr>
        <p:spPr>
          <a:xfrm>
            <a:off x="539496" y="28221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.气候适宜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C.矿产资源丰富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.饮食文化独特</a:t>
            </a:r>
            <a:endParaRPr lang="en-US" altLang="zh-CN" sz="2800" dirty="0"/>
          </a:p>
        </p:txBody>
      </p:sp>
      <p:sp>
        <p:nvSpPr>
          <p:cNvPr id="5" name="QC_7_AN.129_1#ca6f38244.bracket?vaa=1&amp;vcp=1&amp;vis=1&amp;pid=29e062494&amp;color=0,0,0&amp;vpa=31&amp;vtp=1&amp;vaab=1"/>
          <p:cNvSpPr/>
          <p:nvPr/>
        </p:nvSpPr>
        <p:spPr>
          <a:xfrm>
            <a:off x="816515" y="21804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AS.1_1#ca6f38244?htil=22&amp;vaa=1&amp;vcp=1&amp;vis=1&amp;pid=29e062494&amp;color=0,0,0&amp;vtp=1&amp;vaab=1&amp;bbb=1&amp;hb=1&amp;hs=1"/>
          <p:cNvSpPr/>
          <p:nvPr/>
        </p:nvSpPr>
        <p:spPr>
          <a:xfrm>
            <a:off x="539496" y="40913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江苏省地处我国东部沿海</a:t>
            </a:r>
            <a:endParaRPr lang="en-US" altLang="zh-CN" sz="2800" dirty="0"/>
          </a:p>
        </p:txBody>
      </p:sp>
      <p:sp>
        <p:nvSpPr>
          <p:cNvPr id="8" name="QC_7_AS.1_1#ca6f38244?htil=22&amp;vaa=1&amp;vcp=1&amp;vis=1&amp;pid=29e062494&amp;color=0,0,0&amp;vtp=1&amp;vaab=1&amp;bbb=1&amp;hb=1&amp;hs=1"/>
          <p:cNvSpPr/>
          <p:nvPr/>
        </p:nvSpPr>
        <p:spPr>
          <a:xfrm>
            <a:off x="539496" y="47207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气候适宜人类居住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因而人口密集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食文化独特属于社会经济条件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江苏省矿产资源并不丰富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1_1#d55c0edcf?htil=23&amp;vaa=1&amp;vcp=1&amp;vis=1&amp;pid=29e0624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6317" y="800419"/>
            <a:ext cx="4263967" cy="286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1_2#d55c0edcf?htil=23&amp;vaa=1&amp;vcp=1&amp;vis=1&amp;pid=29e062494&amp;color=0,0,0&amp;vtp=1&amp;vaab=1&amp;bt=1&amp;bbb=1&amp;hb=1&amp;hs=1"/>
          <p:cNvSpPr/>
          <p:nvPr/>
        </p:nvSpPr>
        <p:spPr>
          <a:xfrm>
            <a:off x="539496" y="78213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（2）读图可知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与2013年相比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2022年江苏省(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3_1#d55c0edcf.bracket?vaa=1&amp;vcp=1&amp;vis=1&amp;pid=29e062494&amp;color=0,0,0&amp;vpa=32&amp;vtp=1&amp;vaab=1"/>
          <p:cNvSpPr/>
          <p:nvPr/>
        </p:nvSpPr>
        <p:spPr>
          <a:xfrm>
            <a:off x="2950114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3#d55c0edcf.choices?htil=23&amp;vaa=1&amp;vcp=1&amp;vis=1&amp;pid=29e062494&amp;color=0,0,0&amp;vtp=1&amp;vaab=1&amp;bbb=1&amp;hs=1"/>
          <p:cNvSpPr/>
          <p:nvPr/>
        </p:nvSpPr>
        <p:spPr>
          <a:xfrm>
            <a:off x="539496" y="196405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A.0～14岁人口比重减少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.15～64岁人口比重不变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.65岁及以上人口比重增加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.人口总量增加了1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000万人</a:t>
            </a:r>
            <a:endParaRPr lang="en-US" altLang="zh-CN" sz="2800" dirty="0"/>
          </a:p>
        </p:txBody>
      </p:sp>
      <p:sp>
        <p:nvSpPr>
          <p:cNvPr id="6" name="QC_7_AS.1_1#d55c0edcf?vaa=1&amp;vcp=1&amp;vis=1&amp;pid=29e062494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年相比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年江苏省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0～14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岁人口比重有所增加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；15～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岁人口比重减少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；65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岁及以上人口比重增加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人口总量从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年的约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spc="-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万人增加到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年的约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spc="-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人口总量增加了约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5_1#4271155b2?htil=24&amp;vaa=1&amp;vcp=1&amp;vis=1&amp;pid=29e0624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7093" y="913069"/>
            <a:ext cx="4196437" cy="28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5_2#4271155b2?htil=24&amp;sp=1&amp;vaa=1&amp;vcp=1&amp;vis=1&amp;pid=29e062494&amp;color=0,0,0&amp;vtp=1&amp;vaab=1&amp;bt=1&amp;bbb=1&amp;hb=1&amp;hs=1"/>
          <p:cNvSpPr/>
          <p:nvPr/>
        </p:nvSpPr>
        <p:spPr>
          <a:xfrm>
            <a:off x="539496" y="762252"/>
            <a:ext cx="555955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（3）针对江苏省的人口老龄化问题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7_1#4271155b2.bracket?vaa=1&amp;vcp=1&amp;vis=1&amp;pid=29e062494&amp;color=0,0,0&amp;vpa=33&amp;vtp=1&amp;vaab=1"/>
          <p:cNvSpPr/>
          <p:nvPr/>
        </p:nvSpPr>
        <p:spPr>
          <a:xfrm>
            <a:off x="1527714" y="136194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35_3#4271155b2?htil=24&amp;vaa=1&amp;vcp=1&amp;vis=1&amp;pid=29e062494&amp;color=0,0,0&amp;vtp=1&amp;vaab=1&amp;bbb=1&amp;hb=1&amp;hs=1"/>
          <p:cNvSpPr/>
          <p:nvPr/>
        </p:nvSpPr>
        <p:spPr>
          <a:xfrm>
            <a:off x="539496" y="1964120"/>
            <a:ext cx="555955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①下调养老金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②控制生育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③健全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养老保障机制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④发展养老产业</a:t>
            </a:r>
            <a:endParaRPr lang="en-US" altLang="zh-CN" sz="2800" dirty="0"/>
          </a:p>
        </p:txBody>
      </p:sp>
      <p:sp>
        <p:nvSpPr>
          <p:cNvPr id="6" name="QC_7_BD.135_4#4271155b2.choices?htil=24&amp;vaa=1&amp;vcp=1&amp;vis=1&amp;pid=29e062494&amp;color=0,0,0&amp;vtp=1&amp;vaab=1&amp;bbb=1&amp;hs=1"/>
          <p:cNvSpPr/>
          <p:nvPr/>
        </p:nvSpPr>
        <p:spPr>
          <a:xfrm>
            <a:off x="539995" y="3161794"/>
            <a:ext cx="11112011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4271155b2?vaa=1&amp;vcp=1&amp;vis=1&amp;pid=29e062494&amp;color=0,0,0&amp;vtp=1&amp;vaab=1&amp;bbb=1&amp;hb=1&amp;hs=1"/>
          <p:cNvSpPr/>
          <p:nvPr/>
        </p:nvSpPr>
        <p:spPr>
          <a:xfrm>
            <a:off x="539496" y="3758630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针对江苏省的人口老龄化问题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应该健全养老保障机制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养老产业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下调养老金不但不能缓解人口老龄化问题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影响老年人的生活质量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应该积极鼓励生育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促进人口增长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790a1499?vcp=1&amp;pid=de15b0846&amp;color=0,0,0&amp;vtp=1&amp;vaab=1&amp;bt=1&amp;bbb=1"/>
          <p:cNvSpPr/>
          <p:nvPr/>
        </p:nvSpPr>
        <p:spPr>
          <a:xfrm>
            <a:off x="541020" y="3679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39_1#e9742721b?sp=1&amp;vaa=1&amp;vcp=1&amp;vis=1&amp;pid=de15b0846&amp;color=0,0,0&amp;vtp=1&amp;vaab=1&amp;bbb=1&amp;hb=1"/>
          <p:cNvSpPr/>
          <p:nvPr/>
        </p:nvSpPr>
        <p:spPr>
          <a:xfrm>
            <a:off x="541020" y="9194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7.（2023·安徽·中考）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读某年世界部分国家耕地总面积及人均耕地面积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39_2#e9742721b?vaa=1&amp;vcp=1&amp;vis=1&amp;pid=de15b08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1641" y="1859788"/>
            <a:ext cx="545896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40_2#0223dc5ee?htil=25&amp;vaa=1&amp;vcp=1&amp;vis=1&amp;pid=e9742721b&amp;color=0,0,0&amp;vtp=1&amp;vaab=1&amp;bt=1&amp;bbb=1&amp;hb=1&amp;hs=1"/>
          <p:cNvSpPr/>
          <p:nvPr/>
        </p:nvSpPr>
        <p:spPr>
          <a:xfrm>
            <a:off x="539496" y="210680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（1）据图推测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四个国家中该年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粮食出口量最少的是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40_3#0223dc5ee.choices?htil=25&amp;vaa=1&amp;vcp=1&amp;vis=1&amp;pid=e9742721b&amp;color=0,0,0&amp;vtp=1&amp;vaab=1&amp;bbb=1&amp;hs=1"/>
          <p:cNvSpPr/>
          <p:nvPr/>
        </p:nvSpPr>
        <p:spPr>
          <a:xfrm>
            <a:off x="539496" y="338982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C.俄罗斯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</p:txBody>
      </p:sp>
      <p:sp>
        <p:nvSpPr>
          <p:cNvPr id="7" name="QC_7_AN.142_1#0223dc5ee.bracket?vaa=1&amp;vcp=1&amp;vis=1&amp;pid=e9742721b&amp;color=0,0,0&amp;vpa=34&amp;vtp=1&amp;vaab=1"/>
          <p:cNvSpPr/>
          <p:nvPr/>
        </p:nvSpPr>
        <p:spPr>
          <a:xfrm>
            <a:off x="4061365" y="27770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AS.1_1#0223dc5ee?htil=25&amp;vaa=1&amp;vcp=1&amp;vis=1&amp;pid=e9742721b&amp;color=0,0,0&amp;vtp=1&amp;vaab=1&amp;bbb=1&amp;hb=1&amp;hs=1"/>
          <p:cNvSpPr/>
          <p:nvPr/>
        </p:nvSpPr>
        <p:spPr>
          <a:xfrm>
            <a:off x="539995" y="456901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四个国家中印度该年的人均耕地面积远低于其他三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个国家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也低于世界人均耕地面积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由此推知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印度是四个国家中该年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粮食出口量最少的国家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_1#5d037555b?htil=2&amp;vaa=1&amp;vcp=1&amp;vis=1&amp;pid=9d92807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8445" y="799720"/>
            <a:ext cx="3013935" cy="32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_2#5d037555b?htil=2&amp;vaa=1&amp;vcp=1&amp;vis=1&amp;pid=9d928073b&amp;color=0,0,0&amp;vtp=1&amp;vaab=1&amp;bt=1&amp;bbb=1&amp;hb=1&amp;hs=1"/>
          <p:cNvSpPr/>
          <p:nvPr/>
        </p:nvSpPr>
        <p:spPr>
          <a:xfrm>
            <a:off x="660273" y="1058259"/>
            <a:ext cx="72603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（1）下列关于图中A、B、C、D四地的叙述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_1#5d037555b.bracket?vaa=1&amp;vcp=1&amp;vis=1&amp;pid=9d928073b&amp;color=0,0,0&amp;vpa=1&amp;vtp=1&amp;vaab=1"/>
          <p:cNvSpPr/>
          <p:nvPr/>
        </p:nvSpPr>
        <p:spPr>
          <a:xfrm>
            <a:off x="2359691" y="164207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_3#5d037555b.choices?htil=2&amp;vaa=1&amp;vcp=1&amp;vis=1&amp;pid=9d928073b&amp;color=0,0,0&amp;vtp=1&amp;vaab=1&amp;bbb=1&amp;hs=1"/>
          <p:cNvSpPr/>
          <p:nvPr/>
        </p:nvSpPr>
        <p:spPr>
          <a:xfrm>
            <a:off x="660273" y="2240184"/>
            <a:ext cx="726033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A.A地位于西半球、南半球和中纬度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B.B地位于C地的正北方向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C.四地中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全年昼夜平分的是C地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D.位于东半球的只有D地</a:t>
            </a:r>
            <a:endParaRPr lang="en-US" altLang="zh-CN" sz="2800" dirty="0"/>
          </a:p>
        </p:txBody>
      </p:sp>
      <p:sp>
        <p:nvSpPr>
          <p:cNvPr id="6" name="QC_6_AS.1_1#5d037555b?htil=2&amp;vaa=1&amp;vcp=1&amp;vis=1&amp;pid=9d928073b&amp;color=0,0,0&amp;vtp=1&amp;vaab=1&amp;bbb=1&amp;hb=1&amp;hs=1"/>
          <p:cNvSpPr/>
          <p:nvPr/>
        </p:nvSpPr>
        <p:spPr>
          <a:xfrm>
            <a:off x="660772" y="4600797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地位于西半球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南半球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和低纬度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；B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东北方向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四地中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地位于赤道上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全年昼夜平分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位于东半球的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地点有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B、D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  <p:sp>
        <p:nvSpPr>
          <p:cNvPr id="7" name="QO_5_AS.1_1#9d928073b?htil=1&amp;vaa=1&amp;vcp=1&amp;vis=1&amp;pid=c43c42998&amp;color=0,0,0&amp;vtp=1&amp;vaab=1&amp;bbb=1"/>
          <p:cNvSpPr/>
          <p:nvPr/>
        </p:nvSpPr>
        <p:spPr>
          <a:xfrm>
            <a:off x="866013" y="435134"/>
            <a:ext cx="6848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本题综合考查经纬网的判读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4_1#ca7dce012?htil=26&amp;vaa=1&amp;vcp=1&amp;vis=1&amp;pid=e974272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505" y="1368298"/>
            <a:ext cx="5422392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4_2#ca7dce012?htil=26&amp;vaa=1&amp;vcp=1&amp;vis=1&amp;pid=e9742721b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（2）巴西的陆地面积大于印度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其耕地总面积却较小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主要自然原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46_1#ca7dce012.bracket?vaa=1&amp;vcp=1&amp;vis=1&amp;pid=e9742721b&amp;color=0,0,0&amp;vpa=35&amp;vtp=1&amp;vaab=1"/>
          <p:cNvSpPr/>
          <p:nvPr/>
        </p:nvSpPr>
        <p:spPr>
          <a:xfrm>
            <a:off x="1527714" y="249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44_3#ca7dce012.choices?htil=26&amp;vaa=1&amp;vcp=1&amp;vis=1&amp;pid=e9742721b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.平原面积狭小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.山地连绵不绝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C.森林草原广阔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.沙漠戈壁广布</a:t>
            </a:r>
            <a:endParaRPr lang="en-US" altLang="zh-CN" sz="2800" dirty="0"/>
          </a:p>
        </p:txBody>
      </p:sp>
      <p:sp>
        <p:nvSpPr>
          <p:cNvPr id="6" name="QC_7_AS.1_1#ca7dce012?vaa=1&amp;vcp=1&amp;vis=1&amp;pid=e9742721b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提示：巴西主要位于热带地区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热带雨林和热带草原分布广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很多地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区不适宜耕种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故其陆地面积大于印度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而其耕地总面积小于印度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c7248ab?vcp=1&amp;pid=69bc21d1c&amp;color=197,144,191&amp;vtp=1&amp;vaab=1&amp;bt=1&amp;bbb=1"/>
          <p:cNvSpPr/>
          <p:nvPr/>
        </p:nvSpPr>
        <p:spPr>
          <a:xfrm>
            <a:off x="539496" y="2972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点状图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48_1#2c7170192?sp=1&amp;vaa=1&amp;vcp=1&amp;vis=1&amp;pid=2cc7248ab&amp;color=0,0,0&amp;vtp=1&amp;vaab=1&amp;bbb=1&amp;hb=1"/>
              <p:cNvSpPr/>
              <p:nvPr/>
            </p:nvSpPr>
            <p:spPr>
              <a:xfrm>
                <a:off x="539496" y="10063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例8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（2021·四川内江·中考）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读世界某地的气温和降水量统计图（例如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4月平均气温为15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降水量为60毫米）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完成下列各题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48_1#2c7170192?sp=1&amp;vaa=1&amp;vcp=1&amp;vis=1&amp;pid=2cc7248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63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2420" b="-7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48_2#2c7170192?vaa=1&amp;vcp=1&amp;vis=1&amp;pid=2cc7248a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4917" y="2544236"/>
            <a:ext cx="545896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50_2#19350a1c5?htil=27&amp;vaa=1&amp;vcp=1&amp;vis=1&amp;pid=2c7170192&amp;color=0,0,0&amp;vtp=1&amp;vaab=1&amp;bt=1&amp;bbb=1"/>
          <p:cNvSpPr/>
          <p:nvPr/>
        </p:nvSpPr>
        <p:spPr>
          <a:xfrm>
            <a:off x="490342" y="284771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该地一定位于(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52_1#19350a1c5.bracket?vaa=1&amp;vcp=1&amp;vis=1&amp;pid=2c7170192&amp;color=0,0,0&amp;vpa=36&amp;vtp=1&amp;vaab=1"/>
          <p:cNvSpPr/>
          <p:nvPr/>
        </p:nvSpPr>
        <p:spPr>
          <a:xfrm>
            <a:off x="3789961" y="28343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50_3#19350a1c5.choices?htil=27&amp;vaa=1&amp;vcp=1&amp;vis=1&amp;pid=2c7170192&amp;color=0,0,0&amp;vtp=1&amp;vaab=1&amp;bbb=1"/>
          <p:cNvSpPr/>
          <p:nvPr/>
        </p:nvSpPr>
        <p:spPr>
          <a:xfrm>
            <a:off x="490342" y="34799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.西半球</a:t>
            </a:r>
            <a:endParaRPr lang="en-US" altLang="zh-CN" sz="2800" dirty="0"/>
          </a:p>
        </p:txBody>
      </p:sp>
      <p:sp>
        <p:nvSpPr>
          <p:cNvPr id="9" name="QC_7_AS.1_1#19350a1c5?htil=27&amp;vaa=1&amp;vcp=1&amp;vis=1&amp;pid=2c7170192&amp;color=0,0,0&amp;vtp=1&amp;vaab=1&amp;bbb=1&amp;hb=1"/>
          <p:cNvSpPr/>
          <p:nvPr/>
        </p:nvSpPr>
        <p:spPr>
          <a:xfrm>
            <a:off x="490342" y="4756965"/>
            <a:ext cx="5559552" cy="1415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由图中各月气温可知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月平均气温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O_6_AS.1_1#2c7170192?vaa=1&amp;vcp=1&amp;vis=1&amp;pid=2cc7248ab&amp;color=0,0,0&amp;vtp=1&amp;vaab=1&amp;bbb=1"/>
          <p:cNvSpPr/>
          <p:nvPr/>
        </p:nvSpPr>
        <p:spPr>
          <a:xfrm>
            <a:off x="539496" y="2224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本题主要考查点状图的判读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54_1#23acd7467?htil=28&amp;vaa=1&amp;vcp=1&amp;vis=1&amp;pid=2c717019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4762" y="1681067"/>
            <a:ext cx="542239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54_2#23acd7467?htil=28&amp;vaa=1&amp;vcp=1&amp;vis=1&amp;pid=2c7170192&amp;color=0,0,0&amp;vtp=1&amp;vaab=1&amp;bt=1&amp;bbb=1&amp;hb=1&amp;hs=1"/>
          <p:cNvSpPr/>
          <p:nvPr/>
        </p:nvSpPr>
        <p:spPr>
          <a:xfrm>
            <a:off x="539496" y="154390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）该地降水季节分配情况为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56_1#23acd7467.bracket?vaa=1&amp;vcp=1&amp;vis=1&amp;pid=2c7170192&amp;color=0,0,0&amp;vpa=37&amp;vtp=1&amp;vaab=1"/>
          <p:cNvSpPr/>
          <p:nvPr/>
        </p:nvSpPr>
        <p:spPr>
          <a:xfrm>
            <a:off x="816515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54_3#23acd7467.choices?htil=28&amp;vaa=1&amp;vcp=1&amp;vis=1&amp;pid=2c7170192&amp;color=0,0,0&amp;vtp=1&amp;vaab=1&amp;bbb=1&amp;hs=1"/>
          <p:cNvSpPr/>
          <p:nvPr/>
        </p:nvSpPr>
        <p:spPr>
          <a:xfrm>
            <a:off x="539496" y="281879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.全年少雨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C.冬季多雨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.夏季多雨</a:t>
            </a:r>
            <a:endParaRPr lang="en-US" altLang="zh-CN" sz="2800" dirty="0"/>
          </a:p>
        </p:txBody>
      </p:sp>
      <p:sp>
        <p:nvSpPr>
          <p:cNvPr id="6" name="QC_7_AS.1_1#23acd7467?htil=28&amp;vaa=1&amp;vcp=1&amp;vis=1&amp;pid=2c7170192&amp;color=0,0,0&amp;vtp=1&amp;vaab=1&amp;bbb=1&amp;hb=1&amp;hs=1"/>
          <p:cNvSpPr/>
          <p:nvPr/>
        </p:nvSpPr>
        <p:spPr>
          <a:xfrm>
            <a:off x="539496" y="408797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由图中各月降水量来看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23acd7467?htil=28&amp;vaa=1&amp;vcp=1&amp;vis=1&amp;pid=2c7170192&amp;color=0,0,0&amp;vtp=1&amp;vaab=1&amp;bbb=1&amp;hb=1&amp;hs=1"/>
          <p:cNvSpPr/>
          <p:nvPr/>
        </p:nvSpPr>
        <p:spPr>
          <a:xfrm>
            <a:off x="539995" y="4709636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降水类型属于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冬季多雨型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58_1#7d1181187?htil=29&amp;vaa=1&amp;vcp=1&amp;vis=1&amp;pid=2c717019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201" y="1561846"/>
            <a:ext cx="542239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58_2#7d1181187?htil=29&amp;vaa=1&amp;vcp=1&amp;vis=1&amp;pid=2c7170192&amp;color=0,0,0&amp;vtp=1&amp;vaab=1&amp;bt=1&amp;bbb=1&amp;hb=1"/>
          <p:cNvSpPr/>
          <p:nvPr/>
        </p:nvSpPr>
        <p:spPr>
          <a:xfrm>
            <a:off x="539496" y="154355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（3）西欧、北欧的居民到该地度假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沐浴温暖阳光的季节是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0_1#7d1181187.bracket?vaa=1&amp;vcp=1&amp;vis=1&amp;pid=2c7170192&amp;color=0,0,0&amp;vpa=38&amp;vtp=1&amp;vaab=1"/>
          <p:cNvSpPr/>
          <p:nvPr/>
        </p:nvSpPr>
        <p:spPr>
          <a:xfrm>
            <a:off x="4372515" y="21779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58_3#7d1181187.choices?htil=29&amp;vaa=1&amp;vcp=1&amp;vis=1&amp;pid=2c7170192&amp;color=0,0,0&amp;vtp=1&amp;vaab=1&amp;bbb=1"/>
          <p:cNvSpPr/>
          <p:nvPr/>
        </p:nvSpPr>
        <p:spPr>
          <a:xfrm>
            <a:off x="539496" y="281876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6" name="QC_7_AS.1_1#7d1181187?htil=29&amp;vaa=1&amp;vcp=1&amp;vis=1&amp;pid=2c7170192&amp;color=0,0,0&amp;vtp=1&amp;vaab=1&amp;bbb=1&amp;hb=1"/>
          <p:cNvSpPr/>
          <p:nvPr/>
        </p:nvSpPr>
        <p:spPr>
          <a:xfrm>
            <a:off x="539496" y="3448240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北欧的居民应该选择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在降水较少的夏季到该地沐浴阳光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3f9d94f7?vcp=1&amp;pid=2cc7248ab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62_1#e6fb9cf24?htil=30&amp;vaa=1&amp;vcp=1&amp;vis=1&amp;pid=2cc7248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19745"/>
            <a:ext cx="530860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2_2#e6fb9cf24?htil=30&amp;sp=1&amp;vaa=1&amp;vcp=1&amp;vis=1&amp;pid=2cc7248ab&amp;color=0,0,0&amp;vtp=1&amp;vaab=1&amp;bbb=1&amp;hb=1&amp;hs=1"/>
          <p:cNvSpPr/>
          <p:nvPr/>
        </p:nvSpPr>
        <p:spPr>
          <a:xfrm>
            <a:off x="539496" y="153244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8.（2023·湖北咸宁·中考）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“灯塔工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厂”指大规模应用人工智能、大数据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分析、5G等新技术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全方位推动制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造业全过程、价值链和商业模式转</a:t>
            </a:r>
            <a:endParaRPr lang="en-US" altLang="zh-CN" sz="2800" dirty="0"/>
          </a:p>
        </p:txBody>
      </p:sp>
      <p:sp>
        <p:nvSpPr>
          <p:cNvPr id="5" name="QO_6_BD.162_2#e6fb9cf24?htil=30&amp;sp=1&amp;vaa=1&amp;vcp=1&amp;vis=1&amp;pid=2cc7248ab&amp;color=0,0,0&amp;vtp=1&amp;vaab=1&amp;bbb=1&amp;hb=1&amp;hs=1"/>
          <p:cNvSpPr/>
          <p:nvPr/>
        </p:nvSpPr>
        <p:spPr>
          <a:xfrm>
            <a:off x="539995" y="409276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型的示范性工厂或企业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是拥有足够的科技含量与创新性的“世界最先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进的工厂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图示意世界“灯塔工厂”分布的主要国家及工厂数量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3_1#d6cfd47cc?htil=31&amp;vaa=1&amp;vcp=1&amp;vis=1&amp;pid=e6fb9cf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820" y="863727"/>
            <a:ext cx="5114304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63_2#d6cfd47cc?htil=31&amp;vaa=1&amp;vcp=1&amp;vis=1&amp;pid=e6fb9cf24&amp;color=0,0,0&amp;vtp=1&amp;vaab=1&amp;bt=1&amp;bbb=1&amp;hs=1"/>
          <p:cNvSpPr/>
          <p:nvPr/>
        </p:nvSpPr>
        <p:spPr>
          <a:xfrm>
            <a:off x="539496" y="726567"/>
            <a:ext cx="555955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（1）图中“灯塔工厂”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的分布(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5_1#d6cfd47cc.bracket?vaa=1&amp;vcp=1&amp;vis=1&amp;pid=e6fb9cf24&amp;color=0,0,0&amp;vpa=39&amp;vtp=1&amp;vaab=1"/>
          <p:cNvSpPr/>
          <p:nvPr/>
        </p:nvSpPr>
        <p:spPr>
          <a:xfrm>
            <a:off x="5220240" y="713423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63_3#d6cfd47cc.choices?htil=31&amp;vaa=1&amp;vcp=1&amp;vis=1&amp;pid=e6fb9cf24&amp;color=0,0,0&amp;vtp=1&amp;vaab=1&amp;bbb=1&amp;hs=1"/>
          <p:cNvSpPr/>
          <p:nvPr/>
        </p:nvSpPr>
        <p:spPr>
          <a:xfrm>
            <a:off x="539496" y="1323976"/>
            <a:ext cx="5559552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A.集中在北半球、西半球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.亚洲工厂数量最多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.集中在中高纬度地区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.欧洲工厂数量最多</a:t>
            </a:r>
            <a:endParaRPr lang="en-US" altLang="zh-CN" sz="2800" dirty="0"/>
          </a:p>
        </p:txBody>
      </p:sp>
      <p:sp>
        <p:nvSpPr>
          <p:cNvPr id="6" name="QC_7_AS.1_1#d6cfd47cc?vaa=1&amp;vcp=1&amp;vis=1&amp;pid=e6fb9cf24&amp;color=0,0,0&amp;vtp=1&amp;vaab=1&amp;bbb=1&amp;hb=1&amp;hs=1"/>
          <p:cNvSpPr/>
          <p:nvPr/>
        </p:nvSpPr>
        <p:spPr>
          <a:xfrm>
            <a:off x="539496" y="3736976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图中“灯塔工厂”的分布集中在北半球、东半球；亚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洲的经度范围主要在26°E往东至170°W之间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纬度范围主要在11°S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往北至81°N之间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根据图中“灯塔工厂”的分布可知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亚洲工厂数量最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多；图中“灯塔工厂”集中分布在中低纬度地区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7_1#34d426183?htil=32&amp;vaa=1&amp;vcp=1&amp;vis=1&amp;pid=e6fb9cf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4268" y="1540256"/>
            <a:ext cx="542239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67_2#34d426183?htil=32&amp;vaa=1&amp;vcp=1&amp;vis=1&amp;pid=e6fb9cf24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（2）下列关于“灯塔工厂”的特点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8_1#34d426183.bracket?vaa=1&amp;vcp=1&amp;vis=1&amp;pid=e6fb9cf24&amp;color=0,0,0&amp;vpa=40&amp;vtp=1&amp;vaab=1"/>
          <p:cNvSpPr/>
          <p:nvPr/>
        </p:nvSpPr>
        <p:spPr>
          <a:xfrm>
            <a:off x="29501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67_3#34d426183.choices?htil=32&amp;vaa=1&amp;vcp=1&amp;vis=1&amp;pid=e6fb9cf24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A.对技术人才的创新要求高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B.能耗较大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C.对生产工艺的要求越来越低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D.生产成本高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运营速度慢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1b6a3aa?vcp=1&amp;pid=69bc21d1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饼状图</a:t>
            </a:r>
            <a:endParaRPr lang="en-US" altLang="zh-CN" sz="3200" dirty="0"/>
          </a:p>
        </p:txBody>
      </p:sp>
      <p:pic>
        <p:nvPicPr>
          <p:cNvPr id="3" name="QO_6_BD.169_1#4e798fbba?htil=33&amp;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1864" y="1281783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9_2#4e798fbba?htil=33&amp;sp=1&amp;vaa=1&amp;vcp=1&amp;vis=1&amp;pid=931b6a3aa&amp;color=0,0,0&amp;vtp=1&amp;vaab=1&amp;bbb=1&amp;hb=1"/>
          <p:cNvSpPr/>
          <p:nvPr/>
        </p:nvSpPr>
        <p:spPr>
          <a:xfrm>
            <a:off x="539496" y="1263495"/>
            <a:ext cx="67482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（2023·山西太原·中考）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2023年5月18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山东莱州西岭村发现了一座迄今为止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国内最大的世界级巨型单体金矿床。结合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我国已探明金矿储量分布比例图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71_1#9e3a4d7e8?htil=34&amp;vaa=1&amp;vcp=1&amp;vis=1&amp;pid=4e798fb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2890" y="1229692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71_2#9e3a4d7e8?htil=34&amp;vaa=1&amp;vcp=1&amp;vis=1&amp;pid=4e798fbba&amp;color=0,0,0&amp;vtp=1&amp;vaab=1&amp;bt=1&amp;bbb=1"/>
          <p:cNvSpPr/>
          <p:nvPr/>
        </p:nvSpPr>
        <p:spPr>
          <a:xfrm>
            <a:off x="539496" y="2064082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金矿属于(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73_1#9e3a4d7e8.bracket?vaa=1&amp;vcp=1&amp;vis=1&amp;pid=4e798fbba&amp;color=0,0,0&amp;vpa=41&amp;vtp=1&amp;vaab=1"/>
          <p:cNvSpPr/>
          <p:nvPr/>
        </p:nvSpPr>
        <p:spPr>
          <a:xfrm>
            <a:off x="3127915" y="20507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71_3#9e3a4d7e8.choices?htil=34&amp;vaa=1&amp;vcp=1&amp;vis=1&amp;pid=4e798fbba&amp;color=0,0,0&amp;vtp=1&amp;vaab=1&amp;bbb=1"/>
          <p:cNvSpPr/>
          <p:nvPr/>
        </p:nvSpPr>
        <p:spPr>
          <a:xfrm>
            <a:off x="539496" y="2696351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817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.土地资源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817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.清洁能源</a:t>
            </a:r>
            <a:endParaRPr lang="en-US" altLang="zh-CN" sz="2800" dirty="0"/>
          </a:p>
        </p:txBody>
      </p:sp>
      <p:sp>
        <p:nvSpPr>
          <p:cNvPr id="6" name="QC_7_AS.1_1#9e3a4d7e8?htil=34&amp;vaa=1&amp;vcp=1&amp;vis=1&amp;pid=4e798fbba&amp;color=0,0,0&amp;vtp=1&amp;vaab=1&amp;bbb=1"/>
          <p:cNvSpPr/>
          <p:nvPr/>
        </p:nvSpPr>
        <p:spPr>
          <a:xfrm>
            <a:off x="539496" y="3965526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金矿属于矿产资源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6_AS.1_1#4e798fbba?htil=33&amp;vaa=1&amp;vcp=1&amp;vis=1&amp;pid=931b6a3aa&amp;color=0,0,0&amp;vtp=1&amp;vaab=1&amp;bbb=1"/>
          <p:cNvSpPr/>
          <p:nvPr/>
        </p:nvSpPr>
        <p:spPr>
          <a:xfrm>
            <a:off x="691896" y="1299937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本题主要考查饼状图的判读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75_1#6e74a734b?htil=35&amp;vaa=1&amp;vcp=1&amp;vis=1&amp;pid=4e798fb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2664" y="1517904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75_2#6e74a734b?htil=35&amp;vaa=1&amp;vcp=1&amp;vis=1&amp;pid=4e798fbba&amp;color=0,0,0&amp;vtp=1&amp;vaab=1&amp;bt=1&amp;bbb=1&amp;hb=1"/>
          <p:cNvSpPr/>
          <p:nvPr/>
        </p:nvSpPr>
        <p:spPr>
          <a:xfrm>
            <a:off x="539496" y="1499616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（2）目前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我国已探明金矿储量最多的省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77_1#6e74a734b.bracket?vaa=1&amp;vcp=1&amp;vis=1&amp;pid=4e798fbba&amp;color=0,0,0&amp;vpa=42&amp;vtp=1&amp;vaab=1"/>
          <p:cNvSpPr/>
          <p:nvPr/>
        </p:nvSpPr>
        <p:spPr>
          <a:xfrm>
            <a:off x="2950114" y="21339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75_3#6e74a734b.choices?htil=35&amp;vaa=1&amp;vcp=1&amp;vis=1&amp;pid=4e798fbba&amp;color=0,0,0&amp;vtp=1&amp;vaab=1&amp;bbb=1"/>
          <p:cNvSpPr/>
          <p:nvPr/>
        </p:nvSpPr>
        <p:spPr>
          <a:xfrm>
            <a:off x="539496" y="2774823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59585" algn="l"/>
                <a:tab pos="3481705" algn="l"/>
                <a:tab pos="52038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</a:t>
            </a:r>
            <a:endParaRPr lang="en-US" altLang="zh-CN" sz="2800" dirty="0"/>
          </a:p>
        </p:txBody>
      </p:sp>
      <p:sp>
        <p:nvSpPr>
          <p:cNvPr id="6" name="QC_7_AS.1_1#6e74a734b?htil=35&amp;vaa=1&amp;vcp=1&amp;vis=1&amp;pid=4e798fbba&amp;color=0,0,0&amp;vtp=1&amp;vaab=1&amp;bbb=1&amp;hb=1"/>
          <p:cNvSpPr/>
          <p:nvPr/>
        </p:nvSpPr>
        <p:spPr>
          <a:xfrm>
            <a:off x="539496" y="3404298"/>
            <a:ext cx="67482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我国已探明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金矿储量最多的省级行政区域是鲁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占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20.5%）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即山东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_1#d3dfb768c?htil=3&amp;vaa=1&amp;vcp=1&amp;vis=1&amp;pid=9d92807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37" y="851536"/>
            <a:ext cx="3236999" cy="353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_2#d3dfb768c?htil=3&amp;vaa=1&amp;vcp=1&amp;vis=1&amp;pid=9d928073b&amp;color=0,0,0&amp;vtp=1&amp;vaab=1&amp;bt=1&amp;bbb=1&amp;hb=1&amp;hs=1"/>
          <p:cNvSpPr/>
          <p:nvPr/>
        </p:nvSpPr>
        <p:spPr>
          <a:xfrm>
            <a:off x="539496" y="714375"/>
            <a:ext cx="726033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A地关于地心的对称点的地理坐标是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_1#d3dfb768c.bracket?vaa=1&amp;vcp=1&amp;vis=1&amp;pid=9d928073b&amp;color=0,0,0&amp;vpa=2&amp;vtp=1&amp;vaab=1"/>
          <p:cNvSpPr/>
          <p:nvPr/>
        </p:nvSpPr>
        <p:spPr>
          <a:xfrm>
            <a:off x="816515" y="130765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7_3#d3dfb768c.choices?htil=3&amp;vaa=1&amp;vcp=1&amp;vis=1&amp;pid=9d928073b&amp;color=0,0,0&amp;vtp=1&amp;vaab=1&amp;bbb=1&amp;hs=1"/>
          <p:cNvSpPr/>
          <p:nvPr/>
        </p:nvSpPr>
        <p:spPr>
          <a:xfrm>
            <a:off x="539496" y="1922971"/>
            <a:ext cx="726033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6042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A.（23.5°N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60°E）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B.（23.5°S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120°W）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6042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C.（23.5°S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60°W）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D.（23.5°N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120°E）</a:t>
            </a:r>
            <a:endParaRPr lang="en-US" altLang="zh-CN" sz="2800" dirty="0"/>
          </a:p>
        </p:txBody>
      </p:sp>
      <p:sp>
        <p:nvSpPr>
          <p:cNvPr id="6" name="QC_6_AS.1_1#d3dfb768c?htil=3&amp;vaa=1&amp;vcp=1&amp;vis=1&amp;pid=9d928073b&amp;color=0,0,0&amp;vtp=1&amp;vaab=1&amp;bbb=1&amp;hb=1&amp;hs=1"/>
          <p:cNvSpPr/>
          <p:nvPr/>
        </p:nvSpPr>
        <p:spPr>
          <a:xfrm>
            <a:off x="539496" y="3129535"/>
            <a:ext cx="726033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地的地理坐标为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（23.5°S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60°W）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其关于地心的对称点与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地在同一个经线圈上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纬度数相等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所在半</a:t>
            </a:r>
            <a:endParaRPr lang="en-US" altLang="zh-CN" sz="2800" dirty="0"/>
          </a:p>
        </p:txBody>
      </p:sp>
      <p:sp>
        <p:nvSpPr>
          <p:cNvPr id="8" name="QC_6_AS.1_1#d3dfb768c?htil=3&amp;vaa=1&amp;vcp=1&amp;vis=1&amp;pid=9d928073b&amp;color=0,0,0&amp;vtp=1&amp;vaab=1&amp;bbb=1&amp;hb=1&amp;hs=1"/>
          <p:cNvSpPr/>
          <p:nvPr/>
        </p:nvSpPr>
        <p:spPr>
          <a:xfrm>
            <a:off x="539496" y="4949382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球相反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经度数之和为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地关于地心的对称点的地理坐标为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（23.5°N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d553dad1?vcp=1&amp;pid=931b6a3aa&amp;color=0,0,0&amp;vtp=1&amp;vaab=1&amp;bt=1&amp;bbb=1"/>
          <p:cNvSpPr/>
          <p:nvPr/>
        </p:nvSpPr>
        <p:spPr>
          <a:xfrm>
            <a:off x="541020" y="7462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79_1#79facd2bc?sp=1&amp;vaa=1&amp;vcp=1&amp;vis=1&amp;pid=931b6a3aa&amp;color=0,0,0&amp;vtp=1&amp;vaab=1&amp;bbb=1"/>
          <p:cNvSpPr/>
          <p:nvPr/>
        </p:nvSpPr>
        <p:spPr>
          <a:xfrm>
            <a:off x="541020" y="1366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读我国各类地形面积比例图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79_2#79facd2bc?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202" y="2136204"/>
            <a:ext cx="4070778" cy="40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80_1#c357176e3?vaa=1&amp;vcp=1&amp;vis=1&amp;pid=79facd2bc&amp;color=0,0,0&amp;vtp=1&amp;vaab=1&amp;bbb=1"/>
          <p:cNvSpPr/>
          <p:nvPr/>
        </p:nvSpPr>
        <p:spPr>
          <a:xfrm>
            <a:off x="539496" y="22733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我国所占比例最大的地形类型是(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80_2#c357176e3.choices?vaa=1&amp;vcp=1&amp;vis=1&amp;pid=79facd2bc&amp;color=0,0,0&amp;vtp=1&amp;vaab=1&amp;bbb=1"/>
          <p:cNvSpPr/>
          <p:nvPr/>
        </p:nvSpPr>
        <p:spPr>
          <a:xfrm>
            <a:off x="539496" y="29011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D.盆地</a:t>
            </a:r>
            <a:endParaRPr lang="en-US" altLang="zh-CN" sz="2800" dirty="0"/>
          </a:p>
        </p:txBody>
      </p:sp>
      <p:sp>
        <p:nvSpPr>
          <p:cNvPr id="8" name="QC_7_AN.1_1#c357176e3.bracket?vaa=1&amp;vcp=1&amp;vis=1&amp;pid=79facd2bc&amp;color=0,0,0&amp;vpa=43&amp;vtp=1&amp;vaab=1"/>
          <p:cNvSpPr/>
          <p:nvPr/>
        </p:nvSpPr>
        <p:spPr>
          <a:xfrm>
            <a:off x="6683914" y="22600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7_BD.182_1#7e7db6998?vaa=1&amp;vcp=1&amp;vis=1&amp;pid=79facd2bc&amp;color=0,0,0&amp;vtp=1&amp;vaab=1&amp;bbb=1&amp;hb=1"/>
          <p:cNvSpPr/>
          <p:nvPr/>
        </p:nvSpPr>
        <p:spPr>
          <a:xfrm>
            <a:off x="539496" y="385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（2）通常把山地、丘陵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连同比较崎岖的高原统称为山区。我国山区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面积约占全国总面积的2/3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82_2#7e7db6998.choices?vaa=1&amp;vcp=1&amp;vis=1&amp;pid=79facd2bc&amp;color=0,0,0&amp;vtp=1&amp;vaab=1&amp;bbb=1"/>
          <p:cNvSpPr/>
          <p:nvPr/>
        </p:nvSpPr>
        <p:spPr>
          <a:xfrm>
            <a:off x="539496" y="16670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A.林业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B.渔业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C.种植业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D.交通运输业</a:t>
            </a:r>
            <a:endParaRPr lang="en-US" altLang="zh-CN" sz="2800" dirty="0"/>
          </a:p>
        </p:txBody>
      </p:sp>
      <p:sp>
        <p:nvSpPr>
          <p:cNvPr id="6" name="QC_7_AS.2_1#7e7db6998?vaa=1&amp;vcp=1&amp;vis=1&amp;pid=79facd2bc&amp;color=0,0,0&amp;vtp=1&amp;vaab=1&amp;bbb=1&amp;hb=1"/>
          <p:cNvSpPr/>
          <p:nvPr/>
        </p:nvSpPr>
        <p:spPr>
          <a:xfrm>
            <a:off x="340995" y="42754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提示：山区在发展林业、牧业、旅游业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采矿业等方面具有优势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因其地形崎岖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通不便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故不利于发展种植业、渔业、交通运输业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7_AN.184_1#7e7db6998.bracket?vaa=1&amp;vcp=1&amp;vis=1&amp;pid=79facd2bc&amp;color=0,0,0&amp;vpa=44&amp;vtp=1&amp;vaab=1"/>
          <p:cNvSpPr/>
          <p:nvPr/>
        </p:nvSpPr>
        <p:spPr>
          <a:xfrm>
            <a:off x="6960139" y="10199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O_6_BD.179_2#79facd2bc?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678" y="1667019"/>
            <a:ext cx="4070778" cy="40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e23f981?vcp=1&amp;pid=69bc21d1c&amp;color=197,144,191&amp;vtp=1&amp;vaab=1&amp;bt=1&amp;bbb=1"/>
          <p:cNvSpPr/>
          <p:nvPr/>
        </p:nvSpPr>
        <p:spPr>
          <a:xfrm>
            <a:off x="544068" y="670128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气候资料图</a:t>
            </a:r>
            <a:endParaRPr lang="en-US" altLang="zh-CN" sz="3200" dirty="0"/>
          </a:p>
        </p:txBody>
      </p:sp>
      <p:sp>
        <p:nvSpPr>
          <p:cNvPr id="3" name="QO_6_BD.186_1#8efef663f?sp=1&amp;vaa=1&amp;vcp=1&amp;vis=1&amp;pid=7ae23f981&amp;color=0,0,0&amp;vtp=1&amp;vaab=1&amp;bbb=1"/>
          <p:cNvSpPr/>
          <p:nvPr/>
        </p:nvSpPr>
        <p:spPr>
          <a:xfrm>
            <a:off x="544068" y="1387743"/>
            <a:ext cx="11276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读下面两幅图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86_2#8efef663f?vaa=1&amp;vcp=1&amp;vis=1&amp;pid=7ae23f98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104340"/>
            <a:ext cx="545896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efef663f?vaa=1&amp;vcp=1&amp;vis=1&amp;pid=7ae23f981&amp;color=0,0,0&amp;vtp=1&amp;vaab=1&amp;bbb=1"/>
          <p:cNvSpPr/>
          <p:nvPr/>
        </p:nvSpPr>
        <p:spPr>
          <a:xfrm>
            <a:off x="544068" y="20640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188_2#b138c0081?htil=36&amp;vaa=1&amp;vcp=1&amp;vis=1&amp;pid=8efef663f&amp;color=0,0,0&amp;vtp=1&amp;vaab=1&amp;bt=1&amp;bbb=1&amp;hs=1"/>
          <p:cNvSpPr/>
          <p:nvPr/>
        </p:nvSpPr>
        <p:spPr>
          <a:xfrm>
            <a:off x="539496" y="281400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甲地所处的地形区是(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90_1#b138c0081.bracket?vaa=1&amp;vcp=1&amp;vis=1&amp;pid=8efef663f&amp;color=0,0,0&amp;vpa=45&amp;vtp=1&amp;vaab=1"/>
          <p:cNvSpPr/>
          <p:nvPr/>
        </p:nvSpPr>
        <p:spPr>
          <a:xfrm>
            <a:off x="4905915" y="28006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88_3#b138c0081.choices?htil=36&amp;vaa=1&amp;vcp=1&amp;vis=1&amp;pid=8efef663f&amp;color=0,0,0&amp;vtp=1&amp;vaab=1&amp;bbb=1&amp;hs=1"/>
          <p:cNvSpPr/>
          <p:nvPr/>
        </p:nvSpPr>
        <p:spPr>
          <a:xfrm>
            <a:off x="539496" y="344627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.刚果盆地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C.安第斯山脉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.亚马孙平原</a:t>
            </a:r>
            <a:endParaRPr lang="en-US" altLang="zh-CN" sz="2800" dirty="0"/>
          </a:p>
        </p:txBody>
      </p:sp>
      <p:sp>
        <p:nvSpPr>
          <p:cNvPr id="9" name="QC_7_AS.1_1#b138c0081?vaa=1&amp;vcp=1&amp;vis=1&amp;pid=8efef663f&amp;color=0,0,0&amp;vtp=1&amp;vaab=1&amp;bbb=1&amp;hb=1&amp;hs=1"/>
          <p:cNvSpPr/>
          <p:nvPr/>
        </p:nvSpPr>
        <p:spPr>
          <a:xfrm>
            <a:off x="539496" y="47207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甲地位于南半球且位于海拔较高的山地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其西侧靠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近太平洋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故可判断出其位于南美洲西侧的安第斯山脉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2_1#0fb1810a4?vaa=1&amp;vcp=1&amp;vis=1&amp;pid=8efef663f&amp;color=0,0,0&amp;vtp=1&amp;vaab=1&amp;bt=1&amp;bbb=1"/>
          <p:cNvSpPr/>
          <p:nvPr/>
        </p:nvSpPr>
        <p:spPr>
          <a:xfrm>
            <a:off x="539496" y="4218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下图中符合乙地气候特点的是(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192_2#0fb1810a4?vaa=1&amp;vcp=1&amp;vis=1&amp;pid=8efef66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102346"/>
            <a:ext cx="545896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92_3#0fb1810a4.choices?vaa=1&amp;vcp=1&amp;vis=1&amp;pid=8efef663f&amp;color=0,0,0&amp;vtp=1&amp;vaab=1&amp;bbb=1"/>
          <p:cNvSpPr/>
          <p:nvPr/>
        </p:nvSpPr>
        <p:spPr>
          <a:xfrm>
            <a:off x="539496" y="3717081"/>
            <a:ext cx="11109960" cy="27509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4600"/>
              </a:lnSpc>
              <a:tabLst>
                <a:tab pos="2990215" algn="l"/>
                <a:tab pos="5662930" algn="l"/>
                <a:tab pos="84499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2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2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3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3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192_3#0fb1810a4.choice_image?vaa=1&amp;vcp=1&amp;vis=1&amp;pid=8efef663f&amp;color=0,0,0&amp;tib=255,255,255&amp;iip=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3875772"/>
            <a:ext cx="1682496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92_3#0fb1810a4.choice_image?vaa=1&amp;vcp=1&amp;vis=1&amp;pid=8efef663f&amp;color=0,0,0&amp;tib=255,255,255&amp;iip=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0040" y="3811764"/>
            <a:ext cx="139903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92_3#0fb1810a4.choice_image?vaa=1&amp;vcp=1&amp;vis=1&amp;pid=8efef663f&amp;color=0,0,0&amp;tib=255,255,255&amp;iip=7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184" y="3583164"/>
            <a:ext cx="149047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192_3#0fb1810a4.choice_image?vaa=1&amp;vcp=1&amp;vis=1&amp;pid=8efef663f&amp;color=0,0,0&amp;tib=255,255,255&amp;iip=8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0121" y="3912348"/>
            <a:ext cx="1591056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0fb1810a4?vaa=1&amp;vcp=1&amp;vis=1&amp;pid=8efef663f&amp;color=0,0,0&amp;vtp=1&amp;vaab=1&amp;bbb=1&amp;hb=1"/>
          <p:cNvSpPr/>
          <p:nvPr/>
        </p:nvSpPr>
        <p:spPr>
          <a:xfrm>
            <a:off x="472821" y="31765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乙地位于南回归线附近的大陆西岸且主要植被具有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耐干旱的特征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故其应为终年炎热干燥的热带沙漠气候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半球的温带季风气候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表示南半球的热带沙漠气候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表示赤道附近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的热带雨林气候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表示南半球的寒带气候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0fb1810a4?vaa=1&amp;vcp=1&amp;vis=1&amp;pid=8efef663f&amp;color=0,0,0&amp;vtp=1&amp;vaab=1&amp;bbb=1"/>
          <p:cNvSpPr/>
          <p:nvPr/>
        </p:nvSpPr>
        <p:spPr>
          <a:xfrm>
            <a:off x="472821" y="57354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192_2#0fb1810a4?vaa=1&amp;vcp=1&amp;vis=1&amp;pid=8efef663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617" y="568900"/>
            <a:ext cx="6081152" cy="260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5150e4c3?vcp=1&amp;pid=7ae23f981&amp;color=0,0,0&amp;vtp=1&amp;vaab=1&amp;bt=1&amp;bbb=1"/>
          <p:cNvSpPr/>
          <p:nvPr/>
        </p:nvSpPr>
        <p:spPr>
          <a:xfrm>
            <a:off x="539496" y="8518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96_1#73a5a1a2f?htil=37&amp;vaa=1&amp;vcp=1&amp;vis=1&amp;pid=7ae23f9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322879"/>
            <a:ext cx="5892071" cy="276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96_2#73a5a1a2f?htil=37&amp;sp=1&amp;vaa=1&amp;vcp=1&amp;vis=1&amp;pid=7ae23f981&amp;color=0,0,0&amp;vtp=1&amp;vaab=1&amp;bbb=1&amp;hb=1&amp;hs=1"/>
          <p:cNvSpPr/>
          <p:nvPr/>
        </p:nvSpPr>
        <p:spPr>
          <a:xfrm>
            <a:off x="539496" y="147958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10.（2022·四川凉山·中考）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四个城市的气温年变化曲线和各月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降水量柱状图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197_1#c9abebc76?htil=37&amp;vaa=1&amp;vcp=1&amp;vis=1&amp;pid=73a5a1a2f&amp;color=0,0,0&amp;vtp=1&amp;vaab=1&amp;bbb=1&amp;hb=1&amp;hs=1"/>
          <p:cNvSpPr/>
          <p:nvPr/>
        </p:nvSpPr>
        <p:spPr>
          <a:xfrm>
            <a:off x="539995" y="339201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（1）1月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甲城市寒冷、乙城市炎</a:t>
            </a:r>
            <a:endParaRPr lang="en-US" altLang="zh-CN" sz="2800" dirty="0"/>
          </a:p>
        </p:txBody>
      </p:sp>
      <p:sp>
        <p:nvSpPr>
          <p:cNvPr id="6" name="QC_7_AN.198_1#c9abebc76.bracket?vaa=1&amp;vcp=1&amp;vis=1&amp;pid=73a5a1a2f&amp;color=0,0,0&amp;vpa=47&amp;vtp=1&amp;vaab=1"/>
          <p:cNvSpPr/>
          <p:nvPr/>
        </p:nvSpPr>
        <p:spPr>
          <a:xfrm>
            <a:off x="6506614" y="4002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7_2#c9abebc76.choices?htil=37&amp;vaa=1&amp;vcp=1&amp;vis=1&amp;pid=73a5a1a2f&amp;color=0,0,0&amp;vtp=1&amp;vaab=1&amp;bbb=1&amp;hs=1"/>
          <p:cNvSpPr/>
          <p:nvPr/>
        </p:nvSpPr>
        <p:spPr>
          <a:xfrm>
            <a:off x="539496" y="46371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.人为因素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.地形因素</a:t>
            </a:r>
            <a:endParaRPr lang="en-US" altLang="zh-CN" sz="2800" dirty="0"/>
          </a:p>
        </p:txBody>
      </p:sp>
      <p:sp>
        <p:nvSpPr>
          <p:cNvPr id="8" name="QC_7_BD.197_1#c9abebc76?htil=37&amp;vaa=1&amp;vcp=1&amp;vis=1&amp;pid=73a5a1a2f&amp;color=0,0,0&amp;vtp=1&amp;vaab=1&amp;bbb=1&amp;hb=1&amp;hs=1"/>
          <p:cNvSpPr/>
          <p:nvPr/>
        </p:nvSpPr>
        <p:spPr>
          <a:xfrm>
            <a:off x="539995" y="401545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造成两地气温差异的主要因素是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9_1#4aa9ba7ca?htil=38&amp;vaa=1&amp;vcp=1&amp;vis=1&amp;pid=73a5a1a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8575" y="925005"/>
            <a:ext cx="6316506" cy="296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99_2#4aa9ba7ca?htil=38&amp;vaa=1&amp;vcp=1&amp;vis=1&amp;pid=73a5a1a2f&amp;color=0,0,0&amp;vtp=1&amp;vaab=1&amp;bt=1&amp;bbb=1&amp;hb=1&amp;hs=1"/>
          <p:cNvSpPr/>
          <p:nvPr/>
        </p:nvSpPr>
        <p:spPr>
          <a:xfrm>
            <a:off x="539496" y="78213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（2）四个城市对应的气候类型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01_1#4aa9ba7ca.bracket?vaa=1&amp;vcp=1&amp;vis=1&amp;pid=73a5a1a2f&amp;color=0,0,0&amp;vpa=48&amp;vtp=1&amp;vaab=1"/>
          <p:cNvSpPr/>
          <p:nvPr/>
        </p:nvSpPr>
        <p:spPr>
          <a:xfrm>
            <a:off x="2292889" y="1425004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99_3#4aa9ba7ca.choices?htil=38&amp;vaa=1&amp;vcp=1&amp;vis=1&amp;pid=73a5a1a2f&amp;color=0,0,0&amp;vtp=1&amp;vaab=1&amp;bbb=1&amp;hs=1"/>
          <p:cNvSpPr/>
          <p:nvPr/>
        </p:nvSpPr>
        <p:spPr>
          <a:xfrm>
            <a:off x="539496" y="196405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A.甲——温带季风气候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.乙——热带季风气候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.丙——温带大陆性气候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.丁——亚热带季风气候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4aa9ba7ca?vaa=1&amp;vcp=1&amp;vis=1&amp;pid=73a5a1a2f&amp;color=0,0,0&amp;vtp=1&amp;vaab=1&amp;bbb=1&amp;hb=1&amp;hs=1"/>
              <p:cNvSpPr/>
              <p:nvPr/>
            </p:nvSpPr>
            <p:spPr>
              <a:xfrm>
                <a:off x="539496" y="4326255"/>
                <a:ext cx="11109960" cy="1709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提示：读图可知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丁城市冬季严寒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夏季气温较低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7月平均气温仅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气温年较差大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降水主要集中在夏季且各月降水量均较少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综上分析可知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丁城市应属高原山地气候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4aa9ba7ca?vaa=1&amp;vcp=1&amp;vis=1&amp;pid=73a5a1a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26255"/>
                <a:ext cx="11109960" cy="1709357"/>
              </a:xfrm>
              <a:prstGeom prst="rect">
                <a:avLst/>
              </a:prstGeom>
              <a:blipFill rotWithShape="1">
                <a:blip r:embed="rId4"/>
                <a:stretch>
                  <a:fillRect l="-3" r="-3003" b="-3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b1d3752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类型五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景观及示意图</a:t>
            </a:r>
            <a:endParaRPr lang="en-US" altLang="zh-CN" sz="3200" dirty="0"/>
          </a:p>
        </p:txBody>
      </p:sp>
      <p:sp>
        <p:nvSpPr>
          <p:cNvPr id="3" name="C_5_BD#8da9a0026?vcp=1&amp;pid=8b1d3752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景观图</a:t>
            </a:r>
            <a:endParaRPr lang="en-US" altLang="zh-CN" sz="3200" dirty="0"/>
          </a:p>
        </p:txBody>
      </p:sp>
      <p:sp>
        <p:nvSpPr>
          <p:cNvPr id="4" name="QO_6_BD.203_1#19c2a42f0?sp=1&amp;vaa=1&amp;vcp=1&amp;vis=1&amp;pid=8da9a0026&amp;color=0,0,0&amp;vtp=1&amp;vaab=1&amp;bbb=1&amp;h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（2023·山东潍坊·中考）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布依族主要分布在贵州、云南、四川等省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其居住地区大多产茶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姑娘茶”是当地名贵的茶品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依族姑娘采摘清明节前的茶叶精心制作而成。读“姑娘茶”产区景观图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203_2#19c2a42f0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2584" y="4329690"/>
            <a:ext cx="284378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5_1#e1c570101?vaa=1&amp;vcp=1&amp;vis=1&amp;pid=19c2a42f0&amp;color=0,0,0&amp;vtp=1&amp;vaab=1&amp;bbb=1"/>
          <p:cNvSpPr/>
          <p:nvPr/>
        </p:nvSpPr>
        <p:spPr>
          <a:xfrm>
            <a:off x="539496" y="1432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（1）“姑娘茶”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产区种植茶叶的优势自然条件是(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05_2#e1c570101.choices?vaa=1&amp;vcp=1&amp;vis=1&amp;pid=19c2a42f0&amp;color=0,0,0&amp;vtp=1&amp;vaab=1&amp;bbb=1"/>
          <p:cNvSpPr/>
          <p:nvPr/>
        </p:nvSpPr>
        <p:spPr>
          <a:xfrm>
            <a:off x="539496" y="2067919"/>
            <a:ext cx="11109960" cy="1361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A.地形平坦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B.经济发达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交通便利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C.人口稠密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劳动力丰富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D.气候暖湿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排水条件好</a:t>
            </a:r>
            <a:endParaRPr lang="en-US" altLang="zh-CN" sz="2800" dirty="0"/>
          </a:p>
        </p:txBody>
      </p:sp>
      <p:sp>
        <p:nvSpPr>
          <p:cNvPr id="4" name="QO_6_AS.1_1#19c2a42f0?vaa=1&amp;vcp=1&amp;vis=1&amp;pid=8da9a0026&amp;color=0,0,0&amp;vtp=1&amp;vaab=1&amp;bbb=1"/>
          <p:cNvSpPr/>
          <p:nvPr/>
        </p:nvSpPr>
        <p:spPr>
          <a:xfrm>
            <a:off x="539496" y="7643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本题主要考查图文分析能力和可持续发展的理念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S.1_1#e1c570101?vaa=1&amp;vcp=1&amp;vis=1&amp;pid=19c2a42f0&amp;color=0,0,0&amp;vtp=1&amp;vaab=1&amp;bbb=1&amp;hb=1"/>
          <p:cNvSpPr/>
          <p:nvPr/>
        </p:nvSpPr>
        <p:spPr>
          <a:xfrm>
            <a:off x="387096" y="35518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由图文材料可知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姑娘茶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产区主要位于我国西南地区的丘陵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土壤较为贫瘠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经济相对落后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交通不便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人口较为稠密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力较多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但这不属于自然条件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气候暖湿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陵地带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排水条件好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e1c570101?vaa=1&amp;vcp=1&amp;vis=1&amp;pid=19c2a42f0&amp;color=0,0,0&amp;vtp=1&amp;vaab=1&amp;bbb=1"/>
          <p:cNvSpPr/>
          <p:nvPr/>
        </p:nvSpPr>
        <p:spPr>
          <a:xfrm>
            <a:off x="8226171" y="1428546"/>
            <a:ext cx="4606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9_1#dd7ed93a7?sp=1&amp;vaa=1&amp;vcp=1&amp;vis=1&amp;pid=19c2a42f0&amp;color=0,0,0&amp;vtp=1&amp;vaab=1&amp;bbb=1&amp;hb=1"/>
          <p:cNvSpPr/>
          <p:nvPr/>
        </p:nvSpPr>
        <p:spPr>
          <a:xfrm>
            <a:off x="539496" y="11993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（2）根据“绿水青山就是金山银山”的理念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对当地依托茶叶发展经济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的合理建议主要有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09_2#dd7ed93a7?vaa=1&amp;vcp=1&amp;vis=1&amp;pid=19c2a42f0&amp;color=0,0,0&amp;vtp=1&amp;vaab=1&amp;bbb=1"/>
          <p:cNvSpPr/>
          <p:nvPr/>
        </p:nvSpPr>
        <p:spPr>
          <a:xfrm>
            <a:off x="539496" y="247758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进行茶叶深加工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丰富茶产品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增施化肥农药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提高茶叶产量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③发展茶园观光等特色旅游业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平整茶园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加强基础设施建设</a:t>
            </a:r>
            <a:endParaRPr lang="en-US" altLang="zh-CN" sz="2800" dirty="0"/>
          </a:p>
        </p:txBody>
      </p:sp>
      <p:sp>
        <p:nvSpPr>
          <p:cNvPr id="4" name="QC_7_BD.209_3#dd7ed93a7.choices?vaa=1&amp;vcp=1&amp;vis=1&amp;pid=19c2a42f0&amp;color=0,0,0&amp;vtp=1&amp;vaab=1&amp;bbb=1"/>
          <p:cNvSpPr/>
          <p:nvPr/>
        </p:nvSpPr>
        <p:spPr>
          <a:xfrm>
            <a:off x="539496" y="50402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eaaee3b2?vcp=1&amp;pid=c43c42998&amp;color=0,0,0&amp;vtp=1&amp;vaab=1&amp;bt=1&amp;bbb=1"/>
          <p:cNvSpPr/>
          <p:nvPr/>
        </p:nvSpPr>
        <p:spPr>
          <a:xfrm>
            <a:off x="539496" y="3698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1_1#ad698f0c2?sp=1&amp;vaa=1&amp;vcp=1&amp;vis=1&amp;pid=c43c42998&amp;color=0,0,0&amp;vtp=1&amp;vaab=1&amp;bbb=1"/>
          <p:cNvSpPr/>
          <p:nvPr/>
        </p:nvSpPr>
        <p:spPr>
          <a:xfrm>
            <a:off x="539496" y="8756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读经纬网图（图中相邻两条经线的经度差为20°）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5_BD.12_1#cabfb547a?htil=4&amp;vaa=1&amp;vcp=1&amp;vis=1&amp;pid=ad698f0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8449" y="1758664"/>
            <a:ext cx="322783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2_2#cabfb547a?htil=4&amp;vaa=1&amp;vcp=1&amp;vis=1&amp;pid=ad698f0c2&amp;color=0,0,0&amp;vtp=1&amp;vaab=1&amp;bt=1&amp;bbb=1&amp;hb=1&amp;hs=1"/>
          <p:cNvSpPr/>
          <p:nvPr/>
        </p:nvSpPr>
        <p:spPr>
          <a:xfrm>
            <a:off x="453771" y="1430147"/>
            <a:ext cx="7754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（1）图中四地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与本初子午线实际距离最近的是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12_3#cabfb547a.choices?htil=4&amp;vaa=1&amp;vcp=1&amp;vis=1&amp;pid=ad698f0c2&amp;color=0,0,0&amp;vtp=1&amp;vaab=1&amp;bbb=1&amp;hs=1"/>
          <p:cNvSpPr/>
          <p:nvPr/>
        </p:nvSpPr>
        <p:spPr>
          <a:xfrm>
            <a:off x="453771" y="2697226"/>
            <a:ext cx="7754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11045" algn="l"/>
                <a:tab pos="3984625" algn="l"/>
                <a:tab pos="59582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8" name="QC_6_AN.14_1#cabfb547a.bracket?vaa=1&amp;vcp=1&amp;vis=1&amp;pid=ad698f0c2&amp;color=0,0,0&amp;vpa=3&amp;vtp=1&amp;vaab=1"/>
          <p:cNvSpPr/>
          <p:nvPr/>
        </p:nvSpPr>
        <p:spPr>
          <a:xfrm>
            <a:off x="730790" y="20645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AS.1_1#cabfb547a?htil=4&amp;vaa=1&amp;vcp=1&amp;vis=1&amp;pid=ad698f0c2&amp;color=0,0,0&amp;vtp=1&amp;vaab=1&amp;bbb=1&amp;hb=1&amp;hs=1"/>
          <p:cNvSpPr/>
          <p:nvPr/>
        </p:nvSpPr>
        <p:spPr>
          <a:xfrm>
            <a:off x="453771" y="3326701"/>
            <a:ext cx="7754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［提示：根据图中已知的160°W经线及题目信息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“图中相邻两条经线的经度差为20°”可推知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endParaRPr lang="en-US" altLang="zh-CN" sz="2800" dirty="0"/>
          </a:p>
        </p:txBody>
      </p:sp>
      <p:sp>
        <p:nvSpPr>
          <p:cNvPr id="10" name="QC_6_AS.1_1#cabfb547a?htil=4&amp;vaa=1&amp;vcp=1&amp;vis=1&amp;pid=ad698f0c2&amp;color=0,0,0&amp;vtp=1&amp;vaab=1&amp;bbb=1&amp;hb=1&amp;hs=1"/>
          <p:cNvSpPr/>
          <p:nvPr/>
        </p:nvSpPr>
        <p:spPr>
          <a:xfrm>
            <a:off x="454270" y="4603686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同一条经线上的甲、丙两地的经度均为140°W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在同一条经线上的乙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丁两地的经度均为60°W。根据“纬度越高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纬线越短”可推知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乙地与本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初子午线（0°经线）的实际距离最近］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dd7ed93a7?vaa=1&amp;vcp=1&amp;vis=1&amp;pid=19c2a42f0&amp;color=0,0,0&amp;vtp=1&amp;vaab=1&amp;bbb=1&amp;hb=1"/>
          <p:cNvSpPr/>
          <p:nvPr/>
        </p:nvSpPr>
        <p:spPr>
          <a:xfrm>
            <a:off x="539496" y="154856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绿水青山就是金山银山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倡导可持续发展的理念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当地依托茶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叶发展经济可对茶叶进行深加工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延长产业链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丰富茶产品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发展茶园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观光等特色旅游业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通过增施化肥农药来提高茶叶产量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会降低茶叶品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且过量施用化肥农药易对当地土壤造成污染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平整茶园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加强基础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设施建设会减小茶园面积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不利于当地茶产业的发展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dd7ed93a7?vaa=1&amp;vcp=1&amp;vis=1&amp;pid=19c2a42f0&amp;color=0,0,0&amp;vtp=1&amp;vaab=1&amp;bbb=1"/>
          <p:cNvSpPr/>
          <p:nvPr/>
        </p:nvSpPr>
        <p:spPr>
          <a:xfrm>
            <a:off x="539496" y="47424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81abee5a?vcp=1&amp;pid=8da9a0026&amp;color=0,0,0&amp;vtp=1&amp;vaab=1&amp;bt=1&amp;bbb=1"/>
          <p:cNvSpPr/>
          <p:nvPr/>
        </p:nvSpPr>
        <p:spPr>
          <a:xfrm>
            <a:off x="539496" y="669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13_1#5d3ed1e28?sp=1&amp;vaa=1&amp;vcp=1&amp;vis=1&amp;pid=8da9a0026&amp;color=0,0,0&amp;vtp=1&amp;vaab=1&amp;bbb=1&amp;hb=1"/>
          <p:cNvSpPr/>
          <p:nvPr/>
        </p:nvSpPr>
        <p:spPr>
          <a:xfrm>
            <a:off x="539496" y="129724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11.（2023·四川内江·中考）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北回归线穿过广东汕头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北回归线上每年有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一次太阳直射现象。下图为汕头的北回归线标志塔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北”字形支架支撑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着直径5米的地球模型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模型内有垂直贯穿球心的直径40厘米、长5米的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钢管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可从地面仰窥天空。据此完成下列各题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13_2#5d3ed1e28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2936" y="3916553"/>
            <a:ext cx="1783080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4_1#ef8e323f1?vaa=1&amp;vcp=1&amp;vis=1&amp;pid=5d3ed1e28&amp;color=0,0,0&amp;vtp=1&amp;vaab=1&amp;bbb=1"/>
          <p:cNvSpPr/>
          <p:nvPr/>
        </p:nvSpPr>
        <p:spPr>
          <a:xfrm>
            <a:off x="539496" y="73389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（1）观测者通过钢管看到太阳时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正值当地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14_2#ef8e323f1.choices?vaa=1&amp;vcp=1&amp;vis=1&amp;pid=5d3ed1e28&amp;color=0,0,0&amp;vtp=1&amp;vaab=1&amp;bbb=1"/>
          <p:cNvSpPr/>
          <p:nvPr/>
        </p:nvSpPr>
        <p:spPr>
          <a:xfrm>
            <a:off x="539496" y="132706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C.下午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.傍晚</a:t>
            </a:r>
            <a:endParaRPr lang="en-US" altLang="zh-CN" sz="2800" dirty="0"/>
          </a:p>
        </p:txBody>
      </p:sp>
      <p:sp>
        <p:nvSpPr>
          <p:cNvPr id="4" name="QC_7_BD.216_1#8e877600f?vaa=1&amp;vcp=1&amp;vis=1&amp;pid=5d3ed1e28&amp;color=0,0,0&amp;vtp=1&amp;vaab=1&amp;bbb=1"/>
          <p:cNvSpPr/>
          <p:nvPr/>
        </p:nvSpPr>
        <p:spPr>
          <a:xfrm>
            <a:off x="539496" y="192675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（2）观测者通过钢管看到太阳时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当日的节气为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16_2#8e877600f.choices?vaa=1&amp;vcp=1&amp;vis=1&amp;pid=5d3ed1e28&amp;color=0,0,0&amp;vtp=1&amp;vaab=1&amp;bbb=1"/>
          <p:cNvSpPr/>
          <p:nvPr/>
        </p:nvSpPr>
        <p:spPr>
          <a:xfrm>
            <a:off x="539496" y="252645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6" name="QC_7_BD.218_1#069366712?sp=1&amp;vaa=1&amp;vcp=1&amp;vis=1&amp;pid=5d3ed1e28&amp;color=0,0,0&amp;vtp=1&amp;vaab=1&amp;bbb=1"/>
          <p:cNvSpPr/>
          <p:nvPr/>
        </p:nvSpPr>
        <p:spPr>
          <a:xfrm>
            <a:off x="539496" y="312614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（3）一年中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观测者通过钢管看到太阳当日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四川内江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18_2#069366712?vaa=1&amp;vcp=1&amp;vis=1&amp;pid=5d3ed1e28&amp;color=0,0,0&amp;vtp=1&amp;vaab=1&amp;bbb=1"/>
          <p:cNvSpPr/>
          <p:nvPr/>
        </p:nvSpPr>
        <p:spPr>
          <a:xfrm>
            <a:off x="539496" y="372584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①日出最早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②日出最晚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③日落最早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④日落最晚</a:t>
            </a:r>
            <a:endParaRPr lang="en-US" altLang="zh-CN" sz="2800" dirty="0"/>
          </a:p>
        </p:txBody>
      </p:sp>
      <p:sp>
        <p:nvSpPr>
          <p:cNvPr id="8" name="QC_7_BD.218_3#069366712.choices?vaa=1&amp;vcp=1&amp;vis=1&amp;pid=5d3ed1e28&amp;color=0,0,0&amp;vtp=1&amp;vaab=1&amp;bbb=1"/>
          <p:cNvSpPr/>
          <p:nvPr/>
        </p:nvSpPr>
        <p:spPr>
          <a:xfrm>
            <a:off x="539496" y="432553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9" name="QC_7_AS.3_1#069366712?vaa=1&amp;vcp=1&amp;vis=1&amp;pid=5d3ed1e28&amp;color=0,0,0&amp;vtp=1&amp;vaab=1&amp;bbb=1&amp;hb=1"/>
          <p:cNvSpPr/>
          <p:nvPr/>
        </p:nvSpPr>
        <p:spPr>
          <a:xfrm>
            <a:off x="539496" y="492237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提示：一年中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观测者通过钢管看到太阳当日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四川内江昼最长、夜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为当地一年中日出最早、日落最晚的一天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7_AN.1_1#ef8e323f1.bracket?vaa=1&amp;vcp=1&amp;vis=1&amp;pid=5d3ed1e28&amp;color=0,0,0&amp;vpa=51&amp;vtp=1&amp;vaab=1"/>
          <p:cNvSpPr/>
          <p:nvPr/>
        </p:nvSpPr>
        <p:spPr>
          <a:xfrm>
            <a:off x="7750714" y="72398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AN.2_1#8e877600f.bracket?vaa=1&amp;vcp=1&amp;vis=1&amp;pid=5d3ed1e28&amp;color=0,0,0&amp;vpa=52&amp;vtp=1&amp;vaab=1"/>
          <p:cNvSpPr/>
          <p:nvPr/>
        </p:nvSpPr>
        <p:spPr>
          <a:xfrm>
            <a:off x="8461914" y="191685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7_AN.220_1#069366712.bracket?vaa=1&amp;vcp=1&amp;vis=1&amp;pid=5d3ed1e28&amp;color=0,0,0&amp;vpa=53&amp;vtp=1&amp;vaab=1"/>
          <p:cNvSpPr/>
          <p:nvPr/>
        </p:nvSpPr>
        <p:spPr>
          <a:xfrm>
            <a:off x="9528714" y="311624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10" name="QO_6_BD.213_2#5d3ed1e28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0957" y="530425"/>
            <a:ext cx="1783080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22_1#d2ddc3f03?htil=39&amp;vaa=1&amp;vcp=1&amp;vis=1&amp;pid=5d3ed1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6802" y="1696212"/>
            <a:ext cx="2761488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22_2#d2ddc3f03?htil=39&amp;vaa=1&amp;vcp=1&amp;vis=1&amp;pid=5d3ed1e28&amp;color=0,0,0&amp;vtp=1&amp;vaab=1&amp;bt=1&amp;bbb=1"/>
          <p:cNvSpPr/>
          <p:nvPr/>
        </p:nvSpPr>
        <p:spPr>
          <a:xfrm>
            <a:off x="539496" y="1559052"/>
            <a:ext cx="82204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图示球面中心展示完整轮廓的大陆是(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23_1#d2ddc3f03.bracket?vaa=1&amp;vcp=1&amp;vis=1&amp;pid=5d3ed1e28&amp;color=0,0,0&amp;vpa=54&amp;vtp=1&amp;vaab=1"/>
          <p:cNvSpPr/>
          <p:nvPr/>
        </p:nvSpPr>
        <p:spPr>
          <a:xfrm>
            <a:off x="7395114" y="15457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22_3#d2ddc3f03.choices?htil=39&amp;vaa=1&amp;vcp=1&amp;vis=1&amp;pid=5d3ed1e28&amp;color=0,0,0&amp;vtp=1&amp;vaab=1&amp;bbb=1"/>
          <p:cNvSpPr/>
          <p:nvPr/>
        </p:nvSpPr>
        <p:spPr>
          <a:xfrm>
            <a:off x="539496" y="2191321"/>
            <a:ext cx="8220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A.亚欧大陆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.非洲大陆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6deb59e?vcp=1&amp;pid=8b1d3752c&amp;color=197,144,191&amp;vtp=1&amp;vaab=1&amp;bt=1&amp;bbb=1"/>
          <p:cNvSpPr/>
          <p:nvPr/>
        </p:nvSpPr>
        <p:spPr>
          <a:xfrm>
            <a:off x="539496" y="4020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天气符号图</a:t>
            </a:r>
            <a:endParaRPr lang="en-US" altLang="zh-CN" sz="3200" dirty="0"/>
          </a:p>
        </p:txBody>
      </p:sp>
      <p:sp>
        <p:nvSpPr>
          <p:cNvPr id="3" name="QO_6_BD.224_1#8ee089b5d?sp=1&amp;vaa=1&amp;vcp=1&amp;vis=1&amp;pid=f96deb59e&amp;color=0,0,0&amp;vtp=1&amp;vaab=1&amp;bbb=1"/>
          <p:cNvSpPr/>
          <p:nvPr/>
        </p:nvSpPr>
        <p:spPr>
          <a:xfrm>
            <a:off x="539496" y="11196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例12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读2024年我国部分城市的樱花最佳观赏时期示意图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pic>
        <p:nvPicPr>
          <p:cNvPr id="4" name="QO_6_BD.224_2#8ee089b5d?vaa=1&amp;vcp=1&amp;vis=1&amp;pid=f96deb5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5589" y="1933874"/>
            <a:ext cx="3691502" cy="42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ee089b5d?vaa=1&amp;vcp=1&amp;vis=1&amp;pid=f96deb59e&amp;color=0,0,0&amp;vtp=1&amp;vaab=1&amp;bbb=1"/>
          <p:cNvSpPr/>
          <p:nvPr/>
        </p:nvSpPr>
        <p:spPr>
          <a:xfrm>
            <a:off x="414909" y="18372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226_2#e17f9272a?htil=40&amp;vaa=1&amp;vcp=1&amp;vis=1&amp;pid=8ee089b5d&amp;color=0,0,0&amp;vtp=1&amp;vaab=1&amp;bt=1&amp;bbb=1&amp;hb=1"/>
          <p:cNvSpPr/>
          <p:nvPr/>
        </p:nvSpPr>
        <p:spPr>
          <a:xfrm>
            <a:off x="539496" y="2441448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）图示城市赏樱时间不同的主要影响因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28_1#e17f9272a.bracket?vaa=1&amp;vcp=1&amp;vis=1&amp;pid=8ee089b5d&amp;color=0,0,0&amp;vpa=55&amp;vtp=1&amp;vaab=1"/>
          <p:cNvSpPr/>
          <p:nvPr/>
        </p:nvSpPr>
        <p:spPr>
          <a:xfrm>
            <a:off x="1527714" y="30758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226_3#e17f9272a.choices?htil=40&amp;vaa=1&amp;vcp=1&amp;vis=1&amp;pid=8ee089b5d&amp;color=0,0,0&amp;vtp=1&amp;vaab=1&amp;bbb=1"/>
          <p:cNvSpPr/>
          <p:nvPr/>
        </p:nvSpPr>
        <p:spPr>
          <a:xfrm>
            <a:off x="539496" y="3724465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58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588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endParaRPr lang="en-US" altLang="zh-CN" sz="2800" dirty="0"/>
          </a:p>
        </p:txBody>
      </p:sp>
      <p:sp>
        <p:nvSpPr>
          <p:cNvPr id="9" name="QC_7_AS.1_1#e17f9272a?htil=40&amp;vaa=1&amp;vcp=1&amp;vis=1&amp;pid=8ee089b5d&amp;color=0,0,0&amp;vtp=1&amp;vaab=1&amp;bbb=1&amp;hb=1"/>
          <p:cNvSpPr/>
          <p:nvPr/>
        </p:nvSpPr>
        <p:spPr>
          <a:xfrm>
            <a:off x="539496" y="5001450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图中南部地区城市的赏樱时间早于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北部地区城市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其主要影响因素是纬度位置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30_1#472ff1fe5?htil=41&amp;vaa=1&amp;vcp=1&amp;vis=1&amp;pid=8ee089b5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210" y="839755"/>
            <a:ext cx="3840480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30_2#472ff1fe5?htil=41&amp;vaa=1&amp;vcp=1&amp;vis=1&amp;pid=8ee089b5d&amp;color=0,0,0&amp;vtp=1&amp;vaab=1&amp;bt=1&amp;bbb=1&amp;hb=1"/>
          <p:cNvSpPr/>
          <p:nvPr/>
        </p:nvSpPr>
        <p:spPr>
          <a:xfrm>
            <a:off x="539496" y="843502"/>
            <a:ext cx="71323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（2）某地樱花的花期通常持续两周以上。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当地正值盛花期的樱花开放仅一周后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几乎一夜落光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导致这种现象的天气最有可能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32_1#472ff1fe5.bracket?vaa=1&amp;vcp=1&amp;vis=1&amp;pid=8ee089b5d&amp;color=0,0,0&amp;vpa=56&amp;vtp=1&amp;vaab=1"/>
          <p:cNvSpPr/>
          <p:nvPr/>
        </p:nvSpPr>
        <p:spPr>
          <a:xfrm>
            <a:off x="1172115" y="27732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30_3#472ff1fe5.choices?htil=41&amp;vaa=1&amp;vcp=1&amp;vis=1&amp;pid=8ee089b5d&amp;color=0,0,0&amp;vtp=1&amp;vaab=1&amp;bbb=1"/>
          <p:cNvSpPr/>
          <p:nvPr/>
        </p:nvSpPr>
        <p:spPr>
          <a:xfrm>
            <a:off x="539496" y="3409727"/>
            <a:ext cx="7132320" cy="7402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6600"/>
              </a:lnSpc>
              <a:tabLst>
                <a:tab pos="1649730" algn="l"/>
                <a:tab pos="3616960" algn="l"/>
                <a:tab pos="54698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3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230_3#472ff1fe5.choice_image?htil=41&amp;vaa=1&amp;vcp=1&amp;vis=1&amp;pid=8ee089b5d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3469354"/>
            <a:ext cx="722376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30_3#472ff1fe5.choice_image?htil=41&amp;vaa=1&amp;vcp=1&amp;vis=1&amp;pid=8ee089b5d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0984" y="3706336"/>
            <a:ext cx="1033272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30_3#472ff1fe5.choice_image?htil=41&amp;vaa=1&amp;vcp=1&amp;vis=1&amp;pid=8ee089b5d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5928" y="3405346"/>
            <a:ext cx="923544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30_3#472ff1fe5.choice_image?htil=41&amp;vaa=1&amp;vcp=1&amp;vis=1&amp;pid=8ee089b5d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1208" y="3505930"/>
            <a:ext cx="96012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S.1_1#472ff1fe5?htil=41&amp;vaa=1&amp;vcp=1&amp;vis=1&amp;pid=8ee089b5d&amp;color=0,0,0&amp;vtp=1&amp;vaab=1&amp;bbb=1&amp;hb=1"/>
          <p:cNvSpPr/>
          <p:nvPr/>
        </p:nvSpPr>
        <p:spPr>
          <a:xfrm>
            <a:off x="539496" y="4153058"/>
            <a:ext cx="71323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导致当地樱花几乎一夜落光的天气最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有可能是暴雨天气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图中天气符号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项表示阴天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项表示暴雨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45f26210?vcp=1&amp;pid=f96deb59e&amp;color=0,0,0&amp;vtp=1&amp;vaab=1&amp;bt=1&amp;bbb=1"/>
          <p:cNvSpPr/>
          <p:nvPr/>
        </p:nvSpPr>
        <p:spPr>
          <a:xfrm>
            <a:off x="539496" y="749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234_1#4fc26ed4c?sp=1&amp;vaa=1&amp;vcp=1&amp;vis=1&amp;pid=f96deb59e&amp;color=0,0,0&amp;vtp=1&amp;vaab=1&amp;bbb=1&amp;hb=1"/>
          <p:cNvSpPr/>
          <p:nvPr/>
        </p:nvSpPr>
        <p:spPr>
          <a:xfrm>
            <a:off x="539496" y="13772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12.（2023·湖北鄂州·中考）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读小明在手机上看到的天气预报图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35_1#4fc26ed4c.bracket?vaa=1&amp;vcp=1&amp;vis=1&amp;pid=f96deb59e&amp;color=0,0,0&amp;vpa=57&amp;vtp=1&amp;vaab=1"/>
          <p:cNvSpPr/>
          <p:nvPr/>
        </p:nvSpPr>
        <p:spPr>
          <a:xfrm>
            <a:off x="3305715" y="20115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234_2#4fc26ed4c?htil=42&amp;vaa=1&amp;vcp=1&amp;vis=1&amp;pid=f96deb5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4878" y="2708116"/>
            <a:ext cx="4846320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234_3#4fc26ed4c.choices?htil=42&amp;vaa=1&amp;vcp=1&amp;vis=1&amp;pid=f96deb59e&amp;color=0,0,0&amp;vtp=1&amp;vaab=1&amp;bbb=1&amp;hb=1"/>
              <p:cNvSpPr/>
              <p:nvPr/>
            </p:nvSpPr>
            <p:spPr>
              <a:xfrm>
                <a:off x="539496" y="2581116"/>
                <a:ext cx="61264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A.昨天是阴天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气温日较差为10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B.周二是图中气温日较差最大的一天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C.周三是晴天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最低气温为26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D.测量旗杆影子长度在一天中的变化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宜选择在周五测量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234_3#4fc26ed4c.choices?htil=42&amp;vaa=1&amp;vcp=1&amp;vis=1&amp;pid=f96deb59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81116"/>
                <a:ext cx="61264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-118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d13363b?vcp=1&amp;pid=8b1d3752c&amp;color=197,144,191&amp;vtp=1&amp;vaab=1&amp;bt=1&amp;bbb=1"/>
          <p:cNvSpPr/>
          <p:nvPr/>
        </p:nvSpPr>
        <p:spPr>
          <a:xfrm>
            <a:off x="539496" y="773475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地理现象成因示意图</a:t>
            </a:r>
            <a:endParaRPr lang="en-US" altLang="zh-CN" sz="3200" dirty="0"/>
          </a:p>
        </p:txBody>
      </p:sp>
      <p:pic>
        <p:nvPicPr>
          <p:cNvPr id="3" name="QC_6_BD.236_1#cd3740e71?htil=43&amp;vaa=1&amp;vcp=1&amp;vis=1&amp;pid=c2d1336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888" y="1500858"/>
            <a:ext cx="453542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36_2#cd3740e71?htil=43&amp;sp=1&amp;vaa=1&amp;vcp=1&amp;vis=1&amp;pid=c2d13363b&amp;color=0,0,0&amp;vtp=1&amp;vaab=1&amp;bbb=1&amp;hb=1&amp;hs=1"/>
          <p:cNvSpPr/>
          <p:nvPr/>
        </p:nvSpPr>
        <p:spPr>
          <a:xfrm>
            <a:off x="539496" y="1482570"/>
            <a:ext cx="64465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在柬埔寨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的传统节日“御耕节”里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人们祭祀天神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祈求风调雨顺。下图揭示了该习俗与当地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自然环境的关系。用下列选项将该图补充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其中②处应填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236_3#cd3740e71.choices?vaa=1&amp;vcp=1&amp;vis=1&amp;pid=c2d13363b&amp;color=0,0,0&amp;vtp=1&amp;vaab=1&amp;bbb=1&amp;hs=1"/>
          <p:cNvSpPr/>
          <p:nvPr/>
        </p:nvSpPr>
        <p:spPr>
          <a:xfrm>
            <a:off x="539496" y="46821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56629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A.热带季风气候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B.热量充足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C.广泛种植水稻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cd3740e71?vaa=1&amp;vcp=1&amp;vis=1&amp;pid=c2d13363b&amp;color=0,0,0&amp;vtp=1&amp;vaab=1&amp;bbb=1&amp;hb=1&amp;htil=1"/>
          <p:cNvSpPr/>
          <p:nvPr/>
        </p:nvSpPr>
        <p:spPr>
          <a:xfrm>
            <a:off x="615697" y="663126"/>
            <a:ext cx="1091907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分析图中关系可知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热量充足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广泛种植水稻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C_6_AN.2_1#cd3740e71?vaa=1&amp;vcp=1&amp;vis=1&amp;pid=c2d13363b&amp;color=0,0,0&amp;vtp=1&amp;vaab=1&amp;bbb=1&amp;htil=1"/>
          <p:cNvSpPr/>
          <p:nvPr/>
        </p:nvSpPr>
        <p:spPr>
          <a:xfrm>
            <a:off x="539497" y="2748420"/>
            <a:ext cx="642924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236_1#cd3740e71?htil=43&amp;vaa=1&amp;vcp=1&amp;vis=1&amp;pid=c2d13363b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4025" y="2128077"/>
            <a:ext cx="5924550" cy="375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2d3378d?vcp=1&amp;pid=c2d13363b&amp;color=0,0,0&amp;vtp=1&amp;vaab=1&amp;bt=1&amp;bbb=1"/>
          <p:cNvSpPr/>
          <p:nvPr/>
        </p:nvSpPr>
        <p:spPr>
          <a:xfrm>
            <a:off x="539496" y="11416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40_1#d9d47f2b6?sp=1&amp;vaa=1&amp;vcp=1&amp;vis=1&amp;pid=c2d13363b&amp;color=0,0,0&amp;vtp=1&amp;vaab=1&amp;bbb=1&amp;hb=1"/>
          <p:cNvSpPr/>
          <p:nvPr/>
        </p:nvSpPr>
        <p:spPr>
          <a:xfrm>
            <a:off x="539496" y="17693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13.（2024·四川乐山·中考）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阅读下列材料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地势低平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温暖湿润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水量丰富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季节变化小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沿岸分布着大大小小的城市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莱茵河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是著名的国际性河流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的航运价值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摘编自某版本义务教育教科书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七年级下册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_1#e36d346fb?htil=5&amp;vaa=1&amp;vcp=1&amp;vis=1&amp;pid=ad698f0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945" y="1184496"/>
            <a:ext cx="4143436" cy="360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_2#e36d346fb?htil=5&amp;vaa=1&amp;vcp=1&amp;vis=1&amp;pid=ad698f0c2&amp;color=0,0,0&amp;vtp=1&amp;vaab=1&amp;bt=1&amp;bbb=1&amp;hs=1"/>
          <p:cNvSpPr/>
          <p:nvPr/>
        </p:nvSpPr>
        <p:spPr>
          <a:xfrm>
            <a:off x="667512" y="539084"/>
            <a:ext cx="7754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（2）下列关于图中四地的叙述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8_1#e36d346fb.bracket?vaa=1&amp;vcp=1&amp;vis=1&amp;pid=ad698f0c2&amp;color=0,0,0&amp;vpa=4&amp;vtp=1&amp;vaab=1"/>
          <p:cNvSpPr/>
          <p:nvPr/>
        </p:nvSpPr>
        <p:spPr>
          <a:xfrm>
            <a:off x="7256430" y="52574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6_3#e36d346fb.choices?htil=5&amp;vaa=1&amp;vcp=1&amp;vis=1&amp;pid=ad698f0c2&amp;color=0,0,0&amp;vtp=1&amp;vaab=1&amp;bbb=1&amp;hs=1"/>
          <p:cNvSpPr/>
          <p:nvPr/>
        </p:nvSpPr>
        <p:spPr>
          <a:xfrm>
            <a:off x="667512" y="1171353"/>
            <a:ext cx="7754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A.甲地位于北半球、东半球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B.乙地位于北温带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四季分明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C.丙地一年中有两次太阳直射现象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D.丁地位于南半球、南温带</a:t>
            </a:r>
            <a:endParaRPr lang="en-US" altLang="zh-CN" sz="2800" dirty="0"/>
          </a:p>
        </p:txBody>
      </p:sp>
      <p:sp>
        <p:nvSpPr>
          <p:cNvPr id="6" name="QC_6_AS.1_1#e36d346fb?vaa=1&amp;vcp=1&amp;vis=1&amp;pid=ad698f0c2&amp;color=0,0,0&amp;vtp=1&amp;vaab=1&amp;bbb=1&amp;hb=1&amp;hs=1"/>
          <p:cNvSpPr/>
          <p:nvPr/>
        </p:nvSpPr>
        <p:spPr>
          <a:xfrm>
            <a:off x="541020" y="49784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甲地位于北半球、西半球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乙地位于北寒带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气候终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年寒冷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丙地位于南温带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没有太阳直射现象；丁地位于南半球、南温带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1_1#915fb2cfe?vaa=1&amp;vcp=1&amp;vis=1&amp;pid=d9d47f2b6&amp;color=0,0,0&amp;vtp=1&amp;vaab=1&amp;bt=1&amp;bbb=1"/>
          <p:cNvSpPr/>
          <p:nvPr/>
        </p:nvSpPr>
        <p:spPr>
          <a:xfrm>
            <a:off x="539496" y="1865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莱茵河航运价值(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43_1#915fb2cfe.bracket?vaa=1&amp;vcp=1&amp;vis=1&amp;pid=d9d47f2b6&amp;color=0,0,0&amp;vpa=59&amp;vtp=1&amp;vaab=1"/>
          <p:cNvSpPr/>
          <p:nvPr/>
        </p:nvSpPr>
        <p:spPr>
          <a:xfrm>
            <a:off x="4194715" y="18517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41_2#915fb2cfe.choices?vaa=1&amp;vcp=1&amp;vis=1&amp;pid=d9d47f2b6&amp;color=0,0,0&amp;vtp=1&amp;vaab=1&amp;bbb=1"/>
          <p:cNvSpPr/>
          <p:nvPr/>
        </p:nvSpPr>
        <p:spPr>
          <a:xfrm>
            <a:off x="539496" y="24895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.较低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B.较高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C.无价值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  <p:sp>
        <p:nvSpPr>
          <p:cNvPr id="5" name="QC_7_AS.1_1#915fb2cfe?vaa=1&amp;vcp=1&amp;vis=1&amp;pid=d9d47f2b6&amp;color=0,0,0&amp;vtp=1&amp;vaab=1&amp;bbb=1&amp;hb=1"/>
          <p:cNvSpPr/>
          <p:nvPr/>
        </p:nvSpPr>
        <p:spPr>
          <a:xfrm>
            <a:off x="539496" y="31190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提示：莱茵河位于西欧平原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该地区地形平坦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河流流速缓；西欧平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原属温带海洋性气候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全年温和湿润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河流无结冰期且径流量较大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运价值较高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5_1#4463f2e0a?vaa=1&amp;vcp=1&amp;vis=1&amp;pid=d9d47f2b6&amp;color=0,0,0&amp;vtp=1&amp;vaab=1&amp;bt=1&amp;bbb=1&amp;hb=1"/>
          <p:cNvSpPr/>
          <p:nvPr/>
        </p:nvSpPr>
        <p:spPr>
          <a:xfrm>
            <a:off x="539496" y="789241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（2）判断影响某条河流航运价值大小的因素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除了河流水文特征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47_1#4463f2e0a.bracket?vaa=1&amp;vcp=1&amp;vis=1&amp;pid=d9d47f2b6&amp;color=0,0,0&amp;vpa=60&amp;vtp=1&amp;vaab=1"/>
          <p:cNvSpPr/>
          <p:nvPr/>
        </p:nvSpPr>
        <p:spPr>
          <a:xfrm>
            <a:off x="1172115" y="1316292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45_2#4463f2e0a.choices?vaa=1&amp;vcp=1&amp;vis=1&amp;pid=d9d47f2b6&amp;color=0,0,0&amp;vtp=1&amp;vaab=1&amp;bbb=1"/>
          <p:cNvSpPr/>
          <p:nvPr/>
        </p:nvSpPr>
        <p:spPr>
          <a:xfrm>
            <a:off x="539496" y="1857630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.沿岸地区的社会经济活跃度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.沿岸地区气温、降水的变化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.沿岸地区河流的数量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、流向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.沿岸地区植被覆盖率、土壤质地</a:t>
            </a:r>
            <a:endParaRPr lang="en-US" altLang="zh-CN" sz="2800" dirty="0"/>
          </a:p>
        </p:txBody>
      </p:sp>
      <p:sp>
        <p:nvSpPr>
          <p:cNvPr id="5" name="QC_7_AS.1_1#4463f2e0a?vaa=1&amp;vcp=1&amp;vis=1&amp;pid=d9d47f2b6&amp;color=0,0,0&amp;vtp=1&amp;vaab=1&amp;bbb=1&amp;hb=1"/>
          <p:cNvSpPr/>
          <p:nvPr/>
        </p:nvSpPr>
        <p:spPr>
          <a:xfrm>
            <a:off x="539496" y="292233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提示：判断影响河流航运价值大小的因素除了河流水文特征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岸地区的社会经济活跃度。社会经济活跃度高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客货量大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河流航运价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值高；社会经济活跃度低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客货量小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河流航运价值低。气温影响河流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的结冰期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降水影响河流的流量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两者属于河流水文特征的影响因素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河流的数量与流向对河流的航运价值影响较小。植被覆盖率与土壤质地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影响河流的含沙量即河流的水文特征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9_1#24abc95e2?vaa=1&amp;vcp=1&amp;vis=1&amp;pid=d9d47f2b6&amp;color=0,0,0&amp;vtp=1&amp;vaab=1&amp;bt=1&amp;bbb=1&amp;hb=1"/>
          <p:cNvSpPr/>
          <p:nvPr/>
        </p:nvSpPr>
        <p:spPr>
          <a:xfrm>
            <a:off x="539496" y="4991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（3）下面是某条河流水文状况与航运价值关系结构图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最合理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51_1#24abc95e2.bracket?vaa=1&amp;vcp=1&amp;vis=1&amp;pid=d9d47f2b6&amp;color=0,0,0&amp;vpa=61&amp;vtp=1&amp;vaab=1"/>
          <p:cNvSpPr/>
          <p:nvPr/>
        </p:nvSpPr>
        <p:spPr>
          <a:xfrm>
            <a:off x="1527714" y="11334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49_2#24abc95e2.choices?vaa=1&amp;vcp=1&amp;vis=1&amp;pid=d9d47f2b6&amp;color=0,0,0&amp;vtp=1&amp;vaab=1&amp;bbb=1"/>
          <p:cNvSpPr/>
          <p:nvPr/>
        </p:nvSpPr>
        <p:spPr>
          <a:xfrm>
            <a:off x="539496" y="2040731"/>
            <a:ext cx="11109960" cy="21072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3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4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46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9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53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249_2#24abc95e2.choice_image?vaa=1&amp;vcp=1&amp;vis=1&amp;pid=d9d47f2b6&amp;color=0,0,0&amp;tib=255,255,255&amp;iip=1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273" y="1999166"/>
            <a:ext cx="2459736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249_2#24abc95e2.choice_image?vaa=1&amp;vcp=1&amp;vis=1&amp;pid=d9d47f2b6&amp;color=0,0,0&amp;tib=255,255,255&amp;iip=14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677" y="1980878"/>
            <a:ext cx="2496312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49_2#24abc95e2.choice_image?vaa=1&amp;vcp=1&amp;vis=1&amp;pid=d9d47f2b6&amp;color=0,0,0&amp;tib=255,255,255&amp;iip=1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397" y="3394294"/>
            <a:ext cx="276148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49_2#24abc95e2.choice_image?vaa=1&amp;vcp=1&amp;vis=1&amp;pid=d9d47f2b6&amp;color=0,0,0&amp;tib=255,255,255&amp;iip=16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677" y="3312851"/>
            <a:ext cx="249631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AS.1_1#24abc95e2?vaa=1&amp;vcp=1&amp;vis=1&amp;pid=d9d47f2b6&amp;color=0,0,0&amp;vtp=1&amp;vaab=1&amp;bbb=1&amp;hb=1"/>
          <p:cNvSpPr/>
          <p:nvPr/>
        </p:nvSpPr>
        <p:spPr>
          <a:xfrm>
            <a:off x="449849" y="450983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提示：气温影响河流的结冰期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降水影响河流的流量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地形影响河流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的流速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以上均属于河流水文特征的影响因素。气温高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河流无结冰期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河流流量大；地势起伏小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河流流速慢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航运价值高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4300a65?vcp=1&amp;pid=8b1d3752c&amp;color=197,144,191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漫画</a:t>
            </a:r>
            <a:endParaRPr lang="en-US" altLang="zh-CN" sz="3200" dirty="0"/>
          </a:p>
        </p:txBody>
      </p:sp>
      <p:sp>
        <p:nvSpPr>
          <p:cNvPr id="3" name="QO_6_BD.253_1#8fa66a860?sp=1&amp;vaa=1&amp;vcp=1&amp;vis=1&amp;pid=dc4300a65&amp;color=0,0,0&amp;vtp=1&amp;vaab=1&amp;bbb=1&amp;hb=1"/>
          <p:cNvSpPr/>
          <p:nvPr/>
        </p:nvSpPr>
        <p:spPr>
          <a:xfrm>
            <a:off x="539496" y="11777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企业发展必须拥有自己的核心技术。结合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漫画《中国智造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靠谁造心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53_2#8fa66a860?vaa=1&amp;vcp=1&amp;vis=1&amp;pid=dc4300a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0560" y="1870756"/>
            <a:ext cx="368503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fa66a860?vaa=1&amp;vcp=1&amp;vis=1&amp;pid=dc4300a65&amp;color=0,0,0&amp;vtp=1&amp;vaab=1&amp;bbb=1"/>
          <p:cNvSpPr/>
          <p:nvPr/>
        </p:nvSpPr>
        <p:spPr>
          <a:xfrm>
            <a:off x="435483" y="2493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本题主要考查高新技术产业的相关知识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255_1#107e2bca7?vaa=1&amp;vcp=1&amp;vis=1&amp;pid=8fa66a860&amp;color=0,0,0&amp;vtp=1&amp;vaab=1&amp;bbb=1"/>
          <p:cNvSpPr/>
          <p:nvPr/>
        </p:nvSpPr>
        <p:spPr>
          <a:xfrm>
            <a:off x="539496" y="31602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55_2#107e2bca7.choices?vaa=1&amp;vcp=1&amp;vis=1&amp;pid=8fa66a860&amp;color=0,0,0&amp;vtp=1&amp;vaab=1&amp;bbb=1"/>
          <p:cNvSpPr/>
          <p:nvPr/>
        </p:nvSpPr>
        <p:spPr>
          <a:xfrm>
            <a:off x="539496" y="37941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.食品加工业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.棉纺织工业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C.信息技术产业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.钢铁工业</a:t>
            </a:r>
            <a:endParaRPr lang="en-US" altLang="zh-CN" sz="2800" dirty="0"/>
          </a:p>
        </p:txBody>
      </p:sp>
      <p:sp>
        <p:nvSpPr>
          <p:cNvPr id="8" name="QC_7_AS.2_1#107e2bca7?vaa=1&amp;vcp=1&amp;vis=1&amp;pid=8fa66a860&amp;color=0,0,0&amp;vtp=1&amp;vaab=1&amp;bbb=1&amp;hb=1"/>
          <p:cNvSpPr/>
          <p:nvPr/>
        </p:nvSpPr>
        <p:spPr>
          <a:xfrm>
            <a:off x="539496" y="50711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选项中信息技术产业属于高新技术产业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食品加工业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棉纺织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工业和钢铁工业均属于传统产业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C_7_AN.257_1#107e2bca7.bracket?vaa=1&amp;vcp=1&amp;vis=1&amp;pid=8fa66a860&amp;color=0,0,0&amp;vpa=62&amp;vtp=1&amp;vaab=1"/>
          <p:cNvSpPr/>
          <p:nvPr/>
        </p:nvSpPr>
        <p:spPr>
          <a:xfrm>
            <a:off x="5972715" y="31469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9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59_1#cb8673a55?htil=44&amp;vaa=1&amp;vcp=1&amp;vis=1&amp;pid=8fa66a8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32" y="713994"/>
            <a:ext cx="4556208" cy="397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59_2#cb8673a55?htil=44&amp;vaa=1&amp;vcp=1&amp;vis=1&amp;pid=8fa66a860&amp;color=0,0,0&amp;vtp=1&amp;vaab=1&amp;bt=1&amp;bbb=1&amp;hb=1&amp;hs=1"/>
          <p:cNvSpPr/>
          <p:nvPr/>
        </p:nvSpPr>
        <p:spPr>
          <a:xfrm>
            <a:off x="539496" y="781431"/>
            <a:ext cx="627278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（2）针对该漫画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某同学创作了几条警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其中最贴切的是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1_1#cb8673a55.bracket?vaa=1&amp;vcp=1&amp;vis=1&amp;pid=8fa66a860&amp;color=0,0,0&amp;vpa=63&amp;vtp=1&amp;vaab=1"/>
          <p:cNvSpPr/>
          <p:nvPr/>
        </p:nvSpPr>
        <p:spPr>
          <a:xfrm>
            <a:off x="4372515" y="136525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9_3#cb8673a55.choices?htil=44&amp;vaa=1&amp;vcp=1&amp;vis=1&amp;pid=8fa66a860&amp;color=0,0,0&amp;vtp=1&amp;vaab=1&amp;bbb=1&amp;hs=1"/>
          <p:cNvSpPr/>
          <p:nvPr/>
        </p:nvSpPr>
        <p:spPr>
          <a:xfrm>
            <a:off x="539496" y="1963356"/>
            <a:ext cx="627278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A.大国重器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要掌握在自己手中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B.科技创新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必须依赖外国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C.工业发展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走传统之路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D.产业升级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依靠资源开采</a:t>
            </a:r>
            <a:endParaRPr lang="en-US" altLang="zh-CN" sz="2800" dirty="0"/>
          </a:p>
        </p:txBody>
      </p:sp>
      <p:sp>
        <p:nvSpPr>
          <p:cNvPr id="6" name="QC_7_AS.1_1#cb8673a55?htil=44&amp;vaa=1&amp;vcp=1&amp;vis=1&amp;pid=8fa66a860&amp;color=0,0,0&amp;vtp=1&amp;vaab=1&amp;bbb=1&amp;hb=1&amp;hs=1"/>
          <p:cNvSpPr/>
          <p:nvPr/>
        </p:nvSpPr>
        <p:spPr>
          <a:xfrm>
            <a:off x="539995" y="432396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分析漫画可知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我国的工业发</a:t>
            </a:r>
            <a:endParaRPr lang="en-US" altLang="zh-CN" sz="2800" dirty="0"/>
          </a:p>
        </p:txBody>
      </p:sp>
      <p:sp>
        <p:nvSpPr>
          <p:cNvPr id="8" name="QC_7_AS.1_1#cb8673a55?htil=44&amp;vaa=1&amp;vcp=1&amp;vis=1&amp;pid=8fa66a860&amp;color=0,0,0&amp;vtp=1&amp;vaab=1&amp;bbb=1&amp;hb=1&amp;hs=1"/>
          <p:cNvSpPr/>
          <p:nvPr/>
        </p:nvSpPr>
        <p:spPr>
          <a:xfrm>
            <a:off x="539995" y="4902771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尤其是高新技术产业的发展缺少自己的核心技术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因此警示语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国重器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要掌握在自己手中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与该漫画最贴切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b6caf26a?sp=1&amp;vcp=1&amp;pid=dc4300a65&amp;color=0,0,0&amp;vtp=1&amp;vaab=1&amp;bt=1&amp;bbb=1"/>
          <p:cNvSpPr/>
          <p:nvPr/>
        </p:nvSpPr>
        <p:spPr>
          <a:xfrm>
            <a:off x="539496" y="8920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263_1#b4a084501?htil=45&amp;vaa=1&amp;vcp=1&amp;vis=1&amp;pid=dc4300a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120" y="1538033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63_2#b4a084501?htil=45&amp;sp=1&amp;vaa=1&amp;vcp=1&amp;vis=1&amp;pid=dc4300a65&amp;color=0,0,0&amp;vtp=1&amp;vaab=1&amp;bbb=1&amp;hb=1"/>
          <p:cNvSpPr/>
          <p:nvPr/>
        </p:nvSpPr>
        <p:spPr>
          <a:xfrm>
            <a:off x="539496" y="1519745"/>
            <a:ext cx="6272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14.（2022·云南·中考）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下面的漫画用夸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张的手法提醒人们关注全球气候变暖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264_1#0e9e5a807?htil=45&amp;vaa=1&amp;vcp=1&amp;vis=1&amp;pid=b4a084501&amp;color=0,0,0&amp;vtp=1&amp;vaab=1&amp;bbb=1&amp;hb=1"/>
          <p:cNvSpPr/>
          <p:nvPr/>
        </p:nvSpPr>
        <p:spPr>
          <a:xfrm>
            <a:off x="539496" y="3450145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）漫画中北极熊和企鹅的家乡的共同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64_2#0e9e5a807.choices?htil=45&amp;vaa=1&amp;vcp=1&amp;vis=1&amp;pid=b4a084501&amp;color=0,0,0&amp;vtp=1&amp;vaab=1&amp;bbb=1"/>
          <p:cNvSpPr/>
          <p:nvPr/>
        </p:nvSpPr>
        <p:spPr>
          <a:xfrm>
            <a:off x="539496" y="4727130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2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.以陆地为主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2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C.有人类定居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.气候寒冷干燥</a:t>
            </a:r>
            <a:endParaRPr lang="en-US" altLang="zh-CN" sz="2800" dirty="0"/>
          </a:p>
        </p:txBody>
      </p:sp>
      <p:sp>
        <p:nvSpPr>
          <p:cNvPr id="7" name="QC_7_AN.265_1#0e9e5a807.bracket?vaa=1&amp;vcp=1&amp;vis=1&amp;pid=b4a084501&amp;color=0,0,0&amp;vpa=64&amp;vtp=1&amp;vaab=1"/>
          <p:cNvSpPr/>
          <p:nvPr/>
        </p:nvSpPr>
        <p:spPr>
          <a:xfrm>
            <a:off x="1883314" y="40845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66_1#e5f7a97d5?htil=46&amp;vaa=1&amp;vcp=1&amp;vis=1&amp;pid=b4a0845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489" y="1824228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66_2#e5f7a97d5?htil=46&amp;vaa=1&amp;vcp=1&amp;vis=1&amp;pid=b4a084501&amp;color=0,0,0&amp;vtp=1&amp;vaab=1&amp;bt=1&amp;bbb=1"/>
          <p:cNvSpPr/>
          <p:nvPr/>
        </p:nvSpPr>
        <p:spPr>
          <a:xfrm>
            <a:off x="539496" y="1687068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该漫画反映出(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7_1#e5f7a97d5.bracket?vaa=1&amp;vcp=1&amp;vis=1&amp;pid=b4a084501&amp;color=0,0,0&amp;vpa=65&amp;vtp=1&amp;vaab=1"/>
          <p:cNvSpPr/>
          <p:nvPr/>
        </p:nvSpPr>
        <p:spPr>
          <a:xfrm>
            <a:off x="3839115" y="16737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66_3#e5f7a97d5.choices?htil=46&amp;vaa=1&amp;vcp=1&amp;vis=1&amp;pid=b4a084501&amp;color=0,0,0&amp;vtp=1&amp;vaab=1&amp;bbb=1"/>
          <p:cNvSpPr/>
          <p:nvPr/>
        </p:nvSpPr>
        <p:spPr>
          <a:xfrm>
            <a:off x="539496" y="2319337"/>
            <a:ext cx="62727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A.森林减少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B.冰川融化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海平面上升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C.草场退化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荒漠面积增加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D.气温升高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大气污染加剧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86987885.fixed?vcp=1&amp;pid=b174475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3_BD#786987885.fixed?vcp=1&amp;pid=b174475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4169fb9f?vcp=1&amp;pid=78698788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5_BD#0dd348c06?sp=1&amp;vcp=1&amp;pid=74169fb9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268_1#07e6af6d7?htil=47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2460" y="1636776"/>
            <a:ext cx="3465576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268_2#07e6af6d7?htil=47&amp;vaa=1&amp;vcp=1&amp;vis=1&amp;pid=0dd348c06&amp;color=0,0,0&amp;vtp=1&amp;vaab=1&amp;bbb=1&amp;hb=1&amp;hs=1"/>
          <p:cNvSpPr/>
          <p:nvPr/>
        </p:nvSpPr>
        <p:spPr>
          <a:xfrm>
            <a:off x="539496" y="1942129"/>
            <a:ext cx="75072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神舟十七号载人飞船“出差”约6个月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圆满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完成飞行任务。2024年4月30日17时46分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十七号载人飞船返回舱在我国内蒙古东风着陆场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（41.5°N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100°E）成功着陆。读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1～2题。</a:t>
            </a:r>
            <a:endParaRPr lang="en-US" altLang="zh-CN" sz="2800" dirty="0"/>
          </a:p>
        </p:txBody>
      </p:sp>
      <p:sp>
        <p:nvSpPr>
          <p:cNvPr id="6" name="QC_7_BD.269_1#952a8166f?htil=47&amp;vaa=1&amp;vcp=1&amp;vis=1&amp;pid=07e6af6d7&amp;color=0,0,0&amp;vtp=1&amp;vaab=1&amp;bbb=1&amp;hs=1"/>
          <p:cNvSpPr/>
          <p:nvPr/>
        </p:nvSpPr>
        <p:spPr>
          <a:xfrm>
            <a:off x="539496" y="5142529"/>
            <a:ext cx="75072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飞船着陆地点最接近图中的(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70_1#952a8166f.bracket?vaa=1&amp;vcp=1&amp;vis=1&amp;pid=07e6af6d7&amp;color=0,0,0&amp;vpa=66&amp;vtp=1&amp;vaab=1"/>
          <p:cNvSpPr/>
          <p:nvPr/>
        </p:nvSpPr>
        <p:spPr>
          <a:xfrm>
            <a:off x="5350415" y="51291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69_2#952a8166f.choices?htil=47&amp;vaa=1&amp;vcp=1&amp;vis=1&amp;pid=07e6af6d7&amp;color=0,0,0&amp;vtp=1&amp;vaab=1&amp;bbb=1&amp;hs=1"/>
          <p:cNvSpPr/>
          <p:nvPr/>
        </p:nvSpPr>
        <p:spPr>
          <a:xfrm>
            <a:off x="539496" y="57641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71_1#081d0c11f?htil=48&amp;vaa=1&amp;vcp=1&amp;vis=1&amp;pid=07e6af6d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813" y="1232662"/>
            <a:ext cx="2781524" cy="287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1_2#081d0c11f?htil=48&amp;vaa=1&amp;vcp=1&amp;vis=1&amp;pid=07e6af6d7&amp;color=0,0,0&amp;vtp=1&amp;vaab=1&amp;bt=1&amp;bbb=1&amp;hb=1&amp;hs=1"/>
          <p:cNvSpPr/>
          <p:nvPr/>
        </p:nvSpPr>
        <p:spPr>
          <a:xfrm>
            <a:off x="539496" y="465296"/>
            <a:ext cx="7507224" cy="1534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神舟十七号返回舱选择在内蒙古东风着陆场着陆与当地的地形、气候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有关。东风着陆场的气候类型对应下图中的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73_1#081d0c11f.bracket?vaa=1&amp;vcp=1&amp;vis=1&amp;pid=07e6af6d7&amp;color=0,0,0&amp;vpa=67&amp;vtp=1&amp;vaab=1"/>
          <p:cNvSpPr/>
          <p:nvPr/>
        </p:nvSpPr>
        <p:spPr>
          <a:xfrm>
            <a:off x="7652290" y="991616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7_AS.1_1#081d0c11f?vaa=1&amp;vcp=1&amp;vis=1&amp;pid=07e6af6d7&amp;color=0,0,0&amp;vtp=1&amp;vaab=1&amp;bbb=1&amp;hb=1&amp;hs=1"/>
          <p:cNvSpPr/>
          <p:nvPr/>
        </p:nvSpPr>
        <p:spPr>
          <a:xfrm>
            <a:off x="541020" y="4857972"/>
            <a:ext cx="11109960" cy="1534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提示：东风着陆场位于内蒙古西部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属温带大陆性气候。图中A表示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B表示热带季风气候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C表示寒带气候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D表示温带大陆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63" y="1639112"/>
            <a:ext cx="6395241" cy="3053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c74116f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类型二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地球运动示意图</a:t>
            </a:r>
            <a:endParaRPr lang="en-US" altLang="zh-CN" sz="3200" dirty="0"/>
          </a:p>
        </p:txBody>
      </p:sp>
      <p:sp>
        <p:nvSpPr>
          <p:cNvPr id="3" name="QO_5_BD.20_1#a35566160?sp=1&amp;vaa=1&amp;vcp=1&amp;vis=1&amp;pid=d7c74116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2024年10月30日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神舟十九号载人飞船在我国甘肃酒泉卫星发射中心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发射升空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发射任务取得圆满成功。读地球公转示意图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4" name="QO_5_BD.20_2#a35566160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75_1#2946ef8ff?htil=49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929481"/>
            <a:ext cx="5422392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75_2#2946ef8ff?htil=49&amp;vaa=1&amp;vcp=1&amp;vis=1&amp;pid=0dd348c06&amp;color=0,0,0&amp;vtp=1&amp;vaab=1&amp;bt=1&amp;bbb=1&amp;hb=1&amp;hs=1"/>
          <p:cNvSpPr/>
          <p:nvPr/>
        </p:nvSpPr>
        <p:spPr>
          <a:xfrm>
            <a:off x="539496" y="911193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（2023·山东菏泽·中考）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四节气是我国农耕文明的产物。为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弘扬中华优秀传统文化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培养学生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的地理实践力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某校开展了节气与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农业生产墙报展示活动。结合下列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完成3～4题。</a:t>
            </a:r>
            <a:endParaRPr lang="en-US" altLang="zh-CN" sz="2800" dirty="0"/>
          </a:p>
        </p:txBody>
      </p:sp>
      <p:sp>
        <p:nvSpPr>
          <p:cNvPr id="4" name="QC_7_BD.276_1#078029f5e?vaa=1&amp;vcp=1&amp;vis=1&amp;pid=2946ef8ff&amp;color=0,0,0&amp;vtp=1&amp;vaab=1&amp;bbb=1&amp;hs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图2所示农事活动最有可能位于图1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277_1#078029f5e.bracket?vaa=1&amp;vcp=1&amp;vis=1&amp;pid=2946ef8ff&amp;color=0,0,0&amp;vpa=68&amp;vtp=1&amp;vaab=1"/>
          <p:cNvSpPr/>
          <p:nvPr/>
        </p:nvSpPr>
        <p:spPr>
          <a:xfrm>
            <a:off x="7128414" y="47314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76_2#078029f5e.choices?vaa=1&amp;vcp=1&amp;vis=1&amp;pid=2946ef8ff&amp;color=0,0,0&amp;vtp=1&amp;vaab=1&amp;bbb=1&amp;hs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78_1#22d44b0ce?htil=50&amp;vaa=1&amp;vcp=1&amp;vis=1&amp;pid=2946ef8f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321" y="1899888"/>
            <a:ext cx="480060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8_2#22d44b0ce?htil=50&amp;sp=1&amp;vaa=1&amp;vcp=1&amp;vis=1&amp;pid=2946ef8ff&amp;color=0,0,0&amp;vtp=1&amp;vaab=1&amp;bt=1&amp;bbb=1&amp;hb=1&amp;hs=1"/>
          <p:cNvSpPr/>
          <p:nvPr/>
        </p:nvSpPr>
        <p:spPr>
          <a:xfrm>
            <a:off x="539496" y="436181"/>
            <a:ext cx="6181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图2中诗句所述节气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此时地球在公转轨道上的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位置最接近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80_1#22d44b0ce.bracket?vaa=1&amp;vcp=1&amp;vis=1&amp;pid=2946ef8ff&amp;color=0,0,0&amp;vpa=69&amp;vtp=1&amp;vaab=1"/>
          <p:cNvSpPr/>
          <p:nvPr/>
        </p:nvSpPr>
        <p:spPr>
          <a:xfrm>
            <a:off x="4067715" y="11075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78_3#22d44b0ce.choices?htil=50&amp;vaa=1&amp;vcp=1&amp;vis=1&amp;pid=2946ef8ff&amp;color=0,0,0&amp;vtp=1&amp;vaab=1&amp;bbb=1&amp;hs=1"/>
          <p:cNvSpPr/>
          <p:nvPr/>
        </p:nvSpPr>
        <p:spPr>
          <a:xfrm>
            <a:off x="663321" y="4844256"/>
            <a:ext cx="61813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17980" algn="l"/>
                <a:tab pos="3198495" algn="l"/>
                <a:tab pos="477837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1617980" algn="l"/>
                <a:tab pos="3198495" algn="l"/>
                <a:tab pos="477837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D.丁处</a:t>
            </a:r>
            <a:endParaRPr lang="en-US" altLang="zh-CN" sz="2800" dirty="0"/>
          </a:p>
        </p:txBody>
      </p:sp>
      <p:sp>
        <p:nvSpPr>
          <p:cNvPr id="6" name="QC_7_AS.1_1#22d44b0ce?htil=50&amp;vaa=1&amp;vcp=1&amp;vis=1&amp;pid=2946ef8ff&amp;color=0,0,0&amp;vtp=1&amp;vaab=1&amp;bbb=1&amp;hb=1&amp;hs=1"/>
          <p:cNvSpPr/>
          <p:nvPr/>
        </p:nvSpPr>
        <p:spPr>
          <a:xfrm>
            <a:off x="5667756" y="2771394"/>
            <a:ext cx="6181344" cy="32103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［提示：图2中的诗句选自诗人白居易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的《观刈麦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诗句生动形象地描述了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关中农民6月初（农历五月）收麦子的场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诗句所述节气与北半球的夏至（丁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处）最接近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  <p:pic>
        <p:nvPicPr>
          <p:cNvPr id="7" name="QM_6_BD.275_1#2946ef8ff?htil=49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14" t="29566"/>
          <a:stretch>
            <a:fillRect/>
          </a:stretch>
        </p:blipFill>
        <p:spPr>
          <a:xfrm>
            <a:off x="9007222" y="573595"/>
            <a:ext cx="2298354" cy="207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82_1#35d1f88a5?htil=51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6677" y="572688"/>
            <a:ext cx="4958848" cy="229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82_2#35d1f88a5?htil=51&amp;vaa=1&amp;vcp=1&amp;vis=1&amp;pid=0dd348c06&amp;color=0,0,0&amp;vtp=1&amp;vaab=1&amp;bt=1&amp;bbb=1&amp;hb=1&amp;hs=1"/>
          <p:cNvSpPr/>
          <p:nvPr/>
        </p:nvSpPr>
        <p:spPr>
          <a:xfrm>
            <a:off x="539496" y="554400"/>
            <a:ext cx="555955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人口发展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是关系中华民族伟大复兴的大事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读2010～2022年我国年末总人口数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及人口自然增长率变化图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完成5～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7题。</a:t>
            </a:r>
            <a:endParaRPr lang="en-US" altLang="zh-CN" sz="2800" dirty="0"/>
          </a:p>
        </p:txBody>
      </p:sp>
      <p:sp>
        <p:nvSpPr>
          <p:cNvPr id="4" name="QC_7_BD.283_1#b47a011fa?vaa=1&amp;vcp=1&amp;vis=1&amp;pid=35d1f88a5&amp;color=0,0,0&amp;vtp=1&amp;vaab=1&amp;bbb=1&amp;hs=1"/>
          <p:cNvSpPr/>
          <p:nvPr/>
        </p:nvSpPr>
        <p:spPr>
          <a:xfrm>
            <a:off x="539496" y="35117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2010～2022年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我国人口总数减少的年份是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b47a011fa.bracket?vaa=1&amp;vcp=1&amp;vis=1&amp;pid=35d1f88a5&amp;color=0,0,0&amp;vpa=70&amp;vtp=1&amp;vaab=1"/>
          <p:cNvSpPr/>
          <p:nvPr/>
        </p:nvSpPr>
        <p:spPr>
          <a:xfrm>
            <a:off x="7839614" y="3498641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283_2#b47a011fa.choices?vaa=1&amp;vcp=1&amp;vis=1&amp;pid=35d1f88a5&amp;color=0,0,0&amp;vtp=1&amp;vaab=1&amp;bbb=1&amp;hs=1"/>
          <p:cNvSpPr/>
          <p:nvPr/>
        </p:nvSpPr>
        <p:spPr>
          <a:xfrm>
            <a:off x="539496" y="4105129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2016年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.2022年</a:t>
            </a:r>
            <a:endParaRPr lang="en-US" altLang="zh-CN" sz="2800" dirty="0"/>
          </a:p>
        </p:txBody>
      </p:sp>
      <p:sp>
        <p:nvSpPr>
          <p:cNvPr id="7" name="QC_7_BD.285_1#3100cdb90?sp=1&amp;vaa=1&amp;vcp=1&amp;vis=1&amp;pid=35d1f88a5&amp;color=0,0,0&amp;vtp=1&amp;vaab=1&amp;bbb=1&amp;hs=1"/>
          <p:cNvSpPr/>
          <p:nvPr/>
        </p:nvSpPr>
        <p:spPr>
          <a:xfrm>
            <a:off x="539496" y="469206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我国人口自然增长率下降的原因主要有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286_1#3100cdb90.bracket?vaa=1&amp;vcp=1&amp;vis=1&amp;pid=35d1f88a5&amp;color=0,0,0&amp;vpa=71&amp;vtp=1&amp;vaab=1"/>
          <p:cNvSpPr/>
          <p:nvPr/>
        </p:nvSpPr>
        <p:spPr>
          <a:xfrm>
            <a:off x="8550814" y="467897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7_BD.285_2#3100cdb90?vaa=1&amp;vcp=1&amp;vis=1&amp;pid=35d1f88a5&amp;color=0,0,0&amp;vtp=1&amp;vaab=1&amp;bbb=1&amp;hs=1"/>
          <p:cNvSpPr/>
          <p:nvPr/>
        </p:nvSpPr>
        <p:spPr>
          <a:xfrm>
            <a:off x="539496" y="528546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①人口政策调整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②养老观念转变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③生育观念转变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育儿成本增加</a:t>
            </a:r>
            <a:endParaRPr lang="en-US" altLang="zh-CN" sz="2800" dirty="0"/>
          </a:p>
        </p:txBody>
      </p:sp>
      <p:sp>
        <p:nvSpPr>
          <p:cNvPr id="10" name="QC_7_BD.285_3#3100cdb90.choices?vaa=1&amp;vcp=1&amp;vis=1&amp;pid=35d1f88a5&amp;color=0,0,0&amp;vtp=1&amp;vaab=1&amp;bbb=1&amp;hs=1"/>
          <p:cNvSpPr/>
          <p:nvPr/>
        </p:nvSpPr>
        <p:spPr>
          <a:xfrm>
            <a:off x="539496" y="58692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87_1#b7efafb68?htil=52&amp;vaa=1&amp;vcp=1&amp;vis=1&amp;pid=35d1f88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0329" y="640174"/>
            <a:ext cx="6515095" cy="301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7_2#b7efafb68?htil=52&amp;vaa=1&amp;vcp=1&amp;vis=1&amp;pid=35d1f88a5&amp;color=0,0,0&amp;vtp=1&amp;vaab=1&amp;bt=1&amp;bbb=1&amp;hb=1"/>
          <p:cNvSpPr/>
          <p:nvPr/>
        </p:nvSpPr>
        <p:spPr>
          <a:xfrm>
            <a:off x="673603" y="36134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为扭转近年来我国人口自然增长率下降的趋势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应采取的合理措施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88_1#b7efafb68.bracket?vaa=1&amp;vcp=1&amp;vis=1&amp;pid=35d1f88a5&amp;color=0,0,0&amp;vpa=72&amp;vtp=1&amp;vaab=1"/>
          <p:cNvSpPr/>
          <p:nvPr/>
        </p:nvSpPr>
        <p:spPr>
          <a:xfrm>
            <a:off x="1306222" y="42540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87_3#b7efafb68.choices?htil=52&amp;vaa=1&amp;vcp=1&amp;vis=1&amp;pid=35d1f88a5&amp;color=0,0,0&amp;vtp=1&amp;vaab=1&amp;bbb=1"/>
          <p:cNvSpPr/>
          <p:nvPr/>
        </p:nvSpPr>
        <p:spPr>
          <a:xfrm>
            <a:off x="673603" y="4965097"/>
            <a:ext cx="5559552" cy="13682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A.优化生育政策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B.完善养老保障制度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C.实施全面延迟退休</a:t>
            </a:r>
            <a:r>
              <a:rPr lang="en-US" altLang="zh-CN" sz="2800" dirty="0"/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D.加快城市化进程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89_1#9d92b4ed4?vaa=1&amp;vcp=1&amp;vis=1&amp;pid=0dd348c0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（2023·江苏宿迁·中考）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某年5月1日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某校组织美术选修社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团的同学到北京颐和园写生。下面的图1为颐和园景区示意图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图2为该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社团一名同学的作品。读图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完成8～9题。</a:t>
            </a:r>
            <a:endParaRPr lang="en-US" altLang="zh-CN" sz="2800" dirty="0"/>
          </a:p>
        </p:txBody>
      </p:sp>
      <p:pic>
        <p:nvPicPr>
          <p:cNvPr id="3" name="QM_6_BD.289_2#9d92b4ed4?htil=53&amp;vaa=1&amp;vcp=1&amp;vis=1&amp;pid=0dd348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2532044"/>
            <a:ext cx="542239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90_1#605f3b719?htil=53&amp;vaa=1&amp;vcp=1&amp;vis=1&amp;pid=9d92b4ed4&amp;color=0,0,0&amp;vtp=1&amp;vaab=1&amp;bbb=1&amp;hb=1"/>
          <p:cNvSpPr/>
          <p:nvPr/>
        </p:nvSpPr>
        <p:spPr>
          <a:xfrm>
            <a:off x="539496" y="24781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能反映当日天气状况的符号是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90_2#605f3b719.choices?htil=53&amp;vaa=1&amp;vcp=1&amp;vis=1&amp;pid=9d92b4ed4&amp;color=0,0,0&amp;vtp=1&amp;vaab=1&amp;bbb=1"/>
          <p:cNvSpPr/>
          <p:nvPr/>
        </p:nvSpPr>
        <p:spPr>
          <a:xfrm>
            <a:off x="539496" y="3747308"/>
            <a:ext cx="5559552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1475105" algn="l"/>
                <a:tab pos="2861945" algn="l"/>
                <a:tab pos="42487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290_2#605f3b719.choice_image?htil=53&amp;vaa=1&amp;vcp=1&amp;vis=1&amp;pid=9d92b4ed4&amp;color=0,0,0&amp;tib=255,255,255&amp;iip=2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3812586"/>
            <a:ext cx="630936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90_2#605f3b719.choice_image?htil=53&amp;vaa=1&amp;vcp=1&amp;vis=1&amp;pid=9d92b4ed4&amp;color=0,0,0&amp;tib=255,255,255&amp;iip=2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134" y="3812586"/>
            <a:ext cx="621792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90_2#605f3b719.choice_image?htil=53&amp;vaa=1&amp;vcp=1&amp;vis=1&amp;pid=9d92b4ed4&amp;color=0,0,0&amp;tib=255,255,255&amp;iip=2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4690" y="3812586"/>
            <a:ext cx="594360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90_2#605f3b719.choice_image?htil=53&amp;vaa=1&amp;vcp=1&amp;vis=1&amp;pid=9d92b4ed4&amp;color=0,0,0&amp;tib=255,255,255&amp;iip=2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9247" y="3812586"/>
            <a:ext cx="713232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N.1_1#605f3b719.bracket?vaa=1&amp;vcp=1&amp;vis=1&amp;pid=9d92b4ed4&amp;color=0,0,0&amp;vpa=73&amp;vtp=1&amp;vaab=1"/>
          <p:cNvSpPr/>
          <p:nvPr/>
        </p:nvSpPr>
        <p:spPr>
          <a:xfrm>
            <a:off x="816515" y="31124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BD.292_1#e0fdfa490?htil=53&amp;vaa=1&amp;vcp=1&amp;vis=1&amp;pid=9d92b4ed4&amp;color=0,0,0&amp;vtp=1&amp;vaab=1&amp;bbb=1&amp;hb=1"/>
          <p:cNvSpPr/>
          <p:nvPr/>
        </p:nvSpPr>
        <p:spPr>
          <a:xfrm>
            <a:off x="539496" y="439424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根据图2可以判断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该同学写生的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地点在图1中的位置是(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92_2#e0fdfa490.choices?htil=53&amp;vaa=1&amp;vcp=1&amp;vis=1&amp;pid=9d92b4ed4&amp;color=0,0,0&amp;vtp=1&amp;vaab=1&amp;bbb=1"/>
          <p:cNvSpPr/>
          <p:nvPr/>
        </p:nvSpPr>
        <p:spPr>
          <a:xfrm>
            <a:off x="539496" y="566818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13" name="QC_7_AN.293_1#e0fdfa490.bracket?vaa=1&amp;vcp=1&amp;vis=1&amp;pid=9d92b4ed4&amp;color=0,0,0&amp;vpa=74&amp;vtp=1&amp;vaab=1"/>
          <p:cNvSpPr/>
          <p:nvPr/>
        </p:nvSpPr>
        <p:spPr>
          <a:xfrm>
            <a:off x="4194715" y="50286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3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94_1#212ea06da?vaa=1&amp;vcp=1&amp;vis=1&amp;pid=0dd348c06&amp;color=0,0,0&amp;vtp=1&amp;vaab=1&amp;bt=1&amp;bbb=1&amp;hb=1"/>
          <p:cNvSpPr/>
          <p:nvPr/>
        </p:nvSpPr>
        <p:spPr>
          <a:xfrm>
            <a:off x="539496" y="8374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新西兰位于大洋洲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由两座主岛及附近多个小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多火山和地震。下图为新西兰位置示意图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据此完成10～12题。</a:t>
            </a:r>
            <a:endParaRPr lang="en-US" altLang="zh-CN" sz="2800" dirty="0"/>
          </a:p>
        </p:txBody>
      </p:sp>
      <p:pic>
        <p:nvPicPr>
          <p:cNvPr id="3" name="QM_6_BD.294_2#212ea06da?htil=54&amp;vaa=1&amp;vcp=1&amp;vis=1&amp;pid=0dd348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7494" y="2174367"/>
            <a:ext cx="29169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95_1#008a974ab?htil=54&amp;vaa=1&amp;vcp=1&amp;vis=1&amp;pid=212ea06da&amp;color=0,0,0&amp;vtp=1&amp;vaab=1&amp;bbb=1"/>
          <p:cNvSpPr/>
          <p:nvPr/>
        </p:nvSpPr>
        <p:spPr>
          <a:xfrm>
            <a:off x="539496" y="2112645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95_2#008a974ab.choices?htil=54&amp;vaa=1&amp;vcp=1&amp;vis=1&amp;pid=212ea06da&amp;color=0,0,0&amp;vtp=1&amp;vaab=1&amp;bbb=1"/>
          <p:cNvSpPr/>
          <p:nvPr/>
        </p:nvSpPr>
        <p:spPr>
          <a:xfrm>
            <a:off x="539496" y="2742120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40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.南半球、东半球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402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.北半球、西半球</a:t>
            </a:r>
            <a:endParaRPr lang="en-US" altLang="zh-CN" sz="2800" dirty="0"/>
          </a:p>
        </p:txBody>
      </p:sp>
      <p:sp>
        <p:nvSpPr>
          <p:cNvPr id="6" name="QC_7_AN.1_1#008a974ab.bracket?vaa=1&amp;vcp=1&amp;vis=1&amp;pid=212ea06da&amp;color=0,0,0&amp;vpa=75&amp;vtp=1&amp;vaab=1"/>
          <p:cNvSpPr/>
          <p:nvPr/>
        </p:nvSpPr>
        <p:spPr>
          <a:xfrm>
            <a:off x="3039014" y="20993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97_1#51817c702?htil=54&amp;vaa=1&amp;vcp=1&amp;vis=1&amp;pid=212ea06da&amp;color=0,0,0&amp;vtp=1&amp;vaab=1&amp;bbb=1"/>
          <p:cNvSpPr/>
          <p:nvPr/>
        </p:nvSpPr>
        <p:spPr>
          <a:xfrm>
            <a:off x="539496" y="4011295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惠灵顿位于北京的(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297_2#51817c702.choices?htil=54&amp;vaa=1&amp;vcp=1&amp;vis=1&amp;pid=212ea06da&amp;color=0,0,0&amp;vtp=1&amp;vaab=1&amp;bbb=1"/>
          <p:cNvSpPr/>
          <p:nvPr/>
        </p:nvSpPr>
        <p:spPr>
          <a:xfrm>
            <a:off x="539496" y="4632960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9150" algn="l"/>
                <a:tab pos="4140200" algn="l"/>
                <a:tab pos="61912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9" name="QC_7_AN.298_1#51817c702.bracket?vaa=1&amp;vcp=1&amp;vis=1&amp;pid=212ea06da&amp;color=0,0,0&amp;vpa=76&amp;vtp=1&amp;vaab=1"/>
          <p:cNvSpPr/>
          <p:nvPr/>
        </p:nvSpPr>
        <p:spPr>
          <a:xfrm>
            <a:off x="4086193" y="39979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99_1#8865cb61d?htil=55&amp;vaa=1&amp;vcp=1&amp;vis=1&amp;pid=212ea06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5568" y="996315"/>
            <a:ext cx="29169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99_2#8865cb61d?htil=55&amp;vaa=1&amp;vcp=1&amp;vis=1&amp;pid=212ea06da&amp;color=0,0,0&amp;vtp=1&amp;vaab=1&amp;bt=1&amp;bbb=1"/>
          <p:cNvSpPr/>
          <p:nvPr/>
        </p:nvSpPr>
        <p:spPr>
          <a:xfrm>
            <a:off x="539496" y="1440180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新西兰地处(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299_3#8865cb61d.choices?htil=55&amp;vaa=1&amp;vcp=1&amp;vis=1&amp;pid=212ea06da&amp;color=0,0,0&amp;vtp=1&amp;vaab=1&amp;bbb=1"/>
          <p:cNvSpPr/>
          <p:nvPr/>
        </p:nvSpPr>
        <p:spPr>
          <a:xfrm>
            <a:off x="539496" y="2064639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9150" algn="l"/>
                <a:tab pos="4140200" algn="l"/>
                <a:tab pos="619125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A.板块边缘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B.板块内部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C.洋盆边缘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D.大洋中脊</a:t>
            </a:r>
            <a:endParaRPr lang="en-US" altLang="zh-CN" sz="2800" dirty="0"/>
          </a:p>
        </p:txBody>
      </p:sp>
      <p:sp>
        <p:nvSpPr>
          <p:cNvPr id="5" name="QC_7_AN.301_1#8865cb61d.bracket?vaa=1&amp;vcp=1&amp;vis=1&amp;pid=212ea06da&amp;color=0,0,0&amp;vpa=77&amp;vtp=1&amp;vaab=1"/>
          <p:cNvSpPr/>
          <p:nvPr/>
        </p:nvSpPr>
        <p:spPr>
          <a:xfrm>
            <a:off x="3039014" y="1426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8865cb61d?htil=55&amp;vaa=1&amp;vcp=1&amp;vis=1&amp;pid=212ea06da&amp;color=0,0,0&amp;vtp=1&amp;vaab=1&amp;bbb=1&amp;hb=1"/>
          <p:cNvSpPr/>
          <p:nvPr/>
        </p:nvSpPr>
        <p:spPr>
          <a:xfrm>
            <a:off x="539496" y="2694114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提示：新西兰位于印度洋板块与太平洋板块的交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多火山、地震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0" y="3122295"/>
            <a:ext cx="8665210" cy="3143250"/>
          </a:xfrm>
          <a:prstGeom prst="rect">
            <a:avLst/>
          </a:prstGeom>
        </p:spPr>
      </p:pic>
      <p:sp>
        <p:nvSpPr>
          <p:cNvPr id="2" name="C_5_BD#ad225ecd3?sp=1&amp;vcp=1&amp;pid=74169fb9f&amp;color=0,0,0&amp;vtp=1&amp;vaab=1&amp;bt=1&amp;bbb=1"/>
          <p:cNvSpPr/>
          <p:nvPr/>
        </p:nvSpPr>
        <p:spPr>
          <a:xfrm>
            <a:off x="539496" y="392475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303_1#555d9f866?sp=1&amp;vaa=1&amp;vcp=1&amp;vis=1&amp;pid=ad225ecd3&amp;color=0,0,0&amp;vtp=1&amp;vaab=1&amp;bbb=1&amp;hb=1"/>
          <p:cNvSpPr/>
          <p:nvPr/>
        </p:nvSpPr>
        <p:spPr>
          <a:xfrm>
            <a:off x="539496" y="10715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13.（2023·黑龙江牡丹江·中考）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沙特阿拉伯是中东地区的重要国家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我国的经贸合作展现出其强劲活力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利用收集到的图文材料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起来了解这个国家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303_2#555d9f866?vaa=1&amp;vcp=1&amp;vis=1&amp;pid=ad225ecd3&amp;color=0,0,0&amp;vtp=1&amp;vaab=1&amp;bbb=1"/>
          <p:cNvSpPr/>
          <p:nvPr/>
        </p:nvSpPr>
        <p:spPr>
          <a:xfrm>
            <a:off x="539496" y="29892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相关图像。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BD.303_4#555d9f866?vaa=1&amp;vcp=1&amp;vis=1&amp;pid=ad225ecd3&amp;color=0,0,0&amp;vtp=1&amp;vaab=1&amp;bbb=1&amp;hb=1"/>
          <p:cNvSpPr/>
          <p:nvPr/>
        </p:nvSpPr>
        <p:spPr>
          <a:xfrm>
            <a:off x="625221" y="21343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沙特阿拉伯年人均水资源量仅为100多立方米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在世界上排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名靠后。该国在海水淡化项目上投入了大量资金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目前该国年淡化海水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量约20亿立方米。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304_1#65f08291f?vaa=1&amp;vcp=1&amp;vis=1&amp;pid=555d9f866&amp;color=0,0,0&amp;vtp=1&amp;vaab=1&amp;bbb=1&amp;hb=1"/>
          <p:cNvSpPr/>
          <p:nvPr/>
        </p:nvSpPr>
        <p:spPr>
          <a:xfrm>
            <a:off x="539496" y="3217273"/>
            <a:ext cx="11109960" cy="3207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（1）由沙特阿拉伯地形图可知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沙特阿拉伯西临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地势特征是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（2）沙特阿拉伯景观图中直接反映出该国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气候分布广泛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是该国的传统交通工具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（3）由世界十大石油生产国统计图可知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2018年沙特阿拉伯的石油产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量居中东地区第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位。</a:t>
            </a:r>
            <a:endParaRPr lang="en-US" altLang="zh-CN" sz="2800" dirty="0"/>
          </a:p>
        </p:txBody>
      </p:sp>
      <p:sp>
        <p:nvSpPr>
          <p:cNvPr id="7" name="QB_7_AN.1_1#65f08291f.blank?vaa=1&amp;vcp=1&amp;vis=1&amp;pid=555d9f866&amp;color=0,0,0&amp;vpa=78&amp;vtp=1&amp;vaab=1&amp;bbb=1"/>
          <p:cNvSpPr/>
          <p:nvPr/>
        </p:nvSpPr>
        <p:spPr>
          <a:xfrm>
            <a:off x="8195214" y="322146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红海</a:t>
            </a:r>
            <a:endParaRPr lang="en-US" altLang="zh-CN" sz="2800" dirty="0"/>
          </a:p>
        </p:txBody>
      </p:sp>
      <p:sp>
        <p:nvSpPr>
          <p:cNvPr id="8" name="QB_7_AN.2_1#65f08291f.blank?vaa=1&amp;vcp=1&amp;vis=1&amp;pid=555d9f866&amp;color=0,0,0&amp;vpa=79&amp;vtp=1&amp;vaab=1&amp;bbb=1"/>
          <p:cNvSpPr/>
          <p:nvPr/>
        </p:nvSpPr>
        <p:spPr>
          <a:xfrm>
            <a:off x="10239914" y="3183364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  <p:sp>
        <p:nvSpPr>
          <p:cNvPr id="9" name="QB_7_AN.3_1#65f08291f.blank?vaa=1&amp;vcp=1&amp;vis=1&amp;pid=555d9f866&amp;color=0,0,0&amp;vpa=80&amp;vtp=1&amp;vaab=1&amp;bbb=1"/>
          <p:cNvSpPr/>
          <p:nvPr/>
        </p:nvSpPr>
        <p:spPr>
          <a:xfrm>
            <a:off x="2327814" y="3729464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西高东低</a:t>
            </a:r>
            <a:endParaRPr lang="en-US" altLang="zh-CN" sz="2800" dirty="0"/>
          </a:p>
        </p:txBody>
      </p:sp>
      <p:sp>
        <p:nvSpPr>
          <p:cNvPr id="10" name="QB_7_AN.4_1#65f08291f.blank?vaa=1&amp;vcp=1&amp;vis=1&amp;pid=555d9f866&amp;color=0,0,0&amp;vpa=81&amp;vtp=1&amp;vaab=1&amp;bbb=1"/>
          <p:cNvSpPr/>
          <p:nvPr/>
        </p:nvSpPr>
        <p:spPr>
          <a:xfrm>
            <a:off x="7128414" y="4275564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11" name="QB_7_AN.5_1#65f08291f.blank?vaa=1&amp;vcp=1&amp;vis=1&amp;pid=555d9f866&amp;color=0,0,0&amp;vpa=82&amp;vtp=1&amp;vaab=1&amp;bbb=1"/>
          <p:cNvSpPr/>
          <p:nvPr/>
        </p:nvSpPr>
        <p:spPr>
          <a:xfrm>
            <a:off x="549815" y="482166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骆驼</a:t>
            </a:r>
            <a:endParaRPr lang="en-US" altLang="zh-CN" sz="2800" dirty="0"/>
          </a:p>
        </p:txBody>
      </p:sp>
      <p:sp>
        <p:nvSpPr>
          <p:cNvPr id="12" name="QB_7_AN.6_1#65f08291f.blank?vaa=1&amp;vcp=1&amp;vis=1&amp;pid=555d9f866&amp;color=0,0,0&amp;vpa=83&amp;vtp=1&amp;vaab=1"/>
          <p:cNvSpPr/>
          <p:nvPr/>
        </p:nvSpPr>
        <p:spPr>
          <a:xfrm>
            <a:off x="3039014" y="5981682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915" y="772795"/>
            <a:ext cx="6634480" cy="24066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4661</Words>
  <Application>Microsoft Office PowerPoint</Application>
  <PresentationFormat>宽屏</PresentationFormat>
  <Paragraphs>876</Paragraphs>
  <Slides>110</Slides>
  <Notes>86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110</vt:i4>
      </vt:variant>
    </vt:vector>
  </HeadingPairs>
  <TitlesOfParts>
    <vt:vector size="121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16</cp:revision>
  <dcterms:created xsi:type="dcterms:W3CDTF">2024-11-11T11:06:00Z</dcterms:created>
  <dcterms:modified xsi:type="dcterms:W3CDTF">2025-07-28T00:59:21Z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90E154575F8F4D979FBC5A2AEB76A71D_12</vt:lpwstr>
  </property>
  <property fmtid="{D5CDD505-2E9C-101B-9397-08002B2CF9AE}" pid="3" name="KSOProductBuildVer">
    <vt:lpwstr>2052-12.1.0.16929</vt:lpwstr>
  </property>
</Properties>
</file>