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slides/slide146.xml" ContentType="application/vnd.openxmlformats-officedocument.presentationml.slide+xml"/>
  <Override PartName="/ppt/slides/slide147.xml" ContentType="application/vnd.openxmlformats-officedocument.presentationml.slide+xml"/>
  <Override PartName="/ppt/slides/slide148.xml" ContentType="application/vnd.openxmlformats-officedocument.presentationml.slide+xml"/>
  <Override PartName="/ppt/slides/slide149.xml" ContentType="application/vnd.openxmlformats-officedocument.presentationml.slide+xml"/>
  <Override PartName="/ppt/slides/slide150.xml" ContentType="application/vnd.openxmlformats-officedocument.presentationml.slide+xml"/>
  <Override PartName="/ppt/slides/slide151.xml" ContentType="application/vnd.openxmlformats-officedocument.presentationml.slide+xml"/>
  <Override PartName="/ppt/slides/slide152.xml" ContentType="application/vnd.openxmlformats-officedocument.presentationml.slide+xml"/>
  <Override PartName="/ppt/slides/slide153.xml" ContentType="application/vnd.openxmlformats-officedocument.presentationml.slide+xml"/>
  <Override PartName="/ppt/slides/slide154.xml" ContentType="application/vnd.openxmlformats-officedocument.presentationml.slide+xml"/>
  <Override PartName="/ppt/slides/slide155.xml" ContentType="application/vnd.openxmlformats-officedocument.presentationml.slide+xml"/>
  <Override PartName="/ppt/slides/slide156.xml" ContentType="application/vnd.openxmlformats-officedocument.presentationml.slide+xml"/>
  <Override PartName="/ppt/slides/slide157.xml" ContentType="application/vnd.openxmlformats-officedocument.presentationml.slide+xml"/>
  <Override PartName="/ppt/slides/slide158.xml" ContentType="application/vnd.openxmlformats-officedocument.presentationml.slide+xml"/>
  <Override PartName="/ppt/slides/slide159.xml" ContentType="application/vnd.openxmlformats-officedocument.presentationml.slide+xml"/>
  <Override PartName="/ppt/slides/slide160.xml" ContentType="application/vnd.openxmlformats-officedocument.presentationml.slide+xml"/>
  <Override PartName="/ppt/slides/slide161.xml" ContentType="application/vnd.openxmlformats-officedocument.presentationml.slide+xml"/>
  <Override PartName="/ppt/slides/slide162.xml" ContentType="application/vnd.openxmlformats-officedocument.presentationml.slide+xml"/>
  <Override PartName="/ppt/slides/slide163.xml" ContentType="application/vnd.openxmlformats-officedocument.presentationml.slide+xml"/>
  <Override PartName="/ppt/slides/slide164.xml" ContentType="application/vnd.openxmlformats-officedocument.presentationml.slide+xml"/>
  <Override PartName="/ppt/slides/slide165.xml" ContentType="application/vnd.openxmlformats-officedocument.presentationml.slide+xml"/>
  <Override PartName="/ppt/slides/slide166.xml" ContentType="application/vnd.openxmlformats-officedocument.presentationml.slide+xml"/>
  <Override PartName="/ppt/slides/slide167.xml" ContentType="application/vnd.openxmlformats-officedocument.presentationml.slide+xml"/>
  <Override PartName="/ppt/slides/slide168.xml" ContentType="application/vnd.openxmlformats-officedocument.presentationml.slide+xml"/>
  <Override PartName="/ppt/slides/slide169.xml" ContentType="application/vnd.openxmlformats-officedocument.presentationml.slide+xml"/>
  <Override PartName="/ppt/slides/slide170.xml" ContentType="application/vnd.openxmlformats-officedocument.presentationml.slide+xml"/>
  <Override PartName="/ppt/slides/slide171.xml" ContentType="application/vnd.openxmlformats-officedocument.presentationml.slide+xml"/>
  <Override PartName="/ppt/slides/slide172.xml" ContentType="application/vnd.openxmlformats-officedocument.presentationml.slide+xml"/>
  <Override PartName="/ppt/slides/slide173.xml" ContentType="application/vnd.openxmlformats-officedocument.presentationml.slide+xml"/>
  <Override PartName="/ppt/slides/slide174.xml" ContentType="application/vnd.openxmlformats-officedocument.presentationml.slide+xml"/>
  <Override PartName="/ppt/slides/slide175.xml" ContentType="application/vnd.openxmlformats-officedocument.presentationml.slide+xml"/>
  <Override PartName="/ppt/slides/slide176.xml" ContentType="application/vnd.openxmlformats-officedocument.presentationml.slide+xml"/>
  <Override PartName="/ppt/slides/slide177.xml" ContentType="application/vnd.openxmlformats-officedocument.presentationml.slide+xml"/>
  <Override PartName="/ppt/slides/slide178.xml" ContentType="application/vnd.openxmlformats-officedocument.presentationml.slide+xml"/>
  <Override PartName="/ppt/slides/slide179.xml" ContentType="application/vnd.openxmlformats-officedocument.presentationml.slide+xml"/>
  <Override PartName="/ppt/slides/slide180.xml" ContentType="application/vnd.openxmlformats-officedocument.presentationml.slide+xml"/>
  <Override PartName="/ppt/slides/slide181.xml" ContentType="application/vnd.openxmlformats-officedocument.presentationml.slide+xml"/>
  <Override PartName="/ppt/slides/slide182.xml" ContentType="application/vnd.openxmlformats-officedocument.presentationml.slide+xml"/>
  <Override PartName="/ppt/slides/slide183.xml" ContentType="application/vnd.openxmlformats-officedocument.presentationml.slide+xml"/>
  <Override PartName="/ppt/slides/slide184.xml" ContentType="application/vnd.openxmlformats-officedocument.presentationml.slide+xml"/>
  <Override PartName="/ppt/slides/slide185.xml" ContentType="application/vnd.openxmlformats-officedocument.presentationml.slide+xml"/>
  <Override PartName="/ppt/slides/slide186.xml" ContentType="application/vnd.openxmlformats-officedocument.presentationml.slide+xml"/>
  <Override PartName="/ppt/slides/slide187.xml" ContentType="application/vnd.openxmlformats-officedocument.presentationml.slide+xml"/>
  <Override PartName="/ppt/slides/slide188.xml" ContentType="application/vnd.openxmlformats-officedocument.presentationml.slide+xml"/>
  <Override PartName="/ppt/slides/slide189.xml" ContentType="application/vnd.openxmlformats-officedocument.presentationml.slide+xml"/>
  <Override PartName="/ppt/slides/slide190.xml" ContentType="application/vnd.openxmlformats-officedocument.presentationml.slide+xml"/>
  <Override PartName="/ppt/slides/slide191.xml" ContentType="application/vnd.openxmlformats-officedocument.presentationml.slide+xml"/>
  <Override PartName="/ppt/slides/slide192.xml" ContentType="application/vnd.openxmlformats-officedocument.presentationml.slide+xml"/>
  <Override PartName="/ppt/slides/slide193.xml" ContentType="application/vnd.openxmlformats-officedocument.presentationml.slide+xml"/>
  <Override PartName="/ppt/slides/slide194.xml" ContentType="application/vnd.openxmlformats-officedocument.presentationml.slide+xml"/>
  <Override PartName="/ppt/slides/slide195.xml" ContentType="application/vnd.openxmlformats-officedocument.presentationml.slide+xml"/>
  <Override PartName="/ppt/slides/slide196.xml" ContentType="application/vnd.openxmlformats-officedocument.presentationml.slide+xml"/>
  <Override PartName="/ppt/slides/slide197.xml" ContentType="application/vnd.openxmlformats-officedocument.presentationml.slide+xml"/>
  <Override PartName="/ppt/slides/slide198.xml" ContentType="application/vnd.openxmlformats-officedocument.presentationml.slide+xml"/>
  <Override PartName="/ppt/slides/slide199.xml" ContentType="application/vnd.openxmlformats-officedocument.presentationml.slide+xml"/>
  <Override PartName="/ppt/slides/slide200.xml" ContentType="application/vnd.openxmlformats-officedocument.presentationml.slide+xml"/>
  <Override PartName="/ppt/slides/slide201.xml" ContentType="application/vnd.openxmlformats-officedocument.presentationml.slide+xml"/>
  <Override PartName="/ppt/slides/slide202.xml" ContentType="application/vnd.openxmlformats-officedocument.presentationml.slide+xml"/>
  <Override PartName="/ppt/slides/slide203.xml" ContentType="application/vnd.openxmlformats-officedocument.presentationml.slide+xml"/>
  <Override PartName="/ppt/slides/slide204.xml" ContentType="application/vnd.openxmlformats-officedocument.presentationml.slide+xml"/>
  <Override PartName="/ppt/slides/slide205.xml" ContentType="application/vnd.openxmlformats-officedocument.presentationml.slide+xml"/>
  <Override PartName="/ppt/slides/slide206.xml" ContentType="application/vnd.openxmlformats-officedocument.presentationml.slide+xml"/>
  <Override PartName="/ppt/slides/slide207.xml" ContentType="application/vnd.openxmlformats-officedocument.presentationml.slide+xml"/>
  <Override PartName="/ppt/slides/slide208.xml" ContentType="application/vnd.openxmlformats-officedocument.presentationml.slide+xml"/>
  <Override PartName="/ppt/slides/slide209.xml" ContentType="application/vnd.openxmlformats-officedocument.presentationml.slide+xml"/>
  <Override PartName="/ppt/slides/slide210.xml" ContentType="application/vnd.openxmlformats-officedocument.presentationml.slide+xml"/>
  <Override PartName="/ppt/slides/slide211.xml" ContentType="application/vnd.openxmlformats-officedocument.presentationml.slide+xml"/>
  <Override PartName="/ppt/slides/slide212.xml" ContentType="application/vnd.openxmlformats-officedocument.presentationml.slide+xml"/>
  <Override PartName="/ppt/slides/slide213.xml" ContentType="application/vnd.openxmlformats-officedocument.presentationml.slide+xml"/>
  <Override PartName="/ppt/slides/slide214.xml" ContentType="application/vnd.openxmlformats-officedocument.presentationml.slide+xml"/>
  <Override PartName="/ppt/slides/slide215.xml" ContentType="application/vnd.openxmlformats-officedocument.presentationml.slide+xml"/>
  <Override PartName="/ppt/slides/slide216.xml" ContentType="application/vnd.openxmlformats-officedocument.presentationml.slide+xml"/>
  <Override PartName="/ppt/slides/slide217.xml" ContentType="application/vnd.openxmlformats-officedocument.presentationml.slide+xml"/>
  <Override PartName="/ppt/slides/slide218.xml" ContentType="application/vnd.openxmlformats-officedocument.presentationml.slide+xml"/>
  <Override PartName="/ppt/slides/slide219.xml" ContentType="application/vnd.openxmlformats-officedocument.presentationml.slide+xml"/>
  <Override PartName="/ppt/slides/slide220.xml" ContentType="application/vnd.openxmlformats-officedocument.presentationml.slide+xml"/>
  <Override PartName="/ppt/slides/slide221.xml" ContentType="application/vnd.openxmlformats-officedocument.presentationml.slide+xml"/>
  <Override PartName="/ppt/slides/slide222.xml" ContentType="application/vnd.openxmlformats-officedocument.presentationml.slide+xml"/>
  <Override PartName="/ppt/slides/slide223.xml" ContentType="application/vnd.openxmlformats-officedocument.presentationml.slide+xml"/>
  <Override PartName="/ppt/slides/slide224.xml" ContentType="application/vnd.openxmlformats-officedocument.presentationml.slide+xml"/>
  <Override PartName="/ppt/slides/slide225.xml" ContentType="application/vnd.openxmlformats-officedocument.presentationml.slide+xml"/>
  <Override PartName="/ppt/slides/slide226.xml" ContentType="application/vnd.openxmlformats-officedocument.presentationml.slide+xml"/>
  <Override PartName="/ppt/slides/slide227.xml" ContentType="application/vnd.openxmlformats-officedocument.presentationml.slide+xml"/>
  <Override PartName="/ppt/slides/slide228.xml" ContentType="application/vnd.openxmlformats-officedocument.presentationml.slide+xml"/>
  <Override PartName="/ppt/slides/slide229.xml" ContentType="application/vnd.openxmlformats-officedocument.presentationml.slide+xml"/>
  <Override PartName="/ppt/slides/slide230.xml" ContentType="application/vnd.openxmlformats-officedocument.presentationml.slide+xml"/>
  <Override PartName="/ppt/slides/slide231.xml" ContentType="application/vnd.openxmlformats-officedocument.presentationml.slide+xml"/>
  <Override PartName="/ppt/slides/slide232.xml" ContentType="application/vnd.openxmlformats-officedocument.presentationml.slide+xml"/>
  <Override PartName="/ppt/slides/slide233.xml" ContentType="application/vnd.openxmlformats-officedocument.presentationml.slide+xml"/>
  <Override PartName="/ppt/slides/slide234.xml" ContentType="application/vnd.openxmlformats-officedocument.presentationml.slide+xml"/>
  <Override PartName="/ppt/slides/slide235.xml" ContentType="application/vnd.openxmlformats-officedocument.presentationml.slide+xml"/>
  <Override PartName="/ppt/slides/slide236.xml" ContentType="application/vnd.openxmlformats-officedocument.presentationml.slide+xml"/>
  <Override PartName="/ppt/slides/slide237.xml" ContentType="application/vnd.openxmlformats-officedocument.presentationml.slide+xml"/>
  <Override PartName="/ppt/slides/slide238.xml" ContentType="application/vnd.openxmlformats-officedocument.presentationml.slide+xml"/>
  <Override PartName="/ppt/slides/slide239.xml" ContentType="application/vnd.openxmlformats-officedocument.presentationml.slide+xml"/>
  <Override PartName="/ppt/slides/slide240.xml" ContentType="application/vnd.openxmlformats-officedocument.presentationml.slide+xml"/>
  <Override PartName="/ppt/slides/slide241.xml" ContentType="application/vnd.openxmlformats-officedocument.presentationml.slide+xml"/>
  <Override PartName="/ppt/slides/slide242.xml" ContentType="application/vnd.openxmlformats-officedocument.presentationml.slide+xml"/>
  <Override PartName="/ppt/slides/slide243.xml" ContentType="application/vnd.openxmlformats-officedocument.presentationml.slide+xml"/>
  <Override PartName="/ppt/slides/slide244.xml" ContentType="application/vnd.openxmlformats-officedocument.presentationml.slide+xml"/>
  <Override PartName="/ppt/slides/slide245.xml" ContentType="application/vnd.openxmlformats-officedocument.presentationml.slide+xml"/>
  <Override PartName="/ppt/slides/slide246.xml" ContentType="application/vnd.openxmlformats-officedocument.presentationml.slide+xml"/>
  <Override PartName="/ppt/slides/slide247.xml" ContentType="application/vnd.openxmlformats-officedocument.presentationml.slide+xml"/>
  <Override PartName="/ppt/slides/slide248.xml" ContentType="application/vnd.openxmlformats-officedocument.presentationml.slide+xml"/>
  <Override PartName="/ppt/slides/slide249.xml" ContentType="application/vnd.openxmlformats-officedocument.presentationml.slide+xml"/>
  <Override PartName="/ppt/slides/slide250.xml" ContentType="application/vnd.openxmlformats-officedocument.presentationml.slide+xml"/>
  <Override PartName="/ppt/slides/slide251.xml" ContentType="application/vnd.openxmlformats-officedocument.presentationml.slide+xml"/>
  <Override PartName="/ppt/slides/slide252.xml" ContentType="application/vnd.openxmlformats-officedocument.presentationml.slide+xml"/>
  <Override PartName="/ppt/slides/slide253.xml" ContentType="application/vnd.openxmlformats-officedocument.presentationml.slide+xml"/>
  <Override PartName="/ppt/slides/slide254.xml" ContentType="application/vnd.openxmlformats-officedocument.presentationml.slide+xml"/>
  <Override PartName="/ppt/slides/slide255.xml" ContentType="application/vnd.openxmlformats-officedocument.presentationml.slide+xml"/>
  <Override PartName="/ppt/slides/slide256.xml" ContentType="application/vnd.openxmlformats-officedocument.presentationml.slide+xml"/>
  <Override PartName="/ppt/slides/slide257.xml" ContentType="application/vnd.openxmlformats-officedocument.presentationml.slide+xml"/>
  <Override PartName="/ppt/slides/slide258.xml" ContentType="application/vnd.openxmlformats-officedocument.presentationml.slide+xml"/>
  <Override PartName="/ppt/slides/slide259.xml" ContentType="application/vnd.openxmlformats-officedocument.presentationml.slide+xml"/>
  <Override PartName="/ppt/slides/slide260.xml" ContentType="application/vnd.openxmlformats-officedocument.presentationml.slide+xml"/>
  <Override PartName="/ppt/slides/slide261.xml" ContentType="application/vnd.openxmlformats-officedocument.presentationml.slide+xml"/>
  <Override PartName="/ppt/slides/slide262.xml" ContentType="application/vnd.openxmlformats-officedocument.presentationml.slide+xml"/>
  <Override PartName="/ppt/slides/slide263.xml" ContentType="application/vnd.openxmlformats-officedocument.presentationml.slide+xml"/>
  <Override PartName="/ppt/slides/slide264.xml" ContentType="application/vnd.openxmlformats-officedocument.presentationml.slide+xml"/>
  <Override PartName="/ppt/slides/slide265.xml" ContentType="application/vnd.openxmlformats-officedocument.presentationml.slide+xml"/>
  <Override PartName="/ppt/slides/slide266.xml" ContentType="application/vnd.openxmlformats-officedocument.presentationml.slide+xml"/>
  <Override PartName="/ppt/slides/slide267.xml" ContentType="application/vnd.openxmlformats-officedocument.presentationml.slide+xml"/>
  <Override PartName="/ppt/slides/slide268.xml" ContentType="application/vnd.openxmlformats-officedocument.presentationml.slide+xml"/>
  <Override PartName="/ppt/slides/slide269.xml" ContentType="application/vnd.openxmlformats-officedocument.presentationml.slide+xml"/>
  <Override PartName="/ppt/slides/slide270.xml" ContentType="application/vnd.openxmlformats-officedocument.presentationml.slide+xml"/>
  <Override PartName="/ppt/slides/slide271.xml" ContentType="application/vnd.openxmlformats-officedocument.presentationml.slide+xml"/>
  <Override PartName="/ppt/slides/slide272.xml" ContentType="application/vnd.openxmlformats-officedocument.presentationml.slide+xml"/>
  <Override PartName="/ppt/slides/slide273.xml" ContentType="application/vnd.openxmlformats-officedocument.presentationml.slide+xml"/>
  <Override PartName="/ppt/slides/slide274.xml" ContentType="application/vnd.openxmlformats-officedocument.presentationml.slide+xml"/>
  <Override PartName="/ppt/slides/slide275.xml" ContentType="application/vnd.openxmlformats-officedocument.presentationml.slide+xml"/>
  <Override PartName="/ppt/slides/slide276.xml" ContentType="application/vnd.openxmlformats-officedocument.presentationml.slide+xml"/>
  <Override PartName="/ppt/slides/slide277.xml" ContentType="application/vnd.openxmlformats-officedocument.presentationml.slide+xml"/>
  <Override PartName="/ppt/slides/slide278.xml" ContentType="application/vnd.openxmlformats-officedocument.presentationml.slide+xml"/>
  <Override PartName="/ppt/slides/slide279.xml" ContentType="application/vnd.openxmlformats-officedocument.presentationml.slide+xml"/>
  <Override PartName="/ppt/slides/slide280.xml" ContentType="application/vnd.openxmlformats-officedocument.presentationml.slide+xml"/>
  <Override PartName="/ppt/slides/slide281.xml" ContentType="application/vnd.openxmlformats-officedocument.presentationml.slide+xml"/>
  <Override PartName="/ppt/slides/slide282.xml" ContentType="application/vnd.openxmlformats-officedocument.presentationml.slide+xml"/>
  <Override PartName="/ppt/slides/slide283.xml" ContentType="application/vnd.openxmlformats-officedocument.presentationml.slide+xml"/>
  <Override PartName="/ppt/slides/slide284.xml" ContentType="application/vnd.openxmlformats-officedocument.presentationml.slide+xml"/>
  <Override PartName="/ppt/slides/slide285.xml" ContentType="application/vnd.openxmlformats-officedocument.presentationml.slide+xml"/>
  <Override PartName="/ppt/slides/slide286.xml" ContentType="application/vnd.openxmlformats-officedocument.presentationml.slide+xml"/>
  <Override PartName="/ppt/slides/slide287.xml" ContentType="application/vnd.openxmlformats-officedocument.presentationml.slide+xml"/>
  <Override PartName="/ppt/slides/slide288.xml" ContentType="application/vnd.openxmlformats-officedocument.presentationml.slide+xml"/>
  <Override PartName="/ppt/slides/slide289.xml" ContentType="application/vnd.openxmlformats-officedocument.presentationml.slide+xml"/>
  <Override PartName="/ppt/slides/slide290.xml" ContentType="application/vnd.openxmlformats-officedocument.presentationml.slide+xml"/>
  <Override PartName="/ppt/slides/slide291.xml" ContentType="application/vnd.openxmlformats-officedocument.presentationml.slide+xml"/>
  <Override PartName="/ppt/slides/slide292.xml" ContentType="application/vnd.openxmlformats-officedocument.presentationml.slide+xml"/>
  <Override PartName="/ppt/slides/slide293.xml" ContentType="application/vnd.openxmlformats-officedocument.presentationml.slide+xml"/>
  <Override PartName="/ppt/slides/slide294.xml" ContentType="application/vnd.openxmlformats-officedocument.presentationml.slide+xml"/>
  <Override PartName="/ppt/slides/slide295.xml" ContentType="application/vnd.openxmlformats-officedocument.presentationml.slide+xml"/>
  <Override PartName="/ppt/slides/slide296.xml" ContentType="application/vnd.openxmlformats-officedocument.presentationml.slide+xml"/>
  <Override PartName="/ppt/slides/slide297.xml" ContentType="application/vnd.openxmlformats-officedocument.presentationml.slide+xml"/>
  <Override PartName="/ppt/slides/slide298.xml" ContentType="application/vnd.openxmlformats-officedocument.presentationml.slide+xml"/>
  <Override PartName="/ppt/slides/slide299.xml" ContentType="application/vnd.openxmlformats-officedocument.presentationml.slide+xml"/>
  <Override PartName="/ppt/slides/slide300.xml" ContentType="application/vnd.openxmlformats-officedocument.presentationml.slide+xml"/>
  <Override PartName="/ppt/slides/slide301.xml" ContentType="application/vnd.openxmlformats-officedocument.presentationml.slide+xml"/>
  <Override PartName="/ppt/slides/slide302.xml" ContentType="application/vnd.openxmlformats-officedocument.presentationml.slide+xml"/>
  <Override PartName="/ppt/slides/slide303.xml" ContentType="application/vnd.openxmlformats-officedocument.presentationml.slide+xml"/>
  <Override PartName="/ppt/slides/slide304.xml" ContentType="application/vnd.openxmlformats-officedocument.presentationml.slide+xml"/>
  <Override PartName="/ppt/slides/slide305.xml" ContentType="application/vnd.openxmlformats-officedocument.presentationml.slide+xml"/>
  <Override PartName="/ppt/slides/slide306.xml" ContentType="application/vnd.openxmlformats-officedocument.presentationml.slide+xml"/>
  <Override PartName="/ppt/slides/slide307.xml" ContentType="application/vnd.openxmlformats-officedocument.presentationml.slide+xml"/>
  <Override PartName="/ppt/slides/slide308.xml" ContentType="application/vnd.openxmlformats-officedocument.presentationml.slide+xml"/>
  <Override PartName="/ppt/slides/slide309.xml" ContentType="application/vnd.openxmlformats-officedocument.presentationml.slide+xml"/>
  <Override PartName="/ppt/slides/slide310.xml" ContentType="application/vnd.openxmlformats-officedocument.presentationml.slide+xml"/>
  <Override PartName="/ppt/slides/slide311.xml" ContentType="application/vnd.openxmlformats-officedocument.presentationml.slide+xml"/>
  <Override PartName="/ppt/slides/slide312.xml" ContentType="application/vnd.openxmlformats-officedocument.presentationml.slide+xml"/>
  <Override PartName="/ppt/slides/slide313.xml" ContentType="application/vnd.openxmlformats-officedocument.presentationml.slide+xml"/>
  <Override PartName="/ppt/slides/slide314.xml" ContentType="application/vnd.openxmlformats-officedocument.presentationml.slide+xml"/>
  <Override PartName="/ppt/slides/slide315.xml" ContentType="application/vnd.openxmlformats-officedocument.presentationml.slide+xml"/>
  <Override PartName="/ppt/slides/slide316.xml" ContentType="application/vnd.openxmlformats-officedocument.presentationml.slide+xml"/>
  <Override PartName="/ppt/slides/slide317.xml" ContentType="application/vnd.openxmlformats-officedocument.presentationml.slide+xml"/>
  <Override PartName="/ppt/slides/slide318.xml" ContentType="application/vnd.openxmlformats-officedocument.presentationml.slide+xml"/>
  <Override PartName="/ppt/slides/slide319.xml" ContentType="application/vnd.openxmlformats-officedocument.presentationml.slide+xml"/>
  <Override PartName="/ppt/slides/slide320.xml" ContentType="application/vnd.openxmlformats-officedocument.presentationml.slide+xml"/>
  <Override PartName="/ppt/slides/slide321.xml" ContentType="application/vnd.openxmlformats-officedocument.presentationml.slide+xml"/>
  <Override PartName="/ppt/slides/slide322.xml" ContentType="application/vnd.openxmlformats-officedocument.presentationml.slide+xml"/>
  <Override PartName="/ppt/slides/slide323.xml" ContentType="application/vnd.openxmlformats-officedocument.presentationml.slide+xml"/>
  <Override PartName="/ppt/slides/slide324.xml" ContentType="application/vnd.openxmlformats-officedocument.presentationml.slide+xml"/>
  <Override PartName="/ppt/slides/slide325.xml" ContentType="application/vnd.openxmlformats-officedocument.presentationml.slide+xml"/>
  <Override PartName="/ppt/slides/slide326.xml" ContentType="application/vnd.openxmlformats-officedocument.presentationml.slide+xml"/>
  <Override PartName="/ppt/slides/slide327.xml" ContentType="application/vnd.openxmlformats-officedocument.presentationml.slide+xml"/>
  <Override PartName="/ppt/slides/slide328.xml" ContentType="application/vnd.openxmlformats-officedocument.presentationml.slide+xml"/>
  <Override PartName="/ppt/slides/slide329.xml" ContentType="application/vnd.openxmlformats-officedocument.presentationml.slide+xml"/>
  <Override PartName="/ppt/slides/slide330.xml" ContentType="application/vnd.openxmlformats-officedocument.presentationml.slide+xml"/>
  <Override PartName="/ppt/slides/slide331.xml" ContentType="application/vnd.openxmlformats-officedocument.presentationml.slide+xml"/>
  <Override PartName="/ppt/slides/slide332.xml" ContentType="application/vnd.openxmlformats-officedocument.presentationml.slide+xml"/>
  <Override PartName="/ppt/slides/slide333.xml" ContentType="application/vnd.openxmlformats-officedocument.presentationml.slide+xml"/>
  <Override PartName="/ppt/slides/slide334.xml" ContentType="application/vnd.openxmlformats-officedocument.presentationml.slide+xml"/>
  <Override PartName="/ppt/slides/slide335.xml" ContentType="application/vnd.openxmlformats-officedocument.presentationml.slide+xml"/>
  <Override PartName="/ppt/slides/slide336.xml" ContentType="application/vnd.openxmlformats-officedocument.presentationml.slide+xml"/>
  <Override PartName="/ppt/slides/slide337.xml" ContentType="application/vnd.openxmlformats-officedocument.presentationml.slide+xml"/>
  <Override PartName="/ppt/slides/slide338.xml" ContentType="application/vnd.openxmlformats-officedocument.presentationml.slide+xml"/>
  <Override PartName="/ppt/slides/slide339.xml" ContentType="application/vnd.openxmlformats-officedocument.presentationml.slide+xml"/>
  <Override PartName="/ppt/slides/slide340.xml" ContentType="application/vnd.openxmlformats-officedocument.presentationml.slide+xml"/>
  <Override PartName="/ppt/slides/slide341.xml" ContentType="application/vnd.openxmlformats-officedocument.presentationml.slide+xml"/>
  <Override PartName="/ppt/slides/slide342.xml" ContentType="application/vnd.openxmlformats-officedocument.presentationml.slide+xml"/>
  <Override PartName="/ppt/slides/slide343.xml" ContentType="application/vnd.openxmlformats-officedocument.presentationml.slide+xml"/>
  <Override PartName="/ppt/slides/slide344.xml" ContentType="application/vnd.openxmlformats-officedocument.presentationml.slide+xml"/>
  <Override PartName="/ppt/slides/slide345.xml" ContentType="application/vnd.openxmlformats-officedocument.presentationml.slide+xml"/>
  <Override PartName="/ppt/slides/slide346.xml" ContentType="application/vnd.openxmlformats-officedocument.presentationml.slide+xml"/>
  <Override PartName="/ppt/slides/slide347.xml" ContentType="application/vnd.openxmlformats-officedocument.presentationml.slide+xml"/>
  <Override PartName="/ppt/slides/slide348.xml" ContentType="application/vnd.openxmlformats-officedocument.presentationml.slide+xml"/>
  <Override PartName="/ppt/slides/slide349.xml" ContentType="application/vnd.openxmlformats-officedocument.presentationml.slide+xml"/>
  <Override PartName="/ppt/slides/slide350.xml" ContentType="application/vnd.openxmlformats-officedocument.presentationml.slide+xml"/>
  <Override PartName="/ppt/slides/slide351.xml" ContentType="application/vnd.openxmlformats-officedocument.presentationml.slide+xml"/>
  <Override PartName="/ppt/slides/slide352.xml" ContentType="application/vnd.openxmlformats-officedocument.presentationml.slide+xml"/>
  <Override PartName="/ppt/slides/slide353.xml" ContentType="application/vnd.openxmlformats-officedocument.presentationml.slide+xml"/>
  <Override PartName="/ppt/slides/slide354.xml" ContentType="application/vnd.openxmlformats-officedocument.presentationml.slide+xml"/>
  <Override PartName="/ppt/slides/slide355.xml" ContentType="application/vnd.openxmlformats-officedocument.presentationml.slide+xml"/>
  <Override PartName="/ppt/slides/slide356.xml" ContentType="application/vnd.openxmlformats-officedocument.presentationml.slide+xml"/>
  <Override PartName="/ppt/slides/slide357.xml" ContentType="application/vnd.openxmlformats-officedocument.presentationml.slide+xml"/>
  <Override PartName="/ppt/slides/slide358.xml" ContentType="application/vnd.openxmlformats-officedocument.presentationml.slide+xml"/>
  <Override PartName="/ppt/slides/slide359.xml" ContentType="application/vnd.openxmlformats-officedocument.presentationml.slide+xml"/>
  <Override PartName="/ppt/slides/slide360.xml" ContentType="application/vnd.openxmlformats-officedocument.presentationml.slide+xml"/>
  <Override PartName="/ppt/slides/slide361.xml" ContentType="application/vnd.openxmlformats-officedocument.presentationml.slide+xml"/>
  <Override PartName="/ppt/slides/slide362.xml" ContentType="application/vnd.openxmlformats-officedocument.presentationml.slide+xml"/>
  <Override PartName="/ppt/slides/slide363.xml" ContentType="application/vnd.openxmlformats-officedocument.presentationml.slide+xml"/>
  <Override PartName="/ppt/slides/slide364.xml" ContentType="application/vnd.openxmlformats-officedocument.presentationml.slide+xml"/>
  <Override PartName="/ppt/slides/slide365.xml" ContentType="application/vnd.openxmlformats-officedocument.presentationml.slide+xml"/>
  <Override PartName="/ppt/slides/slide366.xml" ContentType="application/vnd.openxmlformats-officedocument.presentationml.slide+xml"/>
  <Override PartName="/ppt/slides/slide367.xml" ContentType="application/vnd.openxmlformats-officedocument.presentationml.slide+xml"/>
  <Override PartName="/ppt/slides/slide368.xml" ContentType="application/vnd.openxmlformats-officedocument.presentationml.slide+xml"/>
  <Override PartName="/ppt/slides/slide369.xml" ContentType="application/vnd.openxmlformats-officedocument.presentationml.slide+xml"/>
  <Override PartName="/ppt/slides/slide370.xml" ContentType="application/vnd.openxmlformats-officedocument.presentationml.slide+xml"/>
  <Override PartName="/ppt/slides/slide371.xml" ContentType="application/vnd.openxmlformats-officedocument.presentationml.slide+xml"/>
  <Override PartName="/ppt/slides/slide372.xml" ContentType="application/vnd.openxmlformats-officedocument.presentationml.slide+xml"/>
  <Override PartName="/ppt/slides/slide373.xml" ContentType="application/vnd.openxmlformats-officedocument.presentationml.slide+xml"/>
  <Override PartName="/ppt/slides/slide374.xml" ContentType="application/vnd.openxmlformats-officedocument.presentationml.slide+xml"/>
  <Override PartName="/ppt/slides/slide375.xml" ContentType="application/vnd.openxmlformats-officedocument.presentationml.slide+xml"/>
  <Override PartName="/ppt/slides/slide376.xml" ContentType="application/vnd.openxmlformats-officedocument.presentationml.slide+xml"/>
  <Override PartName="/ppt/slides/slide377.xml" ContentType="application/vnd.openxmlformats-officedocument.presentationml.slide+xml"/>
  <Override PartName="/ppt/slides/slide378.xml" ContentType="application/vnd.openxmlformats-officedocument.presentationml.slide+xml"/>
  <Override PartName="/ppt/slides/slide379.xml" ContentType="application/vnd.openxmlformats-officedocument.presentationml.slide+xml"/>
  <Override PartName="/ppt/slides/slide380.xml" ContentType="application/vnd.openxmlformats-officedocument.presentationml.slide+xml"/>
  <Override PartName="/ppt/slides/slide381.xml" ContentType="application/vnd.openxmlformats-officedocument.presentationml.slide+xml"/>
  <Override PartName="/ppt/slides/slide382.xml" ContentType="application/vnd.openxmlformats-officedocument.presentationml.slide+xml"/>
  <Override PartName="/ppt/slides/slide383.xml" ContentType="application/vnd.openxmlformats-officedocument.presentationml.slide+xml"/>
  <Override PartName="/ppt/slides/slide384.xml" ContentType="application/vnd.openxmlformats-officedocument.presentationml.slide+xml"/>
  <Override PartName="/ppt/slides/slide385.xml" ContentType="application/vnd.openxmlformats-officedocument.presentationml.slide+xml"/>
  <Override PartName="/ppt/slides/slide386.xml" ContentType="application/vnd.openxmlformats-officedocument.presentationml.slide+xml"/>
  <Override PartName="/ppt/slides/slide387.xml" ContentType="application/vnd.openxmlformats-officedocument.presentationml.slide+xml"/>
  <Override PartName="/ppt/slides/slide388.xml" ContentType="application/vnd.openxmlformats-officedocument.presentationml.slide+xml"/>
  <Override PartName="/ppt/slides/slide389.xml" ContentType="application/vnd.openxmlformats-officedocument.presentationml.slide+xml"/>
  <Override PartName="/ppt/slides/slide390.xml" ContentType="application/vnd.openxmlformats-officedocument.presentationml.slide+xml"/>
  <Override PartName="/ppt/slides/slide391.xml" ContentType="application/vnd.openxmlformats-officedocument.presentationml.slide+xml"/>
  <Override PartName="/ppt/slides/slide392.xml" ContentType="application/vnd.openxmlformats-officedocument.presentationml.slide+xml"/>
  <Override PartName="/ppt/slides/slide393.xml" ContentType="application/vnd.openxmlformats-officedocument.presentationml.slide+xml"/>
  <Override PartName="/ppt/slides/slide394.xml" ContentType="application/vnd.openxmlformats-officedocument.presentationml.slide+xml"/>
  <Override PartName="/ppt/slides/slide395.xml" ContentType="application/vnd.openxmlformats-officedocument.presentationml.slide+xml"/>
  <Override PartName="/ppt/slides/slide396.xml" ContentType="application/vnd.openxmlformats-officedocument.presentationml.slide+xml"/>
  <Override PartName="/ppt/slides/slide397.xml" ContentType="application/vnd.openxmlformats-officedocument.presentationml.slide+xml"/>
  <Override PartName="/ppt/slides/slide398.xml" ContentType="application/vnd.openxmlformats-officedocument.presentationml.slide+xml"/>
  <Override PartName="/ppt/slides/slide399.xml" ContentType="application/vnd.openxmlformats-officedocument.presentationml.slide+xml"/>
  <Override PartName="/ppt/slides/slide400.xml" ContentType="application/vnd.openxmlformats-officedocument.presentationml.slide+xml"/>
  <Override PartName="/ppt/slides/slide401.xml" ContentType="application/vnd.openxmlformats-officedocument.presentationml.slide+xml"/>
  <Override PartName="/ppt/slides/slide402.xml" ContentType="application/vnd.openxmlformats-officedocument.presentationml.slide+xml"/>
  <Override PartName="/ppt/slides/slide403.xml" ContentType="application/vnd.openxmlformats-officedocument.presentationml.slide+xml"/>
  <Override PartName="/ppt/slides/slide404.xml" ContentType="application/vnd.openxmlformats-officedocument.presentationml.slide+xml"/>
  <Override PartName="/ppt/slides/slide405.xml" ContentType="application/vnd.openxmlformats-officedocument.presentationml.slide+xml"/>
  <Override PartName="/ppt/slides/slide406.xml" ContentType="application/vnd.openxmlformats-officedocument.presentationml.slide+xml"/>
  <Override PartName="/ppt/slides/slide407.xml" ContentType="application/vnd.openxmlformats-officedocument.presentationml.slide+xml"/>
  <Override PartName="/ppt/slides/slide408.xml" ContentType="application/vnd.openxmlformats-officedocument.presentationml.slide+xml"/>
  <Override PartName="/ppt/slides/slide409.xml" ContentType="application/vnd.openxmlformats-officedocument.presentationml.slide+xml"/>
  <Override PartName="/ppt/slides/slide410.xml" ContentType="application/vnd.openxmlformats-officedocument.presentationml.slide+xml"/>
  <Override PartName="/ppt/slides/slide411.xml" ContentType="application/vnd.openxmlformats-officedocument.presentationml.slide+xml"/>
  <Override PartName="/ppt/slides/slide412.xml" ContentType="application/vnd.openxmlformats-officedocument.presentationml.slide+xml"/>
  <Override PartName="/ppt/slides/slide413.xml" ContentType="application/vnd.openxmlformats-officedocument.presentationml.slide+xml"/>
  <Override PartName="/ppt/slides/slide4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ppt/notesSlides/notesSlide79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81.xml" ContentType="application/vnd.openxmlformats-officedocument.presentationml.notesSlide+xml"/>
  <Override PartName="/ppt/notesSlides/notesSlide82.xml" ContentType="application/vnd.openxmlformats-officedocument.presentationml.notesSlide+xml"/>
  <Override PartName="/ppt/notesSlides/notesSlide83.xml" ContentType="application/vnd.openxmlformats-officedocument.presentationml.notesSlide+xml"/>
  <Override PartName="/ppt/notesSlides/notesSlide84.xml" ContentType="application/vnd.openxmlformats-officedocument.presentationml.notesSlide+xml"/>
  <Override PartName="/ppt/notesSlides/notesSlide85.xml" ContentType="application/vnd.openxmlformats-officedocument.presentationml.notesSlide+xml"/>
  <Override PartName="/ppt/notesSlides/notesSlide86.xml" ContentType="application/vnd.openxmlformats-officedocument.presentationml.notesSlide+xml"/>
  <Override PartName="/ppt/notesSlides/notesSlide87.xml" ContentType="application/vnd.openxmlformats-officedocument.presentationml.notesSlide+xml"/>
  <Override PartName="/ppt/notesSlides/notesSlide88.xml" ContentType="application/vnd.openxmlformats-officedocument.presentationml.notesSlide+xml"/>
  <Override PartName="/ppt/notesSlides/notesSlide89.xml" ContentType="application/vnd.openxmlformats-officedocument.presentationml.notesSlide+xml"/>
  <Override PartName="/ppt/notesSlides/notesSlide90.xml" ContentType="application/vnd.openxmlformats-officedocument.presentationml.notesSlide+xml"/>
  <Override PartName="/ppt/notesSlides/notesSlide91.xml" ContentType="application/vnd.openxmlformats-officedocument.presentationml.notesSlide+xml"/>
  <Override PartName="/ppt/notesSlides/notesSlide92.xml" ContentType="application/vnd.openxmlformats-officedocument.presentationml.notesSlide+xml"/>
  <Override PartName="/ppt/notesSlides/notesSlide93.xml" ContentType="application/vnd.openxmlformats-officedocument.presentationml.notesSlide+xml"/>
  <Override PartName="/ppt/notesSlides/notesSlide94.xml" ContentType="application/vnd.openxmlformats-officedocument.presentationml.notesSlide+xml"/>
  <Override PartName="/ppt/notesSlides/notesSlide95.xml" ContentType="application/vnd.openxmlformats-officedocument.presentationml.notesSlide+xml"/>
  <Override PartName="/ppt/notesSlides/notesSlide96.xml" ContentType="application/vnd.openxmlformats-officedocument.presentationml.notesSlide+xml"/>
  <Override PartName="/ppt/notesSlides/notesSlide97.xml" ContentType="application/vnd.openxmlformats-officedocument.presentationml.notesSlide+xml"/>
  <Override PartName="/ppt/notesSlides/notesSlide98.xml" ContentType="application/vnd.openxmlformats-officedocument.presentationml.notesSlide+xml"/>
  <Override PartName="/ppt/notesSlides/notesSlide99.xml" ContentType="application/vnd.openxmlformats-officedocument.presentationml.notesSlide+xml"/>
  <Override PartName="/ppt/notesSlides/notesSlide100.xml" ContentType="application/vnd.openxmlformats-officedocument.presentationml.notesSlide+xml"/>
  <Override PartName="/ppt/notesSlides/notesSlide101.xml" ContentType="application/vnd.openxmlformats-officedocument.presentationml.notesSlide+xml"/>
  <Override PartName="/ppt/notesSlides/notesSlide102.xml" ContentType="application/vnd.openxmlformats-officedocument.presentationml.notesSlide+xml"/>
  <Override PartName="/ppt/notesSlides/notesSlide103.xml" ContentType="application/vnd.openxmlformats-officedocument.presentationml.notesSlide+xml"/>
  <Override PartName="/ppt/notesSlides/notesSlide104.xml" ContentType="application/vnd.openxmlformats-officedocument.presentationml.notesSlide+xml"/>
  <Override PartName="/ppt/notesSlides/notesSlide105.xml" ContentType="application/vnd.openxmlformats-officedocument.presentationml.notesSlide+xml"/>
  <Override PartName="/ppt/notesSlides/notesSlide106.xml" ContentType="application/vnd.openxmlformats-officedocument.presentationml.notesSlide+xml"/>
  <Override PartName="/ppt/notesSlides/notesSlide107.xml" ContentType="application/vnd.openxmlformats-officedocument.presentationml.notesSlide+xml"/>
  <Override PartName="/ppt/notesSlides/notesSlide108.xml" ContentType="application/vnd.openxmlformats-officedocument.presentationml.notesSlide+xml"/>
  <Override PartName="/ppt/notesSlides/notesSlide109.xml" ContentType="application/vnd.openxmlformats-officedocument.presentationml.notesSlide+xml"/>
  <Override PartName="/ppt/notesSlides/notesSlide110.xml" ContentType="application/vnd.openxmlformats-officedocument.presentationml.notesSlide+xml"/>
  <Override PartName="/ppt/notesSlides/notesSlide111.xml" ContentType="application/vnd.openxmlformats-officedocument.presentationml.notesSlide+xml"/>
  <Override PartName="/ppt/notesSlides/notesSlide112.xml" ContentType="application/vnd.openxmlformats-officedocument.presentationml.notesSlide+xml"/>
  <Override PartName="/ppt/notesSlides/notesSlide113.xml" ContentType="application/vnd.openxmlformats-officedocument.presentationml.notesSlide+xml"/>
  <Override PartName="/ppt/notesSlides/notesSlide114.xml" ContentType="application/vnd.openxmlformats-officedocument.presentationml.notesSlide+xml"/>
  <Override PartName="/ppt/notesSlides/notesSlide115.xml" ContentType="application/vnd.openxmlformats-officedocument.presentationml.notesSlide+xml"/>
  <Override PartName="/ppt/notesSlides/notesSlide116.xml" ContentType="application/vnd.openxmlformats-officedocument.presentationml.notesSlide+xml"/>
  <Override PartName="/ppt/notesSlides/notesSlide117.xml" ContentType="application/vnd.openxmlformats-officedocument.presentationml.notesSlide+xml"/>
  <Override PartName="/ppt/notesSlides/notesSlide118.xml" ContentType="application/vnd.openxmlformats-officedocument.presentationml.notesSlide+xml"/>
  <Override PartName="/ppt/notesSlides/notesSlide119.xml" ContentType="application/vnd.openxmlformats-officedocument.presentationml.notesSlide+xml"/>
  <Override PartName="/ppt/notesSlides/notesSlide120.xml" ContentType="application/vnd.openxmlformats-officedocument.presentationml.notesSlide+xml"/>
  <Override PartName="/ppt/notesSlides/notesSlide121.xml" ContentType="application/vnd.openxmlformats-officedocument.presentationml.notesSlide+xml"/>
  <Override PartName="/ppt/notesSlides/notesSlide122.xml" ContentType="application/vnd.openxmlformats-officedocument.presentationml.notesSlide+xml"/>
  <Override PartName="/ppt/notesSlides/notesSlide123.xml" ContentType="application/vnd.openxmlformats-officedocument.presentationml.notesSlide+xml"/>
  <Override PartName="/ppt/notesSlides/notesSlide124.xml" ContentType="application/vnd.openxmlformats-officedocument.presentationml.notesSlide+xml"/>
  <Override PartName="/ppt/notesSlides/notesSlide125.xml" ContentType="application/vnd.openxmlformats-officedocument.presentationml.notesSlide+xml"/>
  <Override PartName="/ppt/notesSlides/notesSlide126.xml" ContentType="application/vnd.openxmlformats-officedocument.presentationml.notesSlide+xml"/>
  <Override PartName="/ppt/notesSlides/notesSlide127.xml" ContentType="application/vnd.openxmlformats-officedocument.presentationml.notesSlide+xml"/>
  <Override PartName="/ppt/notesSlides/notesSlide128.xml" ContentType="application/vnd.openxmlformats-officedocument.presentationml.notesSlide+xml"/>
  <Override PartName="/ppt/notesSlides/notesSlide129.xml" ContentType="application/vnd.openxmlformats-officedocument.presentationml.notesSlide+xml"/>
  <Override PartName="/ppt/notesSlides/notesSlide130.xml" ContentType="application/vnd.openxmlformats-officedocument.presentationml.notesSlide+xml"/>
  <Override PartName="/ppt/notesSlides/notesSlide131.xml" ContentType="application/vnd.openxmlformats-officedocument.presentationml.notesSlide+xml"/>
  <Override PartName="/ppt/notesSlides/notesSlide132.xml" ContentType="application/vnd.openxmlformats-officedocument.presentationml.notesSlide+xml"/>
  <Override PartName="/ppt/notesSlides/notesSlide133.xml" ContentType="application/vnd.openxmlformats-officedocument.presentationml.notesSlide+xml"/>
  <Override PartName="/ppt/notesSlides/notesSlide134.xml" ContentType="application/vnd.openxmlformats-officedocument.presentationml.notesSlide+xml"/>
  <Override PartName="/ppt/notesSlides/notesSlide135.xml" ContentType="application/vnd.openxmlformats-officedocument.presentationml.notesSlide+xml"/>
  <Override PartName="/ppt/notesSlides/notesSlide136.xml" ContentType="application/vnd.openxmlformats-officedocument.presentationml.notesSlide+xml"/>
  <Override PartName="/ppt/notesSlides/notesSlide137.xml" ContentType="application/vnd.openxmlformats-officedocument.presentationml.notesSlide+xml"/>
  <Override PartName="/ppt/notesSlides/notesSlide138.xml" ContentType="application/vnd.openxmlformats-officedocument.presentationml.notesSlide+xml"/>
  <Override PartName="/ppt/notesSlides/notesSlide139.xml" ContentType="application/vnd.openxmlformats-officedocument.presentationml.notesSlide+xml"/>
  <Override PartName="/ppt/notesSlides/notesSlide140.xml" ContentType="application/vnd.openxmlformats-officedocument.presentationml.notesSlide+xml"/>
  <Override PartName="/ppt/notesSlides/notesSlide141.xml" ContentType="application/vnd.openxmlformats-officedocument.presentationml.notesSlide+xml"/>
  <Override PartName="/ppt/notesSlides/notesSlide142.xml" ContentType="application/vnd.openxmlformats-officedocument.presentationml.notesSlide+xml"/>
  <Override PartName="/ppt/notesSlides/notesSlide143.xml" ContentType="application/vnd.openxmlformats-officedocument.presentationml.notesSlide+xml"/>
  <Override PartName="/ppt/notesSlides/notesSlide144.xml" ContentType="application/vnd.openxmlformats-officedocument.presentationml.notesSlide+xml"/>
  <Override PartName="/ppt/notesSlides/notesSlide145.xml" ContentType="application/vnd.openxmlformats-officedocument.presentationml.notesSlide+xml"/>
  <Override PartName="/ppt/notesSlides/notesSlide146.xml" ContentType="application/vnd.openxmlformats-officedocument.presentationml.notesSlide+xml"/>
  <Override PartName="/ppt/notesSlides/notesSlide147.xml" ContentType="application/vnd.openxmlformats-officedocument.presentationml.notesSlide+xml"/>
  <Override PartName="/ppt/notesSlides/notesSlide148.xml" ContentType="application/vnd.openxmlformats-officedocument.presentationml.notesSlide+xml"/>
  <Override PartName="/ppt/notesSlides/notesSlide149.xml" ContentType="application/vnd.openxmlformats-officedocument.presentationml.notesSlide+xml"/>
  <Override PartName="/ppt/notesSlides/notesSlide150.xml" ContentType="application/vnd.openxmlformats-officedocument.presentationml.notesSlide+xml"/>
  <Override PartName="/ppt/notesSlides/notesSlide151.xml" ContentType="application/vnd.openxmlformats-officedocument.presentationml.notesSlide+xml"/>
  <Override PartName="/ppt/notesSlides/notesSlide152.xml" ContentType="application/vnd.openxmlformats-officedocument.presentationml.notesSlide+xml"/>
  <Override PartName="/ppt/notesSlides/notesSlide153.xml" ContentType="application/vnd.openxmlformats-officedocument.presentationml.notesSlide+xml"/>
  <Override PartName="/ppt/notesSlides/notesSlide154.xml" ContentType="application/vnd.openxmlformats-officedocument.presentationml.notesSlide+xml"/>
  <Override PartName="/ppt/notesSlides/notesSlide155.xml" ContentType="application/vnd.openxmlformats-officedocument.presentationml.notesSlide+xml"/>
  <Override PartName="/ppt/notesSlides/notesSlide156.xml" ContentType="application/vnd.openxmlformats-officedocument.presentationml.notesSlide+xml"/>
  <Override PartName="/ppt/notesSlides/notesSlide157.xml" ContentType="application/vnd.openxmlformats-officedocument.presentationml.notesSlide+xml"/>
  <Override PartName="/ppt/notesSlides/notesSlide158.xml" ContentType="application/vnd.openxmlformats-officedocument.presentationml.notesSlide+xml"/>
  <Override PartName="/ppt/notesSlides/notesSlide159.xml" ContentType="application/vnd.openxmlformats-officedocument.presentationml.notesSlide+xml"/>
  <Override PartName="/ppt/notesSlides/notesSlide160.xml" ContentType="application/vnd.openxmlformats-officedocument.presentationml.notesSlide+xml"/>
  <Override PartName="/ppt/notesSlides/notesSlide161.xml" ContentType="application/vnd.openxmlformats-officedocument.presentationml.notesSlide+xml"/>
  <Override PartName="/ppt/notesSlides/notesSlide162.xml" ContentType="application/vnd.openxmlformats-officedocument.presentationml.notesSlide+xml"/>
  <Override PartName="/ppt/notesSlides/notesSlide163.xml" ContentType="application/vnd.openxmlformats-officedocument.presentationml.notesSlide+xml"/>
  <Override PartName="/ppt/notesSlides/notesSlide164.xml" ContentType="application/vnd.openxmlformats-officedocument.presentationml.notesSlide+xml"/>
  <Override PartName="/ppt/notesSlides/notesSlide165.xml" ContentType="application/vnd.openxmlformats-officedocument.presentationml.notesSlide+xml"/>
  <Override PartName="/ppt/notesSlides/notesSlide166.xml" ContentType="application/vnd.openxmlformats-officedocument.presentationml.notesSlide+xml"/>
  <Override PartName="/ppt/notesSlides/notesSlide167.xml" ContentType="application/vnd.openxmlformats-officedocument.presentationml.notesSlide+xml"/>
  <Override PartName="/ppt/notesSlides/notesSlide168.xml" ContentType="application/vnd.openxmlformats-officedocument.presentationml.notesSlide+xml"/>
  <Override PartName="/ppt/notesSlides/notesSlide169.xml" ContentType="application/vnd.openxmlformats-officedocument.presentationml.notesSlide+xml"/>
  <Override PartName="/ppt/notesSlides/notesSlide170.xml" ContentType="application/vnd.openxmlformats-officedocument.presentationml.notesSlide+xml"/>
  <Override PartName="/ppt/notesSlides/notesSlide171.xml" ContentType="application/vnd.openxmlformats-officedocument.presentationml.notesSlide+xml"/>
  <Override PartName="/ppt/notesSlides/notesSlide172.xml" ContentType="application/vnd.openxmlformats-officedocument.presentationml.notesSlide+xml"/>
  <Override PartName="/ppt/notesSlides/notesSlide173.xml" ContentType="application/vnd.openxmlformats-officedocument.presentationml.notesSlide+xml"/>
  <Override PartName="/ppt/notesSlides/notesSlide174.xml" ContentType="application/vnd.openxmlformats-officedocument.presentationml.notesSlide+xml"/>
  <Override PartName="/ppt/notesSlides/notesSlide175.xml" ContentType="application/vnd.openxmlformats-officedocument.presentationml.notesSlide+xml"/>
  <Override PartName="/ppt/notesSlides/notesSlide176.xml" ContentType="application/vnd.openxmlformats-officedocument.presentationml.notesSlide+xml"/>
  <Override PartName="/ppt/notesSlides/notesSlide177.xml" ContentType="application/vnd.openxmlformats-officedocument.presentationml.notesSlide+xml"/>
  <Override PartName="/ppt/notesSlides/notesSlide178.xml" ContentType="application/vnd.openxmlformats-officedocument.presentationml.notesSlide+xml"/>
  <Override PartName="/ppt/notesSlides/notesSlide179.xml" ContentType="application/vnd.openxmlformats-officedocument.presentationml.notesSlide+xml"/>
  <Override PartName="/ppt/notesSlides/notesSlide180.xml" ContentType="application/vnd.openxmlformats-officedocument.presentationml.notesSlide+xml"/>
  <Override PartName="/ppt/notesSlides/notesSlide181.xml" ContentType="application/vnd.openxmlformats-officedocument.presentationml.notesSlide+xml"/>
  <Override PartName="/ppt/notesSlides/notesSlide182.xml" ContentType="application/vnd.openxmlformats-officedocument.presentationml.notesSlide+xml"/>
  <Override PartName="/ppt/notesSlides/notesSlide183.xml" ContentType="application/vnd.openxmlformats-officedocument.presentationml.notesSlide+xml"/>
  <Override PartName="/ppt/notesSlides/notesSlide184.xml" ContentType="application/vnd.openxmlformats-officedocument.presentationml.notesSlide+xml"/>
  <Override PartName="/ppt/notesSlides/notesSlide185.xml" ContentType="application/vnd.openxmlformats-officedocument.presentationml.notesSlide+xml"/>
  <Override PartName="/ppt/notesSlides/notesSlide186.xml" ContentType="application/vnd.openxmlformats-officedocument.presentationml.notesSlide+xml"/>
  <Override PartName="/ppt/notesSlides/notesSlide187.xml" ContentType="application/vnd.openxmlformats-officedocument.presentationml.notesSlide+xml"/>
  <Override PartName="/ppt/notesSlides/notesSlide188.xml" ContentType="application/vnd.openxmlformats-officedocument.presentationml.notesSlide+xml"/>
  <Override PartName="/ppt/notesSlides/notesSlide189.xml" ContentType="application/vnd.openxmlformats-officedocument.presentationml.notesSlide+xml"/>
  <Override PartName="/ppt/notesSlides/notesSlide190.xml" ContentType="application/vnd.openxmlformats-officedocument.presentationml.notesSlide+xml"/>
  <Override PartName="/ppt/notesSlides/notesSlide191.xml" ContentType="application/vnd.openxmlformats-officedocument.presentationml.notesSlide+xml"/>
  <Override PartName="/ppt/notesSlides/notesSlide192.xml" ContentType="application/vnd.openxmlformats-officedocument.presentationml.notesSlide+xml"/>
  <Override PartName="/ppt/notesSlides/notesSlide193.xml" ContentType="application/vnd.openxmlformats-officedocument.presentationml.notesSlide+xml"/>
  <Override PartName="/ppt/notesSlides/notesSlide194.xml" ContentType="application/vnd.openxmlformats-officedocument.presentationml.notesSlide+xml"/>
  <Override PartName="/ppt/notesSlides/notesSlide195.xml" ContentType="application/vnd.openxmlformats-officedocument.presentationml.notesSlide+xml"/>
  <Override PartName="/ppt/notesSlides/notesSlide196.xml" ContentType="application/vnd.openxmlformats-officedocument.presentationml.notesSlide+xml"/>
  <Override PartName="/ppt/notesSlides/notesSlide197.xml" ContentType="application/vnd.openxmlformats-officedocument.presentationml.notesSlide+xml"/>
  <Override PartName="/ppt/notesSlides/notesSlide198.xml" ContentType="application/vnd.openxmlformats-officedocument.presentationml.notesSlide+xml"/>
  <Override PartName="/ppt/notesSlides/notesSlide199.xml" ContentType="application/vnd.openxmlformats-officedocument.presentationml.notesSlide+xml"/>
  <Override PartName="/ppt/notesSlides/notesSlide200.xml" ContentType="application/vnd.openxmlformats-officedocument.presentationml.notesSlide+xml"/>
  <Override PartName="/ppt/notesSlides/notesSlide201.xml" ContentType="application/vnd.openxmlformats-officedocument.presentationml.notesSlide+xml"/>
  <Override PartName="/ppt/notesSlides/notesSlide202.xml" ContentType="application/vnd.openxmlformats-officedocument.presentationml.notesSlide+xml"/>
  <Override PartName="/ppt/notesSlides/notesSlide203.xml" ContentType="application/vnd.openxmlformats-officedocument.presentationml.notesSlide+xml"/>
  <Override PartName="/ppt/notesSlides/notesSlide204.xml" ContentType="application/vnd.openxmlformats-officedocument.presentationml.notesSlide+xml"/>
  <Override PartName="/ppt/notesSlides/notesSlide205.xml" ContentType="application/vnd.openxmlformats-officedocument.presentationml.notesSlide+xml"/>
  <Override PartName="/ppt/notesSlides/notesSlide206.xml" ContentType="application/vnd.openxmlformats-officedocument.presentationml.notesSlide+xml"/>
  <Override PartName="/ppt/notesSlides/notesSlide207.xml" ContentType="application/vnd.openxmlformats-officedocument.presentationml.notesSlide+xml"/>
  <Override PartName="/ppt/notesSlides/notesSlide208.xml" ContentType="application/vnd.openxmlformats-officedocument.presentationml.notesSlide+xml"/>
  <Override PartName="/ppt/notesSlides/notesSlide209.xml" ContentType="application/vnd.openxmlformats-officedocument.presentationml.notesSlide+xml"/>
  <Override PartName="/ppt/notesSlides/notesSlide210.xml" ContentType="application/vnd.openxmlformats-officedocument.presentationml.notesSlide+xml"/>
  <Override PartName="/ppt/notesSlides/notesSlide211.xml" ContentType="application/vnd.openxmlformats-officedocument.presentationml.notesSlide+xml"/>
  <Override PartName="/ppt/notesSlides/notesSlide212.xml" ContentType="application/vnd.openxmlformats-officedocument.presentationml.notesSlide+xml"/>
  <Override PartName="/ppt/notesSlides/notesSlide213.xml" ContentType="application/vnd.openxmlformats-officedocument.presentationml.notesSlide+xml"/>
  <Override PartName="/ppt/notesSlides/notesSlide214.xml" ContentType="application/vnd.openxmlformats-officedocument.presentationml.notesSlide+xml"/>
  <Override PartName="/ppt/notesSlides/notesSlide215.xml" ContentType="application/vnd.openxmlformats-officedocument.presentationml.notesSlide+xml"/>
  <Override PartName="/ppt/notesSlides/notesSlide216.xml" ContentType="application/vnd.openxmlformats-officedocument.presentationml.notesSlide+xml"/>
  <Override PartName="/ppt/notesSlides/notesSlide217.xml" ContentType="application/vnd.openxmlformats-officedocument.presentationml.notesSlide+xml"/>
  <Override PartName="/ppt/notesSlides/notesSlide218.xml" ContentType="application/vnd.openxmlformats-officedocument.presentationml.notesSlide+xml"/>
  <Override PartName="/ppt/notesSlides/notesSlide219.xml" ContentType="application/vnd.openxmlformats-officedocument.presentationml.notesSlide+xml"/>
  <Override PartName="/ppt/notesSlides/notesSlide220.xml" ContentType="application/vnd.openxmlformats-officedocument.presentationml.notesSlide+xml"/>
  <Override PartName="/ppt/notesSlides/notesSlide221.xml" ContentType="application/vnd.openxmlformats-officedocument.presentationml.notesSlide+xml"/>
  <Override PartName="/ppt/notesSlides/notesSlide222.xml" ContentType="application/vnd.openxmlformats-officedocument.presentationml.notesSlide+xml"/>
  <Override PartName="/ppt/notesSlides/notesSlide223.xml" ContentType="application/vnd.openxmlformats-officedocument.presentationml.notesSlide+xml"/>
  <Override PartName="/ppt/notesSlides/notesSlide224.xml" ContentType="application/vnd.openxmlformats-officedocument.presentationml.notesSlide+xml"/>
  <Override PartName="/ppt/notesSlides/notesSlide225.xml" ContentType="application/vnd.openxmlformats-officedocument.presentationml.notesSlide+xml"/>
  <Override PartName="/ppt/notesSlides/notesSlide226.xml" ContentType="application/vnd.openxmlformats-officedocument.presentationml.notesSlide+xml"/>
  <Override PartName="/ppt/notesSlides/notesSlide227.xml" ContentType="application/vnd.openxmlformats-officedocument.presentationml.notesSlide+xml"/>
  <Override PartName="/ppt/notesSlides/notesSlide228.xml" ContentType="application/vnd.openxmlformats-officedocument.presentationml.notesSlide+xml"/>
  <Override PartName="/ppt/notesSlides/notesSlide229.xml" ContentType="application/vnd.openxmlformats-officedocument.presentationml.notesSlide+xml"/>
  <Override PartName="/ppt/notesSlides/notesSlide230.xml" ContentType="application/vnd.openxmlformats-officedocument.presentationml.notesSlide+xml"/>
  <Override PartName="/ppt/notesSlides/notesSlide231.xml" ContentType="application/vnd.openxmlformats-officedocument.presentationml.notesSlide+xml"/>
  <Override PartName="/ppt/notesSlides/notesSlide232.xml" ContentType="application/vnd.openxmlformats-officedocument.presentationml.notesSlide+xml"/>
  <Override PartName="/ppt/notesSlides/notesSlide233.xml" ContentType="application/vnd.openxmlformats-officedocument.presentationml.notesSlide+xml"/>
  <Override PartName="/ppt/notesSlides/notesSlide234.xml" ContentType="application/vnd.openxmlformats-officedocument.presentationml.notesSlide+xml"/>
  <Override PartName="/ppt/notesSlides/notesSlide235.xml" ContentType="application/vnd.openxmlformats-officedocument.presentationml.notesSlide+xml"/>
  <Override PartName="/ppt/notesSlides/notesSlide236.xml" ContentType="application/vnd.openxmlformats-officedocument.presentationml.notesSlide+xml"/>
  <Override PartName="/ppt/notesSlides/notesSlide237.xml" ContentType="application/vnd.openxmlformats-officedocument.presentationml.notesSlide+xml"/>
  <Override PartName="/ppt/notesSlides/notesSlide238.xml" ContentType="application/vnd.openxmlformats-officedocument.presentationml.notesSlide+xml"/>
  <Override PartName="/ppt/notesSlides/notesSlide239.xml" ContentType="application/vnd.openxmlformats-officedocument.presentationml.notesSlide+xml"/>
  <Override PartName="/ppt/notesSlides/notesSlide240.xml" ContentType="application/vnd.openxmlformats-officedocument.presentationml.notesSlide+xml"/>
  <Override PartName="/ppt/notesSlides/notesSlide241.xml" ContentType="application/vnd.openxmlformats-officedocument.presentationml.notesSlide+xml"/>
  <Override PartName="/ppt/notesSlides/notesSlide242.xml" ContentType="application/vnd.openxmlformats-officedocument.presentationml.notesSlide+xml"/>
  <Override PartName="/ppt/notesSlides/notesSlide243.xml" ContentType="application/vnd.openxmlformats-officedocument.presentationml.notesSlide+xml"/>
  <Override PartName="/ppt/notesSlides/notesSlide244.xml" ContentType="application/vnd.openxmlformats-officedocument.presentationml.notesSlide+xml"/>
  <Override PartName="/ppt/notesSlides/notesSlide245.xml" ContentType="application/vnd.openxmlformats-officedocument.presentationml.notesSlide+xml"/>
  <Override PartName="/ppt/notesSlides/notesSlide246.xml" ContentType="application/vnd.openxmlformats-officedocument.presentationml.notesSlide+xml"/>
  <Override PartName="/ppt/notesSlides/notesSlide247.xml" ContentType="application/vnd.openxmlformats-officedocument.presentationml.notesSlide+xml"/>
  <Override PartName="/ppt/notesSlides/notesSlide248.xml" ContentType="application/vnd.openxmlformats-officedocument.presentationml.notesSlide+xml"/>
  <Override PartName="/ppt/notesSlides/notesSlide249.xml" ContentType="application/vnd.openxmlformats-officedocument.presentationml.notesSlide+xml"/>
  <Override PartName="/ppt/notesSlides/notesSlide250.xml" ContentType="application/vnd.openxmlformats-officedocument.presentationml.notesSlide+xml"/>
  <Override PartName="/ppt/notesSlides/notesSlide251.xml" ContentType="application/vnd.openxmlformats-officedocument.presentationml.notesSlide+xml"/>
  <Override PartName="/ppt/notesSlides/notesSlide252.xml" ContentType="application/vnd.openxmlformats-officedocument.presentationml.notesSlide+xml"/>
  <Override PartName="/ppt/notesSlides/notesSlide253.xml" ContentType="application/vnd.openxmlformats-officedocument.presentationml.notesSlide+xml"/>
  <Override PartName="/ppt/notesSlides/notesSlide254.xml" ContentType="application/vnd.openxmlformats-officedocument.presentationml.notesSlide+xml"/>
  <Override PartName="/ppt/notesSlides/notesSlide255.xml" ContentType="application/vnd.openxmlformats-officedocument.presentationml.notesSlide+xml"/>
  <Override PartName="/ppt/notesSlides/notesSlide256.xml" ContentType="application/vnd.openxmlformats-officedocument.presentationml.notesSlide+xml"/>
  <Override PartName="/ppt/notesSlides/notesSlide257.xml" ContentType="application/vnd.openxmlformats-officedocument.presentationml.notesSlide+xml"/>
  <Override PartName="/ppt/notesSlides/notesSlide258.xml" ContentType="application/vnd.openxmlformats-officedocument.presentationml.notesSlide+xml"/>
  <Override PartName="/ppt/notesSlides/notesSlide259.xml" ContentType="application/vnd.openxmlformats-officedocument.presentationml.notesSlide+xml"/>
  <Override PartName="/ppt/notesSlides/notesSlide260.xml" ContentType="application/vnd.openxmlformats-officedocument.presentationml.notesSlide+xml"/>
  <Override PartName="/ppt/notesSlides/notesSlide261.xml" ContentType="application/vnd.openxmlformats-officedocument.presentationml.notesSlide+xml"/>
  <Override PartName="/ppt/notesSlides/notesSlide262.xml" ContentType="application/vnd.openxmlformats-officedocument.presentationml.notesSlide+xml"/>
  <Override PartName="/ppt/notesSlides/notesSlide263.xml" ContentType="application/vnd.openxmlformats-officedocument.presentationml.notesSlide+xml"/>
  <Override PartName="/ppt/notesSlides/notesSlide264.xml" ContentType="application/vnd.openxmlformats-officedocument.presentationml.notesSlide+xml"/>
  <Override PartName="/ppt/notesSlides/notesSlide265.xml" ContentType="application/vnd.openxmlformats-officedocument.presentationml.notesSlide+xml"/>
  <Override PartName="/ppt/notesSlides/notesSlide266.xml" ContentType="application/vnd.openxmlformats-officedocument.presentationml.notesSlide+xml"/>
  <Override PartName="/ppt/notesSlides/notesSlide267.xml" ContentType="application/vnd.openxmlformats-officedocument.presentationml.notesSlide+xml"/>
  <Override PartName="/ppt/notesSlides/notesSlide268.xml" ContentType="application/vnd.openxmlformats-officedocument.presentationml.notesSlide+xml"/>
  <Override PartName="/ppt/notesSlides/notesSlide269.xml" ContentType="application/vnd.openxmlformats-officedocument.presentationml.notesSlide+xml"/>
  <Override PartName="/ppt/notesSlides/notesSlide270.xml" ContentType="application/vnd.openxmlformats-officedocument.presentationml.notesSlide+xml"/>
  <Override PartName="/ppt/notesSlides/notesSlide271.xml" ContentType="application/vnd.openxmlformats-officedocument.presentationml.notesSlide+xml"/>
  <Override PartName="/ppt/notesSlides/notesSlide272.xml" ContentType="application/vnd.openxmlformats-officedocument.presentationml.notesSlide+xml"/>
  <Override PartName="/ppt/notesSlides/notesSlide273.xml" ContentType="application/vnd.openxmlformats-officedocument.presentationml.notesSlide+xml"/>
  <Override PartName="/ppt/notesSlides/notesSlide274.xml" ContentType="application/vnd.openxmlformats-officedocument.presentationml.notesSlide+xml"/>
  <Override PartName="/ppt/notesSlides/notesSlide275.xml" ContentType="application/vnd.openxmlformats-officedocument.presentationml.notesSlide+xml"/>
  <Override PartName="/ppt/notesSlides/notesSlide276.xml" ContentType="application/vnd.openxmlformats-officedocument.presentationml.notesSlide+xml"/>
  <Override PartName="/ppt/notesSlides/notesSlide277.xml" ContentType="application/vnd.openxmlformats-officedocument.presentationml.notesSlide+xml"/>
  <Override PartName="/ppt/notesSlides/notesSlide278.xml" ContentType="application/vnd.openxmlformats-officedocument.presentationml.notesSlide+xml"/>
  <Override PartName="/ppt/notesSlides/notesSlide279.xml" ContentType="application/vnd.openxmlformats-officedocument.presentationml.notesSlide+xml"/>
  <Override PartName="/ppt/notesSlides/notesSlide280.xml" ContentType="application/vnd.openxmlformats-officedocument.presentationml.notesSlide+xml"/>
  <Override PartName="/ppt/notesSlides/notesSlide281.xml" ContentType="application/vnd.openxmlformats-officedocument.presentationml.notesSlide+xml"/>
  <Override PartName="/ppt/notesSlides/notesSlide282.xml" ContentType="application/vnd.openxmlformats-officedocument.presentationml.notesSlide+xml"/>
  <Override PartName="/ppt/notesSlides/notesSlide283.xml" ContentType="application/vnd.openxmlformats-officedocument.presentationml.notesSlide+xml"/>
  <Override PartName="/ppt/notesSlides/notesSlide284.xml" ContentType="application/vnd.openxmlformats-officedocument.presentationml.notesSlide+xml"/>
  <Override PartName="/ppt/notesSlides/notesSlide285.xml" ContentType="application/vnd.openxmlformats-officedocument.presentationml.notesSlide+xml"/>
  <Override PartName="/ppt/notesSlides/notesSlide286.xml" ContentType="application/vnd.openxmlformats-officedocument.presentationml.notesSlide+xml"/>
  <Override PartName="/ppt/notesSlides/notesSlide287.xml" ContentType="application/vnd.openxmlformats-officedocument.presentationml.notesSlide+xml"/>
  <Override PartName="/ppt/notesSlides/notesSlide288.xml" ContentType="application/vnd.openxmlformats-officedocument.presentationml.notesSlide+xml"/>
  <Override PartName="/ppt/notesSlides/notesSlide289.xml" ContentType="application/vnd.openxmlformats-officedocument.presentationml.notesSlide+xml"/>
  <Override PartName="/ppt/notesSlides/notesSlide290.xml" ContentType="application/vnd.openxmlformats-officedocument.presentationml.notesSlide+xml"/>
  <Override PartName="/ppt/notesSlides/notesSlide291.xml" ContentType="application/vnd.openxmlformats-officedocument.presentationml.notesSlide+xml"/>
  <Override PartName="/ppt/notesSlides/notesSlide292.xml" ContentType="application/vnd.openxmlformats-officedocument.presentationml.notesSlide+xml"/>
  <Override PartName="/ppt/notesSlides/notesSlide293.xml" ContentType="application/vnd.openxmlformats-officedocument.presentationml.notesSlide+xml"/>
  <Override PartName="/ppt/notesSlides/notesSlide294.xml" ContentType="application/vnd.openxmlformats-officedocument.presentationml.notesSlide+xml"/>
  <Override PartName="/ppt/notesSlides/notesSlide295.xml" ContentType="application/vnd.openxmlformats-officedocument.presentationml.notesSlide+xml"/>
  <Override PartName="/ppt/notesSlides/notesSlide296.xml" ContentType="application/vnd.openxmlformats-officedocument.presentationml.notesSlide+xml"/>
  <Override PartName="/ppt/notesSlides/notesSlide297.xml" ContentType="application/vnd.openxmlformats-officedocument.presentationml.notesSlide+xml"/>
  <Override PartName="/ppt/notesSlides/notesSlide298.xml" ContentType="application/vnd.openxmlformats-officedocument.presentationml.notesSlide+xml"/>
  <Override PartName="/ppt/notesSlides/notesSlide299.xml" ContentType="application/vnd.openxmlformats-officedocument.presentationml.notesSlide+xml"/>
  <Override PartName="/ppt/notesSlides/notesSlide300.xml" ContentType="application/vnd.openxmlformats-officedocument.presentationml.notesSlide+xml"/>
  <Override PartName="/ppt/notesSlides/notesSlide301.xml" ContentType="application/vnd.openxmlformats-officedocument.presentationml.notesSlide+xml"/>
  <Override PartName="/ppt/notesSlides/notesSlide302.xml" ContentType="application/vnd.openxmlformats-officedocument.presentationml.notesSlide+xml"/>
  <Override PartName="/ppt/notesSlides/notesSlide303.xml" ContentType="application/vnd.openxmlformats-officedocument.presentationml.notesSlide+xml"/>
  <Override PartName="/ppt/notesSlides/notesSlide304.xml" ContentType="application/vnd.openxmlformats-officedocument.presentationml.notesSlide+xml"/>
  <Override PartName="/ppt/notesSlides/notesSlide305.xml" ContentType="application/vnd.openxmlformats-officedocument.presentationml.notesSlide+xml"/>
  <Override PartName="/ppt/notesSlides/notesSlide306.xml" ContentType="application/vnd.openxmlformats-officedocument.presentationml.notesSlide+xml"/>
  <Override PartName="/ppt/notesSlides/notesSlide307.xml" ContentType="application/vnd.openxmlformats-officedocument.presentationml.notesSlide+xml"/>
  <Override PartName="/ppt/notesSlides/notesSlide308.xml" ContentType="application/vnd.openxmlformats-officedocument.presentationml.notesSlide+xml"/>
  <Override PartName="/ppt/notesSlides/notesSlide309.xml" ContentType="application/vnd.openxmlformats-officedocument.presentationml.notesSlide+xml"/>
  <Override PartName="/ppt/notesSlides/notesSlide310.xml" ContentType="application/vnd.openxmlformats-officedocument.presentationml.notesSlide+xml"/>
  <Override PartName="/ppt/notesSlides/notesSlide311.xml" ContentType="application/vnd.openxmlformats-officedocument.presentationml.notesSlide+xml"/>
  <Override PartName="/ppt/notesSlides/notesSlide312.xml" ContentType="application/vnd.openxmlformats-officedocument.presentationml.notesSlide+xml"/>
  <Override PartName="/ppt/notesSlides/notesSlide313.xml" ContentType="application/vnd.openxmlformats-officedocument.presentationml.notesSlide+xml"/>
  <Override PartName="/ppt/notesSlides/notesSlide314.xml" ContentType="application/vnd.openxmlformats-officedocument.presentationml.notesSlide+xml"/>
  <Override PartName="/ppt/notesSlides/notesSlide315.xml" ContentType="application/vnd.openxmlformats-officedocument.presentationml.notesSlide+xml"/>
  <Override PartName="/ppt/notesSlides/notesSlide316.xml" ContentType="application/vnd.openxmlformats-officedocument.presentationml.notesSlide+xml"/>
  <Override PartName="/ppt/notesSlides/notesSlide317.xml" ContentType="application/vnd.openxmlformats-officedocument.presentationml.notesSlide+xml"/>
  <Override PartName="/ppt/notesSlides/notesSlide318.xml" ContentType="application/vnd.openxmlformats-officedocument.presentationml.notesSlide+xml"/>
  <Override PartName="/ppt/notesSlides/notesSlide319.xml" ContentType="application/vnd.openxmlformats-officedocument.presentationml.notesSlide+xml"/>
  <Override PartName="/ppt/notesSlides/notesSlide320.xml" ContentType="application/vnd.openxmlformats-officedocument.presentationml.notesSlide+xml"/>
  <Override PartName="/ppt/notesSlides/notesSlide321.xml" ContentType="application/vnd.openxmlformats-officedocument.presentationml.notesSlide+xml"/>
  <Override PartName="/ppt/notesSlides/notesSlide322.xml" ContentType="application/vnd.openxmlformats-officedocument.presentationml.notesSlide+xml"/>
  <Override PartName="/ppt/notesSlides/notesSlide323.xml" ContentType="application/vnd.openxmlformats-officedocument.presentationml.notesSlide+xml"/>
  <Override PartName="/ppt/notesSlides/notesSlide324.xml" ContentType="application/vnd.openxmlformats-officedocument.presentationml.notesSlide+xml"/>
  <Override PartName="/ppt/notesSlides/notesSlide325.xml" ContentType="application/vnd.openxmlformats-officedocument.presentationml.notesSlide+xml"/>
  <Override PartName="/ppt/notesSlides/notesSlide326.xml" ContentType="application/vnd.openxmlformats-officedocument.presentationml.notesSlide+xml"/>
  <Override PartName="/ppt/notesSlides/notesSlide327.xml" ContentType="application/vnd.openxmlformats-officedocument.presentationml.notesSlide+xml"/>
  <Override PartName="/ppt/notesSlides/notesSlide328.xml" ContentType="application/vnd.openxmlformats-officedocument.presentationml.notesSlide+xml"/>
  <Override PartName="/ppt/notesSlides/notesSlide329.xml" ContentType="application/vnd.openxmlformats-officedocument.presentationml.notesSlide+xml"/>
  <Override PartName="/ppt/notesSlides/notesSlide330.xml" ContentType="application/vnd.openxmlformats-officedocument.presentationml.notesSlide+xml"/>
  <Override PartName="/ppt/notesSlides/notesSlide331.xml" ContentType="application/vnd.openxmlformats-officedocument.presentationml.notesSlide+xml"/>
  <Override PartName="/ppt/notesSlides/notesSlide332.xml" ContentType="application/vnd.openxmlformats-officedocument.presentationml.notesSlide+xml"/>
  <Override PartName="/ppt/notesSlides/notesSlide333.xml" ContentType="application/vnd.openxmlformats-officedocument.presentationml.notesSlide+xml"/>
  <Override PartName="/ppt/notesSlides/notesSlide334.xml" ContentType="application/vnd.openxmlformats-officedocument.presentationml.notesSlide+xml"/>
  <Override PartName="/ppt/notesSlides/notesSlide335.xml" ContentType="application/vnd.openxmlformats-officedocument.presentationml.notesSlide+xml"/>
  <Override PartName="/ppt/notesSlides/notesSlide336.xml" ContentType="application/vnd.openxmlformats-officedocument.presentationml.notesSlide+xml"/>
  <Override PartName="/ppt/notesSlides/notesSlide337.xml" ContentType="application/vnd.openxmlformats-officedocument.presentationml.notesSlide+xml"/>
  <Override PartName="/ppt/notesSlides/notesSlide338.xml" ContentType="application/vnd.openxmlformats-officedocument.presentationml.notesSlide+xml"/>
  <Override PartName="/ppt/notesSlides/notesSlide339.xml" ContentType="application/vnd.openxmlformats-officedocument.presentationml.notesSlide+xml"/>
  <Override PartName="/ppt/notesSlides/notesSlide340.xml" ContentType="application/vnd.openxmlformats-officedocument.presentationml.notesSlide+xml"/>
  <Override PartName="/ppt/notesSlides/notesSlide341.xml" ContentType="application/vnd.openxmlformats-officedocument.presentationml.notesSlide+xml"/>
  <Override PartName="/ppt/notesSlides/notesSlide342.xml" ContentType="application/vnd.openxmlformats-officedocument.presentationml.notesSlide+xml"/>
  <Override PartName="/ppt/notesSlides/notesSlide343.xml" ContentType="application/vnd.openxmlformats-officedocument.presentationml.notesSlide+xml"/>
  <Override PartName="/ppt/notesSlides/notesSlide344.xml" ContentType="application/vnd.openxmlformats-officedocument.presentationml.notesSlide+xml"/>
  <Override PartName="/ppt/notesSlides/notesSlide345.xml" ContentType="application/vnd.openxmlformats-officedocument.presentationml.notesSlide+xml"/>
  <Override PartName="/ppt/notesSlides/notesSlide346.xml" ContentType="application/vnd.openxmlformats-officedocument.presentationml.notesSlide+xml"/>
  <Override PartName="/ppt/notesSlides/notesSlide347.xml" ContentType="application/vnd.openxmlformats-officedocument.presentationml.notesSlide+xml"/>
  <Override PartName="/ppt/notesSlides/notesSlide348.xml" ContentType="application/vnd.openxmlformats-officedocument.presentationml.notesSlide+xml"/>
  <Override PartName="/ppt/notesSlides/notesSlide349.xml" ContentType="application/vnd.openxmlformats-officedocument.presentationml.notesSlide+xml"/>
  <Override PartName="/ppt/notesSlides/notesSlide350.xml" ContentType="application/vnd.openxmlformats-officedocument.presentationml.notesSlide+xml"/>
  <Override PartName="/ppt/notesSlides/notesSlide351.xml" ContentType="application/vnd.openxmlformats-officedocument.presentationml.notesSlide+xml"/>
  <Override PartName="/ppt/notesSlides/notesSlide352.xml" ContentType="application/vnd.openxmlformats-officedocument.presentationml.notesSlide+xml"/>
  <Override PartName="/ppt/notesSlides/notesSlide353.xml" ContentType="application/vnd.openxmlformats-officedocument.presentationml.notesSlide+xml"/>
  <Override PartName="/ppt/notesSlides/notesSlide354.xml" ContentType="application/vnd.openxmlformats-officedocument.presentationml.notesSlide+xml"/>
  <Override PartName="/ppt/notesSlides/notesSlide355.xml" ContentType="application/vnd.openxmlformats-officedocument.presentationml.notesSlide+xml"/>
  <Override PartName="/ppt/notesSlides/notesSlide356.xml" ContentType="application/vnd.openxmlformats-officedocument.presentationml.notesSlide+xml"/>
  <Override PartName="/ppt/notesSlides/notesSlide357.xml" ContentType="application/vnd.openxmlformats-officedocument.presentationml.notesSlide+xml"/>
  <Override PartName="/ppt/notesSlides/notesSlide358.xml" ContentType="application/vnd.openxmlformats-officedocument.presentationml.notesSlide+xml"/>
  <Override PartName="/ppt/notesSlides/notesSlide359.xml" ContentType="application/vnd.openxmlformats-officedocument.presentationml.notesSlide+xml"/>
  <Override PartName="/ppt/notesSlides/notesSlide360.xml" ContentType="application/vnd.openxmlformats-officedocument.presentationml.notesSlide+xml"/>
  <Override PartName="/ppt/notesSlides/notesSlide361.xml" ContentType="application/vnd.openxmlformats-officedocument.presentationml.notesSlide+xml"/>
  <Override PartName="/ppt/notesSlides/notesSlide362.xml" ContentType="application/vnd.openxmlformats-officedocument.presentationml.notesSlide+xml"/>
  <Override PartName="/ppt/notesSlides/notesSlide363.xml" ContentType="application/vnd.openxmlformats-officedocument.presentationml.notesSlide+xml"/>
  <Override PartName="/ppt/notesSlides/notesSlide364.xml" ContentType="application/vnd.openxmlformats-officedocument.presentationml.notesSlide+xml"/>
  <Override PartName="/ppt/notesSlides/notesSlide365.xml" ContentType="application/vnd.openxmlformats-officedocument.presentationml.notesSlide+xml"/>
  <Override PartName="/ppt/notesSlides/notesSlide366.xml" ContentType="application/vnd.openxmlformats-officedocument.presentationml.notesSlide+xml"/>
  <Override PartName="/ppt/notesSlides/notesSlide367.xml" ContentType="application/vnd.openxmlformats-officedocument.presentationml.notesSlide+xml"/>
  <Override PartName="/ppt/notesSlides/notesSlide368.xml" ContentType="application/vnd.openxmlformats-officedocument.presentationml.notesSlide+xml"/>
  <Override PartName="/ppt/notesSlides/notesSlide369.xml" ContentType="application/vnd.openxmlformats-officedocument.presentationml.notesSlide+xml"/>
  <Override PartName="/ppt/notesSlides/notesSlide370.xml" ContentType="application/vnd.openxmlformats-officedocument.presentationml.notesSlide+xml"/>
  <Override PartName="/ppt/notesSlides/notesSlide371.xml" ContentType="application/vnd.openxmlformats-officedocument.presentationml.notesSlide+xml"/>
  <Override PartName="/ppt/notesSlides/notesSlide372.xml" ContentType="application/vnd.openxmlformats-officedocument.presentationml.notesSlide+xml"/>
  <Override PartName="/ppt/notesSlides/notesSlide373.xml" ContentType="application/vnd.openxmlformats-officedocument.presentationml.notesSlide+xml"/>
  <Override PartName="/ppt/notesSlides/notesSlide374.xml" ContentType="application/vnd.openxmlformats-officedocument.presentationml.notesSlide+xml"/>
  <Override PartName="/ppt/notesSlides/notesSlide375.xml" ContentType="application/vnd.openxmlformats-officedocument.presentationml.notesSlide+xml"/>
  <Override PartName="/ppt/notesSlides/notesSlide376.xml" ContentType="application/vnd.openxmlformats-officedocument.presentationml.notesSlide+xml"/>
  <Override PartName="/ppt/notesSlides/notesSlide377.xml" ContentType="application/vnd.openxmlformats-officedocument.presentationml.notesSlide+xml"/>
  <Override PartName="/ppt/notesSlides/notesSlide378.xml" ContentType="application/vnd.openxmlformats-officedocument.presentationml.notesSlide+xml"/>
  <Override PartName="/ppt/notesSlides/notesSlide379.xml" ContentType="application/vnd.openxmlformats-officedocument.presentationml.notesSlide+xml"/>
  <Override PartName="/ppt/notesSlides/notesSlide380.xml" ContentType="application/vnd.openxmlformats-officedocument.presentationml.notesSlide+xml"/>
  <Override PartName="/ppt/notesSlides/notesSlide381.xml" ContentType="application/vnd.openxmlformats-officedocument.presentationml.notesSlide+xml"/>
  <Override PartName="/ppt/notesSlides/notesSlide382.xml" ContentType="application/vnd.openxmlformats-officedocument.presentationml.notesSlide+xml"/>
  <Override PartName="/ppt/notesSlides/notesSlide383.xml" ContentType="application/vnd.openxmlformats-officedocument.presentationml.notesSlide+xml"/>
  <Override PartName="/ppt/notesSlides/notesSlide384.xml" ContentType="application/vnd.openxmlformats-officedocument.presentationml.notesSlide+xml"/>
  <Override PartName="/ppt/notesSlides/notesSlide385.xml" ContentType="application/vnd.openxmlformats-officedocument.presentationml.notesSlide+xml"/>
  <Override PartName="/ppt/notesSlides/notesSlide386.xml" ContentType="application/vnd.openxmlformats-officedocument.presentationml.notesSlide+xml"/>
  <Override PartName="/ppt/notesSlides/notesSlide387.xml" ContentType="application/vnd.openxmlformats-officedocument.presentationml.notesSlide+xml"/>
  <Override PartName="/ppt/notesSlides/notesSlide388.xml" ContentType="application/vnd.openxmlformats-officedocument.presentationml.notesSlide+xml"/>
  <Override PartName="/ppt/notesSlides/notesSlide389.xml" ContentType="application/vnd.openxmlformats-officedocument.presentationml.notesSlide+xml"/>
  <Override PartName="/ppt/notesSlides/notesSlide390.xml" ContentType="application/vnd.openxmlformats-officedocument.presentationml.notesSlide+xml"/>
  <Override PartName="/ppt/notesSlides/notesSlide391.xml" ContentType="application/vnd.openxmlformats-officedocument.presentationml.notesSlide+xml"/>
  <Override PartName="/ppt/notesSlides/notesSlide392.xml" ContentType="application/vnd.openxmlformats-officedocument.presentationml.notesSlide+xml"/>
  <Override PartName="/ppt/notesSlides/notesSlide393.xml" ContentType="application/vnd.openxmlformats-officedocument.presentationml.notesSlide+xml"/>
  <Override PartName="/ppt/notesSlides/notesSlide394.xml" ContentType="application/vnd.openxmlformats-officedocument.presentationml.notesSlide+xml"/>
  <Override PartName="/ppt/notesSlides/notesSlide395.xml" ContentType="application/vnd.openxmlformats-officedocument.presentationml.notesSlide+xml"/>
  <Override PartName="/ppt/notesSlides/notesSlide396.xml" ContentType="application/vnd.openxmlformats-officedocument.presentationml.notesSlide+xml"/>
  <Override PartName="/ppt/notesSlides/notesSlide397.xml" ContentType="application/vnd.openxmlformats-officedocument.presentationml.notesSlide+xml"/>
  <Override PartName="/ppt/notesSlides/notesSlide398.xml" ContentType="application/vnd.openxmlformats-officedocument.presentationml.notesSlide+xml"/>
  <Override PartName="/ppt/notesSlides/notesSlide399.xml" ContentType="application/vnd.openxmlformats-officedocument.presentationml.notesSlide+xml"/>
  <Override PartName="/ppt/notesSlides/notesSlide400.xml" ContentType="application/vnd.openxmlformats-officedocument.presentationml.notesSlide+xml"/>
  <Override PartName="/ppt/notesSlides/notesSlide401.xml" ContentType="application/vnd.openxmlformats-officedocument.presentationml.notesSlide+xml"/>
  <Override PartName="/ppt/notesSlides/notesSlide402.xml" ContentType="application/vnd.openxmlformats-officedocument.presentationml.notesSlide+xml"/>
  <Override PartName="/ppt/notesSlides/notesSlide403.xml" ContentType="application/vnd.openxmlformats-officedocument.presentationml.notesSlide+xml"/>
  <Override PartName="/ppt/notesSlides/notesSlide404.xml" ContentType="application/vnd.openxmlformats-officedocument.presentationml.notesSlide+xml"/>
  <Override PartName="/ppt/notesSlides/notesSlide405.xml" ContentType="application/vnd.openxmlformats-officedocument.presentationml.notesSlide+xml"/>
  <Override PartName="/ppt/notesSlides/notesSlide406.xml" ContentType="application/vnd.openxmlformats-officedocument.presentationml.notesSlide+xml"/>
  <Override PartName="/ppt/notesSlides/notesSlide407.xml" ContentType="application/vnd.openxmlformats-officedocument.presentationml.notesSlide+xml"/>
  <Override PartName="/ppt/notesSlides/notesSlide408.xml" ContentType="application/vnd.openxmlformats-officedocument.presentationml.notesSlide+xml"/>
  <Override PartName="/ppt/notesSlides/notesSlide409.xml" ContentType="application/vnd.openxmlformats-officedocument.presentationml.notesSlide+xml"/>
  <Override PartName="/ppt/notesSlides/notesSlide410.xml" ContentType="application/vnd.openxmlformats-officedocument.presentationml.notesSlide+xml"/>
  <Override PartName="/ppt/notesSlides/notesSlide4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416"/>
  </p:notesMasterIdLst>
  <p:sldIdLst>
    <p:sldId id="256" r:id="rId2"/>
    <p:sldId id="257" r:id="rId3"/>
    <p:sldId id="258" r:id="rId4"/>
    <p:sldId id="259" r:id="rId5"/>
    <p:sldId id="261" r:id="rId6"/>
    <p:sldId id="262" r:id="rId7"/>
    <p:sldId id="263" r:id="rId8"/>
    <p:sldId id="264" r:id="rId9"/>
    <p:sldId id="265" r:id="rId10"/>
    <p:sldId id="267" r:id="rId11"/>
    <p:sldId id="268" r:id="rId12"/>
    <p:sldId id="270" r:id="rId13"/>
    <p:sldId id="272" r:id="rId14"/>
    <p:sldId id="273" r:id="rId15"/>
    <p:sldId id="722" r:id="rId16"/>
    <p:sldId id="274" r:id="rId17"/>
    <p:sldId id="275" r:id="rId18"/>
    <p:sldId id="276" r:id="rId19"/>
    <p:sldId id="277" r:id="rId20"/>
    <p:sldId id="278" r:id="rId21"/>
    <p:sldId id="279" r:id="rId22"/>
    <p:sldId id="280" r:id="rId23"/>
    <p:sldId id="281" r:id="rId24"/>
    <p:sldId id="282" r:id="rId25"/>
    <p:sldId id="283" r:id="rId26"/>
    <p:sldId id="286" r:id="rId27"/>
    <p:sldId id="287" r:id="rId28"/>
    <p:sldId id="288" r:id="rId29"/>
    <p:sldId id="289" r:id="rId30"/>
    <p:sldId id="290" r:id="rId31"/>
    <p:sldId id="291" r:id="rId32"/>
    <p:sldId id="293" r:id="rId33"/>
    <p:sldId id="294" r:id="rId34"/>
    <p:sldId id="295" r:id="rId35"/>
    <p:sldId id="296" r:id="rId36"/>
    <p:sldId id="297" r:id="rId37"/>
    <p:sldId id="298" r:id="rId38"/>
    <p:sldId id="300" r:id="rId39"/>
    <p:sldId id="301" r:id="rId40"/>
    <p:sldId id="302" r:id="rId41"/>
    <p:sldId id="303" r:id="rId42"/>
    <p:sldId id="304" r:id="rId43"/>
    <p:sldId id="305" r:id="rId44"/>
    <p:sldId id="307" r:id="rId45"/>
    <p:sldId id="309" r:id="rId46"/>
    <p:sldId id="310" r:id="rId47"/>
    <p:sldId id="311" r:id="rId48"/>
    <p:sldId id="312" r:id="rId49"/>
    <p:sldId id="313" r:id="rId50"/>
    <p:sldId id="314" r:id="rId51"/>
    <p:sldId id="316" r:id="rId52"/>
    <p:sldId id="317" r:id="rId53"/>
    <p:sldId id="318" r:id="rId54"/>
    <p:sldId id="319" r:id="rId55"/>
    <p:sldId id="320" r:id="rId56"/>
    <p:sldId id="321" r:id="rId57"/>
    <p:sldId id="323" r:id="rId58"/>
    <p:sldId id="324" r:id="rId59"/>
    <p:sldId id="326" r:id="rId60"/>
    <p:sldId id="327" r:id="rId61"/>
    <p:sldId id="328" r:id="rId62"/>
    <p:sldId id="329" r:id="rId63"/>
    <p:sldId id="330" r:id="rId64"/>
    <p:sldId id="331" r:id="rId65"/>
    <p:sldId id="332" r:id="rId66"/>
    <p:sldId id="333" r:id="rId67"/>
    <p:sldId id="334" r:id="rId68"/>
    <p:sldId id="335" r:id="rId69"/>
    <p:sldId id="336" r:id="rId70"/>
    <p:sldId id="337" r:id="rId71"/>
    <p:sldId id="338" r:id="rId72"/>
    <p:sldId id="339" r:id="rId73"/>
    <p:sldId id="340" r:id="rId74"/>
    <p:sldId id="341" r:id="rId75"/>
    <p:sldId id="342" r:id="rId76"/>
    <p:sldId id="344" r:id="rId77"/>
    <p:sldId id="345" r:id="rId78"/>
    <p:sldId id="346" r:id="rId79"/>
    <p:sldId id="348" r:id="rId80"/>
    <p:sldId id="349" r:id="rId81"/>
    <p:sldId id="350" r:id="rId82"/>
    <p:sldId id="351" r:id="rId83"/>
    <p:sldId id="353" r:id="rId84"/>
    <p:sldId id="354" r:id="rId85"/>
    <p:sldId id="355" r:id="rId86"/>
    <p:sldId id="357" r:id="rId87"/>
    <p:sldId id="358" r:id="rId88"/>
    <p:sldId id="359" r:id="rId89"/>
    <p:sldId id="360" r:id="rId90"/>
    <p:sldId id="361" r:id="rId91"/>
    <p:sldId id="362" r:id="rId92"/>
    <p:sldId id="364" r:id="rId93"/>
    <p:sldId id="365" r:id="rId94"/>
    <p:sldId id="366" r:id="rId95"/>
    <p:sldId id="367" r:id="rId96"/>
    <p:sldId id="368" r:id="rId97"/>
    <p:sldId id="369" r:id="rId98"/>
    <p:sldId id="370" r:id="rId99"/>
    <p:sldId id="371" r:id="rId100"/>
    <p:sldId id="372" r:id="rId101"/>
    <p:sldId id="373" r:id="rId102"/>
    <p:sldId id="374" r:id="rId103"/>
    <p:sldId id="375" r:id="rId104"/>
    <p:sldId id="376" r:id="rId105"/>
    <p:sldId id="377" r:id="rId106"/>
    <p:sldId id="378" r:id="rId107"/>
    <p:sldId id="379" r:id="rId108"/>
    <p:sldId id="380" r:id="rId109"/>
    <p:sldId id="381" r:id="rId110"/>
    <p:sldId id="383" r:id="rId111"/>
    <p:sldId id="384" r:id="rId112"/>
    <p:sldId id="385" r:id="rId113"/>
    <p:sldId id="723" r:id="rId114"/>
    <p:sldId id="388" r:id="rId115"/>
    <p:sldId id="390" r:id="rId116"/>
    <p:sldId id="392" r:id="rId117"/>
    <p:sldId id="393" r:id="rId118"/>
    <p:sldId id="394" r:id="rId119"/>
    <p:sldId id="396" r:id="rId120"/>
    <p:sldId id="398" r:id="rId121"/>
    <p:sldId id="399" r:id="rId122"/>
    <p:sldId id="400" r:id="rId123"/>
    <p:sldId id="401" r:id="rId124"/>
    <p:sldId id="402" r:id="rId125"/>
    <p:sldId id="403" r:id="rId126"/>
    <p:sldId id="404" r:id="rId127"/>
    <p:sldId id="405" r:id="rId128"/>
    <p:sldId id="406" r:id="rId129"/>
    <p:sldId id="407" r:id="rId130"/>
    <p:sldId id="409" r:id="rId131"/>
    <p:sldId id="411" r:id="rId132"/>
    <p:sldId id="412" r:id="rId133"/>
    <p:sldId id="413" r:id="rId134"/>
    <p:sldId id="414" r:id="rId135"/>
    <p:sldId id="415" r:id="rId136"/>
    <p:sldId id="416" r:id="rId137"/>
    <p:sldId id="417" r:id="rId138"/>
    <p:sldId id="418" r:id="rId139"/>
    <p:sldId id="419" r:id="rId140"/>
    <p:sldId id="420" r:id="rId141"/>
    <p:sldId id="421" r:id="rId142"/>
    <p:sldId id="422" r:id="rId143"/>
    <p:sldId id="423" r:id="rId144"/>
    <p:sldId id="424" r:id="rId145"/>
    <p:sldId id="425" r:id="rId146"/>
    <p:sldId id="426" r:id="rId147"/>
    <p:sldId id="427" r:id="rId148"/>
    <p:sldId id="428" r:id="rId149"/>
    <p:sldId id="429" r:id="rId150"/>
    <p:sldId id="430" r:id="rId151"/>
    <p:sldId id="432" r:id="rId152"/>
    <p:sldId id="433" r:id="rId153"/>
    <p:sldId id="434" r:id="rId154"/>
    <p:sldId id="435" r:id="rId155"/>
    <p:sldId id="436" r:id="rId156"/>
    <p:sldId id="437" r:id="rId157"/>
    <p:sldId id="438" r:id="rId158"/>
    <p:sldId id="439" r:id="rId159"/>
    <p:sldId id="440" r:id="rId160"/>
    <p:sldId id="441" r:id="rId161"/>
    <p:sldId id="443" r:id="rId162"/>
    <p:sldId id="444" r:id="rId163"/>
    <p:sldId id="445" r:id="rId164"/>
    <p:sldId id="446" r:id="rId165"/>
    <p:sldId id="447" r:id="rId166"/>
    <p:sldId id="448" r:id="rId167"/>
    <p:sldId id="449" r:id="rId168"/>
    <p:sldId id="451" r:id="rId169"/>
    <p:sldId id="452" r:id="rId170"/>
    <p:sldId id="453" r:id="rId171"/>
    <p:sldId id="454" r:id="rId172"/>
    <p:sldId id="455" r:id="rId173"/>
    <p:sldId id="456" r:id="rId174"/>
    <p:sldId id="457" r:id="rId175"/>
    <p:sldId id="459" r:id="rId176"/>
    <p:sldId id="460" r:id="rId177"/>
    <p:sldId id="461" r:id="rId178"/>
    <p:sldId id="462" r:id="rId179"/>
    <p:sldId id="463" r:id="rId180"/>
    <p:sldId id="464" r:id="rId181"/>
    <p:sldId id="465" r:id="rId182"/>
    <p:sldId id="466" r:id="rId183"/>
    <p:sldId id="467" r:id="rId184"/>
    <p:sldId id="468" r:id="rId185"/>
    <p:sldId id="470" r:id="rId186"/>
    <p:sldId id="471" r:id="rId187"/>
    <p:sldId id="472" r:id="rId188"/>
    <p:sldId id="473" r:id="rId189"/>
    <p:sldId id="474" r:id="rId190"/>
    <p:sldId id="475" r:id="rId191"/>
    <p:sldId id="724" r:id="rId192"/>
    <p:sldId id="477" r:id="rId193"/>
    <p:sldId id="478" r:id="rId194"/>
    <p:sldId id="479" r:id="rId195"/>
    <p:sldId id="480" r:id="rId196"/>
    <p:sldId id="481" r:id="rId197"/>
    <p:sldId id="482" r:id="rId198"/>
    <p:sldId id="483" r:id="rId199"/>
    <p:sldId id="484" r:id="rId200"/>
    <p:sldId id="485" r:id="rId201"/>
    <p:sldId id="486" r:id="rId202"/>
    <p:sldId id="487" r:id="rId203"/>
    <p:sldId id="488" r:id="rId204"/>
    <p:sldId id="489" r:id="rId205"/>
    <p:sldId id="490" r:id="rId206"/>
    <p:sldId id="491" r:id="rId207"/>
    <p:sldId id="492" r:id="rId208"/>
    <p:sldId id="493" r:id="rId209"/>
    <p:sldId id="494" r:id="rId210"/>
    <p:sldId id="496" r:id="rId211"/>
    <p:sldId id="497" r:id="rId212"/>
    <p:sldId id="498" r:id="rId213"/>
    <p:sldId id="499" r:id="rId214"/>
    <p:sldId id="500" r:id="rId215"/>
    <p:sldId id="501" r:id="rId216"/>
    <p:sldId id="502" r:id="rId217"/>
    <p:sldId id="503" r:id="rId218"/>
    <p:sldId id="504" r:id="rId219"/>
    <p:sldId id="505" r:id="rId220"/>
    <p:sldId id="506" r:id="rId221"/>
    <p:sldId id="507" r:id="rId222"/>
    <p:sldId id="508" r:id="rId223"/>
    <p:sldId id="509" r:id="rId224"/>
    <p:sldId id="510" r:id="rId225"/>
    <p:sldId id="511" r:id="rId226"/>
    <p:sldId id="512" r:id="rId227"/>
    <p:sldId id="513" r:id="rId228"/>
    <p:sldId id="514" r:id="rId229"/>
    <p:sldId id="515" r:id="rId230"/>
    <p:sldId id="516" r:id="rId231"/>
    <p:sldId id="517" r:id="rId232"/>
    <p:sldId id="518" r:id="rId233"/>
    <p:sldId id="520" r:id="rId234"/>
    <p:sldId id="521" r:id="rId235"/>
    <p:sldId id="522" r:id="rId236"/>
    <p:sldId id="523" r:id="rId237"/>
    <p:sldId id="525" r:id="rId238"/>
    <p:sldId id="527" r:id="rId239"/>
    <p:sldId id="528" r:id="rId240"/>
    <p:sldId id="529" r:id="rId241"/>
    <p:sldId id="530" r:id="rId242"/>
    <p:sldId id="531" r:id="rId243"/>
    <p:sldId id="532" r:id="rId244"/>
    <p:sldId id="533" r:id="rId245"/>
    <p:sldId id="535" r:id="rId246"/>
    <p:sldId id="536" r:id="rId247"/>
    <p:sldId id="537" r:id="rId248"/>
    <p:sldId id="538" r:id="rId249"/>
    <p:sldId id="539" r:id="rId250"/>
    <p:sldId id="540" r:id="rId251"/>
    <p:sldId id="541" r:id="rId252"/>
    <p:sldId id="543" r:id="rId253"/>
    <p:sldId id="545" r:id="rId254"/>
    <p:sldId id="546" r:id="rId255"/>
    <p:sldId id="547" r:id="rId256"/>
    <p:sldId id="548" r:id="rId257"/>
    <p:sldId id="549" r:id="rId258"/>
    <p:sldId id="550" r:id="rId259"/>
    <p:sldId id="551" r:id="rId260"/>
    <p:sldId id="552" r:id="rId261"/>
    <p:sldId id="553" r:id="rId262"/>
    <p:sldId id="554" r:id="rId263"/>
    <p:sldId id="555" r:id="rId264"/>
    <p:sldId id="557" r:id="rId265"/>
    <p:sldId id="558" r:id="rId266"/>
    <p:sldId id="559" r:id="rId267"/>
    <p:sldId id="560" r:id="rId268"/>
    <p:sldId id="561" r:id="rId269"/>
    <p:sldId id="562" r:id="rId270"/>
    <p:sldId id="563" r:id="rId271"/>
    <p:sldId id="564" r:id="rId272"/>
    <p:sldId id="565" r:id="rId273"/>
    <p:sldId id="566" r:id="rId274"/>
    <p:sldId id="567" r:id="rId275"/>
    <p:sldId id="568" r:id="rId276"/>
    <p:sldId id="569" r:id="rId277"/>
    <p:sldId id="570" r:id="rId278"/>
    <p:sldId id="571" r:id="rId279"/>
    <p:sldId id="573" r:id="rId280"/>
    <p:sldId id="574" r:id="rId281"/>
    <p:sldId id="575" r:id="rId282"/>
    <p:sldId id="576" r:id="rId283"/>
    <p:sldId id="577" r:id="rId284"/>
    <p:sldId id="578" r:id="rId285"/>
    <p:sldId id="579" r:id="rId286"/>
    <p:sldId id="580" r:id="rId287"/>
    <p:sldId id="581" r:id="rId288"/>
    <p:sldId id="582" r:id="rId289"/>
    <p:sldId id="583" r:id="rId290"/>
    <p:sldId id="584" r:id="rId291"/>
    <p:sldId id="585" r:id="rId292"/>
    <p:sldId id="586" r:id="rId293"/>
    <p:sldId id="587" r:id="rId294"/>
    <p:sldId id="589" r:id="rId295"/>
    <p:sldId id="591" r:id="rId296"/>
    <p:sldId id="592" r:id="rId297"/>
    <p:sldId id="593" r:id="rId298"/>
    <p:sldId id="594" r:id="rId299"/>
    <p:sldId id="595" r:id="rId300"/>
    <p:sldId id="597" r:id="rId301"/>
    <p:sldId id="598" r:id="rId302"/>
    <p:sldId id="599" r:id="rId303"/>
    <p:sldId id="600" r:id="rId304"/>
    <p:sldId id="601" r:id="rId305"/>
    <p:sldId id="602" r:id="rId306"/>
    <p:sldId id="603" r:id="rId307"/>
    <p:sldId id="604" r:id="rId308"/>
    <p:sldId id="605" r:id="rId309"/>
    <p:sldId id="606" r:id="rId310"/>
    <p:sldId id="607" r:id="rId311"/>
    <p:sldId id="608" r:id="rId312"/>
    <p:sldId id="609" r:id="rId313"/>
    <p:sldId id="610" r:id="rId314"/>
    <p:sldId id="611" r:id="rId315"/>
    <p:sldId id="612" r:id="rId316"/>
    <p:sldId id="613" r:id="rId317"/>
    <p:sldId id="614" r:id="rId318"/>
    <p:sldId id="615" r:id="rId319"/>
    <p:sldId id="616" r:id="rId320"/>
    <p:sldId id="617" r:id="rId321"/>
    <p:sldId id="618" r:id="rId322"/>
    <p:sldId id="620" r:id="rId323"/>
    <p:sldId id="621" r:id="rId324"/>
    <p:sldId id="622" r:id="rId325"/>
    <p:sldId id="623" r:id="rId326"/>
    <p:sldId id="624" r:id="rId327"/>
    <p:sldId id="625" r:id="rId328"/>
    <p:sldId id="626" r:id="rId329"/>
    <p:sldId id="627" r:id="rId330"/>
    <p:sldId id="628" r:id="rId331"/>
    <p:sldId id="629" r:id="rId332"/>
    <p:sldId id="630" r:id="rId333"/>
    <p:sldId id="631" r:id="rId334"/>
    <p:sldId id="632" r:id="rId335"/>
    <p:sldId id="633" r:id="rId336"/>
    <p:sldId id="634" r:id="rId337"/>
    <p:sldId id="635" r:id="rId338"/>
    <p:sldId id="636" r:id="rId339"/>
    <p:sldId id="637" r:id="rId340"/>
    <p:sldId id="639" r:id="rId341"/>
    <p:sldId id="640" r:id="rId342"/>
    <p:sldId id="641" r:id="rId343"/>
    <p:sldId id="642" r:id="rId344"/>
    <p:sldId id="643" r:id="rId345"/>
    <p:sldId id="644" r:id="rId346"/>
    <p:sldId id="645" r:id="rId347"/>
    <p:sldId id="647" r:id="rId348"/>
    <p:sldId id="648" r:id="rId349"/>
    <p:sldId id="649" r:id="rId350"/>
    <p:sldId id="650" r:id="rId351"/>
    <p:sldId id="651" r:id="rId352"/>
    <p:sldId id="652" r:id="rId353"/>
    <p:sldId id="653" r:id="rId354"/>
    <p:sldId id="654" r:id="rId355"/>
    <p:sldId id="656" r:id="rId356"/>
    <p:sldId id="657" r:id="rId357"/>
    <p:sldId id="658" r:id="rId358"/>
    <p:sldId id="659" r:id="rId359"/>
    <p:sldId id="660" r:id="rId360"/>
    <p:sldId id="661" r:id="rId361"/>
    <p:sldId id="662" r:id="rId362"/>
    <p:sldId id="663" r:id="rId363"/>
    <p:sldId id="664" r:id="rId364"/>
    <p:sldId id="665" r:id="rId365"/>
    <p:sldId id="666" r:id="rId366"/>
    <p:sldId id="667" r:id="rId367"/>
    <p:sldId id="668" r:id="rId368"/>
    <p:sldId id="669" r:id="rId369"/>
    <p:sldId id="670" r:id="rId370"/>
    <p:sldId id="671" r:id="rId371"/>
    <p:sldId id="672" r:id="rId372"/>
    <p:sldId id="673" r:id="rId373"/>
    <p:sldId id="675" r:id="rId374"/>
    <p:sldId id="676" r:id="rId375"/>
    <p:sldId id="677" r:id="rId376"/>
    <p:sldId id="678" r:id="rId377"/>
    <p:sldId id="679" r:id="rId378"/>
    <p:sldId id="680" r:id="rId379"/>
    <p:sldId id="681" r:id="rId380"/>
    <p:sldId id="682" r:id="rId381"/>
    <p:sldId id="683" r:id="rId382"/>
    <p:sldId id="684" r:id="rId383"/>
    <p:sldId id="685" r:id="rId384"/>
    <p:sldId id="686" r:id="rId385"/>
    <p:sldId id="687" r:id="rId386"/>
    <p:sldId id="688" r:id="rId387"/>
    <p:sldId id="689" r:id="rId388"/>
    <p:sldId id="690" r:id="rId389"/>
    <p:sldId id="691" r:id="rId390"/>
    <p:sldId id="692" r:id="rId391"/>
    <p:sldId id="693" r:id="rId392"/>
    <p:sldId id="694" r:id="rId393"/>
    <p:sldId id="695" r:id="rId394"/>
    <p:sldId id="696" r:id="rId395"/>
    <p:sldId id="697" r:id="rId396"/>
    <p:sldId id="698" r:id="rId397"/>
    <p:sldId id="699" r:id="rId398"/>
    <p:sldId id="700" r:id="rId399"/>
    <p:sldId id="701" r:id="rId400"/>
    <p:sldId id="702" r:id="rId401"/>
    <p:sldId id="703" r:id="rId402"/>
    <p:sldId id="704" r:id="rId403"/>
    <p:sldId id="705" r:id="rId404"/>
    <p:sldId id="706" r:id="rId405"/>
    <p:sldId id="707" r:id="rId406"/>
    <p:sldId id="708" r:id="rId407"/>
    <p:sldId id="709" r:id="rId408"/>
    <p:sldId id="710" r:id="rId409"/>
    <p:sldId id="711" r:id="rId410"/>
    <p:sldId id="712" r:id="rId411"/>
    <p:sldId id="713" r:id="rId412"/>
    <p:sldId id="714" r:id="rId413"/>
    <p:sldId id="715" r:id="rId414"/>
    <p:sldId id="717" r:id="rId415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107" d="100"/>
          <a:sy n="107" d="100"/>
        </p:scale>
        <p:origin x="63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3506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6.xml"/><Relationship Id="rId299" Type="http://schemas.openxmlformats.org/officeDocument/2006/relationships/slide" Target="slides/slide298.xml"/><Relationship Id="rId21" Type="http://schemas.openxmlformats.org/officeDocument/2006/relationships/slide" Target="slides/slide20.xml"/><Relationship Id="rId63" Type="http://schemas.openxmlformats.org/officeDocument/2006/relationships/slide" Target="slides/slide62.xml"/><Relationship Id="rId159" Type="http://schemas.openxmlformats.org/officeDocument/2006/relationships/slide" Target="slides/slide158.xml"/><Relationship Id="rId324" Type="http://schemas.openxmlformats.org/officeDocument/2006/relationships/slide" Target="slides/slide323.xml"/><Relationship Id="rId366" Type="http://schemas.openxmlformats.org/officeDocument/2006/relationships/slide" Target="slides/slide365.xml"/><Relationship Id="rId170" Type="http://schemas.openxmlformats.org/officeDocument/2006/relationships/slide" Target="slides/slide169.xml"/><Relationship Id="rId226" Type="http://schemas.openxmlformats.org/officeDocument/2006/relationships/slide" Target="slides/slide225.xml"/><Relationship Id="rId268" Type="http://schemas.openxmlformats.org/officeDocument/2006/relationships/slide" Target="slides/slide267.xml"/><Relationship Id="rId32" Type="http://schemas.openxmlformats.org/officeDocument/2006/relationships/slide" Target="slides/slide31.xml"/><Relationship Id="rId74" Type="http://schemas.openxmlformats.org/officeDocument/2006/relationships/slide" Target="slides/slide73.xml"/><Relationship Id="rId128" Type="http://schemas.openxmlformats.org/officeDocument/2006/relationships/slide" Target="slides/slide127.xml"/><Relationship Id="rId335" Type="http://schemas.openxmlformats.org/officeDocument/2006/relationships/slide" Target="slides/slide334.xml"/><Relationship Id="rId377" Type="http://schemas.openxmlformats.org/officeDocument/2006/relationships/slide" Target="slides/slide376.xml"/><Relationship Id="rId5" Type="http://schemas.openxmlformats.org/officeDocument/2006/relationships/slide" Target="slides/slide4.xml"/><Relationship Id="rId181" Type="http://schemas.openxmlformats.org/officeDocument/2006/relationships/slide" Target="slides/slide180.xml"/><Relationship Id="rId237" Type="http://schemas.openxmlformats.org/officeDocument/2006/relationships/slide" Target="slides/slide236.xml"/><Relationship Id="rId402" Type="http://schemas.openxmlformats.org/officeDocument/2006/relationships/slide" Target="slides/slide401.xml"/><Relationship Id="rId279" Type="http://schemas.openxmlformats.org/officeDocument/2006/relationships/slide" Target="slides/slide278.xml"/><Relationship Id="rId43" Type="http://schemas.openxmlformats.org/officeDocument/2006/relationships/slide" Target="slides/slide42.xml"/><Relationship Id="rId139" Type="http://schemas.openxmlformats.org/officeDocument/2006/relationships/slide" Target="slides/slide138.xml"/><Relationship Id="rId290" Type="http://schemas.openxmlformats.org/officeDocument/2006/relationships/slide" Target="slides/slide289.xml"/><Relationship Id="rId304" Type="http://schemas.openxmlformats.org/officeDocument/2006/relationships/slide" Target="slides/slide303.xml"/><Relationship Id="rId346" Type="http://schemas.openxmlformats.org/officeDocument/2006/relationships/slide" Target="slides/slide345.xml"/><Relationship Id="rId388" Type="http://schemas.openxmlformats.org/officeDocument/2006/relationships/slide" Target="slides/slide387.xml"/><Relationship Id="rId85" Type="http://schemas.openxmlformats.org/officeDocument/2006/relationships/slide" Target="slides/slide84.xml"/><Relationship Id="rId150" Type="http://schemas.openxmlformats.org/officeDocument/2006/relationships/slide" Target="slides/slide149.xml"/><Relationship Id="rId192" Type="http://schemas.openxmlformats.org/officeDocument/2006/relationships/slide" Target="slides/slide191.xml"/><Relationship Id="rId206" Type="http://schemas.openxmlformats.org/officeDocument/2006/relationships/slide" Target="slides/slide205.xml"/><Relationship Id="rId413" Type="http://schemas.openxmlformats.org/officeDocument/2006/relationships/slide" Target="slides/slide412.xml"/><Relationship Id="rId248" Type="http://schemas.openxmlformats.org/officeDocument/2006/relationships/slide" Target="slides/slide247.xml"/><Relationship Id="rId12" Type="http://schemas.openxmlformats.org/officeDocument/2006/relationships/slide" Target="slides/slide11.xml"/><Relationship Id="rId108" Type="http://schemas.openxmlformats.org/officeDocument/2006/relationships/slide" Target="slides/slide107.xml"/><Relationship Id="rId315" Type="http://schemas.openxmlformats.org/officeDocument/2006/relationships/slide" Target="slides/slide314.xml"/><Relationship Id="rId357" Type="http://schemas.openxmlformats.org/officeDocument/2006/relationships/slide" Target="slides/slide356.xml"/><Relationship Id="rId54" Type="http://schemas.openxmlformats.org/officeDocument/2006/relationships/slide" Target="slides/slide53.xml"/><Relationship Id="rId96" Type="http://schemas.openxmlformats.org/officeDocument/2006/relationships/slide" Target="slides/slide95.xml"/><Relationship Id="rId161" Type="http://schemas.openxmlformats.org/officeDocument/2006/relationships/slide" Target="slides/slide160.xml"/><Relationship Id="rId217" Type="http://schemas.openxmlformats.org/officeDocument/2006/relationships/slide" Target="slides/slide216.xml"/><Relationship Id="rId399" Type="http://schemas.openxmlformats.org/officeDocument/2006/relationships/slide" Target="slides/slide398.xml"/><Relationship Id="rId259" Type="http://schemas.openxmlformats.org/officeDocument/2006/relationships/slide" Target="slides/slide258.xml"/><Relationship Id="rId23" Type="http://schemas.openxmlformats.org/officeDocument/2006/relationships/slide" Target="slides/slide22.xml"/><Relationship Id="rId119" Type="http://schemas.openxmlformats.org/officeDocument/2006/relationships/slide" Target="slides/slide118.xml"/><Relationship Id="rId270" Type="http://schemas.openxmlformats.org/officeDocument/2006/relationships/slide" Target="slides/slide269.xml"/><Relationship Id="rId326" Type="http://schemas.openxmlformats.org/officeDocument/2006/relationships/slide" Target="slides/slide325.xml"/><Relationship Id="rId65" Type="http://schemas.openxmlformats.org/officeDocument/2006/relationships/slide" Target="slides/slide64.xml"/><Relationship Id="rId130" Type="http://schemas.openxmlformats.org/officeDocument/2006/relationships/slide" Target="slides/slide129.xml"/><Relationship Id="rId368" Type="http://schemas.openxmlformats.org/officeDocument/2006/relationships/slide" Target="slides/slide367.xml"/><Relationship Id="rId172" Type="http://schemas.openxmlformats.org/officeDocument/2006/relationships/slide" Target="slides/slide171.xml"/><Relationship Id="rId228" Type="http://schemas.openxmlformats.org/officeDocument/2006/relationships/slide" Target="slides/slide227.xml"/><Relationship Id="rId281" Type="http://schemas.openxmlformats.org/officeDocument/2006/relationships/slide" Target="slides/slide280.xml"/><Relationship Id="rId337" Type="http://schemas.openxmlformats.org/officeDocument/2006/relationships/slide" Target="slides/slide336.xml"/><Relationship Id="rId34" Type="http://schemas.openxmlformats.org/officeDocument/2006/relationships/slide" Target="slides/slide33.xml"/><Relationship Id="rId76" Type="http://schemas.openxmlformats.org/officeDocument/2006/relationships/slide" Target="slides/slide75.xml"/><Relationship Id="rId141" Type="http://schemas.openxmlformats.org/officeDocument/2006/relationships/slide" Target="slides/slide140.xml"/><Relationship Id="rId379" Type="http://schemas.openxmlformats.org/officeDocument/2006/relationships/slide" Target="slides/slide378.xml"/><Relationship Id="rId7" Type="http://schemas.openxmlformats.org/officeDocument/2006/relationships/slide" Target="slides/slide6.xml"/><Relationship Id="rId183" Type="http://schemas.openxmlformats.org/officeDocument/2006/relationships/slide" Target="slides/slide182.xml"/><Relationship Id="rId239" Type="http://schemas.openxmlformats.org/officeDocument/2006/relationships/slide" Target="slides/slide238.xml"/><Relationship Id="rId390" Type="http://schemas.openxmlformats.org/officeDocument/2006/relationships/slide" Target="slides/slide389.xml"/><Relationship Id="rId404" Type="http://schemas.openxmlformats.org/officeDocument/2006/relationships/slide" Target="slides/slide403.xml"/><Relationship Id="rId250" Type="http://schemas.openxmlformats.org/officeDocument/2006/relationships/slide" Target="slides/slide249.xml"/><Relationship Id="rId292" Type="http://schemas.openxmlformats.org/officeDocument/2006/relationships/slide" Target="slides/slide291.xml"/><Relationship Id="rId306" Type="http://schemas.openxmlformats.org/officeDocument/2006/relationships/slide" Target="slides/slide305.xml"/><Relationship Id="rId45" Type="http://schemas.openxmlformats.org/officeDocument/2006/relationships/slide" Target="slides/slide44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348" Type="http://schemas.openxmlformats.org/officeDocument/2006/relationships/slide" Target="slides/slide347.xml"/><Relationship Id="rId152" Type="http://schemas.openxmlformats.org/officeDocument/2006/relationships/slide" Target="slides/slide151.xml"/><Relationship Id="rId194" Type="http://schemas.openxmlformats.org/officeDocument/2006/relationships/slide" Target="slides/slide193.xml"/><Relationship Id="rId208" Type="http://schemas.openxmlformats.org/officeDocument/2006/relationships/slide" Target="slides/slide207.xml"/><Relationship Id="rId415" Type="http://schemas.openxmlformats.org/officeDocument/2006/relationships/slide" Target="slides/slide414.xml"/><Relationship Id="rId261" Type="http://schemas.openxmlformats.org/officeDocument/2006/relationships/slide" Target="slides/slide260.xml"/><Relationship Id="rId14" Type="http://schemas.openxmlformats.org/officeDocument/2006/relationships/slide" Target="slides/slide13.xml"/><Relationship Id="rId56" Type="http://schemas.openxmlformats.org/officeDocument/2006/relationships/slide" Target="slides/slide55.xml"/><Relationship Id="rId317" Type="http://schemas.openxmlformats.org/officeDocument/2006/relationships/slide" Target="slides/slide316.xml"/><Relationship Id="rId359" Type="http://schemas.openxmlformats.org/officeDocument/2006/relationships/slide" Target="slides/slide358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163" Type="http://schemas.openxmlformats.org/officeDocument/2006/relationships/slide" Target="slides/slide162.xml"/><Relationship Id="rId219" Type="http://schemas.openxmlformats.org/officeDocument/2006/relationships/slide" Target="slides/slide218.xml"/><Relationship Id="rId370" Type="http://schemas.openxmlformats.org/officeDocument/2006/relationships/slide" Target="slides/slide369.xml"/><Relationship Id="rId230" Type="http://schemas.openxmlformats.org/officeDocument/2006/relationships/slide" Target="slides/slide229.xml"/><Relationship Id="rId25" Type="http://schemas.openxmlformats.org/officeDocument/2006/relationships/slide" Target="slides/slide24.xml"/><Relationship Id="rId67" Type="http://schemas.openxmlformats.org/officeDocument/2006/relationships/slide" Target="slides/slide66.xml"/><Relationship Id="rId272" Type="http://schemas.openxmlformats.org/officeDocument/2006/relationships/slide" Target="slides/slide271.xml"/><Relationship Id="rId328" Type="http://schemas.openxmlformats.org/officeDocument/2006/relationships/slide" Target="slides/slide327.xml"/><Relationship Id="rId132" Type="http://schemas.openxmlformats.org/officeDocument/2006/relationships/slide" Target="slides/slide131.xml"/><Relationship Id="rId174" Type="http://schemas.openxmlformats.org/officeDocument/2006/relationships/slide" Target="slides/slide173.xml"/><Relationship Id="rId381" Type="http://schemas.openxmlformats.org/officeDocument/2006/relationships/slide" Target="slides/slide380.xml"/><Relationship Id="rId241" Type="http://schemas.openxmlformats.org/officeDocument/2006/relationships/slide" Target="slides/slide240.xml"/><Relationship Id="rId36" Type="http://schemas.openxmlformats.org/officeDocument/2006/relationships/slide" Target="slides/slide35.xml"/><Relationship Id="rId283" Type="http://schemas.openxmlformats.org/officeDocument/2006/relationships/slide" Target="slides/slide282.xml"/><Relationship Id="rId339" Type="http://schemas.openxmlformats.org/officeDocument/2006/relationships/slide" Target="slides/slide338.xml"/><Relationship Id="rId78" Type="http://schemas.openxmlformats.org/officeDocument/2006/relationships/slide" Target="slides/slide77.xml"/><Relationship Id="rId101" Type="http://schemas.openxmlformats.org/officeDocument/2006/relationships/slide" Target="slides/slide100.xml"/><Relationship Id="rId143" Type="http://schemas.openxmlformats.org/officeDocument/2006/relationships/slide" Target="slides/slide142.xml"/><Relationship Id="rId185" Type="http://schemas.openxmlformats.org/officeDocument/2006/relationships/slide" Target="slides/slide184.xml"/><Relationship Id="rId350" Type="http://schemas.openxmlformats.org/officeDocument/2006/relationships/slide" Target="slides/slide349.xml"/><Relationship Id="rId406" Type="http://schemas.openxmlformats.org/officeDocument/2006/relationships/slide" Target="slides/slide405.xml"/><Relationship Id="rId9" Type="http://schemas.openxmlformats.org/officeDocument/2006/relationships/slide" Target="slides/slide8.xml"/><Relationship Id="rId210" Type="http://schemas.openxmlformats.org/officeDocument/2006/relationships/slide" Target="slides/slide209.xml"/><Relationship Id="rId392" Type="http://schemas.openxmlformats.org/officeDocument/2006/relationships/slide" Target="slides/slide391.xml"/><Relationship Id="rId252" Type="http://schemas.openxmlformats.org/officeDocument/2006/relationships/slide" Target="slides/slide251.xml"/><Relationship Id="rId294" Type="http://schemas.openxmlformats.org/officeDocument/2006/relationships/slide" Target="slides/slide293.xml"/><Relationship Id="rId308" Type="http://schemas.openxmlformats.org/officeDocument/2006/relationships/slide" Target="slides/slide307.xml"/><Relationship Id="rId47" Type="http://schemas.openxmlformats.org/officeDocument/2006/relationships/slide" Target="slides/slide46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54" Type="http://schemas.openxmlformats.org/officeDocument/2006/relationships/slide" Target="slides/slide153.xml"/><Relationship Id="rId361" Type="http://schemas.openxmlformats.org/officeDocument/2006/relationships/slide" Target="slides/slide360.xml"/><Relationship Id="rId196" Type="http://schemas.openxmlformats.org/officeDocument/2006/relationships/slide" Target="slides/slide195.xml"/><Relationship Id="rId417" Type="http://schemas.openxmlformats.org/officeDocument/2006/relationships/presProps" Target="presProps.xml"/><Relationship Id="rId16" Type="http://schemas.openxmlformats.org/officeDocument/2006/relationships/slide" Target="slides/slide15.xml"/><Relationship Id="rId221" Type="http://schemas.openxmlformats.org/officeDocument/2006/relationships/slide" Target="slides/slide220.xml"/><Relationship Id="rId263" Type="http://schemas.openxmlformats.org/officeDocument/2006/relationships/slide" Target="slides/slide262.xml"/><Relationship Id="rId319" Type="http://schemas.openxmlformats.org/officeDocument/2006/relationships/slide" Target="slides/slide318.xml"/><Relationship Id="rId58" Type="http://schemas.openxmlformats.org/officeDocument/2006/relationships/slide" Target="slides/slide57.xml"/><Relationship Id="rId123" Type="http://schemas.openxmlformats.org/officeDocument/2006/relationships/slide" Target="slides/slide122.xml"/><Relationship Id="rId330" Type="http://schemas.openxmlformats.org/officeDocument/2006/relationships/slide" Target="slides/slide329.xml"/><Relationship Id="rId165" Type="http://schemas.openxmlformats.org/officeDocument/2006/relationships/slide" Target="slides/slide164.xml"/><Relationship Id="rId372" Type="http://schemas.openxmlformats.org/officeDocument/2006/relationships/slide" Target="slides/slide371.xml"/><Relationship Id="rId232" Type="http://schemas.openxmlformats.org/officeDocument/2006/relationships/slide" Target="slides/slide231.xml"/><Relationship Id="rId274" Type="http://schemas.openxmlformats.org/officeDocument/2006/relationships/slide" Target="slides/slide273.xml"/><Relationship Id="rId27" Type="http://schemas.openxmlformats.org/officeDocument/2006/relationships/slide" Target="slides/slide26.xml"/><Relationship Id="rId69" Type="http://schemas.openxmlformats.org/officeDocument/2006/relationships/slide" Target="slides/slide68.xml"/><Relationship Id="rId134" Type="http://schemas.openxmlformats.org/officeDocument/2006/relationships/slide" Target="slides/slide133.xml"/><Relationship Id="rId80" Type="http://schemas.openxmlformats.org/officeDocument/2006/relationships/slide" Target="slides/slide79.xml"/><Relationship Id="rId176" Type="http://schemas.openxmlformats.org/officeDocument/2006/relationships/slide" Target="slides/slide175.xml"/><Relationship Id="rId341" Type="http://schemas.openxmlformats.org/officeDocument/2006/relationships/slide" Target="slides/slide340.xml"/><Relationship Id="rId383" Type="http://schemas.openxmlformats.org/officeDocument/2006/relationships/slide" Target="slides/slide382.xml"/><Relationship Id="rId201" Type="http://schemas.openxmlformats.org/officeDocument/2006/relationships/slide" Target="slides/slide200.xml"/><Relationship Id="rId222" Type="http://schemas.openxmlformats.org/officeDocument/2006/relationships/slide" Target="slides/slide221.xml"/><Relationship Id="rId243" Type="http://schemas.openxmlformats.org/officeDocument/2006/relationships/slide" Target="slides/slide242.xml"/><Relationship Id="rId264" Type="http://schemas.openxmlformats.org/officeDocument/2006/relationships/slide" Target="slides/slide263.xml"/><Relationship Id="rId285" Type="http://schemas.openxmlformats.org/officeDocument/2006/relationships/slide" Target="slides/slide284.xml"/><Relationship Id="rId17" Type="http://schemas.openxmlformats.org/officeDocument/2006/relationships/slide" Target="slides/slide16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24" Type="http://schemas.openxmlformats.org/officeDocument/2006/relationships/slide" Target="slides/slide123.xml"/><Relationship Id="rId310" Type="http://schemas.openxmlformats.org/officeDocument/2006/relationships/slide" Target="slides/slide309.xml"/><Relationship Id="rId70" Type="http://schemas.openxmlformats.org/officeDocument/2006/relationships/slide" Target="slides/slide69.xml"/><Relationship Id="rId91" Type="http://schemas.openxmlformats.org/officeDocument/2006/relationships/slide" Target="slides/slide90.xml"/><Relationship Id="rId145" Type="http://schemas.openxmlformats.org/officeDocument/2006/relationships/slide" Target="slides/slide144.xml"/><Relationship Id="rId166" Type="http://schemas.openxmlformats.org/officeDocument/2006/relationships/slide" Target="slides/slide165.xml"/><Relationship Id="rId187" Type="http://schemas.openxmlformats.org/officeDocument/2006/relationships/slide" Target="slides/slide186.xml"/><Relationship Id="rId331" Type="http://schemas.openxmlformats.org/officeDocument/2006/relationships/slide" Target="slides/slide330.xml"/><Relationship Id="rId352" Type="http://schemas.openxmlformats.org/officeDocument/2006/relationships/slide" Target="slides/slide351.xml"/><Relationship Id="rId373" Type="http://schemas.openxmlformats.org/officeDocument/2006/relationships/slide" Target="slides/slide372.xml"/><Relationship Id="rId394" Type="http://schemas.openxmlformats.org/officeDocument/2006/relationships/slide" Target="slides/slide393.xml"/><Relationship Id="rId408" Type="http://schemas.openxmlformats.org/officeDocument/2006/relationships/slide" Target="slides/slide407.xml"/><Relationship Id="rId1" Type="http://schemas.openxmlformats.org/officeDocument/2006/relationships/slideMaster" Target="slideMasters/slideMaster1.xml"/><Relationship Id="rId212" Type="http://schemas.openxmlformats.org/officeDocument/2006/relationships/slide" Target="slides/slide211.xml"/><Relationship Id="rId233" Type="http://schemas.openxmlformats.org/officeDocument/2006/relationships/slide" Target="slides/slide232.xml"/><Relationship Id="rId254" Type="http://schemas.openxmlformats.org/officeDocument/2006/relationships/slide" Target="slides/slide253.xml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slide" Target="slides/slide113.xml"/><Relationship Id="rId275" Type="http://schemas.openxmlformats.org/officeDocument/2006/relationships/slide" Target="slides/slide274.xml"/><Relationship Id="rId296" Type="http://schemas.openxmlformats.org/officeDocument/2006/relationships/slide" Target="slides/slide295.xml"/><Relationship Id="rId300" Type="http://schemas.openxmlformats.org/officeDocument/2006/relationships/slide" Target="slides/slide299.xml"/><Relationship Id="rId60" Type="http://schemas.openxmlformats.org/officeDocument/2006/relationships/slide" Target="slides/slide59.xml"/><Relationship Id="rId81" Type="http://schemas.openxmlformats.org/officeDocument/2006/relationships/slide" Target="slides/slide80.xml"/><Relationship Id="rId135" Type="http://schemas.openxmlformats.org/officeDocument/2006/relationships/slide" Target="slides/slide134.xml"/><Relationship Id="rId156" Type="http://schemas.openxmlformats.org/officeDocument/2006/relationships/slide" Target="slides/slide155.xml"/><Relationship Id="rId177" Type="http://schemas.openxmlformats.org/officeDocument/2006/relationships/slide" Target="slides/slide176.xml"/><Relationship Id="rId198" Type="http://schemas.openxmlformats.org/officeDocument/2006/relationships/slide" Target="slides/slide197.xml"/><Relationship Id="rId321" Type="http://schemas.openxmlformats.org/officeDocument/2006/relationships/slide" Target="slides/slide320.xml"/><Relationship Id="rId342" Type="http://schemas.openxmlformats.org/officeDocument/2006/relationships/slide" Target="slides/slide341.xml"/><Relationship Id="rId363" Type="http://schemas.openxmlformats.org/officeDocument/2006/relationships/slide" Target="slides/slide362.xml"/><Relationship Id="rId384" Type="http://schemas.openxmlformats.org/officeDocument/2006/relationships/slide" Target="slides/slide383.xml"/><Relationship Id="rId419" Type="http://schemas.openxmlformats.org/officeDocument/2006/relationships/theme" Target="theme/theme1.xml"/><Relationship Id="rId202" Type="http://schemas.openxmlformats.org/officeDocument/2006/relationships/slide" Target="slides/slide201.xml"/><Relationship Id="rId223" Type="http://schemas.openxmlformats.org/officeDocument/2006/relationships/slide" Target="slides/slide222.xml"/><Relationship Id="rId244" Type="http://schemas.openxmlformats.org/officeDocument/2006/relationships/slide" Target="slides/slide243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265" Type="http://schemas.openxmlformats.org/officeDocument/2006/relationships/slide" Target="slides/slide264.xml"/><Relationship Id="rId286" Type="http://schemas.openxmlformats.org/officeDocument/2006/relationships/slide" Target="slides/slide285.xml"/><Relationship Id="rId50" Type="http://schemas.openxmlformats.org/officeDocument/2006/relationships/slide" Target="slides/slide49.xml"/><Relationship Id="rId104" Type="http://schemas.openxmlformats.org/officeDocument/2006/relationships/slide" Target="slides/slide103.xml"/><Relationship Id="rId125" Type="http://schemas.openxmlformats.org/officeDocument/2006/relationships/slide" Target="slides/slide124.xml"/><Relationship Id="rId146" Type="http://schemas.openxmlformats.org/officeDocument/2006/relationships/slide" Target="slides/slide145.xml"/><Relationship Id="rId167" Type="http://schemas.openxmlformats.org/officeDocument/2006/relationships/slide" Target="slides/slide166.xml"/><Relationship Id="rId188" Type="http://schemas.openxmlformats.org/officeDocument/2006/relationships/slide" Target="slides/slide187.xml"/><Relationship Id="rId311" Type="http://schemas.openxmlformats.org/officeDocument/2006/relationships/slide" Target="slides/slide310.xml"/><Relationship Id="rId332" Type="http://schemas.openxmlformats.org/officeDocument/2006/relationships/slide" Target="slides/slide331.xml"/><Relationship Id="rId353" Type="http://schemas.openxmlformats.org/officeDocument/2006/relationships/slide" Target="slides/slide352.xml"/><Relationship Id="rId374" Type="http://schemas.openxmlformats.org/officeDocument/2006/relationships/slide" Target="slides/slide373.xml"/><Relationship Id="rId395" Type="http://schemas.openxmlformats.org/officeDocument/2006/relationships/slide" Target="slides/slide394.xml"/><Relationship Id="rId409" Type="http://schemas.openxmlformats.org/officeDocument/2006/relationships/slide" Target="slides/slide408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13" Type="http://schemas.openxmlformats.org/officeDocument/2006/relationships/slide" Target="slides/slide212.xml"/><Relationship Id="rId234" Type="http://schemas.openxmlformats.org/officeDocument/2006/relationships/slide" Target="slides/slide233.xml"/><Relationship Id="rId420" Type="http://schemas.openxmlformats.org/officeDocument/2006/relationships/tableStyles" Target="tableStyles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55" Type="http://schemas.openxmlformats.org/officeDocument/2006/relationships/slide" Target="slides/slide254.xml"/><Relationship Id="rId276" Type="http://schemas.openxmlformats.org/officeDocument/2006/relationships/slide" Target="slides/slide275.xml"/><Relationship Id="rId297" Type="http://schemas.openxmlformats.org/officeDocument/2006/relationships/slide" Target="slides/slide296.xml"/><Relationship Id="rId40" Type="http://schemas.openxmlformats.org/officeDocument/2006/relationships/slide" Target="slides/slide39.xml"/><Relationship Id="rId115" Type="http://schemas.openxmlformats.org/officeDocument/2006/relationships/slide" Target="slides/slide114.xml"/><Relationship Id="rId136" Type="http://schemas.openxmlformats.org/officeDocument/2006/relationships/slide" Target="slides/slide135.xml"/><Relationship Id="rId157" Type="http://schemas.openxmlformats.org/officeDocument/2006/relationships/slide" Target="slides/slide156.xml"/><Relationship Id="rId178" Type="http://schemas.openxmlformats.org/officeDocument/2006/relationships/slide" Target="slides/slide177.xml"/><Relationship Id="rId301" Type="http://schemas.openxmlformats.org/officeDocument/2006/relationships/slide" Target="slides/slide300.xml"/><Relationship Id="rId322" Type="http://schemas.openxmlformats.org/officeDocument/2006/relationships/slide" Target="slides/slide321.xml"/><Relationship Id="rId343" Type="http://schemas.openxmlformats.org/officeDocument/2006/relationships/slide" Target="slides/slide342.xml"/><Relationship Id="rId364" Type="http://schemas.openxmlformats.org/officeDocument/2006/relationships/slide" Target="slides/slide363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9" Type="http://schemas.openxmlformats.org/officeDocument/2006/relationships/slide" Target="slides/slide198.xml"/><Relationship Id="rId203" Type="http://schemas.openxmlformats.org/officeDocument/2006/relationships/slide" Target="slides/slide202.xml"/><Relationship Id="rId385" Type="http://schemas.openxmlformats.org/officeDocument/2006/relationships/slide" Target="slides/slide384.xml"/><Relationship Id="rId19" Type="http://schemas.openxmlformats.org/officeDocument/2006/relationships/slide" Target="slides/slide18.xml"/><Relationship Id="rId224" Type="http://schemas.openxmlformats.org/officeDocument/2006/relationships/slide" Target="slides/slide223.xml"/><Relationship Id="rId245" Type="http://schemas.openxmlformats.org/officeDocument/2006/relationships/slide" Target="slides/slide244.xml"/><Relationship Id="rId266" Type="http://schemas.openxmlformats.org/officeDocument/2006/relationships/slide" Target="slides/slide265.xml"/><Relationship Id="rId287" Type="http://schemas.openxmlformats.org/officeDocument/2006/relationships/slide" Target="slides/slide286.xml"/><Relationship Id="rId410" Type="http://schemas.openxmlformats.org/officeDocument/2006/relationships/slide" Target="slides/slide409.xml"/><Relationship Id="rId30" Type="http://schemas.openxmlformats.org/officeDocument/2006/relationships/slide" Target="slides/slide2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Relationship Id="rId147" Type="http://schemas.openxmlformats.org/officeDocument/2006/relationships/slide" Target="slides/slide146.xml"/><Relationship Id="rId168" Type="http://schemas.openxmlformats.org/officeDocument/2006/relationships/slide" Target="slides/slide167.xml"/><Relationship Id="rId312" Type="http://schemas.openxmlformats.org/officeDocument/2006/relationships/slide" Target="slides/slide311.xml"/><Relationship Id="rId333" Type="http://schemas.openxmlformats.org/officeDocument/2006/relationships/slide" Target="slides/slide332.xml"/><Relationship Id="rId354" Type="http://schemas.openxmlformats.org/officeDocument/2006/relationships/slide" Target="slides/slide353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189" Type="http://schemas.openxmlformats.org/officeDocument/2006/relationships/slide" Target="slides/slide188.xml"/><Relationship Id="rId375" Type="http://schemas.openxmlformats.org/officeDocument/2006/relationships/slide" Target="slides/slide374.xml"/><Relationship Id="rId396" Type="http://schemas.openxmlformats.org/officeDocument/2006/relationships/slide" Target="slides/slide395.xml"/><Relationship Id="rId3" Type="http://schemas.openxmlformats.org/officeDocument/2006/relationships/slide" Target="slides/slide2.xml"/><Relationship Id="rId214" Type="http://schemas.openxmlformats.org/officeDocument/2006/relationships/slide" Target="slides/slide213.xml"/><Relationship Id="rId235" Type="http://schemas.openxmlformats.org/officeDocument/2006/relationships/slide" Target="slides/slide234.xml"/><Relationship Id="rId256" Type="http://schemas.openxmlformats.org/officeDocument/2006/relationships/slide" Target="slides/slide255.xml"/><Relationship Id="rId277" Type="http://schemas.openxmlformats.org/officeDocument/2006/relationships/slide" Target="slides/slide276.xml"/><Relationship Id="rId298" Type="http://schemas.openxmlformats.org/officeDocument/2006/relationships/slide" Target="slides/slide297.xml"/><Relationship Id="rId400" Type="http://schemas.openxmlformats.org/officeDocument/2006/relationships/slide" Target="slides/slide399.xml"/><Relationship Id="rId116" Type="http://schemas.openxmlformats.org/officeDocument/2006/relationships/slide" Target="slides/slide115.xml"/><Relationship Id="rId137" Type="http://schemas.openxmlformats.org/officeDocument/2006/relationships/slide" Target="slides/slide136.xml"/><Relationship Id="rId158" Type="http://schemas.openxmlformats.org/officeDocument/2006/relationships/slide" Target="slides/slide157.xml"/><Relationship Id="rId302" Type="http://schemas.openxmlformats.org/officeDocument/2006/relationships/slide" Target="slides/slide301.xml"/><Relationship Id="rId323" Type="http://schemas.openxmlformats.org/officeDocument/2006/relationships/slide" Target="slides/slide322.xml"/><Relationship Id="rId344" Type="http://schemas.openxmlformats.org/officeDocument/2006/relationships/slide" Target="slides/slide343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179" Type="http://schemas.openxmlformats.org/officeDocument/2006/relationships/slide" Target="slides/slide178.xml"/><Relationship Id="rId365" Type="http://schemas.openxmlformats.org/officeDocument/2006/relationships/slide" Target="slides/slide364.xml"/><Relationship Id="rId386" Type="http://schemas.openxmlformats.org/officeDocument/2006/relationships/slide" Target="slides/slide385.xml"/><Relationship Id="rId190" Type="http://schemas.openxmlformats.org/officeDocument/2006/relationships/slide" Target="slides/slide189.xml"/><Relationship Id="rId204" Type="http://schemas.openxmlformats.org/officeDocument/2006/relationships/slide" Target="slides/slide203.xml"/><Relationship Id="rId225" Type="http://schemas.openxmlformats.org/officeDocument/2006/relationships/slide" Target="slides/slide224.xml"/><Relationship Id="rId246" Type="http://schemas.openxmlformats.org/officeDocument/2006/relationships/slide" Target="slides/slide245.xml"/><Relationship Id="rId267" Type="http://schemas.openxmlformats.org/officeDocument/2006/relationships/slide" Target="slides/slide266.xml"/><Relationship Id="rId288" Type="http://schemas.openxmlformats.org/officeDocument/2006/relationships/slide" Target="slides/slide287.xml"/><Relationship Id="rId411" Type="http://schemas.openxmlformats.org/officeDocument/2006/relationships/slide" Target="slides/slide410.xml"/><Relationship Id="rId106" Type="http://schemas.openxmlformats.org/officeDocument/2006/relationships/slide" Target="slides/slide105.xml"/><Relationship Id="rId127" Type="http://schemas.openxmlformats.org/officeDocument/2006/relationships/slide" Target="slides/slide126.xml"/><Relationship Id="rId313" Type="http://schemas.openxmlformats.org/officeDocument/2006/relationships/slide" Target="slides/slide312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52" Type="http://schemas.openxmlformats.org/officeDocument/2006/relationships/slide" Target="slides/slide51.xml"/><Relationship Id="rId73" Type="http://schemas.openxmlformats.org/officeDocument/2006/relationships/slide" Target="slides/slide72.xml"/><Relationship Id="rId94" Type="http://schemas.openxmlformats.org/officeDocument/2006/relationships/slide" Target="slides/slide93.xml"/><Relationship Id="rId148" Type="http://schemas.openxmlformats.org/officeDocument/2006/relationships/slide" Target="slides/slide147.xml"/><Relationship Id="rId169" Type="http://schemas.openxmlformats.org/officeDocument/2006/relationships/slide" Target="slides/slide168.xml"/><Relationship Id="rId334" Type="http://schemas.openxmlformats.org/officeDocument/2006/relationships/slide" Target="slides/slide333.xml"/><Relationship Id="rId355" Type="http://schemas.openxmlformats.org/officeDocument/2006/relationships/slide" Target="slides/slide354.xml"/><Relationship Id="rId376" Type="http://schemas.openxmlformats.org/officeDocument/2006/relationships/slide" Target="slides/slide375.xml"/><Relationship Id="rId397" Type="http://schemas.openxmlformats.org/officeDocument/2006/relationships/slide" Target="slides/slide396.xml"/><Relationship Id="rId4" Type="http://schemas.openxmlformats.org/officeDocument/2006/relationships/slide" Target="slides/slide3.xml"/><Relationship Id="rId180" Type="http://schemas.openxmlformats.org/officeDocument/2006/relationships/slide" Target="slides/slide179.xml"/><Relationship Id="rId215" Type="http://schemas.openxmlformats.org/officeDocument/2006/relationships/slide" Target="slides/slide214.xml"/><Relationship Id="rId236" Type="http://schemas.openxmlformats.org/officeDocument/2006/relationships/slide" Target="slides/slide235.xml"/><Relationship Id="rId257" Type="http://schemas.openxmlformats.org/officeDocument/2006/relationships/slide" Target="slides/slide256.xml"/><Relationship Id="rId278" Type="http://schemas.openxmlformats.org/officeDocument/2006/relationships/slide" Target="slides/slide277.xml"/><Relationship Id="rId401" Type="http://schemas.openxmlformats.org/officeDocument/2006/relationships/slide" Target="slides/slide400.xml"/><Relationship Id="rId303" Type="http://schemas.openxmlformats.org/officeDocument/2006/relationships/slide" Target="slides/slide302.xml"/><Relationship Id="rId42" Type="http://schemas.openxmlformats.org/officeDocument/2006/relationships/slide" Target="slides/slide41.xml"/><Relationship Id="rId84" Type="http://schemas.openxmlformats.org/officeDocument/2006/relationships/slide" Target="slides/slide83.xml"/><Relationship Id="rId138" Type="http://schemas.openxmlformats.org/officeDocument/2006/relationships/slide" Target="slides/slide137.xml"/><Relationship Id="rId345" Type="http://schemas.openxmlformats.org/officeDocument/2006/relationships/slide" Target="slides/slide344.xml"/><Relationship Id="rId387" Type="http://schemas.openxmlformats.org/officeDocument/2006/relationships/slide" Target="slides/slide386.xml"/><Relationship Id="rId191" Type="http://schemas.openxmlformats.org/officeDocument/2006/relationships/slide" Target="slides/slide190.xml"/><Relationship Id="rId205" Type="http://schemas.openxmlformats.org/officeDocument/2006/relationships/slide" Target="slides/slide204.xml"/><Relationship Id="rId247" Type="http://schemas.openxmlformats.org/officeDocument/2006/relationships/slide" Target="slides/slide246.xml"/><Relationship Id="rId412" Type="http://schemas.openxmlformats.org/officeDocument/2006/relationships/slide" Target="slides/slide411.xml"/><Relationship Id="rId107" Type="http://schemas.openxmlformats.org/officeDocument/2006/relationships/slide" Target="slides/slide106.xml"/><Relationship Id="rId289" Type="http://schemas.openxmlformats.org/officeDocument/2006/relationships/slide" Target="slides/slide288.xml"/><Relationship Id="rId11" Type="http://schemas.openxmlformats.org/officeDocument/2006/relationships/slide" Target="slides/slide10.xml"/><Relationship Id="rId53" Type="http://schemas.openxmlformats.org/officeDocument/2006/relationships/slide" Target="slides/slide52.xml"/><Relationship Id="rId149" Type="http://schemas.openxmlformats.org/officeDocument/2006/relationships/slide" Target="slides/slide148.xml"/><Relationship Id="rId314" Type="http://schemas.openxmlformats.org/officeDocument/2006/relationships/slide" Target="slides/slide313.xml"/><Relationship Id="rId356" Type="http://schemas.openxmlformats.org/officeDocument/2006/relationships/slide" Target="slides/slide355.xml"/><Relationship Id="rId398" Type="http://schemas.openxmlformats.org/officeDocument/2006/relationships/slide" Target="slides/slide397.xml"/><Relationship Id="rId95" Type="http://schemas.openxmlformats.org/officeDocument/2006/relationships/slide" Target="slides/slide94.xml"/><Relationship Id="rId160" Type="http://schemas.openxmlformats.org/officeDocument/2006/relationships/slide" Target="slides/slide159.xml"/><Relationship Id="rId216" Type="http://schemas.openxmlformats.org/officeDocument/2006/relationships/slide" Target="slides/slide215.xml"/><Relationship Id="rId258" Type="http://schemas.openxmlformats.org/officeDocument/2006/relationships/slide" Target="slides/slide257.xml"/><Relationship Id="rId22" Type="http://schemas.openxmlformats.org/officeDocument/2006/relationships/slide" Target="slides/slide21.xml"/><Relationship Id="rId64" Type="http://schemas.openxmlformats.org/officeDocument/2006/relationships/slide" Target="slides/slide63.xml"/><Relationship Id="rId118" Type="http://schemas.openxmlformats.org/officeDocument/2006/relationships/slide" Target="slides/slide117.xml"/><Relationship Id="rId325" Type="http://schemas.openxmlformats.org/officeDocument/2006/relationships/slide" Target="slides/slide324.xml"/><Relationship Id="rId367" Type="http://schemas.openxmlformats.org/officeDocument/2006/relationships/slide" Target="slides/slide366.xml"/><Relationship Id="rId171" Type="http://schemas.openxmlformats.org/officeDocument/2006/relationships/slide" Target="slides/slide170.xml"/><Relationship Id="rId227" Type="http://schemas.openxmlformats.org/officeDocument/2006/relationships/slide" Target="slides/slide226.xml"/><Relationship Id="rId269" Type="http://schemas.openxmlformats.org/officeDocument/2006/relationships/slide" Target="slides/slide268.xml"/><Relationship Id="rId33" Type="http://schemas.openxmlformats.org/officeDocument/2006/relationships/slide" Target="slides/slide32.xml"/><Relationship Id="rId129" Type="http://schemas.openxmlformats.org/officeDocument/2006/relationships/slide" Target="slides/slide128.xml"/><Relationship Id="rId280" Type="http://schemas.openxmlformats.org/officeDocument/2006/relationships/slide" Target="slides/slide279.xml"/><Relationship Id="rId336" Type="http://schemas.openxmlformats.org/officeDocument/2006/relationships/slide" Target="slides/slide335.xml"/><Relationship Id="rId75" Type="http://schemas.openxmlformats.org/officeDocument/2006/relationships/slide" Target="slides/slide74.xml"/><Relationship Id="rId140" Type="http://schemas.openxmlformats.org/officeDocument/2006/relationships/slide" Target="slides/slide139.xml"/><Relationship Id="rId182" Type="http://schemas.openxmlformats.org/officeDocument/2006/relationships/slide" Target="slides/slide181.xml"/><Relationship Id="rId378" Type="http://schemas.openxmlformats.org/officeDocument/2006/relationships/slide" Target="slides/slide377.xml"/><Relationship Id="rId403" Type="http://schemas.openxmlformats.org/officeDocument/2006/relationships/slide" Target="slides/slide402.xml"/><Relationship Id="rId6" Type="http://schemas.openxmlformats.org/officeDocument/2006/relationships/slide" Target="slides/slide5.xml"/><Relationship Id="rId238" Type="http://schemas.openxmlformats.org/officeDocument/2006/relationships/slide" Target="slides/slide237.xml"/><Relationship Id="rId291" Type="http://schemas.openxmlformats.org/officeDocument/2006/relationships/slide" Target="slides/slide290.xml"/><Relationship Id="rId305" Type="http://schemas.openxmlformats.org/officeDocument/2006/relationships/slide" Target="slides/slide304.xml"/><Relationship Id="rId347" Type="http://schemas.openxmlformats.org/officeDocument/2006/relationships/slide" Target="slides/slide346.xml"/><Relationship Id="rId44" Type="http://schemas.openxmlformats.org/officeDocument/2006/relationships/slide" Target="slides/slide43.xml"/><Relationship Id="rId86" Type="http://schemas.openxmlformats.org/officeDocument/2006/relationships/slide" Target="slides/slide85.xml"/><Relationship Id="rId151" Type="http://schemas.openxmlformats.org/officeDocument/2006/relationships/slide" Target="slides/slide150.xml"/><Relationship Id="rId389" Type="http://schemas.openxmlformats.org/officeDocument/2006/relationships/slide" Target="slides/slide388.xml"/><Relationship Id="rId193" Type="http://schemas.openxmlformats.org/officeDocument/2006/relationships/slide" Target="slides/slide192.xml"/><Relationship Id="rId207" Type="http://schemas.openxmlformats.org/officeDocument/2006/relationships/slide" Target="slides/slide206.xml"/><Relationship Id="rId249" Type="http://schemas.openxmlformats.org/officeDocument/2006/relationships/slide" Target="slides/slide248.xml"/><Relationship Id="rId414" Type="http://schemas.openxmlformats.org/officeDocument/2006/relationships/slide" Target="slides/slide413.xml"/><Relationship Id="rId13" Type="http://schemas.openxmlformats.org/officeDocument/2006/relationships/slide" Target="slides/slide12.xml"/><Relationship Id="rId109" Type="http://schemas.openxmlformats.org/officeDocument/2006/relationships/slide" Target="slides/slide108.xml"/><Relationship Id="rId260" Type="http://schemas.openxmlformats.org/officeDocument/2006/relationships/slide" Target="slides/slide259.xml"/><Relationship Id="rId316" Type="http://schemas.openxmlformats.org/officeDocument/2006/relationships/slide" Target="slides/slide315.xml"/><Relationship Id="rId55" Type="http://schemas.openxmlformats.org/officeDocument/2006/relationships/slide" Target="slides/slide54.xml"/><Relationship Id="rId97" Type="http://schemas.openxmlformats.org/officeDocument/2006/relationships/slide" Target="slides/slide96.xml"/><Relationship Id="rId120" Type="http://schemas.openxmlformats.org/officeDocument/2006/relationships/slide" Target="slides/slide119.xml"/><Relationship Id="rId358" Type="http://schemas.openxmlformats.org/officeDocument/2006/relationships/slide" Target="slides/slide357.xml"/><Relationship Id="rId162" Type="http://schemas.openxmlformats.org/officeDocument/2006/relationships/slide" Target="slides/slide161.xml"/><Relationship Id="rId218" Type="http://schemas.openxmlformats.org/officeDocument/2006/relationships/slide" Target="slides/slide217.xml"/><Relationship Id="rId271" Type="http://schemas.openxmlformats.org/officeDocument/2006/relationships/slide" Target="slides/slide270.xml"/><Relationship Id="rId24" Type="http://schemas.openxmlformats.org/officeDocument/2006/relationships/slide" Target="slides/slide23.xml"/><Relationship Id="rId66" Type="http://schemas.openxmlformats.org/officeDocument/2006/relationships/slide" Target="slides/slide65.xml"/><Relationship Id="rId131" Type="http://schemas.openxmlformats.org/officeDocument/2006/relationships/slide" Target="slides/slide130.xml"/><Relationship Id="rId327" Type="http://schemas.openxmlformats.org/officeDocument/2006/relationships/slide" Target="slides/slide326.xml"/><Relationship Id="rId369" Type="http://schemas.openxmlformats.org/officeDocument/2006/relationships/slide" Target="slides/slide368.xml"/><Relationship Id="rId173" Type="http://schemas.openxmlformats.org/officeDocument/2006/relationships/slide" Target="slides/slide172.xml"/><Relationship Id="rId229" Type="http://schemas.openxmlformats.org/officeDocument/2006/relationships/slide" Target="slides/slide228.xml"/><Relationship Id="rId380" Type="http://schemas.openxmlformats.org/officeDocument/2006/relationships/slide" Target="slides/slide379.xml"/><Relationship Id="rId240" Type="http://schemas.openxmlformats.org/officeDocument/2006/relationships/slide" Target="slides/slide239.xml"/><Relationship Id="rId35" Type="http://schemas.openxmlformats.org/officeDocument/2006/relationships/slide" Target="slides/slide34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282" Type="http://schemas.openxmlformats.org/officeDocument/2006/relationships/slide" Target="slides/slide281.xml"/><Relationship Id="rId338" Type="http://schemas.openxmlformats.org/officeDocument/2006/relationships/slide" Target="slides/slide337.xml"/><Relationship Id="rId8" Type="http://schemas.openxmlformats.org/officeDocument/2006/relationships/slide" Target="slides/slide7.xml"/><Relationship Id="rId142" Type="http://schemas.openxmlformats.org/officeDocument/2006/relationships/slide" Target="slides/slide141.xml"/><Relationship Id="rId184" Type="http://schemas.openxmlformats.org/officeDocument/2006/relationships/slide" Target="slides/slide183.xml"/><Relationship Id="rId391" Type="http://schemas.openxmlformats.org/officeDocument/2006/relationships/slide" Target="slides/slide390.xml"/><Relationship Id="rId405" Type="http://schemas.openxmlformats.org/officeDocument/2006/relationships/slide" Target="slides/slide404.xml"/><Relationship Id="rId251" Type="http://schemas.openxmlformats.org/officeDocument/2006/relationships/slide" Target="slides/slide250.xml"/><Relationship Id="rId46" Type="http://schemas.openxmlformats.org/officeDocument/2006/relationships/slide" Target="slides/slide45.xml"/><Relationship Id="rId293" Type="http://schemas.openxmlformats.org/officeDocument/2006/relationships/slide" Target="slides/slide292.xml"/><Relationship Id="rId307" Type="http://schemas.openxmlformats.org/officeDocument/2006/relationships/slide" Target="slides/slide306.xml"/><Relationship Id="rId349" Type="http://schemas.openxmlformats.org/officeDocument/2006/relationships/slide" Target="slides/slide348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53" Type="http://schemas.openxmlformats.org/officeDocument/2006/relationships/slide" Target="slides/slide152.xml"/><Relationship Id="rId195" Type="http://schemas.openxmlformats.org/officeDocument/2006/relationships/slide" Target="slides/slide194.xml"/><Relationship Id="rId209" Type="http://schemas.openxmlformats.org/officeDocument/2006/relationships/slide" Target="slides/slide208.xml"/><Relationship Id="rId360" Type="http://schemas.openxmlformats.org/officeDocument/2006/relationships/slide" Target="slides/slide359.xml"/><Relationship Id="rId416" Type="http://schemas.openxmlformats.org/officeDocument/2006/relationships/notesMaster" Target="notesMasters/notesMaster1.xml"/><Relationship Id="rId220" Type="http://schemas.openxmlformats.org/officeDocument/2006/relationships/slide" Target="slides/slide219.xml"/><Relationship Id="rId15" Type="http://schemas.openxmlformats.org/officeDocument/2006/relationships/slide" Target="slides/slide14.xml"/><Relationship Id="rId57" Type="http://schemas.openxmlformats.org/officeDocument/2006/relationships/slide" Target="slides/slide56.xml"/><Relationship Id="rId262" Type="http://schemas.openxmlformats.org/officeDocument/2006/relationships/slide" Target="slides/slide261.xml"/><Relationship Id="rId318" Type="http://schemas.openxmlformats.org/officeDocument/2006/relationships/slide" Target="slides/slide317.xml"/><Relationship Id="rId99" Type="http://schemas.openxmlformats.org/officeDocument/2006/relationships/slide" Target="slides/slide98.xml"/><Relationship Id="rId122" Type="http://schemas.openxmlformats.org/officeDocument/2006/relationships/slide" Target="slides/slide121.xml"/><Relationship Id="rId164" Type="http://schemas.openxmlformats.org/officeDocument/2006/relationships/slide" Target="slides/slide163.xml"/><Relationship Id="rId371" Type="http://schemas.openxmlformats.org/officeDocument/2006/relationships/slide" Target="slides/slide370.xml"/><Relationship Id="rId26" Type="http://schemas.openxmlformats.org/officeDocument/2006/relationships/slide" Target="slides/slide25.xml"/><Relationship Id="rId231" Type="http://schemas.openxmlformats.org/officeDocument/2006/relationships/slide" Target="slides/slide230.xml"/><Relationship Id="rId273" Type="http://schemas.openxmlformats.org/officeDocument/2006/relationships/slide" Target="slides/slide272.xml"/><Relationship Id="rId329" Type="http://schemas.openxmlformats.org/officeDocument/2006/relationships/slide" Target="slides/slide328.xml"/><Relationship Id="rId68" Type="http://schemas.openxmlformats.org/officeDocument/2006/relationships/slide" Target="slides/slide67.xml"/><Relationship Id="rId133" Type="http://schemas.openxmlformats.org/officeDocument/2006/relationships/slide" Target="slides/slide132.xml"/><Relationship Id="rId175" Type="http://schemas.openxmlformats.org/officeDocument/2006/relationships/slide" Target="slides/slide174.xml"/><Relationship Id="rId340" Type="http://schemas.openxmlformats.org/officeDocument/2006/relationships/slide" Target="slides/slide339.xml"/><Relationship Id="rId200" Type="http://schemas.openxmlformats.org/officeDocument/2006/relationships/slide" Target="slides/slide199.xml"/><Relationship Id="rId382" Type="http://schemas.openxmlformats.org/officeDocument/2006/relationships/slide" Target="slides/slide381.xml"/><Relationship Id="rId242" Type="http://schemas.openxmlformats.org/officeDocument/2006/relationships/slide" Target="slides/slide241.xml"/><Relationship Id="rId284" Type="http://schemas.openxmlformats.org/officeDocument/2006/relationships/slide" Target="slides/slide283.xml"/><Relationship Id="rId37" Type="http://schemas.openxmlformats.org/officeDocument/2006/relationships/slide" Target="slides/slide36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44" Type="http://schemas.openxmlformats.org/officeDocument/2006/relationships/slide" Target="slides/slide143.xml"/><Relationship Id="rId90" Type="http://schemas.openxmlformats.org/officeDocument/2006/relationships/slide" Target="slides/slide89.xml"/><Relationship Id="rId186" Type="http://schemas.openxmlformats.org/officeDocument/2006/relationships/slide" Target="slides/slide185.xml"/><Relationship Id="rId351" Type="http://schemas.openxmlformats.org/officeDocument/2006/relationships/slide" Target="slides/slide350.xml"/><Relationship Id="rId393" Type="http://schemas.openxmlformats.org/officeDocument/2006/relationships/slide" Target="slides/slide392.xml"/><Relationship Id="rId407" Type="http://schemas.openxmlformats.org/officeDocument/2006/relationships/slide" Target="slides/slide406.xml"/><Relationship Id="rId211" Type="http://schemas.openxmlformats.org/officeDocument/2006/relationships/slide" Target="slides/slide210.xml"/><Relationship Id="rId253" Type="http://schemas.openxmlformats.org/officeDocument/2006/relationships/slide" Target="slides/slide252.xml"/><Relationship Id="rId295" Type="http://schemas.openxmlformats.org/officeDocument/2006/relationships/slide" Target="slides/slide294.xml"/><Relationship Id="rId309" Type="http://schemas.openxmlformats.org/officeDocument/2006/relationships/slide" Target="slides/slide308.xml"/><Relationship Id="rId48" Type="http://schemas.openxmlformats.org/officeDocument/2006/relationships/slide" Target="slides/slide47.xml"/><Relationship Id="rId113" Type="http://schemas.openxmlformats.org/officeDocument/2006/relationships/slide" Target="slides/slide112.xml"/><Relationship Id="rId320" Type="http://schemas.openxmlformats.org/officeDocument/2006/relationships/slide" Target="slides/slide319.xml"/><Relationship Id="rId155" Type="http://schemas.openxmlformats.org/officeDocument/2006/relationships/slide" Target="slides/slide154.xml"/><Relationship Id="rId197" Type="http://schemas.openxmlformats.org/officeDocument/2006/relationships/slide" Target="slides/slide196.xml"/><Relationship Id="rId362" Type="http://schemas.openxmlformats.org/officeDocument/2006/relationships/slide" Target="slides/slide361.xml"/><Relationship Id="rId418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627038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0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1.xml"/><Relationship Id="rId1" Type="http://schemas.openxmlformats.org/officeDocument/2006/relationships/notesMaster" Target="../notesMasters/notesMaster1.xml"/></Relationships>
</file>

<file path=ppt/notesSlides/_rels/notesSlide10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2.xml"/><Relationship Id="rId1" Type="http://schemas.openxmlformats.org/officeDocument/2006/relationships/notesMaster" Target="../notesMasters/notesMaster1.xml"/></Relationships>
</file>

<file path=ppt/notesSlides/_rels/notesSlide10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3.xml"/><Relationship Id="rId1" Type="http://schemas.openxmlformats.org/officeDocument/2006/relationships/notesMaster" Target="../notesMasters/notesMaster1.xml"/></Relationships>
</file>

<file path=ppt/notesSlides/_rels/notesSlide10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4.xml"/><Relationship Id="rId1" Type="http://schemas.openxmlformats.org/officeDocument/2006/relationships/notesMaster" Target="../notesMasters/notesMaster1.xml"/></Relationships>
</file>

<file path=ppt/notesSlides/_rels/notesSlide10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5.xml"/><Relationship Id="rId1" Type="http://schemas.openxmlformats.org/officeDocument/2006/relationships/notesMaster" Target="../notesMasters/notesMaster1.xml"/></Relationships>
</file>

<file path=ppt/notesSlides/_rels/notesSlide10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6.xml"/><Relationship Id="rId1" Type="http://schemas.openxmlformats.org/officeDocument/2006/relationships/notesMaster" Target="../notesMasters/notesMaster1.xml"/></Relationships>
</file>

<file path=ppt/notesSlides/_rels/notesSlide10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7.xml"/><Relationship Id="rId1" Type="http://schemas.openxmlformats.org/officeDocument/2006/relationships/notesMaster" Target="../notesMasters/notesMaster1.xml"/></Relationships>
</file>

<file path=ppt/notesSlides/_rels/notesSlide10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8.xml"/><Relationship Id="rId1" Type="http://schemas.openxmlformats.org/officeDocument/2006/relationships/notesMaster" Target="../notesMasters/notesMaster1.xml"/></Relationships>
</file>

<file path=ppt/notesSlides/_rels/notesSlide10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9.xml"/><Relationship Id="rId1" Type="http://schemas.openxmlformats.org/officeDocument/2006/relationships/notesMaster" Target="../notesMasters/notesMaster1.xml"/></Relationships>
</file>

<file path=ppt/notesSlides/_rels/notesSlide10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1.xml"/><Relationship Id="rId1" Type="http://schemas.openxmlformats.org/officeDocument/2006/relationships/notesMaster" Target="../notesMasters/notesMaster1.xml"/></Relationships>
</file>

<file path=ppt/notesSlides/_rels/notesSlide1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2.xml"/><Relationship Id="rId1" Type="http://schemas.openxmlformats.org/officeDocument/2006/relationships/notesMaster" Target="../notesMasters/notesMaster1.xml"/></Relationships>
</file>

<file path=ppt/notesSlides/_rels/notesSlide1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4.xml"/><Relationship Id="rId1" Type="http://schemas.openxmlformats.org/officeDocument/2006/relationships/notesMaster" Target="../notesMasters/notesMaster1.xml"/></Relationships>
</file>

<file path=ppt/notesSlides/_rels/notesSlide1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5.xml"/><Relationship Id="rId1" Type="http://schemas.openxmlformats.org/officeDocument/2006/relationships/notesMaster" Target="../notesMasters/notesMaster1.xml"/></Relationships>
</file>

<file path=ppt/notesSlides/_rels/notesSlide1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6.xml"/><Relationship Id="rId1" Type="http://schemas.openxmlformats.org/officeDocument/2006/relationships/notesMaster" Target="../notesMasters/notesMaster1.xml"/></Relationships>
</file>

<file path=ppt/notesSlides/_rels/notesSlide1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7.xml"/><Relationship Id="rId1" Type="http://schemas.openxmlformats.org/officeDocument/2006/relationships/notesMaster" Target="../notesMasters/notesMaster1.xml"/></Relationships>
</file>

<file path=ppt/notesSlides/_rels/notesSlide1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8.xml"/><Relationship Id="rId1" Type="http://schemas.openxmlformats.org/officeDocument/2006/relationships/notesMaster" Target="../notesMasters/notesMaster1.xml"/></Relationships>
</file>

<file path=ppt/notesSlides/_rels/notesSlide1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9.xml"/><Relationship Id="rId1" Type="http://schemas.openxmlformats.org/officeDocument/2006/relationships/notesMaster" Target="../notesMasters/notesMaster1.xml"/></Relationships>
</file>

<file path=ppt/notesSlides/_rels/notesSlide1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0.xml"/><Relationship Id="rId1" Type="http://schemas.openxmlformats.org/officeDocument/2006/relationships/notesMaster" Target="../notesMasters/notesMaster1.xml"/></Relationships>
</file>

<file path=ppt/notesSlides/_rels/notesSlide1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2.xml"/><Relationship Id="rId1" Type="http://schemas.openxmlformats.org/officeDocument/2006/relationships/notesMaster" Target="../notesMasters/notesMaster1.xml"/></Relationships>
</file>

<file path=ppt/notesSlides/_rels/notesSlide1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3.xml"/><Relationship Id="rId1" Type="http://schemas.openxmlformats.org/officeDocument/2006/relationships/notesMaster" Target="../notesMasters/notesMaster1.xml"/></Relationships>
</file>

<file path=ppt/notesSlides/_rels/notesSlide1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4.xml"/><Relationship Id="rId1" Type="http://schemas.openxmlformats.org/officeDocument/2006/relationships/notesMaster" Target="../notesMasters/notesMaster1.xml"/></Relationships>
</file>

<file path=ppt/notesSlides/_rels/notesSlide1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5.xml"/><Relationship Id="rId1" Type="http://schemas.openxmlformats.org/officeDocument/2006/relationships/notesMaster" Target="../notesMasters/notesMaster1.xml"/></Relationships>
</file>

<file path=ppt/notesSlides/_rels/notesSlide1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6.xml"/><Relationship Id="rId1" Type="http://schemas.openxmlformats.org/officeDocument/2006/relationships/notesMaster" Target="../notesMasters/notesMaster1.xml"/></Relationships>
</file>

<file path=ppt/notesSlides/_rels/notesSlide1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7.xml"/><Relationship Id="rId1" Type="http://schemas.openxmlformats.org/officeDocument/2006/relationships/notesMaster" Target="../notesMasters/notesMaster1.xml"/></Relationships>
</file>

<file path=ppt/notesSlides/_rels/notesSlide1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8.xml"/><Relationship Id="rId1" Type="http://schemas.openxmlformats.org/officeDocument/2006/relationships/notesMaster" Target="../notesMasters/notesMaster1.xml"/></Relationships>
</file>

<file path=ppt/notesSlides/_rels/notesSlide1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9.xml"/><Relationship Id="rId1" Type="http://schemas.openxmlformats.org/officeDocument/2006/relationships/notesMaster" Target="../notesMasters/notesMaster1.xml"/></Relationships>
</file>

<file path=ppt/notesSlides/_rels/notesSlide1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0.xml"/><Relationship Id="rId1" Type="http://schemas.openxmlformats.org/officeDocument/2006/relationships/notesMaster" Target="../notesMasters/notesMaster1.xml"/></Relationships>
</file>

<file path=ppt/notesSlides/_rels/notesSlide1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1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2.xml"/><Relationship Id="rId1" Type="http://schemas.openxmlformats.org/officeDocument/2006/relationships/notesMaster" Target="../notesMasters/notesMaster1.xml"/></Relationships>
</file>

<file path=ppt/notesSlides/_rels/notesSlide1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3.xml"/><Relationship Id="rId1" Type="http://schemas.openxmlformats.org/officeDocument/2006/relationships/notesMaster" Target="../notesMasters/notesMaster1.xml"/></Relationships>
</file>

<file path=ppt/notesSlides/_rels/notesSlide1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4.xml"/><Relationship Id="rId1" Type="http://schemas.openxmlformats.org/officeDocument/2006/relationships/notesMaster" Target="../notesMasters/notesMaster1.xml"/></Relationships>
</file>

<file path=ppt/notesSlides/_rels/notesSlide1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5.xml"/><Relationship Id="rId1" Type="http://schemas.openxmlformats.org/officeDocument/2006/relationships/notesMaster" Target="../notesMasters/notesMaster1.xml"/></Relationships>
</file>

<file path=ppt/notesSlides/_rels/notesSlide1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6.xml"/><Relationship Id="rId1" Type="http://schemas.openxmlformats.org/officeDocument/2006/relationships/notesMaster" Target="../notesMasters/notesMaster1.xml"/></Relationships>
</file>

<file path=ppt/notesSlides/_rels/notesSlide1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7.xml"/><Relationship Id="rId1" Type="http://schemas.openxmlformats.org/officeDocument/2006/relationships/notesMaster" Target="../notesMasters/notesMaster1.xml"/></Relationships>
</file>

<file path=ppt/notesSlides/_rels/notesSlide1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8.xml"/><Relationship Id="rId1" Type="http://schemas.openxmlformats.org/officeDocument/2006/relationships/notesMaster" Target="../notesMasters/notesMaster1.xml"/></Relationships>
</file>

<file path=ppt/notesSlides/_rels/notesSlide1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9.xml"/><Relationship Id="rId1" Type="http://schemas.openxmlformats.org/officeDocument/2006/relationships/notesMaster" Target="../notesMasters/notesMaster1.xml"/></Relationships>
</file>

<file path=ppt/notesSlides/_rels/notesSlide1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0.xml"/><Relationship Id="rId1" Type="http://schemas.openxmlformats.org/officeDocument/2006/relationships/notesMaster" Target="../notesMasters/notesMaster1.xml"/></Relationships>
</file>

<file path=ppt/notesSlides/_rels/notesSlide1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2.xml"/><Relationship Id="rId1" Type="http://schemas.openxmlformats.org/officeDocument/2006/relationships/notesMaster" Target="../notesMasters/notesMaster1.xml"/></Relationships>
</file>

<file path=ppt/notesSlides/_rels/notesSlide1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3.xml"/><Relationship Id="rId1" Type="http://schemas.openxmlformats.org/officeDocument/2006/relationships/notesMaster" Target="../notesMasters/notesMaster1.xml"/></Relationships>
</file>

<file path=ppt/notesSlides/_rels/notesSlide1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4.xml"/><Relationship Id="rId1" Type="http://schemas.openxmlformats.org/officeDocument/2006/relationships/notesMaster" Target="../notesMasters/notesMaster1.xml"/></Relationships>
</file>

<file path=ppt/notesSlides/_rels/notesSlide1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5.xml"/><Relationship Id="rId1" Type="http://schemas.openxmlformats.org/officeDocument/2006/relationships/notesMaster" Target="../notesMasters/notesMaster1.xml"/></Relationships>
</file>

<file path=ppt/notesSlides/_rels/notesSlide1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6.xml"/><Relationship Id="rId1" Type="http://schemas.openxmlformats.org/officeDocument/2006/relationships/notesMaster" Target="../notesMasters/notesMaster1.xml"/></Relationships>
</file>

<file path=ppt/notesSlides/_rels/notesSlide1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7.xml"/><Relationship Id="rId1" Type="http://schemas.openxmlformats.org/officeDocument/2006/relationships/notesMaster" Target="../notesMasters/notesMaster1.xml"/></Relationships>
</file>

<file path=ppt/notesSlides/_rels/notesSlide1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8.xml"/><Relationship Id="rId1" Type="http://schemas.openxmlformats.org/officeDocument/2006/relationships/notesMaster" Target="../notesMasters/notesMaster1.xml"/></Relationships>
</file>

<file path=ppt/notesSlides/_rels/notesSlide1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9.xml"/><Relationship Id="rId1" Type="http://schemas.openxmlformats.org/officeDocument/2006/relationships/notesMaster" Target="../notesMasters/notesMaster1.xml"/></Relationships>
</file>

<file path=ppt/notesSlides/_rels/notesSlide1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0.xml"/><Relationship Id="rId1" Type="http://schemas.openxmlformats.org/officeDocument/2006/relationships/notesMaster" Target="../notesMasters/notesMaster1.xml"/></Relationships>
</file>

<file path=ppt/notesSlides/_rels/notesSlide1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2.xml"/><Relationship Id="rId1" Type="http://schemas.openxmlformats.org/officeDocument/2006/relationships/notesMaster" Target="../notesMasters/notesMaster1.xml"/></Relationships>
</file>

<file path=ppt/notesSlides/_rels/notesSlide1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3.xml"/><Relationship Id="rId1" Type="http://schemas.openxmlformats.org/officeDocument/2006/relationships/notesMaster" Target="../notesMasters/notesMaster1.xml"/></Relationships>
</file>

<file path=ppt/notesSlides/_rels/notesSlide1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4.xml"/><Relationship Id="rId1" Type="http://schemas.openxmlformats.org/officeDocument/2006/relationships/notesMaster" Target="../notesMasters/notesMaster1.xml"/></Relationships>
</file>

<file path=ppt/notesSlides/_rels/notesSlide1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5.xml"/><Relationship Id="rId1" Type="http://schemas.openxmlformats.org/officeDocument/2006/relationships/notesMaster" Target="../notesMasters/notesMaster1.xml"/></Relationships>
</file>

<file path=ppt/notesSlides/_rels/notesSlide1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6.xml"/><Relationship Id="rId1" Type="http://schemas.openxmlformats.org/officeDocument/2006/relationships/notesMaster" Target="../notesMasters/notesMaster1.xml"/></Relationships>
</file>

<file path=ppt/notesSlides/_rels/notesSlide1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7.xml"/><Relationship Id="rId1" Type="http://schemas.openxmlformats.org/officeDocument/2006/relationships/notesMaster" Target="../notesMasters/notesMaster1.xml"/></Relationships>
</file>

<file path=ppt/notesSlides/_rels/notesSlide1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8.xml"/><Relationship Id="rId1" Type="http://schemas.openxmlformats.org/officeDocument/2006/relationships/notesMaster" Target="../notesMasters/notesMaster1.xml"/></Relationships>
</file>

<file path=ppt/notesSlides/_rels/notesSlide1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9.xml"/><Relationship Id="rId1" Type="http://schemas.openxmlformats.org/officeDocument/2006/relationships/notesMaster" Target="../notesMasters/notesMaster1.xml"/></Relationships>
</file>

<file path=ppt/notesSlides/_rels/notesSlide1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0.xml"/><Relationship Id="rId1" Type="http://schemas.openxmlformats.org/officeDocument/2006/relationships/notesMaster" Target="../notesMasters/notesMaster1.xml"/></Relationships>
</file>

<file path=ppt/notesSlides/_rels/notesSlide1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2.xml"/><Relationship Id="rId1" Type="http://schemas.openxmlformats.org/officeDocument/2006/relationships/notesMaster" Target="../notesMasters/notesMaster1.xml"/></Relationships>
</file>

<file path=ppt/notesSlides/_rels/notesSlide1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3.xml"/><Relationship Id="rId1" Type="http://schemas.openxmlformats.org/officeDocument/2006/relationships/notesMaster" Target="../notesMasters/notesMaster1.xml"/></Relationships>
</file>

<file path=ppt/notesSlides/_rels/notesSlide1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4.xml"/><Relationship Id="rId1" Type="http://schemas.openxmlformats.org/officeDocument/2006/relationships/notesMaster" Target="../notesMasters/notesMaster1.xml"/></Relationships>
</file>

<file path=ppt/notesSlides/_rels/notesSlide1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5.xml"/><Relationship Id="rId1" Type="http://schemas.openxmlformats.org/officeDocument/2006/relationships/notesMaster" Target="../notesMasters/notesMaster1.xml"/></Relationships>
</file>

<file path=ppt/notesSlides/_rels/notesSlide1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6.xml"/><Relationship Id="rId1" Type="http://schemas.openxmlformats.org/officeDocument/2006/relationships/notesMaster" Target="../notesMasters/notesMaster1.xml"/></Relationships>
</file>

<file path=ppt/notesSlides/_rels/notesSlide1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7.xml"/><Relationship Id="rId1" Type="http://schemas.openxmlformats.org/officeDocument/2006/relationships/notesMaster" Target="../notesMasters/notesMaster1.xml"/></Relationships>
</file>

<file path=ppt/notesSlides/_rels/notesSlide1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8.xml"/><Relationship Id="rId1" Type="http://schemas.openxmlformats.org/officeDocument/2006/relationships/notesMaster" Target="../notesMasters/notesMaster1.xml"/></Relationships>
</file>

<file path=ppt/notesSlides/_rels/notesSlide1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9.xml"/><Relationship Id="rId1" Type="http://schemas.openxmlformats.org/officeDocument/2006/relationships/notesMaster" Target="../notesMasters/notesMaster1.xml"/></Relationships>
</file>

<file path=ppt/notesSlides/_rels/notesSlide1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0.xml"/><Relationship Id="rId1" Type="http://schemas.openxmlformats.org/officeDocument/2006/relationships/notesMaster" Target="../notesMasters/notesMaster1.xml"/></Relationships>
</file>

<file path=ppt/notesSlides/_rels/notesSlide1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2.xml"/><Relationship Id="rId1" Type="http://schemas.openxmlformats.org/officeDocument/2006/relationships/notesMaster" Target="../notesMasters/notesMaster1.xml"/></Relationships>
</file>

<file path=ppt/notesSlides/_rels/notesSlide1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3.xml"/><Relationship Id="rId1" Type="http://schemas.openxmlformats.org/officeDocument/2006/relationships/notesMaster" Target="../notesMasters/notesMaster1.xml"/></Relationships>
</file>

<file path=ppt/notesSlides/_rels/notesSlide1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4.xml"/><Relationship Id="rId1" Type="http://schemas.openxmlformats.org/officeDocument/2006/relationships/notesMaster" Target="../notesMasters/notesMaster1.xml"/></Relationships>
</file>

<file path=ppt/notesSlides/_rels/notesSlide1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5.xml"/><Relationship Id="rId1" Type="http://schemas.openxmlformats.org/officeDocument/2006/relationships/notesMaster" Target="../notesMasters/notesMaster1.xml"/></Relationships>
</file>

<file path=ppt/notesSlides/_rels/notesSlide1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6.xml"/><Relationship Id="rId1" Type="http://schemas.openxmlformats.org/officeDocument/2006/relationships/notesMaster" Target="../notesMasters/notesMaster1.xml"/></Relationships>
</file>

<file path=ppt/notesSlides/_rels/notesSlide1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7.xml"/><Relationship Id="rId1" Type="http://schemas.openxmlformats.org/officeDocument/2006/relationships/notesMaster" Target="../notesMasters/notesMaster1.xml"/></Relationships>
</file>

<file path=ppt/notesSlides/_rels/notesSlide1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8.xml"/><Relationship Id="rId1" Type="http://schemas.openxmlformats.org/officeDocument/2006/relationships/notesMaster" Target="../notesMasters/notesMaster1.xml"/></Relationships>
</file>

<file path=ppt/notesSlides/_rels/notesSlide1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9.xml"/><Relationship Id="rId1" Type="http://schemas.openxmlformats.org/officeDocument/2006/relationships/notesMaster" Target="../notesMasters/notesMaster1.xml"/></Relationships>
</file>

<file path=ppt/notesSlides/_rels/notesSlide1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0.xml"/><Relationship Id="rId1" Type="http://schemas.openxmlformats.org/officeDocument/2006/relationships/notesMaster" Target="../notesMasters/notesMaster1.xml"/></Relationships>
</file>

<file path=ppt/notesSlides/_rels/notesSlide1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2.xml"/><Relationship Id="rId1" Type="http://schemas.openxmlformats.org/officeDocument/2006/relationships/notesMaster" Target="../notesMasters/notesMaster1.xml"/></Relationships>
</file>

<file path=ppt/notesSlides/_rels/notesSlide1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3.xml"/><Relationship Id="rId1" Type="http://schemas.openxmlformats.org/officeDocument/2006/relationships/notesMaster" Target="../notesMasters/notesMaster1.xml"/></Relationships>
</file>

<file path=ppt/notesSlides/_rels/notesSlide1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4.xml"/><Relationship Id="rId1" Type="http://schemas.openxmlformats.org/officeDocument/2006/relationships/notesMaster" Target="../notesMasters/notesMaster1.xml"/></Relationships>
</file>

<file path=ppt/notesSlides/_rels/notesSlide1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5.xml"/><Relationship Id="rId1" Type="http://schemas.openxmlformats.org/officeDocument/2006/relationships/notesMaster" Target="../notesMasters/notesMaster1.xml"/></Relationships>
</file>

<file path=ppt/notesSlides/_rels/notesSlide1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6.xml"/><Relationship Id="rId1" Type="http://schemas.openxmlformats.org/officeDocument/2006/relationships/notesMaster" Target="../notesMasters/notesMaster1.xml"/></Relationships>
</file>

<file path=ppt/notesSlides/_rels/notesSlide1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7.xml"/><Relationship Id="rId1" Type="http://schemas.openxmlformats.org/officeDocument/2006/relationships/notesMaster" Target="../notesMasters/notesMaster1.xml"/></Relationships>
</file>

<file path=ppt/notesSlides/_rels/notesSlide1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8.xml"/><Relationship Id="rId1" Type="http://schemas.openxmlformats.org/officeDocument/2006/relationships/notesMaster" Target="../notesMasters/notesMaster1.xml"/></Relationships>
</file>

<file path=ppt/notesSlides/_rels/notesSlide1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9.xml"/><Relationship Id="rId1" Type="http://schemas.openxmlformats.org/officeDocument/2006/relationships/notesMaster" Target="../notesMasters/notesMaster1.xml"/></Relationships>
</file>

<file path=ppt/notesSlides/_rels/notesSlide18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0.xml"/><Relationship Id="rId1" Type="http://schemas.openxmlformats.org/officeDocument/2006/relationships/notesMaster" Target="../notesMasters/notesMaster1.xml"/></Relationships>
</file>

<file path=ppt/notesSlides/_rels/notesSlide18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3.xml"/><Relationship Id="rId1" Type="http://schemas.openxmlformats.org/officeDocument/2006/relationships/notesMaster" Target="../notesMasters/notesMaster1.xml"/></Relationships>
</file>

<file path=ppt/notesSlides/_rels/notesSlide19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4.xml"/><Relationship Id="rId1" Type="http://schemas.openxmlformats.org/officeDocument/2006/relationships/notesMaster" Target="../notesMasters/notesMaster1.xml"/></Relationships>
</file>

<file path=ppt/notesSlides/_rels/notesSlide19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5.xml"/><Relationship Id="rId1" Type="http://schemas.openxmlformats.org/officeDocument/2006/relationships/notesMaster" Target="../notesMasters/notesMaster1.xml"/></Relationships>
</file>

<file path=ppt/notesSlides/_rels/notesSlide19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6.xml"/><Relationship Id="rId1" Type="http://schemas.openxmlformats.org/officeDocument/2006/relationships/notesMaster" Target="../notesMasters/notesMaster1.xml"/></Relationships>
</file>

<file path=ppt/notesSlides/_rels/notesSlide19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7.xml"/><Relationship Id="rId1" Type="http://schemas.openxmlformats.org/officeDocument/2006/relationships/notesMaster" Target="../notesMasters/notesMaster1.xml"/></Relationships>
</file>

<file path=ppt/notesSlides/_rels/notesSlide19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8.xml"/><Relationship Id="rId1" Type="http://schemas.openxmlformats.org/officeDocument/2006/relationships/notesMaster" Target="../notesMasters/notesMaster1.xml"/></Relationships>
</file>

<file path=ppt/notesSlides/_rels/notesSlide19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9.xml"/><Relationship Id="rId1" Type="http://schemas.openxmlformats.org/officeDocument/2006/relationships/notesMaster" Target="../notesMasters/notesMaster1.xml"/></Relationships>
</file>

<file path=ppt/notesSlides/_rels/notesSlide19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0.xml"/><Relationship Id="rId1" Type="http://schemas.openxmlformats.org/officeDocument/2006/relationships/notesMaster" Target="../notesMasters/notesMaster1.xml"/></Relationships>
</file>

<file path=ppt/notesSlides/_rels/notesSlide19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1.xml"/><Relationship Id="rId1" Type="http://schemas.openxmlformats.org/officeDocument/2006/relationships/notesMaster" Target="../notesMasters/notesMaster1.xml"/></Relationships>
</file>

<file path=ppt/notesSlides/_rels/notesSlide19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0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3.xml"/><Relationship Id="rId1" Type="http://schemas.openxmlformats.org/officeDocument/2006/relationships/notesMaster" Target="../notesMasters/notesMaster1.xml"/></Relationships>
</file>

<file path=ppt/notesSlides/_rels/notesSlide20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4.xml"/><Relationship Id="rId1" Type="http://schemas.openxmlformats.org/officeDocument/2006/relationships/notesMaster" Target="../notesMasters/notesMaster1.xml"/></Relationships>
</file>

<file path=ppt/notesSlides/_rels/notesSlide20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5.xml"/><Relationship Id="rId1" Type="http://schemas.openxmlformats.org/officeDocument/2006/relationships/notesMaster" Target="../notesMasters/notesMaster1.xml"/></Relationships>
</file>

<file path=ppt/notesSlides/_rels/notesSlide20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6.xml"/><Relationship Id="rId1" Type="http://schemas.openxmlformats.org/officeDocument/2006/relationships/notesMaster" Target="../notesMasters/notesMaster1.xml"/></Relationships>
</file>

<file path=ppt/notesSlides/_rels/notesSlide20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7.xml"/><Relationship Id="rId1" Type="http://schemas.openxmlformats.org/officeDocument/2006/relationships/notesMaster" Target="../notesMasters/notesMaster1.xml"/></Relationships>
</file>

<file path=ppt/notesSlides/_rels/notesSlide20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8.xml"/><Relationship Id="rId1" Type="http://schemas.openxmlformats.org/officeDocument/2006/relationships/notesMaster" Target="../notesMasters/notesMaster1.xml"/></Relationships>
</file>

<file path=ppt/notesSlides/_rels/notesSlide20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9.xml"/><Relationship Id="rId1" Type="http://schemas.openxmlformats.org/officeDocument/2006/relationships/notesMaster" Target="../notesMasters/notesMaster1.xml"/></Relationships>
</file>

<file path=ppt/notesSlides/_rels/notesSlide20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0.xml"/><Relationship Id="rId1" Type="http://schemas.openxmlformats.org/officeDocument/2006/relationships/notesMaster" Target="../notesMasters/notesMaster1.xml"/></Relationships>
</file>

<file path=ppt/notesSlides/_rels/notesSlide20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1.xml"/><Relationship Id="rId1" Type="http://schemas.openxmlformats.org/officeDocument/2006/relationships/notesMaster" Target="../notesMasters/notesMaster1.xml"/></Relationships>
</file>

<file path=ppt/notesSlides/_rels/notesSlide20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3.xml"/><Relationship Id="rId1" Type="http://schemas.openxmlformats.org/officeDocument/2006/relationships/notesMaster" Target="../notesMasters/notesMaster1.xml"/></Relationships>
</file>

<file path=ppt/notesSlides/_rels/notesSlide2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4.xml"/><Relationship Id="rId1" Type="http://schemas.openxmlformats.org/officeDocument/2006/relationships/notesMaster" Target="../notesMasters/notesMaster1.xml"/></Relationships>
</file>

<file path=ppt/notesSlides/_rels/notesSlide2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5.xml"/><Relationship Id="rId1" Type="http://schemas.openxmlformats.org/officeDocument/2006/relationships/notesMaster" Target="../notesMasters/notesMaster1.xml"/></Relationships>
</file>

<file path=ppt/notesSlides/_rels/notesSlide2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6.xml"/><Relationship Id="rId1" Type="http://schemas.openxmlformats.org/officeDocument/2006/relationships/notesMaster" Target="../notesMasters/notesMaster1.xml"/></Relationships>
</file>

<file path=ppt/notesSlides/_rels/notesSlide2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7.xml"/><Relationship Id="rId1" Type="http://schemas.openxmlformats.org/officeDocument/2006/relationships/notesMaster" Target="../notesMasters/notesMaster1.xml"/></Relationships>
</file>

<file path=ppt/notesSlides/_rels/notesSlide2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8.xml"/><Relationship Id="rId1" Type="http://schemas.openxmlformats.org/officeDocument/2006/relationships/notesMaster" Target="../notesMasters/notesMaster1.xml"/></Relationships>
</file>

<file path=ppt/notesSlides/_rels/notesSlide2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9.xml"/><Relationship Id="rId1" Type="http://schemas.openxmlformats.org/officeDocument/2006/relationships/notesMaster" Target="../notesMasters/notesMaster1.xml"/></Relationships>
</file>

<file path=ppt/notesSlides/_rels/notesSlide2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0.xml"/><Relationship Id="rId1" Type="http://schemas.openxmlformats.org/officeDocument/2006/relationships/notesMaster" Target="../notesMasters/notesMaster1.xml"/></Relationships>
</file>

<file path=ppt/notesSlides/_rels/notesSlide2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1.xml"/><Relationship Id="rId1" Type="http://schemas.openxmlformats.org/officeDocument/2006/relationships/notesMaster" Target="../notesMasters/notesMaster1.xml"/></Relationships>
</file>

<file path=ppt/notesSlides/_rels/notesSlide2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3.xml"/><Relationship Id="rId1" Type="http://schemas.openxmlformats.org/officeDocument/2006/relationships/notesMaster" Target="../notesMasters/notesMaster1.xml"/></Relationships>
</file>

<file path=ppt/notesSlides/_rels/notesSlide2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4.xml"/><Relationship Id="rId1" Type="http://schemas.openxmlformats.org/officeDocument/2006/relationships/notesMaster" Target="../notesMasters/notesMaster1.xml"/></Relationships>
</file>

<file path=ppt/notesSlides/_rels/notesSlide2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5.xml"/><Relationship Id="rId1" Type="http://schemas.openxmlformats.org/officeDocument/2006/relationships/notesMaster" Target="../notesMasters/notesMaster1.xml"/></Relationships>
</file>

<file path=ppt/notesSlides/_rels/notesSlide2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6.xml"/><Relationship Id="rId1" Type="http://schemas.openxmlformats.org/officeDocument/2006/relationships/notesMaster" Target="../notesMasters/notesMaster1.xml"/></Relationships>
</file>

<file path=ppt/notesSlides/_rels/notesSlide2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7.xml"/><Relationship Id="rId1" Type="http://schemas.openxmlformats.org/officeDocument/2006/relationships/notesMaster" Target="../notesMasters/notesMaster1.xml"/></Relationships>
</file>

<file path=ppt/notesSlides/_rels/notesSlide2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8.xml"/><Relationship Id="rId1" Type="http://schemas.openxmlformats.org/officeDocument/2006/relationships/notesMaster" Target="../notesMasters/notesMaster1.xml"/></Relationships>
</file>

<file path=ppt/notesSlides/_rels/notesSlide2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9.xml"/><Relationship Id="rId1" Type="http://schemas.openxmlformats.org/officeDocument/2006/relationships/notesMaster" Target="../notesMasters/notesMaster1.xml"/></Relationships>
</file>

<file path=ppt/notesSlides/_rels/notesSlide2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0.xml"/><Relationship Id="rId1" Type="http://schemas.openxmlformats.org/officeDocument/2006/relationships/notesMaster" Target="../notesMasters/notesMaster1.xml"/></Relationships>
</file>

<file path=ppt/notesSlides/_rels/notesSlide2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1.xml"/><Relationship Id="rId1" Type="http://schemas.openxmlformats.org/officeDocument/2006/relationships/notesMaster" Target="../notesMasters/notesMaster1.xml"/></Relationships>
</file>

<file path=ppt/notesSlides/_rels/notesSlide2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3.xml"/><Relationship Id="rId1" Type="http://schemas.openxmlformats.org/officeDocument/2006/relationships/notesMaster" Target="../notesMasters/notesMaster1.xml"/></Relationships>
</file>

<file path=ppt/notesSlides/_rels/notesSlide2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4.xml"/><Relationship Id="rId1" Type="http://schemas.openxmlformats.org/officeDocument/2006/relationships/notesMaster" Target="../notesMasters/notesMaster1.xml"/></Relationships>
</file>

<file path=ppt/notesSlides/_rels/notesSlide2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5.xml"/><Relationship Id="rId1" Type="http://schemas.openxmlformats.org/officeDocument/2006/relationships/notesMaster" Target="../notesMasters/notesMaster1.xml"/></Relationships>
</file>

<file path=ppt/notesSlides/_rels/notesSlide2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6.xml"/><Relationship Id="rId1" Type="http://schemas.openxmlformats.org/officeDocument/2006/relationships/notesMaster" Target="../notesMasters/notesMaster1.xml"/></Relationships>
</file>

<file path=ppt/notesSlides/_rels/notesSlide2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7.xml"/><Relationship Id="rId1" Type="http://schemas.openxmlformats.org/officeDocument/2006/relationships/notesMaster" Target="../notesMasters/notesMaster1.xml"/></Relationships>
</file>

<file path=ppt/notesSlides/_rels/notesSlide2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8.xml"/><Relationship Id="rId1" Type="http://schemas.openxmlformats.org/officeDocument/2006/relationships/notesMaster" Target="../notesMasters/notesMaster1.xml"/></Relationships>
</file>

<file path=ppt/notesSlides/_rels/notesSlide2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9.xml"/><Relationship Id="rId1" Type="http://schemas.openxmlformats.org/officeDocument/2006/relationships/notesMaster" Target="../notesMasters/notesMaster1.xml"/></Relationships>
</file>

<file path=ppt/notesSlides/_rels/notesSlide2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0.xml"/><Relationship Id="rId1" Type="http://schemas.openxmlformats.org/officeDocument/2006/relationships/notesMaster" Target="../notesMasters/notesMaster1.xml"/></Relationships>
</file>

<file path=ppt/notesSlides/_rels/notesSlide2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1.xml"/><Relationship Id="rId1" Type="http://schemas.openxmlformats.org/officeDocument/2006/relationships/notesMaster" Target="../notesMasters/notesMaster1.xml"/></Relationships>
</file>

<file path=ppt/notesSlides/_rels/notesSlide2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2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3.xml"/><Relationship Id="rId1" Type="http://schemas.openxmlformats.org/officeDocument/2006/relationships/notesMaster" Target="../notesMasters/notesMaster1.xml"/></Relationships>
</file>

<file path=ppt/notesSlides/_rels/notesSlide2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4.xml"/><Relationship Id="rId1" Type="http://schemas.openxmlformats.org/officeDocument/2006/relationships/notesMaster" Target="../notesMasters/notesMaster1.xml"/></Relationships>
</file>

<file path=ppt/notesSlides/_rels/notesSlide2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5.xml"/><Relationship Id="rId1" Type="http://schemas.openxmlformats.org/officeDocument/2006/relationships/notesMaster" Target="../notesMasters/notesMaster1.xml"/></Relationships>
</file>

<file path=ppt/notesSlides/_rels/notesSlide2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6.xml"/><Relationship Id="rId1" Type="http://schemas.openxmlformats.org/officeDocument/2006/relationships/notesMaster" Target="../notesMasters/notesMaster1.xml"/></Relationships>
</file>

<file path=ppt/notesSlides/_rels/notesSlide2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7.xml"/><Relationship Id="rId1" Type="http://schemas.openxmlformats.org/officeDocument/2006/relationships/notesMaster" Target="../notesMasters/notesMaster1.xml"/></Relationships>
</file>

<file path=ppt/notesSlides/_rels/notesSlide2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8.xml"/><Relationship Id="rId1" Type="http://schemas.openxmlformats.org/officeDocument/2006/relationships/notesMaster" Target="../notesMasters/notesMaster1.xml"/></Relationships>
</file>

<file path=ppt/notesSlides/_rels/notesSlide2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9.xml"/><Relationship Id="rId1" Type="http://schemas.openxmlformats.org/officeDocument/2006/relationships/notesMaster" Target="../notesMasters/notesMaster1.xml"/></Relationships>
</file>

<file path=ppt/notesSlides/_rels/notesSlide2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0.xml"/><Relationship Id="rId1" Type="http://schemas.openxmlformats.org/officeDocument/2006/relationships/notesMaster" Target="../notesMasters/notesMaster1.xml"/></Relationships>
</file>

<file path=ppt/notesSlides/_rels/notesSlide2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1.xml"/><Relationship Id="rId1" Type="http://schemas.openxmlformats.org/officeDocument/2006/relationships/notesMaster" Target="../notesMasters/notesMaster1.xml"/></Relationships>
</file>

<file path=ppt/notesSlides/_rels/notesSlide2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2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3.xml"/><Relationship Id="rId1" Type="http://schemas.openxmlformats.org/officeDocument/2006/relationships/notesMaster" Target="../notesMasters/notesMaster1.xml"/></Relationships>
</file>

<file path=ppt/notesSlides/_rels/notesSlide2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4.xml"/><Relationship Id="rId1" Type="http://schemas.openxmlformats.org/officeDocument/2006/relationships/notesMaster" Target="../notesMasters/notesMaster1.xml"/></Relationships>
</file>

<file path=ppt/notesSlides/_rels/notesSlide2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5.xml"/><Relationship Id="rId1" Type="http://schemas.openxmlformats.org/officeDocument/2006/relationships/notesMaster" Target="../notesMasters/notesMaster1.xml"/></Relationships>
</file>

<file path=ppt/notesSlides/_rels/notesSlide2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6.xml"/><Relationship Id="rId1" Type="http://schemas.openxmlformats.org/officeDocument/2006/relationships/notesMaster" Target="../notesMasters/notesMaster1.xml"/></Relationships>
</file>

<file path=ppt/notesSlides/_rels/notesSlide2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7.xml"/><Relationship Id="rId1" Type="http://schemas.openxmlformats.org/officeDocument/2006/relationships/notesMaster" Target="../notesMasters/notesMaster1.xml"/></Relationships>
</file>

<file path=ppt/notesSlides/_rels/notesSlide2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8.xml"/><Relationship Id="rId1" Type="http://schemas.openxmlformats.org/officeDocument/2006/relationships/notesMaster" Target="../notesMasters/notesMaster1.xml"/></Relationships>
</file>

<file path=ppt/notesSlides/_rels/notesSlide2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9.xml"/><Relationship Id="rId1" Type="http://schemas.openxmlformats.org/officeDocument/2006/relationships/notesMaster" Target="../notesMasters/notesMaster1.xml"/></Relationships>
</file>

<file path=ppt/notesSlides/_rels/notesSlide2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0.xml"/><Relationship Id="rId1" Type="http://schemas.openxmlformats.org/officeDocument/2006/relationships/notesMaster" Target="../notesMasters/notesMaster1.xml"/></Relationships>
</file>

<file path=ppt/notesSlides/_rels/notesSlide2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1.xml"/><Relationship Id="rId1" Type="http://schemas.openxmlformats.org/officeDocument/2006/relationships/notesMaster" Target="../notesMasters/notesMaster1.xml"/></Relationships>
</file>

<file path=ppt/notesSlides/_rels/notesSlide2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2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3.xml"/><Relationship Id="rId1" Type="http://schemas.openxmlformats.org/officeDocument/2006/relationships/notesMaster" Target="../notesMasters/notesMaster1.xml"/></Relationships>
</file>

<file path=ppt/notesSlides/_rels/notesSlide2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4.xml"/><Relationship Id="rId1" Type="http://schemas.openxmlformats.org/officeDocument/2006/relationships/notesMaster" Target="../notesMasters/notesMaster1.xml"/></Relationships>
</file>

<file path=ppt/notesSlides/_rels/notesSlide2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5.xml"/><Relationship Id="rId1" Type="http://schemas.openxmlformats.org/officeDocument/2006/relationships/notesMaster" Target="../notesMasters/notesMaster1.xml"/></Relationships>
</file>

<file path=ppt/notesSlides/_rels/notesSlide2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6.xml"/><Relationship Id="rId1" Type="http://schemas.openxmlformats.org/officeDocument/2006/relationships/notesMaster" Target="../notesMasters/notesMaster1.xml"/></Relationships>
</file>

<file path=ppt/notesSlides/_rels/notesSlide2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7.xml"/><Relationship Id="rId1" Type="http://schemas.openxmlformats.org/officeDocument/2006/relationships/notesMaster" Target="../notesMasters/notesMaster1.xml"/></Relationships>
</file>

<file path=ppt/notesSlides/_rels/notesSlide2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8.xml"/><Relationship Id="rId1" Type="http://schemas.openxmlformats.org/officeDocument/2006/relationships/notesMaster" Target="../notesMasters/notesMaster1.xml"/></Relationships>
</file>

<file path=ppt/notesSlides/_rels/notesSlide2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9.xml"/><Relationship Id="rId1" Type="http://schemas.openxmlformats.org/officeDocument/2006/relationships/notesMaster" Target="../notesMasters/notesMaster1.xml"/></Relationships>
</file>

<file path=ppt/notesSlides/_rels/notesSlide2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0.xml"/><Relationship Id="rId1" Type="http://schemas.openxmlformats.org/officeDocument/2006/relationships/notesMaster" Target="../notesMasters/notesMaster1.xml"/></Relationships>
</file>

<file path=ppt/notesSlides/_rels/notesSlide2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1.xml"/><Relationship Id="rId1" Type="http://schemas.openxmlformats.org/officeDocument/2006/relationships/notesMaster" Target="../notesMasters/notesMaster1.xml"/></Relationships>
</file>

<file path=ppt/notesSlides/_rels/notesSlide2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2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3.xml"/><Relationship Id="rId1" Type="http://schemas.openxmlformats.org/officeDocument/2006/relationships/notesMaster" Target="../notesMasters/notesMaster1.xml"/></Relationships>
</file>

<file path=ppt/notesSlides/_rels/notesSlide2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4.xml"/><Relationship Id="rId1" Type="http://schemas.openxmlformats.org/officeDocument/2006/relationships/notesMaster" Target="../notesMasters/notesMaster1.xml"/></Relationships>
</file>

<file path=ppt/notesSlides/_rels/notesSlide2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5.xml"/><Relationship Id="rId1" Type="http://schemas.openxmlformats.org/officeDocument/2006/relationships/notesMaster" Target="../notesMasters/notesMaster1.xml"/></Relationships>
</file>

<file path=ppt/notesSlides/_rels/notesSlide2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6.xml"/><Relationship Id="rId1" Type="http://schemas.openxmlformats.org/officeDocument/2006/relationships/notesMaster" Target="../notesMasters/notesMaster1.xml"/></Relationships>
</file>

<file path=ppt/notesSlides/_rels/notesSlide2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7.xml"/><Relationship Id="rId1" Type="http://schemas.openxmlformats.org/officeDocument/2006/relationships/notesMaster" Target="../notesMasters/notesMaster1.xml"/></Relationships>
</file>

<file path=ppt/notesSlides/_rels/notesSlide2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8.xml"/><Relationship Id="rId1" Type="http://schemas.openxmlformats.org/officeDocument/2006/relationships/notesMaster" Target="../notesMasters/notesMaster1.xml"/></Relationships>
</file>

<file path=ppt/notesSlides/_rels/notesSlide2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9.xml"/><Relationship Id="rId1" Type="http://schemas.openxmlformats.org/officeDocument/2006/relationships/notesMaster" Target="../notesMasters/notesMaster1.xml"/></Relationships>
</file>

<file path=ppt/notesSlides/_rels/notesSlide2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0.xml"/><Relationship Id="rId1" Type="http://schemas.openxmlformats.org/officeDocument/2006/relationships/notesMaster" Target="../notesMasters/notesMaster1.xml"/></Relationships>
</file>

<file path=ppt/notesSlides/_rels/notesSlide2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1.xml"/><Relationship Id="rId1" Type="http://schemas.openxmlformats.org/officeDocument/2006/relationships/notesMaster" Target="../notesMasters/notesMaster1.xml"/></Relationships>
</file>

<file path=ppt/notesSlides/_rels/notesSlide2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2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3.xml"/><Relationship Id="rId1" Type="http://schemas.openxmlformats.org/officeDocument/2006/relationships/notesMaster" Target="../notesMasters/notesMaster1.xml"/></Relationships>
</file>

<file path=ppt/notesSlides/_rels/notesSlide2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4.xml"/><Relationship Id="rId1" Type="http://schemas.openxmlformats.org/officeDocument/2006/relationships/notesMaster" Target="../notesMasters/notesMaster1.xml"/></Relationships>
</file>

<file path=ppt/notesSlides/_rels/notesSlide2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5.xml"/><Relationship Id="rId1" Type="http://schemas.openxmlformats.org/officeDocument/2006/relationships/notesMaster" Target="../notesMasters/notesMaster1.xml"/></Relationships>
</file>

<file path=ppt/notesSlides/_rels/notesSlide2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6.xml"/><Relationship Id="rId1" Type="http://schemas.openxmlformats.org/officeDocument/2006/relationships/notesMaster" Target="../notesMasters/notesMaster1.xml"/></Relationships>
</file>

<file path=ppt/notesSlides/_rels/notesSlide2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7.xml"/><Relationship Id="rId1" Type="http://schemas.openxmlformats.org/officeDocument/2006/relationships/notesMaster" Target="../notesMasters/notesMaster1.xml"/></Relationships>
</file>

<file path=ppt/notesSlides/_rels/notesSlide2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8.xml"/><Relationship Id="rId1" Type="http://schemas.openxmlformats.org/officeDocument/2006/relationships/notesMaster" Target="../notesMasters/notesMaster1.xml"/></Relationships>
</file>

<file path=ppt/notesSlides/_rels/notesSlide2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9.xml"/><Relationship Id="rId1" Type="http://schemas.openxmlformats.org/officeDocument/2006/relationships/notesMaster" Target="../notesMasters/notesMaster1.xml"/></Relationships>
</file>

<file path=ppt/notesSlides/_rels/notesSlide2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0.xml"/><Relationship Id="rId1" Type="http://schemas.openxmlformats.org/officeDocument/2006/relationships/notesMaster" Target="../notesMasters/notesMaster1.xml"/></Relationships>
</file>

<file path=ppt/notesSlides/_rels/notesSlide28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1.xml"/><Relationship Id="rId1" Type="http://schemas.openxmlformats.org/officeDocument/2006/relationships/notesMaster" Target="../notesMasters/notesMaster1.xml"/></Relationships>
</file>

<file path=ppt/notesSlides/_rels/notesSlide28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2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9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3.xml"/><Relationship Id="rId1" Type="http://schemas.openxmlformats.org/officeDocument/2006/relationships/notesMaster" Target="../notesMasters/notesMaster1.xml"/></Relationships>
</file>

<file path=ppt/notesSlides/_rels/notesSlide29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4.xml"/><Relationship Id="rId1" Type="http://schemas.openxmlformats.org/officeDocument/2006/relationships/notesMaster" Target="../notesMasters/notesMaster1.xml"/></Relationships>
</file>

<file path=ppt/notesSlides/_rels/notesSlide29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5.xml"/><Relationship Id="rId1" Type="http://schemas.openxmlformats.org/officeDocument/2006/relationships/notesMaster" Target="../notesMasters/notesMaster1.xml"/></Relationships>
</file>

<file path=ppt/notesSlides/_rels/notesSlide29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6.xml"/><Relationship Id="rId1" Type="http://schemas.openxmlformats.org/officeDocument/2006/relationships/notesMaster" Target="../notesMasters/notesMaster1.xml"/></Relationships>
</file>

<file path=ppt/notesSlides/_rels/notesSlide29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7.xml"/><Relationship Id="rId1" Type="http://schemas.openxmlformats.org/officeDocument/2006/relationships/notesMaster" Target="../notesMasters/notesMaster1.xml"/></Relationships>
</file>

<file path=ppt/notesSlides/_rels/notesSlide29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8.xml"/><Relationship Id="rId1" Type="http://schemas.openxmlformats.org/officeDocument/2006/relationships/notesMaster" Target="../notesMasters/notesMaster1.xml"/></Relationships>
</file>

<file path=ppt/notesSlides/_rels/notesSlide29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9.xml"/><Relationship Id="rId1" Type="http://schemas.openxmlformats.org/officeDocument/2006/relationships/notesMaster" Target="../notesMasters/notesMaster1.xml"/></Relationships>
</file>

<file path=ppt/notesSlides/_rels/notesSlide29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0.xml"/><Relationship Id="rId1" Type="http://schemas.openxmlformats.org/officeDocument/2006/relationships/notesMaster" Target="../notesMasters/notesMaster1.xml"/></Relationships>
</file>

<file path=ppt/notesSlides/_rels/notesSlide29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1.xml"/><Relationship Id="rId1" Type="http://schemas.openxmlformats.org/officeDocument/2006/relationships/notesMaster" Target="../notesMasters/notesMaster1.xml"/></Relationships>
</file>

<file path=ppt/notesSlides/_rels/notesSlide29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0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3.xml"/><Relationship Id="rId1" Type="http://schemas.openxmlformats.org/officeDocument/2006/relationships/notesMaster" Target="../notesMasters/notesMaster1.xml"/></Relationships>
</file>

<file path=ppt/notesSlides/_rels/notesSlide30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4.xml"/><Relationship Id="rId1" Type="http://schemas.openxmlformats.org/officeDocument/2006/relationships/notesMaster" Target="../notesMasters/notesMaster1.xml"/></Relationships>
</file>

<file path=ppt/notesSlides/_rels/notesSlide30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5.xml"/><Relationship Id="rId1" Type="http://schemas.openxmlformats.org/officeDocument/2006/relationships/notesMaster" Target="../notesMasters/notesMaster1.xml"/></Relationships>
</file>

<file path=ppt/notesSlides/_rels/notesSlide30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6.xml"/><Relationship Id="rId1" Type="http://schemas.openxmlformats.org/officeDocument/2006/relationships/notesMaster" Target="../notesMasters/notesMaster1.xml"/></Relationships>
</file>

<file path=ppt/notesSlides/_rels/notesSlide30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7.xml"/><Relationship Id="rId1" Type="http://schemas.openxmlformats.org/officeDocument/2006/relationships/notesMaster" Target="../notesMasters/notesMaster1.xml"/></Relationships>
</file>

<file path=ppt/notesSlides/_rels/notesSlide30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8.xml"/><Relationship Id="rId1" Type="http://schemas.openxmlformats.org/officeDocument/2006/relationships/notesMaster" Target="../notesMasters/notesMaster1.xml"/></Relationships>
</file>

<file path=ppt/notesSlides/_rels/notesSlide30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9.xml"/><Relationship Id="rId1" Type="http://schemas.openxmlformats.org/officeDocument/2006/relationships/notesMaster" Target="../notesMasters/notesMaster1.xml"/></Relationships>
</file>

<file path=ppt/notesSlides/_rels/notesSlide30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0.xml"/><Relationship Id="rId1" Type="http://schemas.openxmlformats.org/officeDocument/2006/relationships/notesMaster" Target="../notesMasters/notesMaster1.xml"/></Relationships>
</file>

<file path=ppt/notesSlides/_rels/notesSlide30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1.xml"/><Relationship Id="rId1" Type="http://schemas.openxmlformats.org/officeDocument/2006/relationships/notesMaster" Target="../notesMasters/notesMaster1.xml"/></Relationships>
</file>

<file path=ppt/notesSlides/_rels/notesSlide30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2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3.xml"/><Relationship Id="rId1" Type="http://schemas.openxmlformats.org/officeDocument/2006/relationships/notesMaster" Target="../notesMasters/notesMaster1.xml"/></Relationships>
</file>

<file path=ppt/notesSlides/_rels/notesSlide3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4.xml"/><Relationship Id="rId1" Type="http://schemas.openxmlformats.org/officeDocument/2006/relationships/notesMaster" Target="../notesMasters/notesMaster1.xml"/></Relationships>
</file>

<file path=ppt/notesSlides/_rels/notesSlide3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5.xml"/><Relationship Id="rId1" Type="http://schemas.openxmlformats.org/officeDocument/2006/relationships/notesMaster" Target="../notesMasters/notesMaster1.xml"/></Relationships>
</file>

<file path=ppt/notesSlides/_rels/notesSlide3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6.xml"/><Relationship Id="rId1" Type="http://schemas.openxmlformats.org/officeDocument/2006/relationships/notesMaster" Target="../notesMasters/notesMaster1.xml"/></Relationships>
</file>

<file path=ppt/notesSlides/_rels/notesSlide3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7.xml"/><Relationship Id="rId1" Type="http://schemas.openxmlformats.org/officeDocument/2006/relationships/notesMaster" Target="../notesMasters/notesMaster1.xml"/></Relationships>
</file>

<file path=ppt/notesSlides/_rels/notesSlide3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8.xml"/><Relationship Id="rId1" Type="http://schemas.openxmlformats.org/officeDocument/2006/relationships/notesMaster" Target="../notesMasters/notesMaster1.xml"/></Relationships>
</file>

<file path=ppt/notesSlides/_rels/notesSlide3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9.xml"/><Relationship Id="rId1" Type="http://schemas.openxmlformats.org/officeDocument/2006/relationships/notesMaster" Target="../notesMasters/notesMaster1.xml"/></Relationships>
</file>

<file path=ppt/notesSlides/_rels/notesSlide3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0.xml"/><Relationship Id="rId1" Type="http://schemas.openxmlformats.org/officeDocument/2006/relationships/notesMaster" Target="../notesMasters/notesMaster1.xml"/></Relationships>
</file>

<file path=ppt/notesSlides/_rels/notesSlide3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1.xml"/><Relationship Id="rId1" Type="http://schemas.openxmlformats.org/officeDocument/2006/relationships/notesMaster" Target="../notesMasters/notesMaster1.xml"/></Relationships>
</file>

<file path=ppt/notesSlides/_rels/notesSlide3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3.xml"/><Relationship Id="rId1" Type="http://schemas.openxmlformats.org/officeDocument/2006/relationships/notesMaster" Target="../notesMasters/notesMaster1.xml"/></Relationships>
</file>

<file path=ppt/notesSlides/_rels/notesSlide3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4.xml"/><Relationship Id="rId1" Type="http://schemas.openxmlformats.org/officeDocument/2006/relationships/notesMaster" Target="../notesMasters/notesMaster1.xml"/></Relationships>
</file>

<file path=ppt/notesSlides/_rels/notesSlide3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5.xml"/><Relationship Id="rId1" Type="http://schemas.openxmlformats.org/officeDocument/2006/relationships/notesMaster" Target="../notesMasters/notesMaster1.xml"/></Relationships>
</file>

<file path=ppt/notesSlides/_rels/notesSlide3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6.xml"/><Relationship Id="rId1" Type="http://schemas.openxmlformats.org/officeDocument/2006/relationships/notesMaster" Target="../notesMasters/notesMaster1.xml"/></Relationships>
</file>

<file path=ppt/notesSlides/_rels/notesSlide3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7.xml"/><Relationship Id="rId1" Type="http://schemas.openxmlformats.org/officeDocument/2006/relationships/notesMaster" Target="../notesMasters/notesMaster1.xml"/></Relationships>
</file>

<file path=ppt/notesSlides/_rels/notesSlide3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8.xml"/><Relationship Id="rId1" Type="http://schemas.openxmlformats.org/officeDocument/2006/relationships/notesMaster" Target="../notesMasters/notesMaster1.xml"/></Relationships>
</file>

<file path=ppt/notesSlides/_rels/notesSlide3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9.xml"/><Relationship Id="rId1" Type="http://schemas.openxmlformats.org/officeDocument/2006/relationships/notesMaster" Target="../notesMasters/notesMaster1.xml"/></Relationships>
</file>

<file path=ppt/notesSlides/_rels/notesSlide3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0.xml"/><Relationship Id="rId1" Type="http://schemas.openxmlformats.org/officeDocument/2006/relationships/notesMaster" Target="../notesMasters/notesMaster1.xml"/></Relationships>
</file>

<file path=ppt/notesSlides/_rels/notesSlide3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1.xml"/><Relationship Id="rId1" Type="http://schemas.openxmlformats.org/officeDocument/2006/relationships/notesMaster" Target="../notesMasters/notesMaster1.xml"/></Relationships>
</file>

<file path=ppt/notesSlides/_rels/notesSlide3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3.xml"/><Relationship Id="rId1" Type="http://schemas.openxmlformats.org/officeDocument/2006/relationships/notesMaster" Target="../notesMasters/notesMaster1.xml"/></Relationships>
</file>

<file path=ppt/notesSlides/_rels/notesSlide3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4.xml"/><Relationship Id="rId1" Type="http://schemas.openxmlformats.org/officeDocument/2006/relationships/notesMaster" Target="../notesMasters/notesMaster1.xml"/></Relationships>
</file>

<file path=ppt/notesSlides/_rels/notesSlide3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5.xml"/><Relationship Id="rId1" Type="http://schemas.openxmlformats.org/officeDocument/2006/relationships/notesMaster" Target="../notesMasters/notesMaster1.xml"/></Relationships>
</file>

<file path=ppt/notesSlides/_rels/notesSlide3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6.xml"/><Relationship Id="rId1" Type="http://schemas.openxmlformats.org/officeDocument/2006/relationships/notesMaster" Target="../notesMasters/notesMaster1.xml"/></Relationships>
</file>

<file path=ppt/notesSlides/_rels/notesSlide3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7.xml"/><Relationship Id="rId1" Type="http://schemas.openxmlformats.org/officeDocument/2006/relationships/notesMaster" Target="../notesMasters/notesMaster1.xml"/></Relationships>
</file>

<file path=ppt/notesSlides/_rels/notesSlide3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8.xml"/><Relationship Id="rId1" Type="http://schemas.openxmlformats.org/officeDocument/2006/relationships/notesMaster" Target="../notesMasters/notesMaster1.xml"/></Relationships>
</file>

<file path=ppt/notesSlides/_rels/notesSlide3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9.xml"/><Relationship Id="rId1" Type="http://schemas.openxmlformats.org/officeDocument/2006/relationships/notesMaster" Target="../notesMasters/notesMaster1.xml"/></Relationships>
</file>

<file path=ppt/notesSlides/_rels/notesSlide3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0.xml"/><Relationship Id="rId1" Type="http://schemas.openxmlformats.org/officeDocument/2006/relationships/notesMaster" Target="../notesMasters/notesMaster1.xml"/></Relationships>
</file>

<file path=ppt/notesSlides/_rels/notesSlide3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1.xml"/><Relationship Id="rId1" Type="http://schemas.openxmlformats.org/officeDocument/2006/relationships/notesMaster" Target="../notesMasters/notesMaster1.xml"/></Relationships>
</file>

<file path=ppt/notesSlides/_rels/notesSlide3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2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3.xml"/><Relationship Id="rId1" Type="http://schemas.openxmlformats.org/officeDocument/2006/relationships/notesMaster" Target="../notesMasters/notesMaster1.xml"/></Relationships>
</file>

<file path=ppt/notesSlides/_rels/notesSlide3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4.xml"/><Relationship Id="rId1" Type="http://schemas.openxmlformats.org/officeDocument/2006/relationships/notesMaster" Target="../notesMasters/notesMaster1.xml"/></Relationships>
</file>

<file path=ppt/notesSlides/_rels/notesSlide3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5.xml"/><Relationship Id="rId1" Type="http://schemas.openxmlformats.org/officeDocument/2006/relationships/notesMaster" Target="../notesMasters/notesMaster1.xml"/></Relationships>
</file>

<file path=ppt/notesSlides/_rels/notesSlide3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6.xml"/><Relationship Id="rId1" Type="http://schemas.openxmlformats.org/officeDocument/2006/relationships/notesMaster" Target="../notesMasters/notesMaster1.xml"/></Relationships>
</file>

<file path=ppt/notesSlides/_rels/notesSlide3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7.xml"/><Relationship Id="rId1" Type="http://schemas.openxmlformats.org/officeDocument/2006/relationships/notesMaster" Target="../notesMasters/notesMaster1.xml"/></Relationships>
</file>

<file path=ppt/notesSlides/_rels/notesSlide3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8.xml"/><Relationship Id="rId1" Type="http://schemas.openxmlformats.org/officeDocument/2006/relationships/notesMaster" Target="../notesMasters/notesMaster1.xml"/></Relationships>
</file>

<file path=ppt/notesSlides/_rels/notesSlide3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9.xml"/><Relationship Id="rId1" Type="http://schemas.openxmlformats.org/officeDocument/2006/relationships/notesMaster" Target="../notesMasters/notesMaster1.xml"/></Relationships>
</file>

<file path=ppt/notesSlides/_rels/notesSlide3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0.xml"/><Relationship Id="rId1" Type="http://schemas.openxmlformats.org/officeDocument/2006/relationships/notesMaster" Target="../notesMasters/notesMaster1.xml"/></Relationships>
</file>

<file path=ppt/notesSlides/_rels/notesSlide3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1.xml"/><Relationship Id="rId1" Type="http://schemas.openxmlformats.org/officeDocument/2006/relationships/notesMaster" Target="../notesMasters/notesMaster1.xml"/></Relationships>
</file>

<file path=ppt/notesSlides/_rels/notesSlide3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2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3.xml"/><Relationship Id="rId1" Type="http://schemas.openxmlformats.org/officeDocument/2006/relationships/notesMaster" Target="../notesMasters/notesMaster1.xml"/></Relationships>
</file>

<file path=ppt/notesSlides/_rels/notesSlide3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4.xml"/><Relationship Id="rId1" Type="http://schemas.openxmlformats.org/officeDocument/2006/relationships/notesMaster" Target="../notesMasters/notesMaster1.xml"/></Relationships>
</file>

<file path=ppt/notesSlides/_rels/notesSlide3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5.xml"/><Relationship Id="rId1" Type="http://schemas.openxmlformats.org/officeDocument/2006/relationships/notesMaster" Target="../notesMasters/notesMaster1.xml"/></Relationships>
</file>

<file path=ppt/notesSlides/_rels/notesSlide3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6.xml"/><Relationship Id="rId1" Type="http://schemas.openxmlformats.org/officeDocument/2006/relationships/notesMaster" Target="../notesMasters/notesMaster1.xml"/></Relationships>
</file>

<file path=ppt/notesSlides/_rels/notesSlide3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7.xml"/><Relationship Id="rId1" Type="http://schemas.openxmlformats.org/officeDocument/2006/relationships/notesMaster" Target="../notesMasters/notesMaster1.xml"/></Relationships>
</file>

<file path=ppt/notesSlides/_rels/notesSlide3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8.xml"/><Relationship Id="rId1" Type="http://schemas.openxmlformats.org/officeDocument/2006/relationships/notesMaster" Target="../notesMasters/notesMaster1.xml"/></Relationships>
</file>

<file path=ppt/notesSlides/_rels/notesSlide3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9.xml"/><Relationship Id="rId1" Type="http://schemas.openxmlformats.org/officeDocument/2006/relationships/notesMaster" Target="../notesMasters/notesMaster1.xml"/></Relationships>
</file>

<file path=ppt/notesSlides/_rels/notesSlide3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0.xml"/><Relationship Id="rId1" Type="http://schemas.openxmlformats.org/officeDocument/2006/relationships/notesMaster" Target="../notesMasters/notesMaster1.xml"/></Relationships>
</file>

<file path=ppt/notesSlides/_rels/notesSlide3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1.xml"/><Relationship Id="rId1" Type="http://schemas.openxmlformats.org/officeDocument/2006/relationships/notesMaster" Target="../notesMasters/notesMaster1.xml"/></Relationships>
</file>

<file path=ppt/notesSlides/_rels/notesSlide3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2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3.xml"/><Relationship Id="rId1" Type="http://schemas.openxmlformats.org/officeDocument/2006/relationships/notesMaster" Target="../notesMasters/notesMaster1.xml"/></Relationships>
</file>

<file path=ppt/notesSlides/_rels/notesSlide3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4.xml"/><Relationship Id="rId1" Type="http://schemas.openxmlformats.org/officeDocument/2006/relationships/notesMaster" Target="../notesMasters/notesMaster1.xml"/></Relationships>
</file>

<file path=ppt/notesSlides/_rels/notesSlide3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5.xml"/><Relationship Id="rId1" Type="http://schemas.openxmlformats.org/officeDocument/2006/relationships/notesMaster" Target="../notesMasters/notesMaster1.xml"/></Relationships>
</file>

<file path=ppt/notesSlides/_rels/notesSlide3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6.xml"/><Relationship Id="rId1" Type="http://schemas.openxmlformats.org/officeDocument/2006/relationships/notesMaster" Target="../notesMasters/notesMaster1.xml"/></Relationships>
</file>

<file path=ppt/notesSlides/_rels/notesSlide3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7.xml"/><Relationship Id="rId1" Type="http://schemas.openxmlformats.org/officeDocument/2006/relationships/notesMaster" Target="../notesMasters/notesMaster1.xml"/></Relationships>
</file>

<file path=ppt/notesSlides/_rels/notesSlide3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8.xml"/><Relationship Id="rId1" Type="http://schemas.openxmlformats.org/officeDocument/2006/relationships/notesMaster" Target="../notesMasters/notesMaster1.xml"/></Relationships>
</file>

<file path=ppt/notesSlides/_rels/notesSlide3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9.xml"/><Relationship Id="rId1" Type="http://schemas.openxmlformats.org/officeDocument/2006/relationships/notesMaster" Target="../notesMasters/notesMaster1.xml"/></Relationships>
</file>

<file path=ppt/notesSlides/_rels/notesSlide3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0.xml"/><Relationship Id="rId1" Type="http://schemas.openxmlformats.org/officeDocument/2006/relationships/notesMaster" Target="../notesMasters/notesMaster1.xml"/></Relationships>
</file>

<file path=ppt/notesSlides/_rels/notesSlide3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1.xml"/><Relationship Id="rId1" Type="http://schemas.openxmlformats.org/officeDocument/2006/relationships/notesMaster" Target="../notesMasters/notesMaster1.xml"/></Relationships>
</file>

<file path=ppt/notesSlides/_rels/notesSlide3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2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3.xml"/><Relationship Id="rId1" Type="http://schemas.openxmlformats.org/officeDocument/2006/relationships/notesMaster" Target="../notesMasters/notesMaster1.xml"/></Relationships>
</file>

<file path=ppt/notesSlides/_rels/notesSlide3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4.xml"/><Relationship Id="rId1" Type="http://schemas.openxmlformats.org/officeDocument/2006/relationships/notesMaster" Target="../notesMasters/notesMaster1.xml"/></Relationships>
</file>

<file path=ppt/notesSlides/_rels/notesSlide3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5.xml"/><Relationship Id="rId1" Type="http://schemas.openxmlformats.org/officeDocument/2006/relationships/notesMaster" Target="../notesMasters/notesMaster1.xml"/></Relationships>
</file>

<file path=ppt/notesSlides/_rels/notesSlide3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6.xml"/><Relationship Id="rId1" Type="http://schemas.openxmlformats.org/officeDocument/2006/relationships/notesMaster" Target="../notesMasters/notesMaster1.xml"/></Relationships>
</file>

<file path=ppt/notesSlides/_rels/notesSlide3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7.xml"/><Relationship Id="rId1" Type="http://schemas.openxmlformats.org/officeDocument/2006/relationships/notesMaster" Target="../notesMasters/notesMaster1.xml"/></Relationships>
</file>

<file path=ppt/notesSlides/_rels/notesSlide3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8.xml"/><Relationship Id="rId1" Type="http://schemas.openxmlformats.org/officeDocument/2006/relationships/notesMaster" Target="../notesMasters/notesMaster1.xml"/></Relationships>
</file>

<file path=ppt/notesSlides/_rels/notesSlide3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9.xml"/><Relationship Id="rId1" Type="http://schemas.openxmlformats.org/officeDocument/2006/relationships/notesMaster" Target="../notesMasters/notesMaster1.xml"/></Relationships>
</file>

<file path=ppt/notesSlides/_rels/notesSlide3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0.xml"/><Relationship Id="rId1" Type="http://schemas.openxmlformats.org/officeDocument/2006/relationships/notesMaster" Target="../notesMasters/notesMaster1.xml"/></Relationships>
</file>

<file path=ppt/notesSlides/_rels/notesSlide3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1.xml"/><Relationship Id="rId1" Type="http://schemas.openxmlformats.org/officeDocument/2006/relationships/notesMaster" Target="../notesMasters/notesMaster1.xml"/></Relationships>
</file>

<file path=ppt/notesSlides/_rels/notesSlide3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2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3.xml"/><Relationship Id="rId1" Type="http://schemas.openxmlformats.org/officeDocument/2006/relationships/notesMaster" Target="../notesMasters/notesMaster1.xml"/></Relationships>
</file>

<file path=ppt/notesSlides/_rels/notesSlide3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4.xml"/><Relationship Id="rId1" Type="http://schemas.openxmlformats.org/officeDocument/2006/relationships/notesMaster" Target="../notesMasters/notesMaster1.xml"/></Relationships>
</file>

<file path=ppt/notesSlides/_rels/notesSlide3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5.xml"/><Relationship Id="rId1" Type="http://schemas.openxmlformats.org/officeDocument/2006/relationships/notesMaster" Target="../notesMasters/notesMaster1.xml"/></Relationships>
</file>

<file path=ppt/notesSlides/_rels/notesSlide3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6.xml"/><Relationship Id="rId1" Type="http://schemas.openxmlformats.org/officeDocument/2006/relationships/notesMaster" Target="../notesMasters/notesMaster1.xml"/></Relationships>
</file>

<file path=ppt/notesSlides/_rels/notesSlide3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7.xml"/><Relationship Id="rId1" Type="http://schemas.openxmlformats.org/officeDocument/2006/relationships/notesMaster" Target="../notesMasters/notesMaster1.xml"/></Relationships>
</file>

<file path=ppt/notesSlides/_rels/notesSlide3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8.xml"/><Relationship Id="rId1" Type="http://schemas.openxmlformats.org/officeDocument/2006/relationships/notesMaster" Target="../notesMasters/notesMaster1.xml"/></Relationships>
</file>

<file path=ppt/notesSlides/_rels/notesSlide3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9.xml"/><Relationship Id="rId1" Type="http://schemas.openxmlformats.org/officeDocument/2006/relationships/notesMaster" Target="../notesMasters/notesMaster1.xml"/></Relationships>
</file>

<file path=ppt/notesSlides/_rels/notesSlide3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0.xml"/><Relationship Id="rId1" Type="http://schemas.openxmlformats.org/officeDocument/2006/relationships/notesMaster" Target="../notesMasters/notesMaster1.xml"/></Relationships>
</file>

<file path=ppt/notesSlides/_rels/notesSlide38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1.xml"/><Relationship Id="rId1" Type="http://schemas.openxmlformats.org/officeDocument/2006/relationships/notesMaster" Target="../notesMasters/notesMaster1.xml"/></Relationships>
</file>

<file path=ppt/notesSlides/_rels/notesSlide38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2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9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3.xml"/><Relationship Id="rId1" Type="http://schemas.openxmlformats.org/officeDocument/2006/relationships/notesMaster" Target="../notesMasters/notesMaster1.xml"/></Relationships>
</file>

<file path=ppt/notesSlides/_rels/notesSlide39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4.xml"/><Relationship Id="rId1" Type="http://schemas.openxmlformats.org/officeDocument/2006/relationships/notesMaster" Target="../notesMasters/notesMaster1.xml"/></Relationships>
</file>

<file path=ppt/notesSlides/_rels/notesSlide39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5.xml"/><Relationship Id="rId1" Type="http://schemas.openxmlformats.org/officeDocument/2006/relationships/notesMaster" Target="../notesMasters/notesMaster1.xml"/></Relationships>
</file>

<file path=ppt/notesSlides/_rels/notesSlide39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6.xml"/><Relationship Id="rId1" Type="http://schemas.openxmlformats.org/officeDocument/2006/relationships/notesMaster" Target="../notesMasters/notesMaster1.xml"/></Relationships>
</file>

<file path=ppt/notesSlides/_rels/notesSlide39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7.xml"/><Relationship Id="rId1" Type="http://schemas.openxmlformats.org/officeDocument/2006/relationships/notesMaster" Target="../notesMasters/notesMaster1.xml"/></Relationships>
</file>

<file path=ppt/notesSlides/_rels/notesSlide39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8.xml"/><Relationship Id="rId1" Type="http://schemas.openxmlformats.org/officeDocument/2006/relationships/notesMaster" Target="../notesMasters/notesMaster1.xml"/></Relationships>
</file>

<file path=ppt/notesSlides/_rels/notesSlide39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9.xml"/><Relationship Id="rId1" Type="http://schemas.openxmlformats.org/officeDocument/2006/relationships/notesMaster" Target="../notesMasters/notesMaster1.xml"/></Relationships>
</file>

<file path=ppt/notesSlides/_rels/notesSlide39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0.xml"/><Relationship Id="rId1" Type="http://schemas.openxmlformats.org/officeDocument/2006/relationships/notesMaster" Target="../notesMasters/notesMaster1.xml"/></Relationships>
</file>

<file path=ppt/notesSlides/_rels/notesSlide39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1.xml"/><Relationship Id="rId1" Type="http://schemas.openxmlformats.org/officeDocument/2006/relationships/notesMaster" Target="../notesMasters/notesMaster1.xml"/></Relationships>
</file>

<file path=ppt/notesSlides/_rels/notesSlide39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0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3.xml"/><Relationship Id="rId1" Type="http://schemas.openxmlformats.org/officeDocument/2006/relationships/notesMaster" Target="../notesMasters/notesMaster1.xml"/></Relationships>
</file>

<file path=ppt/notesSlides/_rels/notesSlide40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4.xml"/><Relationship Id="rId1" Type="http://schemas.openxmlformats.org/officeDocument/2006/relationships/notesMaster" Target="../notesMasters/notesMaster1.xml"/></Relationships>
</file>

<file path=ppt/notesSlides/_rels/notesSlide40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5.xml"/><Relationship Id="rId1" Type="http://schemas.openxmlformats.org/officeDocument/2006/relationships/notesMaster" Target="../notesMasters/notesMaster1.xml"/></Relationships>
</file>

<file path=ppt/notesSlides/_rels/notesSlide40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6.xml"/><Relationship Id="rId1" Type="http://schemas.openxmlformats.org/officeDocument/2006/relationships/notesMaster" Target="../notesMasters/notesMaster1.xml"/></Relationships>
</file>

<file path=ppt/notesSlides/_rels/notesSlide40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7.xml"/><Relationship Id="rId1" Type="http://schemas.openxmlformats.org/officeDocument/2006/relationships/notesMaster" Target="../notesMasters/notesMaster1.xml"/></Relationships>
</file>

<file path=ppt/notesSlides/_rels/notesSlide40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8.xml"/><Relationship Id="rId1" Type="http://schemas.openxmlformats.org/officeDocument/2006/relationships/notesMaster" Target="../notesMasters/notesMaster1.xml"/></Relationships>
</file>

<file path=ppt/notesSlides/_rels/notesSlide40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9.xml"/><Relationship Id="rId1" Type="http://schemas.openxmlformats.org/officeDocument/2006/relationships/notesMaster" Target="../notesMasters/notesMaster1.xml"/></Relationships>
</file>

<file path=ppt/notesSlides/_rels/notesSlide40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0.xml"/><Relationship Id="rId1" Type="http://schemas.openxmlformats.org/officeDocument/2006/relationships/notesMaster" Target="../notesMasters/notesMaster1.xml"/></Relationships>
</file>

<file path=ppt/notesSlides/_rels/notesSlide40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1.xml"/><Relationship Id="rId1" Type="http://schemas.openxmlformats.org/officeDocument/2006/relationships/notesMaster" Target="../notesMasters/notesMaster1.xml"/></Relationships>
</file>

<file path=ppt/notesSlides/_rels/notesSlide40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2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3.xml"/><Relationship Id="rId1" Type="http://schemas.openxmlformats.org/officeDocument/2006/relationships/notesMaster" Target="../notesMasters/notesMaster1.xml"/></Relationships>
</file>

<file path=ppt/notesSlides/_rels/notesSlide4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4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8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8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9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9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9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4.xml"/><Relationship Id="rId1" Type="http://schemas.openxmlformats.org/officeDocument/2006/relationships/notesMaster" Target="../notesMasters/notesMaster1.xml"/></Relationships>
</file>

<file path=ppt/notesSlides/_rels/notesSlide9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5.xml"/><Relationship Id="rId1" Type="http://schemas.openxmlformats.org/officeDocument/2006/relationships/notesMaster" Target="../notesMasters/notesMaster1.xml"/></Relationships>
</file>

<file path=ppt/notesSlides/_rels/notesSlide9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6.xml"/><Relationship Id="rId1" Type="http://schemas.openxmlformats.org/officeDocument/2006/relationships/notesMaster" Target="../notesMasters/notesMaster1.xml"/></Relationships>
</file>

<file path=ppt/notesSlides/_rels/notesSlide9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7.xml"/><Relationship Id="rId1" Type="http://schemas.openxmlformats.org/officeDocument/2006/relationships/notesMaster" Target="../notesMasters/notesMaster1.xml"/></Relationships>
</file>

<file path=ppt/notesSlides/_rels/notesSlide9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8.xml"/><Relationship Id="rId1" Type="http://schemas.openxmlformats.org/officeDocument/2006/relationships/notesMaster" Target="../notesMasters/notesMaster1.xml"/></Relationships>
</file>

<file path=ppt/notesSlides/_rels/notesSlide9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9.xml"/><Relationship Id="rId1" Type="http://schemas.openxmlformats.org/officeDocument/2006/relationships/notesMaster" Target="../notesMasters/notesMaster1.xml"/></Relationships>
</file>

<file path=ppt/notesSlides/_rels/notesSlide9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8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8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8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9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9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9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9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9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9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9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9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400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9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401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9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402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0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403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0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404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0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405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0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406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0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407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0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408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0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409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0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0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0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chinese#pid=673723671f6855087e737d8b#tid=673ecd2c05e5d80009026d1d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C2FA2510-4E03-9A34-70B5-D68A4198AF32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EE3D49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7E731DD2-038C-44A1-85F0-33F52855A9D3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338328" y="0"/>
            <a:ext cx="540410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cf0e7c1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5D81934D-BBA9-4FA3-8726-7BBAF04A7B09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338328" y="0"/>
            <a:ext cx="540410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文言文篇目梳理</a:t>
            </a:r>
            <a:endParaRPr lang="en-US" sz="2400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9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9.xml"/><Relationship Id="rId1" Type="http://schemas.openxmlformats.org/officeDocument/2006/relationships/slideLayout" Target="../slideLayouts/slideLayout9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0.xml"/><Relationship Id="rId1" Type="http://schemas.openxmlformats.org/officeDocument/2006/relationships/slideLayout" Target="../slideLayouts/slideLayout9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1.xml"/><Relationship Id="rId1" Type="http://schemas.openxmlformats.org/officeDocument/2006/relationships/slideLayout" Target="../slideLayouts/slideLayout9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2.xml"/><Relationship Id="rId1" Type="http://schemas.openxmlformats.org/officeDocument/2006/relationships/slideLayout" Target="../slideLayouts/slideLayout9.xml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03.xml"/><Relationship Id="rId1" Type="http://schemas.openxmlformats.org/officeDocument/2006/relationships/slideLayout" Target="../slideLayouts/slideLayout9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4.xml"/><Relationship Id="rId1" Type="http://schemas.openxmlformats.org/officeDocument/2006/relationships/slideLayout" Target="../slideLayouts/slideLayout9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5.xml"/><Relationship Id="rId1" Type="http://schemas.openxmlformats.org/officeDocument/2006/relationships/slideLayout" Target="../slideLayouts/slideLayout9.xml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6.xml"/><Relationship Id="rId1" Type="http://schemas.openxmlformats.org/officeDocument/2006/relationships/slideLayout" Target="../slideLayouts/slideLayout9.xml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7.xml"/><Relationship Id="rId1" Type="http://schemas.openxmlformats.org/officeDocument/2006/relationships/slideLayout" Target="../slideLayouts/slideLayout9.xml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8.xml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9.xml"/></Relationships>
</file>

<file path=ppt/slides/_rels/slide1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9.xml"/><Relationship Id="rId1" Type="http://schemas.openxmlformats.org/officeDocument/2006/relationships/slideLayout" Target="../slideLayouts/slideLayout9.xml"/></Relationships>
</file>

<file path=ppt/slides/_rels/slide1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0.xml"/><Relationship Id="rId1" Type="http://schemas.openxmlformats.org/officeDocument/2006/relationships/slideLayout" Target="../slideLayouts/slideLayout9.xml"/></Relationships>
</file>

<file path=ppt/slides/_rels/slide1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1.xml"/><Relationship Id="rId1" Type="http://schemas.openxmlformats.org/officeDocument/2006/relationships/slideLayout" Target="../slideLayouts/slideLayout9.xml"/></Relationships>
</file>

<file path=ppt/slides/_rels/slide1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2.xml"/><Relationship Id="rId1" Type="http://schemas.openxmlformats.org/officeDocument/2006/relationships/slideLayout" Target="../slideLayouts/slideLayout9.xml"/></Relationships>
</file>

<file path=ppt/slides/_rels/slide1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3.xml"/><Relationship Id="rId1" Type="http://schemas.openxmlformats.org/officeDocument/2006/relationships/slideLayout" Target="../slideLayouts/slideLayout9.xml"/></Relationships>
</file>

<file path=ppt/slides/_rels/slide1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4.xml"/><Relationship Id="rId1" Type="http://schemas.openxmlformats.org/officeDocument/2006/relationships/slideLayout" Target="../slideLayouts/slideLayout9.xml"/></Relationships>
</file>

<file path=ppt/slides/_rels/slide1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5.xml"/><Relationship Id="rId1" Type="http://schemas.openxmlformats.org/officeDocument/2006/relationships/slideLayout" Target="../slideLayouts/slideLayout9.xml"/></Relationships>
</file>

<file path=ppt/slides/_rels/slide1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6.xml"/><Relationship Id="rId1" Type="http://schemas.openxmlformats.org/officeDocument/2006/relationships/slideLayout" Target="../slideLayouts/slideLayout9.xml"/></Relationships>
</file>

<file path=ppt/slides/_rels/slide1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7.xml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9.xml"/></Relationships>
</file>

<file path=ppt/slides/_rels/slide1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8.xml"/><Relationship Id="rId1" Type="http://schemas.openxmlformats.org/officeDocument/2006/relationships/slideLayout" Target="../slideLayouts/slideLayout9.xml"/></Relationships>
</file>

<file path=ppt/slides/_rels/slide1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9.xml"/><Relationship Id="rId1" Type="http://schemas.openxmlformats.org/officeDocument/2006/relationships/slideLayout" Target="../slideLayouts/slideLayout9.xml"/></Relationships>
</file>

<file path=ppt/slides/_rels/slide1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0.xml"/><Relationship Id="rId1" Type="http://schemas.openxmlformats.org/officeDocument/2006/relationships/slideLayout" Target="../slideLayouts/slideLayout9.xml"/></Relationships>
</file>

<file path=ppt/slides/_rels/slide1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1.xml"/><Relationship Id="rId1" Type="http://schemas.openxmlformats.org/officeDocument/2006/relationships/slideLayout" Target="../slideLayouts/slideLayout9.xml"/></Relationships>
</file>

<file path=ppt/slides/_rels/slide1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2.xml"/><Relationship Id="rId1" Type="http://schemas.openxmlformats.org/officeDocument/2006/relationships/slideLayout" Target="../slideLayouts/slideLayout9.xml"/></Relationships>
</file>

<file path=ppt/slides/_rels/slide1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3.xml"/><Relationship Id="rId1" Type="http://schemas.openxmlformats.org/officeDocument/2006/relationships/slideLayout" Target="../slideLayouts/slideLayout9.xml"/></Relationships>
</file>

<file path=ppt/slides/_rels/slide1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4.xml"/><Relationship Id="rId1" Type="http://schemas.openxmlformats.org/officeDocument/2006/relationships/slideLayout" Target="../slideLayouts/slideLayout9.xml"/></Relationships>
</file>

<file path=ppt/slides/_rels/slide1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5.xml"/><Relationship Id="rId1" Type="http://schemas.openxmlformats.org/officeDocument/2006/relationships/slideLayout" Target="../slideLayouts/slideLayout9.xml"/></Relationships>
</file>

<file path=ppt/slides/_rels/slide1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6.xml"/><Relationship Id="rId1" Type="http://schemas.openxmlformats.org/officeDocument/2006/relationships/slideLayout" Target="../slideLayouts/slideLayout9.xml"/></Relationships>
</file>

<file path=ppt/slides/_rels/slide1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7.xml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9.xml"/></Relationships>
</file>

<file path=ppt/slides/_rels/slide1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8.xml"/><Relationship Id="rId1" Type="http://schemas.openxmlformats.org/officeDocument/2006/relationships/slideLayout" Target="../slideLayouts/slideLayout9.xml"/></Relationships>
</file>

<file path=ppt/slides/_rels/slide1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9.xml"/><Relationship Id="rId1" Type="http://schemas.openxmlformats.org/officeDocument/2006/relationships/slideLayout" Target="../slideLayouts/slideLayout9.xml"/></Relationships>
</file>

<file path=ppt/slides/_rels/slide1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0.xml"/><Relationship Id="rId1" Type="http://schemas.openxmlformats.org/officeDocument/2006/relationships/slideLayout" Target="../slideLayouts/slideLayout9.xml"/></Relationships>
</file>

<file path=ppt/slides/_rels/slide1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1.xml"/><Relationship Id="rId1" Type="http://schemas.openxmlformats.org/officeDocument/2006/relationships/slideLayout" Target="../slideLayouts/slideLayout9.xml"/></Relationships>
</file>

<file path=ppt/slides/_rels/slide1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2.xml"/><Relationship Id="rId1" Type="http://schemas.openxmlformats.org/officeDocument/2006/relationships/slideLayout" Target="../slideLayouts/slideLayout9.xml"/></Relationships>
</file>

<file path=ppt/slides/_rels/slide1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3.xml"/><Relationship Id="rId1" Type="http://schemas.openxmlformats.org/officeDocument/2006/relationships/slideLayout" Target="../slideLayouts/slideLayout9.xml"/></Relationships>
</file>

<file path=ppt/slides/_rels/slide1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4.xml"/><Relationship Id="rId1" Type="http://schemas.openxmlformats.org/officeDocument/2006/relationships/slideLayout" Target="../slideLayouts/slideLayout9.xml"/></Relationships>
</file>

<file path=ppt/slides/_rels/slide1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5.xml"/><Relationship Id="rId1" Type="http://schemas.openxmlformats.org/officeDocument/2006/relationships/slideLayout" Target="../slideLayouts/slideLayout9.xml"/></Relationships>
</file>

<file path=ppt/slides/_rels/slide1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6.xml"/><Relationship Id="rId1" Type="http://schemas.openxmlformats.org/officeDocument/2006/relationships/slideLayout" Target="../slideLayouts/slideLayout9.xml"/></Relationships>
</file>

<file path=ppt/slides/_rels/slide1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7.xml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9.xml"/></Relationships>
</file>

<file path=ppt/slides/_rels/slide1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8.xml"/><Relationship Id="rId1" Type="http://schemas.openxmlformats.org/officeDocument/2006/relationships/slideLayout" Target="../slideLayouts/slideLayout9.xml"/></Relationships>
</file>

<file path=ppt/slides/_rels/slide1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9.xml"/><Relationship Id="rId1" Type="http://schemas.openxmlformats.org/officeDocument/2006/relationships/slideLayout" Target="../slideLayouts/slideLayout9.xml"/></Relationships>
</file>

<file path=ppt/slides/_rels/slide1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0.xml"/><Relationship Id="rId1" Type="http://schemas.openxmlformats.org/officeDocument/2006/relationships/slideLayout" Target="../slideLayouts/slideLayout9.xml"/></Relationships>
</file>

<file path=ppt/slides/_rels/slide1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1.xml"/><Relationship Id="rId1" Type="http://schemas.openxmlformats.org/officeDocument/2006/relationships/slideLayout" Target="../slideLayouts/slideLayout9.xml"/></Relationships>
</file>

<file path=ppt/slides/_rels/slide1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2.xml"/><Relationship Id="rId1" Type="http://schemas.openxmlformats.org/officeDocument/2006/relationships/slideLayout" Target="../slideLayouts/slideLayout9.xml"/></Relationships>
</file>

<file path=ppt/slides/_rels/slide1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3.xml"/><Relationship Id="rId1" Type="http://schemas.openxmlformats.org/officeDocument/2006/relationships/slideLayout" Target="../slideLayouts/slideLayout9.xml"/></Relationships>
</file>

<file path=ppt/slides/_rels/slide1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4.xml"/><Relationship Id="rId1" Type="http://schemas.openxmlformats.org/officeDocument/2006/relationships/slideLayout" Target="../slideLayouts/slideLayout9.xml"/></Relationships>
</file>

<file path=ppt/slides/_rels/slide1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5.xml"/><Relationship Id="rId1" Type="http://schemas.openxmlformats.org/officeDocument/2006/relationships/slideLayout" Target="../slideLayouts/slideLayout9.xml"/></Relationships>
</file>

<file path=ppt/slides/_rels/slide1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6.xml"/><Relationship Id="rId1" Type="http://schemas.openxmlformats.org/officeDocument/2006/relationships/slideLayout" Target="../slideLayouts/slideLayout9.xml"/></Relationships>
</file>

<file path=ppt/slides/_rels/slide1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7.xml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8.xml"/><Relationship Id="rId1" Type="http://schemas.openxmlformats.org/officeDocument/2006/relationships/slideLayout" Target="../slideLayouts/slideLayout9.xml"/></Relationships>
</file>

<file path=ppt/slides/_rels/slide1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9.xml"/><Relationship Id="rId1" Type="http://schemas.openxmlformats.org/officeDocument/2006/relationships/slideLayout" Target="../slideLayouts/slideLayout9.xml"/></Relationships>
</file>

<file path=ppt/slides/_rels/slide1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0.xml"/><Relationship Id="rId1" Type="http://schemas.openxmlformats.org/officeDocument/2006/relationships/slideLayout" Target="../slideLayouts/slideLayout9.xml"/></Relationships>
</file>

<file path=ppt/slides/_rels/slide1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1.xml"/><Relationship Id="rId1" Type="http://schemas.openxmlformats.org/officeDocument/2006/relationships/slideLayout" Target="../slideLayouts/slideLayout9.xml"/></Relationships>
</file>

<file path=ppt/slides/_rels/slide1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2.xml"/><Relationship Id="rId1" Type="http://schemas.openxmlformats.org/officeDocument/2006/relationships/slideLayout" Target="../slideLayouts/slideLayout9.xml"/></Relationships>
</file>

<file path=ppt/slides/_rels/slide1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3.xml"/><Relationship Id="rId1" Type="http://schemas.openxmlformats.org/officeDocument/2006/relationships/slideLayout" Target="../slideLayouts/slideLayout9.xml"/></Relationships>
</file>

<file path=ppt/slides/_rels/slide1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4.xml"/><Relationship Id="rId1" Type="http://schemas.openxmlformats.org/officeDocument/2006/relationships/slideLayout" Target="../slideLayouts/slideLayout9.xml"/></Relationships>
</file>

<file path=ppt/slides/_rels/slide1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5.xml"/><Relationship Id="rId1" Type="http://schemas.openxmlformats.org/officeDocument/2006/relationships/slideLayout" Target="../slideLayouts/slideLayout9.xml"/></Relationships>
</file>

<file path=ppt/slides/_rels/slide1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6.xml"/><Relationship Id="rId1" Type="http://schemas.openxmlformats.org/officeDocument/2006/relationships/slideLayout" Target="../slideLayouts/slideLayout9.xml"/></Relationships>
</file>

<file path=ppt/slides/_rels/slide1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7.xml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9.xml"/></Relationships>
</file>

<file path=ppt/slides/_rels/slide1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8.xml"/><Relationship Id="rId1" Type="http://schemas.openxmlformats.org/officeDocument/2006/relationships/slideLayout" Target="../slideLayouts/slideLayout9.xml"/></Relationships>
</file>

<file path=ppt/slides/_rels/slide1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9.xml"/><Relationship Id="rId1" Type="http://schemas.openxmlformats.org/officeDocument/2006/relationships/slideLayout" Target="../slideLayouts/slideLayout9.xml"/></Relationships>
</file>

<file path=ppt/slides/_rels/slide1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0.xml"/><Relationship Id="rId1" Type="http://schemas.openxmlformats.org/officeDocument/2006/relationships/slideLayout" Target="../slideLayouts/slideLayout9.xml"/></Relationships>
</file>

<file path=ppt/slides/_rels/slide1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1.xml"/><Relationship Id="rId1" Type="http://schemas.openxmlformats.org/officeDocument/2006/relationships/slideLayout" Target="../slideLayouts/slideLayout9.xml"/></Relationships>
</file>

<file path=ppt/slides/_rels/slide1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2.xml"/><Relationship Id="rId1" Type="http://schemas.openxmlformats.org/officeDocument/2006/relationships/slideLayout" Target="../slideLayouts/slideLayout9.xml"/></Relationships>
</file>

<file path=ppt/slides/_rels/slide16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3.xml"/><Relationship Id="rId1" Type="http://schemas.openxmlformats.org/officeDocument/2006/relationships/slideLayout" Target="../slideLayouts/slideLayout9.xml"/></Relationships>
</file>

<file path=ppt/slides/_rels/slide16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4.xml"/><Relationship Id="rId1" Type="http://schemas.openxmlformats.org/officeDocument/2006/relationships/slideLayout" Target="../slideLayouts/slideLayout9.xml"/></Relationships>
</file>

<file path=ppt/slides/_rels/slide16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5.xml"/><Relationship Id="rId1" Type="http://schemas.openxmlformats.org/officeDocument/2006/relationships/slideLayout" Target="../slideLayouts/slideLayout9.xml"/></Relationships>
</file>

<file path=ppt/slides/_rels/slide16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6.xml"/><Relationship Id="rId1" Type="http://schemas.openxmlformats.org/officeDocument/2006/relationships/slideLayout" Target="../slideLayouts/slideLayout9.xml"/></Relationships>
</file>

<file path=ppt/slides/_rels/slide16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7.xml"/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9.xml"/></Relationships>
</file>

<file path=ppt/slides/_rels/slide17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8.xml"/><Relationship Id="rId1" Type="http://schemas.openxmlformats.org/officeDocument/2006/relationships/slideLayout" Target="../slideLayouts/slideLayout9.xml"/></Relationships>
</file>

<file path=ppt/slides/_rels/slide17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9.xml"/><Relationship Id="rId1" Type="http://schemas.openxmlformats.org/officeDocument/2006/relationships/slideLayout" Target="../slideLayouts/slideLayout9.xml"/></Relationships>
</file>

<file path=ppt/slides/_rels/slide17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0.xml"/><Relationship Id="rId1" Type="http://schemas.openxmlformats.org/officeDocument/2006/relationships/slideLayout" Target="../slideLayouts/slideLayout9.xml"/></Relationships>
</file>

<file path=ppt/slides/_rels/slide17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1.xml"/><Relationship Id="rId1" Type="http://schemas.openxmlformats.org/officeDocument/2006/relationships/slideLayout" Target="../slideLayouts/slideLayout9.xml"/></Relationships>
</file>

<file path=ppt/slides/_rels/slide17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2.xml"/><Relationship Id="rId1" Type="http://schemas.openxmlformats.org/officeDocument/2006/relationships/slideLayout" Target="../slideLayouts/slideLayout9.xml"/></Relationships>
</file>

<file path=ppt/slides/_rels/slide17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3.xml"/><Relationship Id="rId1" Type="http://schemas.openxmlformats.org/officeDocument/2006/relationships/slideLayout" Target="../slideLayouts/slideLayout9.xml"/></Relationships>
</file>

<file path=ppt/slides/_rels/slide17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4.xml"/><Relationship Id="rId1" Type="http://schemas.openxmlformats.org/officeDocument/2006/relationships/slideLayout" Target="../slideLayouts/slideLayout9.xml"/></Relationships>
</file>

<file path=ppt/slides/_rels/slide17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5.xml"/><Relationship Id="rId1" Type="http://schemas.openxmlformats.org/officeDocument/2006/relationships/slideLayout" Target="../slideLayouts/slideLayout9.xml"/></Relationships>
</file>

<file path=ppt/slides/_rels/slide17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6.xml"/><Relationship Id="rId1" Type="http://schemas.openxmlformats.org/officeDocument/2006/relationships/slideLayout" Target="../slideLayouts/slideLayout9.xml"/></Relationships>
</file>

<file path=ppt/slides/_rels/slide17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7.xml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9.xml"/></Relationships>
</file>

<file path=ppt/slides/_rels/slide18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8.xml"/><Relationship Id="rId1" Type="http://schemas.openxmlformats.org/officeDocument/2006/relationships/slideLayout" Target="../slideLayouts/slideLayout9.xml"/></Relationships>
</file>

<file path=ppt/slides/_rels/slide18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9.xml"/><Relationship Id="rId1" Type="http://schemas.openxmlformats.org/officeDocument/2006/relationships/slideLayout" Target="../slideLayouts/slideLayout9.xml"/></Relationships>
</file>

<file path=ppt/slides/_rels/slide18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0.xml"/><Relationship Id="rId1" Type="http://schemas.openxmlformats.org/officeDocument/2006/relationships/slideLayout" Target="../slideLayouts/slideLayout9.xml"/></Relationships>
</file>

<file path=ppt/slides/_rels/slide18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1.xml"/><Relationship Id="rId1" Type="http://schemas.openxmlformats.org/officeDocument/2006/relationships/slideLayout" Target="../slideLayouts/slideLayout9.xml"/></Relationships>
</file>

<file path=ppt/slides/_rels/slide18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2.xml"/><Relationship Id="rId1" Type="http://schemas.openxmlformats.org/officeDocument/2006/relationships/slideLayout" Target="../slideLayouts/slideLayout9.xml"/></Relationships>
</file>

<file path=ppt/slides/_rels/slide18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3.xml"/><Relationship Id="rId1" Type="http://schemas.openxmlformats.org/officeDocument/2006/relationships/slideLayout" Target="../slideLayouts/slideLayout9.xml"/></Relationships>
</file>

<file path=ppt/slides/_rels/slide18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4.xml"/><Relationship Id="rId1" Type="http://schemas.openxmlformats.org/officeDocument/2006/relationships/slideLayout" Target="../slideLayouts/slideLayout9.xml"/></Relationships>
</file>

<file path=ppt/slides/_rels/slide18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5.xml"/><Relationship Id="rId1" Type="http://schemas.openxmlformats.org/officeDocument/2006/relationships/slideLayout" Target="../slideLayouts/slideLayout9.xml"/></Relationships>
</file>

<file path=ppt/slides/_rels/slide18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6.xml"/><Relationship Id="rId1" Type="http://schemas.openxmlformats.org/officeDocument/2006/relationships/slideLayout" Target="../slideLayouts/slideLayout9.xml"/></Relationships>
</file>

<file path=ppt/slides/_rels/slide18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7.xml"/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9.xml"/></Relationships>
</file>

<file path=ppt/slides/_rels/slide19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8.xml"/><Relationship Id="rId1" Type="http://schemas.openxmlformats.org/officeDocument/2006/relationships/slideLayout" Target="../slideLayouts/slideLayout9.xml"/></Relationships>
</file>

<file path=ppt/slides/_rels/slide1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9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9.xml"/><Relationship Id="rId1" Type="http://schemas.openxmlformats.org/officeDocument/2006/relationships/slideLayout" Target="../slideLayouts/slideLayout9.xml"/></Relationships>
</file>

<file path=ppt/slides/_rels/slide19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0.xml"/><Relationship Id="rId1" Type="http://schemas.openxmlformats.org/officeDocument/2006/relationships/slideLayout" Target="../slideLayouts/slideLayout9.xml"/></Relationships>
</file>

<file path=ppt/slides/_rels/slide19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1.xml"/><Relationship Id="rId1" Type="http://schemas.openxmlformats.org/officeDocument/2006/relationships/slideLayout" Target="../slideLayouts/slideLayout9.xml"/></Relationships>
</file>

<file path=ppt/slides/_rels/slide19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2.xml"/><Relationship Id="rId1" Type="http://schemas.openxmlformats.org/officeDocument/2006/relationships/slideLayout" Target="../slideLayouts/slideLayout9.xml"/></Relationships>
</file>

<file path=ppt/slides/_rels/slide19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3.xml"/><Relationship Id="rId1" Type="http://schemas.openxmlformats.org/officeDocument/2006/relationships/slideLayout" Target="../slideLayouts/slideLayout9.xml"/></Relationships>
</file>

<file path=ppt/slides/_rels/slide19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4.xml"/><Relationship Id="rId1" Type="http://schemas.openxmlformats.org/officeDocument/2006/relationships/slideLayout" Target="../slideLayouts/slideLayout9.xml"/></Relationships>
</file>

<file path=ppt/slides/_rels/slide19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5.xml"/><Relationship Id="rId1" Type="http://schemas.openxmlformats.org/officeDocument/2006/relationships/slideLayout" Target="../slideLayouts/slideLayout9.xml"/></Relationships>
</file>

<file path=ppt/slides/_rels/slide19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6.xml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9.xml"/></Relationships>
</file>

<file path=ppt/slides/_rels/slide20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7.xml"/><Relationship Id="rId1" Type="http://schemas.openxmlformats.org/officeDocument/2006/relationships/slideLayout" Target="../slideLayouts/slideLayout9.xml"/></Relationships>
</file>

<file path=ppt/slides/_rels/slide20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8.xml"/><Relationship Id="rId1" Type="http://schemas.openxmlformats.org/officeDocument/2006/relationships/slideLayout" Target="../slideLayouts/slideLayout9.xml"/></Relationships>
</file>

<file path=ppt/slides/_rels/slide20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9.xml"/><Relationship Id="rId1" Type="http://schemas.openxmlformats.org/officeDocument/2006/relationships/slideLayout" Target="../slideLayouts/slideLayout9.xml"/></Relationships>
</file>

<file path=ppt/slides/_rels/slide20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0.xml"/><Relationship Id="rId1" Type="http://schemas.openxmlformats.org/officeDocument/2006/relationships/slideLayout" Target="../slideLayouts/slideLayout9.xml"/></Relationships>
</file>

<file path=ppt/slides/_rels/slide20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1.xml"/><Relationship Id="rId1" Type="http://schemas.openxmlformats.org/officeDocument/2006/relationships/slideLayout" Target="../slideLayouts/slideLayout9.xml"/></Relationships>
</file>

<file path=ppt/slides/_rels/slide20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2.xml"/><Relationship Id="rId1" Type="http://schemas.openxmlformats.org/officeDocument/2006/relationships/slideLayout" Target="../slideLayouts/slideLayout9.xml"/></Relationships>
</file>

<file path=ppt/slides/_rels/slide20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3.xml"/><Relationship Id="rId1" Type="http://schemas.openxmlformats.org/officeDocument/2006/relationships/slideLayout" Target="../slideLayouts/slideLayout9.xml"/></Relationships>
</file>

<file path=ppt/slides/_rels/slide20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4.xml"/><Relationship Id="rId1" Type="http://schemas.openxmlformats.org/officeDocument/2006/relationships/slideLayout" Target="../slideLayouts/slideLayout9.xml"/></Relationships>
</file>

<file path=ppt/slides/_rels/slide20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5.xml"/><Relationship Id="rId1" Type="http://schemas.openxmlformats.org/officeDocument/2006/relationships/slideLayout" Target="../slideLayouts/slideLayout9.xml"/></Relationships>
</file>

<file path=ppt/slides/_rels/slide20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6.xml"/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9.xml"/></Relationships>
</file>

<file path=ppt/slides/_rels/slide2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7.xml"/><Relationship Id="rId1" Type="http://schemas.openxmlformats.org/officeDocument/2006/relationships/slideLayout" Target="../slideLayouts/slideLayout9.xml"/></Relationships>
</file>

<file path=ppt/slides/_rels/slide2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8.xml"/><Relationship Id="rId1" Type="http://schemas.openxmlformats.org/officeDocument/2006/relationships/slideLayout" Target="../slideLayouts/slideLayout9.xml"/></Relationships>
</file>

<file path=ppt/slides/_rels/slide2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9.xml"/><Relationship Id="rId1" Type="http://schemas.openxmlformats.org/officeDocument/2006/relationships/slideLayout" Target="../slideLayouts/slideLayout9.xml"/></Relationships>
</file>

<file path=ppt/slides/_rels/slide2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0.xml"/><Relationship Id="rId1" Type="http://schemas.openxmlformats.org/officeDocument/2006/relationships/slideLayout" Target="../slideLayouts/slideLayout9.xml"/></Relationships>
</file>

<file path=ppt/slides/_rels/slide2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1.xml"/><Relationship Id="rId1" Type="http://schemas.openxmlformats.org/officeDocument/2006/relationships/slideLayout" Target="../slideLayouts/slideLayout9.xml"/></Relationships>
</file>

<file path=ppt/slides/_rels/slide2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2.xml"/><Relationship Id="rId1" Type="http://schemas.openxmlformats.org/officeDocument/2006/relationships/slideLayout" Target="../slideLayouts/slideLayout9.xml"/></Relationships>
</file>

<file path=ppt/slides/_rels/slide2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3.xml"/><Relationship Id="rId1" Type="http://schemas.openxmlformats.org/officeDocument/2006/relationships/slideLayout" Target="../slideLayouts/slideLayout9.xml"/></Relationships>
</file>

<file path=ppt/slides/_rels/slide2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4.xml"/><Relationship Id="rId1" Type="http://schemas.openxmlformats.org/officeDocument/2006/relationships/slideLayout" Target="../slideLayouts/slideLayout9.xml"/></Relationships>
</file>

<file path=ppt/slides/_rels/slide2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5.xml"/><Relationship Id="rId1" Type="http://schemas.openxmlformats.org/officeDocument/2006/relationships/slideLayout" Target="../slideLayouts/slideLayout9.xml"/></Relationships>
</file>

<file path=ppt/slides/_rels/slide2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6.xml"/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9.xml"/></Relationships>
</file>

<file path=ppt/slides/_rels/slide2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7.xml"/><Relationship Id="rId1" Type="http://schemas.openxmlformats.org/officeDocument/2006/relationships/slideLayout" Target="../slideLayouts/slideLayout9.xml"/></Relationships>
</file>

<file path=ppt/slides/_rels/slide2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8.xml"/><Relationship Id="rId1" Type="http://schemas.openxmlformats.org/officeDocument/2006/relationships/slideLayout" Target="../slideLayouts/slideLayout9.xml"/></Relationships>
</file>

<file path=ppt/slides/_rels/slide2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9.xml"/><Relationship Id="rId1" Type="http://schemas.openxmlformats.org/officeDocument/2006/relationships/slideLayout" Target="../slideLayouts/slideLayout9.xml"/></Relationships>
</file>

<file path=ppt/slides/_rels/slide2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0.xml"/><Relationship Id="rId1" Type="http://schemas.openxmlformats.org/officeDocument/2006/relationships/slideLayout" Target="../slideLayouts/slideLayout9.xml"/></Relationships>
</file>

<file path=ppt/slides/_rels/slide2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1.xml"/><Relationship Id="rId1" Type="http://schemas.openxmlformats.org/officeDocument/2006/relationships/slideLayout" Target="../slideLayouts/slideLayout9.xml"/></Relationships>
</file>

<file path=ppt/slides/_rels/slide2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2.xml"/><Relationship Id="rId1" Type="http://schemas.openxmlformats.org/officeDocument/2006/relationships/slideLayout" Target="../slideLayouts/slideLayout9.xml"/></Relationships>
</file>

<file path=ppt/slides/_rels/slide2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3.xml"/><Relationship Id="rId1" Type="http://schemas.openxmlformats.org/officeDocument/2006/relationships/slideLayout" Target="../slideLayouts/slideLayout9.xml"/></Relationships>
</file>

<file path=ppt/slides/_rels/slide2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4.xml"/><Relationship Id="rId1" Type="http://schemas.openxmlformats.org/officeDocument/2006/relationships/slideLayout" Target="../slideLayouts/slideLayout9.xml"/></Relationships>
</file>

<file path=ppt/slides/_rels/slide2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5.xml"/><Relationship Id="rId1" Type="http://schemas.openxmlformats.org/officeDocument/2006/relationships/slideLayout" Target="../slideLayouts/slideLayout9.xml"/></Relationships>
</file>

<file path=ppt/slides/_rels/slide2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6.xml"/><Relationship Id="rId1" Type="http://schemas.openxmlformats.org/officeDocument/2006/relationships/slideLayout" Target="../slideLayouts/slideLayout9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9.xml"/></Relationships>
</file>

<file path=ppt/slides/_rels/slide2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7.xml"/><Relationship Id="rId1" Type="http://schemas.openxmlformats.org/officeDocument/2006/relationships/slideLayout" Target="../slideLayouts/slideLayout9.xml"/></Relationships>
</file>

<file path=ppt/slides/_rels/slide2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8.xml"/><Relationship Id="rId1" Type="http://schemas.openxmlformats.org/officeDocument/2006/relationships/slideLayout" Target="../slideLayouts/slideLayout9.xml"/></Relationships>
</file>

<file path=ppt/slides/_rels/slide2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9.xml"/><Relationship Id="rId1" Type="http://schemas.openxmlformats.org/officeDocument/2006/relationships/slideLayout" Target="../slideLayouts/slideLayout9.xml"/></Relationships>
</file>

<file path=ppt/slides/_rels/slide2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0.xml"/><Relationship Id="rId1" Type="http://schemas.openxmlformats.org/officeDocument/2006/relationships/slideLayout" Target="../slideLayouts/slideLayout9.xml"/></Relationships>
</file>

<file path=ppt/slides/_rels/slide2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1.xml"/><Relationship Id="rId1" Type="http://schemas.openxmlformats.org/officeDocument/2006/relationships/slideLayout" Target="../slideLayouts/slideLayout9.xml"/></Relationships>
</file>

<file path=ppt/slides/_rels/slide2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2.xml"/><Relationship Id="rId1" Type="http://schemas.openxmlformats.org/officeDocument/2006/relationships/slideLayout" Target="../slideLayouts/slideLayout9.xml"/></Relationships>
</file>

<file path=ppt/slides/_rels/slide2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3.xml"/><Relationship Id="rId1" Type="http://schemas.openxmlformats.org/officeDocument/2006/relationships/slideLayout" Target="../slideLayouts/slideLayout9.xml"/></Relationships>
</file>

<file path=ppt/slides/_rels/slide2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4.xml"/><Relationship Id="rId1" Type="http://schemas.openxmlformats.org/officeDocument/2006/relationships/slideLayout" Target="../slideLayouts/slideLayout9.xml"/></Relationships>
</file>

<file path=ppt/slides/_rels/slide2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5.xml"/><Relationship Id="rId1" Type="http://schemas.openxmlformats.org/officeDocument/2006/relationships/slideLayout" Target="../slideLayouts/slideLayout9.xml"/></Relationships>
</file>

<file path=ppt/slides/_rels/slide2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6.xml"/><Relationship Id="rId1" Type="http://schemas.openxmlformats.org/officeDocument/2006/relationships/slideLayout" Target="../slideLayouts/slideLayout9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9.xml"/></Relationships>
</file>

<file path=ppt/slides/_rels/slide2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7.xml"/><Relationship Id="rId1" Type="http://schemas.openxmlformats.org/officeDocument/2006/relationships/slideLayout" Target="../slideLayouts/slideLayout9.xml"/></Relationships>
</file>

<file path=ppt/slides/_rels/slide2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8.xml"/><Relationship Id="rId1" Type="http://schemas.openxmlformats.org/officeDocument/2006/relationships/slideLayout" Target="../slideLayouts/slideLayout9.xml"/></Relationships>
</file>

<file path=ppt/slides/_rels/slide2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9.xml"/><Relationship Id="rId1" Type="http://schemas.openxmlformats.org/officeDocument/2006/relationships/slideLayout" Target="../slideLayouts/slideLayout9.xml"/></Relationships>
</file>

<file path=ppt/slides/_rels/slide2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0.xml"/><Relationship Id="rId1" Type="http://schemas.openxmlformats.org/officeDocument/2006/relationships/slideLayout" Target="../slideLayouts/slideLayout9.xml"/></Relationships>
</file>

<file path=ppt/slides/_rels/slide2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1.xml"/><Relationship Id="rId1" Type="http://schemas.openxmlformats.org/officeDocument/2006/relationships/slideLayout" Target="../slideLayouts/slideLayout9.xml"/></Relationships>
</file>

<file path=ppt/slides/_rels/slide2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2.xml"/><Relationship Id="rId1" Type="http://schemas.openxmlformats.org/officeDocument/2006/relationships/slideLayout" Target="../slideLayouts/slideLayout9.xml"/></Relationships>
</file>

<file path=ppt/slides/_rels/slide2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3.xml"/><Relationship Id="rId1" Type="http://schemas.openxmlformats.org/officeDocument/2006/relationships/slideLayout" Target="../slideLayouts/slideLayout9.xml"/></Relationships>
</file>

<file path=ppt/slides/_rels/slide2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4.xml"/><Relationship Id="rId1" Type="http://schemas.openxmlformats.org/officeDocument/2006/relationships/slideLayout" Target="../slideLayouts/slideLayout9.xml"/></Relationships>
</file>

<file path=ppt/slides/_rels/slide2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5.xml"/><Relationship Id="rId1" Type="http://schemas.openxmlformats.org/officeDocument/2006/relationships/slideLayout" Target="../slideLayouts/slideLayout9.xml"/></Relationships>
</file>

<file path=ppt/slides/_rels/slide2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6.xml"/><Relationship Id="rId1" Type="http://schemas.openxmlformats.org/officeDocument/2006/relationships/slideLayout" Target="../slideLayouts/slideLayout9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9.xml"/></Relationships>
</file>

<file path=ppt/slides/_rels/slide2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7.xml"/><Relationship Id="rId1" Type="http://schemas.openxmlformats.org/officeDocument/2006/relationships/slideLayout" Target="../slideLayouts/slideLayout9.xml"/></Relationships>
</file>

<file path=ppt/slides/_rels/slide2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8.xml"/><Relationship Id="rId1" Type="http://schemas.openxmlformats.org/officeDocument/2006/relationships/slideLayout" Target="../slideLayouts/slideLayout9.xml"/></Relationships>
</file>

<file path=ppt/slides/_rels/slide2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9.xml"/><Relationship Id="rId1" Type="http://schemas.openxmlformats.org/officeDocument/2006/relationships/slideLayout" Target="../slideLayouts/slideLayout9.xml"/></Relationships>
</file>

<file path=ppt/slides/_rels/slide2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0.xml"/><Relationship Id="rId1" Type="http://schemas.openxmlformats.org/officeDocument/2006/relationships/slideLayout" Target="../slideLayouts/slideLayout9.xml"/></Relationships>
</file>

<file path=ppt/slides/_rels/slide2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1.xml"/><Relationship Id="rId1" Type="http://schemas.openxmlformats.org/officeDocument/2006/relationships/slideLayout" Target="../slideLayouts/slideLayout9.xml"/></Relationships>
</file>

<file path=ppt/slides/_rels/slide2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2.xml"/><Relationship Id="rId1" Type="http://schemas.openxmlformats.org/officeDocument/2006/relationships/slideLayout" Target="../slideLayouts/slideLayout9.xml"/></Relationships>
</file>

<file path=ppt/slides/_rels/slide2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3.xml"/><Relationship Id="rId1" Type="http://schemas.openxmlformats.org/officeDocument/2006/relationships/slideLayout" Target="../slideLayouts/slideLayout9.xml"/></Relationships>
</file>

<file path=ppt/slides/_rels/slide2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4.xml"/><Relationship Id="rId1" Type="http://schemas.openxmlformats.org/officeDocument/2006/relationships/slideLayout" Target="../slideLayouts/slideLayout9.xml"/></Relationships>
</file>

<file path=ppt/slides/_rels/slide2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5.xml"/><Relationship Id="rId1" Type="http://schemas.openxmlformats.org/officeDocument/2006/relationships/slideLayout" Target="../slideLayouts/slideLayout9.xml"/></Relationships>
</file>

<file path=ppt/slides/_rels/slide2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6.xml"/><Relationship Id="rId1" Type="http://schemas.openxmlformats.org/officeDocument/2006/relationships/slideLayout" Target="../slideLayouts/slideLayout9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9.xml"/></Relationships>
</file>

<file path=ppt/slides/_rels/slide2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7.xml"/><Relationship Id="rId1" Type="http://schemas.openxmlformats.org/officeDocument/2006/relationships/slideLayout" Target="../slideLayouts/slideLayout9.xml"/></Relationships>
</file>

<file path=ppt/slides/_rels/slide2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8.xml"/><Relationship Id="rId1" Type="http://schemas.openxmlformats.org/officeDocument/2006/relationships/slideLayout" Target="../slideLayouts/slideLayout9.xml"/></Relationships>
</file>

<file path=ppt/slides/_rels/slide2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9.xml"/><Relationship Id="rId1" Type="http://schemas.openxmlformats.org/officeDocument/2006/relationships/slideLayout" Target="../slideLayouts/slideLayout9.xml"/></Relationships>
</file>

<file path=ppt/slides/_rels/slide2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0.xml"/><Relationship Id="rId1" Type="http://schemas.openxmlformats.org/officeDocument/2006/relationships/slideLayout" Target="../slideLayouts/slideLayout9.xml"/></Relationships>
</file>

<file path=ppt/slides/_rels/slide2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1.xml"/><Relationship Id="rId1" Type="http://schemas.openxmlformats.org/officeDocument/2006/relationships/slideLayout" Target="../slideLayouts/slideLayout9.xml"/></Relationships>
</file>

<file path=ppt/slides/_rels/slide26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2.xml"/><Relationship Id="rId1" Type="http://schemas.openxmlformats.org/officeDocument/2006/relationships/slideLayout" Target="../slideLayouts/slideLayout9.xml"/></Relationships>
</file>

<file path=ppt/slides/_rels/slide26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3.xml"/><Relationship Id="rId1" Type="http://schemas.openxmlformats.org/officeDocument/2006/relationships/slideLayout" Target="../slideLayouts/slideLayout9.xml"/></Relationships>
</file>

<file path=ppt/slides/_rels/slide26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4.xml"/><Relationship Id="rId1" Type="http://schemas.openxmlformats.org/officeDocument/2006/relationships/slideLayout" Target="../slideLayouts/slideLayout9.xml"/></Relationships>
</file>

<file path=ppt/slides/_rels/slide26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5.xml"/><Relationship Id="rId1" Type="http://schemas.openxmlformats.org/officeDocument/2006/relationships/slideLayout" Target="../slideLayouts/slideLayout9.xml"/></Relationships>
</file>

<file path=ppt/slides/_rels/slide26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6.xml"/><Relationship Id="rId1" Type="http://schemas.openxmlformats.org/officeDocument/2006/relationships/slideLayout" Target="../slideLayouts/slideLayout9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9.xml"/></Relationships>
</file>

<file path=ppt/slides/_rels/slide27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7.xml"/><Relationship Id="rId1" Type="http://schemas.openxmlformats.org/officeDocument/2006/relationships/slideLayout" Target="../slideLayouts/slideLayout9.xml"/></Relationships>
</file>

<file path=ppt/slides/_rels/slide27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8.xml"/><Relationship Id="rId1" Type="http://schemas.openxmlformats.org/officeDocument/2006/relationships/slideLayout" Target="../slideLayouts/slideLayout9.xml"/></Relationships>
</file>

<file path=ppt/slides/_rels/slide27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9.xml"/><Relationship Id="rId1" Type="http://schemas.openxmlformats.org/officeDocument/2006/relationships/slideLayout" Target="../slideLayouts/slideLayout9.xml"/></Relationships>
</file>

<file path=ppt/slides/_rels/slide27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0.xml"/><Relationship Id="rId1" Type="http://schemas.openxmlformats.org/officeDocument/2006/relationships/slideLayout" Target="../slideLayouts/slideLayout9.xml"/></Relationships>
</file>

<file path=ppt/slides/_rels/slide27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1.xml"/><Relationship Id="rId1" Type="http://schemas.openxmlformats.org/officeDocument/2006/relationships/slideLayout" Target="../slideLayouts/slideLayout9.xml"/></Relationships>
</file>

<file path=ppt/slides/_rels/slide27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2.xml"/><Relationship Id="rId1" Type="http://schemas.openxmlformats.org/officeDocument/2006/relationships/slideLayout" Target="../slideLayouts/slideLayout9.xml"/></Relationships>
</file>

<file path=ppt/slides/_rels/slide27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3.xml"/><Relationship Id="rId1" Type="http://schemas.openxmlformats.org/officeDocument/2006/relationships/slideLayout" Target="../slideLayouts/slideLayout9.xml"/></Relationships>
</file>

<file path=ppt/slides/_rels/slide27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4.xml"/><Relationship Id="rId1" Type="http://schemas.openxmlformats.org/officeDocument/2006/relationships/slideLayout" Target="../slideLayouts/slideLayout9.xml"/></Relationships>
</file>

<file path=ppt/slides/_rels/slide27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5.xml"/><Relationship Id="rId1" Type="http://schemas.openxmlformats.org/officeDocument/2006/relationships/slideLayout" Target="../slideLayouts/slideLayout9.xml"/></Relationships>
</file>

<file path=ppt/slides/_rels/slide27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6.xml"/><Relationship Id="rId1" Type="http://schemas.openxmlformats.org/officeDocument/2006/relationships/slideLayout" Target="../slideLayouts/slideLayout9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9.xml"/></Relationships>
</file>

<file path=ppt/slides/_rels/slide28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7.xml"/><Relationship Id="rId1" Type="http://schemas.openxmlformats.org/officeDocument/2006/relationships/slideLayout" Target="../slideLayouts/slideLayout9.xml"/></Relationships>
</file>

<file path=ppt/slides/_rels/slide28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8.xml"/><Relationship Id="rId1" Type="http://schemas.openxmlformats.org/officeDocument/2006/relationships/slideLayout" Target="../slideLayouts/slideLayout9.xml"/></Relationships>
</file>

<file path=ppt/slides/_rels/slide28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9.xml"/><Relationship Id="rId1" Type="http://schemas.openxmlformats.org/officeDocument/2006/relationships/slideLayout" Target="../slideLayouts/slideLayout9.xml"/></Relationships>
</file>

<file path=ppt/slides/_rels/slide28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0.xml"/><Relationship Id="rId1" Type="http://schemas.openxmlformats.org/officeDocument/2006/relationships/slideLayout" Target="../slideLayouts/slideLayout9.xml"/></Relationships>
</file>

<file path=ppt/slides/_rels/slide28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1.xml"/><Relationship Id="rId1" Type="http://schemas.openxmlformats.org/officeDocument/2006/relationships/slideLayout" Target="../slideLayouts/slideLayout9.xml"/></Relationships>
</file>

<file path=ppt/slides/_rels/slide28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2.xml"/><Relationship Id="rId1" Type="http://schemas.openxmlformats.org/officeDocument/2006/relationships/slideLayout" Target="../slideLayouts/slideLayout9.xml"/></Relationships>
</file>

<file path=ppt/slides/_rels/slide28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3.xml"/><Relationship Id="rId1" Type="http://schemas.openxmlformats.org/officeDocument/2006/relationships/slideLayout" Target="../slideLayouts/slideLayout9.xml"/></Relationships>
</file>

<file path=ppt/slides/_rels/slide28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4.xml"/><Relationship Id="rId1" Type="http://schemas.openxmlformats.org/officeDocument/2006/relationships/slideLayout" Target="../slideLayouts/slideLayout9.xml"/></Relationships>
</file>

<file path=ppt/slides/_rels/slide28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5.xml"/><Relationship Id="rId1" Type="http://schemas.openxmlformats.org/officeDocument/2006/relationships/slideLayout" Target="../slideLayouts/slideLayout9.xml"/></Relationships>
</file>

<file path=ppt/slides/_rels/slide28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6.xml"/><Relationship Id="rId1" Type="http://schemas.openxmlformats.org/officeDocument/2006/relationships/slideLayout" Target="../slideLayouts/slideLayout9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9.xml"/></Relationships>
</file>

<file path=ppt/slides/_rels/slide29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7.xml"/><Relationship Id="rId1" Type="http://schemas.openxmlformats.org/officeDocument/2006/relationships/slideLayout" Target="../slideLayouts/slideLayout9.xml"/></Relationships>
</file>

<file path=ppt/slides/_rels/slide29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8.xml"/><Relationship Id="rId1" Type="http://schemas.openxmlformats.org/officeDocument/2006/relationships/slideLayout" Target="../slideLayouts/slideLayout9.xml"/></Relationships>
</file>

<file path=ppt/slides/_rels/slide29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9.xml"/><Relationship Id="rId1" Type="http://schemas.openxmlformats.org/officeDocument/2006/relationships/slideLayout" Target="../slideLayouts/slideLayout9.xml"/></Relationships>
</file>

<file path=ppt/slides/_rels/slide29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0.xml"/><Relationship Id="rId1" Type="http://schemas.openxmlformats.org/officeDocument/2006/relationships/slideLayout" Target="../slideLayouts/slideLayout9.xml"/></Relationships>
</file>

<file path=ppt/slides/_rels/slide29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1.xml"/><Relationship Id="rId1" Type="http://schemas.openxmlformats.org/officeDocument/2006/relationships/slideLayout" Target="../slideLayouts/slideLayout9.xml"/></Relationships>
</file>

<file path=ppt/slides/_rels/slide29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2.xml"/><Relationship Id="rId1" Type="http://schemas.openxmlformats.org/officeDocument/2006/relationships/slideLayout" Target="../slideLayouts/slideLayout9.xml"/></Relationships>
</file>

<file path=ppt/slides/_rels/slide29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3.xml"/><Relationship Id="rId1" Type="http://schemas.openxmlformats.org/officeDocument/2006/relationships/slideLayout" Target="../slideLayouts/slideLayout9.xml"/></Relationships>
</file>

<file path=ppt/slides/_rels/slide29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4.xml"/><Relationship Id="rId1" Type="http://schemas.openxmlformats.org/officeDocument/2006/relationships/slideLayout" Target="../slideLayouts/slideLayout9.xml"/></Relationships>
</file>

<file path=ppt/slides/_rels/slide29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5.xml"/><Relationship Id="rId1" Type="http://schemas.openxmlformats.org/officeDocument/2006/relationships/slideLayout" Target="../slideLayouts/slideLayout9.xml"/></Relationships>
</file>

<file path=ppt/slides/_rels/slide29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6.xml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9.xml"/></Relationships>
</file>

<file path=ppt/slides/_rels/slide30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7.xml"/><Relationship Id="rId1" Type="http://schemas.openxmlformats.org/officeDocument/2006/relationships/slideLayout" Target="../slideLayouts/slideLayout9.xml"/></Relationships>
</file>

<file path=ppt/slides/_rels/slide30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8.xml"/><Relationship Id="rId1" Type="http://schemas.openxmlformats.org/officeDocument/2006/relationships/slideLayout" Target="../slideLayouts/slideLayout9.xml"/></Relationships>
</file>

<file path=ppt/slides/_rels/slide30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9.xml"/><Relationship Id="rId1" Type="http://schemas.openxmlformats.org/officeDocument/2006/relationships/slideLayout" Target="../slideLayouts/slideLayout9.xml"/></Relationships>
</file>

<file path=ppt/slides/_rels/slide30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0.xml"/><Relationship Id="rId1" Type="http://schemas.openxmlformats.org/officeDocument/2006/relationships/slideLayout" Target="../slideLayouts/slideLayout9.xml"/></Relationships>
</file>

<file path=ppt/slides/_rels/slide30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1.xml"/><Relationship Id="rId1" Type="http://schemas.openxmlformats.org/officeDocument/2006/relationships/slideLayout" Target="../slideLayouts/slideLayout9.xml"/></Relationships>
</file>

<file path=ppt/slides/_rels/slide30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2.xml"/><Relationship Id="rId1" Type="http://schemas.openxmlformats.org/officeDocument/2006/relationships/slideLayout" Target="../slideLayouts/slideLayout9.xml"/></Relationships>
</file>

<file path=ppt/slides/_rels/slide30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3.xml"/><Relationship Id="rId1" Type="http://schemas.openxmlformats.org/officeDocument/2006/relationships/slideLayout" Target="../slideLayouts/slideLayout9.xml"/></Relationships>
</file>

<file path=ppt/slides/_rels/slide30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4.xml"/><Relationship Id="rId1" Type="http://schemas.openxmlformats.org/officeDocument/2006/relationships/slideLayout" Target="../slideLayouts/slideLayout9.xml"/></Relationships>
</file>

<file path=ppt/slides/_rels/slide30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5.xml"/><Relationship Id="rId1" Type="http://schemas.openxmlformats.org/officeDocument/2006/relationships/slideLayout" Target="../slideLayouts/slideLayout9.xml"/></Relationships>
</file>

<file path=ppt/slides/_rels/slide30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6.xml"/><Relationship Id="rId1" Type="http://schemas.openxmlformats.org/officeDocument/2006/relationships/slideLayout" Target="../slideLayouts/slideLayout9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9.xml"/></Relationships>
</file>

<file path=ppt/slides/_rels/slide3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7.xml"/><Relationship Id="rId1" Type="http://schemas.openxmlformats.org/officeDocument/2006/relationships/slideLayout" Target="../slideLayouts/slideLayout9.xml"/></Relationships>
</file>

<file path=ppt/slides/_rels/slide3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8.xml"/><Relationship Id="rId1" Type="http://schemas.openxmlformats.org/officeDocument/2006/relationships/slideLayout" Target="../slideLayouts/slideLayout9.xml"/></Relationships>
</file>

<file path=ppt/slides/_rels/slide3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9.xml"/><Relationship Id="rId1" Type="http://schemas.openxmlformats.org/officeDocument/2006/relationships/slideLayout" Target="../slideLayouts/slideLayout9.xml"/></Relationships>
</file>

<file path=ppt/slides/_rels/slide3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0.xml"/><Relationship Id="rId1" Type="http://schemas.openxmlformats.org/officeDocument/2006/relationships/slideLayout" Target="../slideLayouts/slideLayout9.xml"/></Relationships>
</file>

<file path=ppt/slides/_rels/slide3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1.xml"/><Relationship Id="rId1" Type="http://schemas.openxmlformats.org/officeDocument/2006/relationships/slideLayout" Target="../slideLayouts/slideLayout9.xml"/></Relationships>
</file>

<file path=ppt/slides/_rels/slide3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2.xml"/><Relationship Id="rId1" Type="http://schemas.openxmlformats.org/officeDocument/2006/relationships/slideLayout" Target="../slideLayouts/slideLayout9.xml"/></Relationships>
</file>

<file path=ppt/slides/_rels/slide3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3.xml"/><Relationship Id="rId1" Type="http://schemas.openxmlformats.org/officeDocument/2006/relationships/slideLayout" Target="../slideLayouts/slideLayout9.xml"/></Relationships>
</file>

<file path=ppt/slides/_rels/slide3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4.xml"/><Relationship Id="rId1" Type="http://schemas.openxmlformats.org/officeDocument/2006/relationships/slideLayout" Target="../slideLayouts/slideLayout9.xml"/></Relationships>
</file>

<file path=ppt/slides/_rels/slide3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5.xml"/><Relationship Id="rId1" Type="http://schemas.openxmlformats.org/officeDocument/2006/relationships/slideLayout" Target="../slideLayouts/slideLayout9.xml"/></Relationships>
</file>

<file path=ppt/slides/_rels/slide3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6.xml"/><Relationship Id="rId1" Type="http://schemas.openxmlformats.org/officeDocument/2006/relationships/slideLayout" Target="../slideLayouts/slideLayout9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9.xml"/></Relationships>
</file>

<file path=ppt/slides/_rels/slide3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7.xml"/><Relationship Id="rId1" Type="http://schemas.openxmlformats.org/officeDocument/2006/relationships/slideLayout" Target="../slideLayouts/slideLayout9.xml"/></Relationships>
</file>

<file path=ppt/slides/_rels/slide3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8.xml"/><Relationship Id="rId1" Type="http://schemas.openxmlformats.org/officeDocument/2006/relationships/slideLayout" Target="../slideLayouts/slideLayout9.xml"/></Relationships>
</file>

<file path=ppt/slides/_rels/slide3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9.xml"/><Relationship Id="rId1" Type="http://schemas.openxmlformats.org/officeDocument/2006/relationships/slideLayout" Target="../slideLayouts/slideLayout9.xml"/></Relationships>
</file>

<file path=ppt/slides/_rels/slide3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0.xml"/><Relationship Id="rId1" Type="http://schemas.openxmlformats.org/officeDocument/2006/relationships/slideLayout" Target="../slideLayouts/slideLayout9.xml"/></Relationships>
</file>

<file path=ppt/slides/_rels/slide3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1.xml"/><Relationship Id="rId1" Type="http://schemas.openxmlformats.org/officeDocument/2006/relationships/slideLayout" Target="../slideLayouts/slideLayout9.xml"/></Relationships>
</file>

<file path=ppt/slides/_rels/slide3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2.xml"/><Relationship Id="rId1" Type="http://schemas.openxmlformats.org/officeDocument/2006/relationships/slideLayout" Target="../slideLayouts/slideLayout9.xml"/></Relationships>
</file>

<file path=ppt/slides/_rels/slide3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3.xml"/><Relationship Id="rId1" Type="http://schemas.openxmlformats.org/officeDocument/2006/relationships/slideLayout" Target="../slideLayouts/slideLayout9.xml"/></Relationships>
</file>

<file path=ppt/slides/_rels/slide3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4.xml"/><Relationship Id="rId1" Type="http://schemas.openxmlformats.org/officeDocument/2006/relationships/slideLayout" Target="../slideLayouts/slideLayout9.xml"/></Relationships>
</file>

<file path=ppt/slides/_rels/slide3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5.xml"/><Relationship Id="rId1" Type="http://schemas.openxmlformats.org/officeDocument/2006/relationships/slideLayout" Target="../slideLayouts/slideLayout9.xml"/></Relationships>
</file>

<file path=ppt/slides/_rels/slide3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6.xml"/><Relationship Id="rId1" Type="http://schemas.openxmlformats.org/officeDocument/2006/relationships/slideLayout" Target="../slideLayouts/slideLayout9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9.xml"/></Relationships>
</file>

<file path=ppt/slides/_rels/slide3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7.xml"/><Relationship Id="rId1" Type="http://schemas.openxmlformats.org/officeDocument/2006/relationships/slideLayout" Target="../slideLayouts/slideLayout9.xml"/></Relationships>
</file>

<file path=ppt/slides/_rels/slide3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8.xml"/><Relationship Id="rId1" Type="http://schemas.openxmlformats.org/officeDocument/2006/relationships/slideLayout" Target="../slideLayouts/slideLayout9.xml"/></Relationships>
</file>

<file path=ppt/slides/_rels/slide3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9.xml"/><Relationship Id="rId1" Type="http://schemas.openxmlformats.org/officeDocument/2006/relationships/slideLayout" Target="../slideLayouts/slideLayout9.xml"/></Relationships>
</file>

<file path=ppt/slides/_rels/slide3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0.xml"/><Relationship Id="rId1" Type="http://schemas.openxmlformats.org/officeDocument/2006/relationships/slideLayout" Target="../slideLayouts/slideLayout9.xml"/></Relationships>
</file>

<file path=ppt/slides/_rels/slide3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1.xml"/><Relationship Id="rId1" Type="http://schemas.openxmlformats.org/officeDocument/2006/relationships/slideLayout" Target="../slideLayouts/slideLayout9.xml"/></Relationships>
</file>

<file path=ppt/slides/_rels/slide3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2.xml"/><Relationship Id="rId1" Type="http://schemas.openxmlformats.org/officeDocument/2006/relationships/slideLayout" Target="../slideLayouts/slideLayout9.xml"/></Relationships>
</file>

<file path=ppt/slides/_rels/slide3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3.xml"/><Relationship Id="rId1" Type="http://schemas.openxmlformats.org/officeDocument/2006/relationships/slideLayout" Target="../slideLayouts/slideLayout9.xml"/></Relationships>
</file>

<file path=ppt/slides/_rels/slide3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4.xml"/><Relationship Id="rId1" Type="http://schemas.openxmlformats.org/officeDocument/2006/relationships/slideLayout" Target="../slideLayouts/slideLayout9.xml"/></Relationships>
</file>

<file path=ppt/slides/_rels/slide3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5.xml"/><Relationship Id="rId1" Type="http://schemas.openxmlformats.org/officeDocument/2006/relationships/slideLayout" Target="../slideLayouts/slideLayout9.xml"/></Relationships>
</file>

<file path=ppt/slides/_rels/slide3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6.xml"/><Relationship Id="rId1" Type="http://schemas.openxmlformats.org/officeDocument/2006/relationships/slideLayout" Target="../slideLayouts/slideLayout9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9.xml"/></Relationships>
</file>

<file path=ppt/slides/_rels/slide3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7.xml"/><Relationship Id="rId1" Type="http://schemas.openxmlformats.org/officeDocument/2006/relationships/slideLayout" Target="../slideLayouts/slideLayout9.xml"/></Relationships>
</file>

<file path=ppt/slides/_rels/slide3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8.xml"/><Relationship Id="rId1" Type="http://schemas.openxmlformats.org/officeDocument/2006/relationships/slideLayout" Target="../slideLayouts/slideLayout9.xml"/></Relationships>
</file>

<file path=ppt/slides/_rels/slide3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9.xml"/><Relationship Id="rId1" Type="http://schemas.openxmlformats.org/officeDocument/2006/relationships/slideLayout" Target="../slideLayouts/slideLayout9.xml"/></Relationships>
</file>

<file path=ppt/slides/_rels/slide3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0.xml"/><Relationship Id="rId1" Type="http://schemas.openxmlformats.org/officeDocument/2006/relationships/slideLayout" Target="../slideLayouts/slideLayout9.xml"/></Relationships>
</file>

<file path=ppt/slides/_rels/slide3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1.xml"/><Relationship Id="rId1" Type="http://schemas.openxmlformats.org/officeDocument/2006/relationships/slideLayout" Target="../slideLayouts/slideLayout9.xml"/></Relationships>
</file>

<file path=ppt/slides/_rels/slide3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2.xml"/><Relationship Id="rId1" Type="http://schemas.openxmlformats.org/officeDocument/2006/relationships/slideLayout" Target="../slideLayouts/slideLayout9.xml"/></Relationships>
</file>

<file path=ppt/slides/_rels/slide3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3.xml"/><Relationship Id="rId1" Type="http://schemas.openxmlformats.org/officeDocument/2006/relationships/slideLayout" Target="../slideLayouts/slideLayout9.xml"/></Relationships>
</file>

<file path=ppt/slides/_rels/slide3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4.xml"/><Relationship Id="rId1" Type="http://schemas.openxmlformats.org/officeDocument/2006/relationships/slideLayout" Target="../slideLayouts/slideLayout9.xml"/></Relationships>
</file>

<file path=ppt/slides/_rels/slide3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5.xml"/><Relationship Id="rId1" Type="http://schemas.openxmlformats.org/officeDocument/2006/relationships/slideLayout" Target="../slideLayouts/slideLayout9.xml"/></Relationships>
</file>

<file path=ppt/slides/_rels/slide3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6.xml"/><Relationship Id="rId1" Type="http://schemas.openxmlformats.org/officeDocument/2006/relationships/slideLayout" Target="../slideLayouts/slideLayout9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9.xml"/></Relationships>
</file>

<file path=ppt/slides/_rels/slide3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7.xml"/><Relationship Id="rId1" Type="http://schemas.openxmlformats.org/officeDocument/2006/relationships/slideLayout" Target="../slideLayouts/slideLayout9.xml"/></Relationships>
</file>

<file path=ppt/slides/_rels/slide3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8.xml"/><Relationship Id="rId1" Type="http://schemas.openxmlformats.org/officeDocument/2006/relationships/slideLayout" Target="../slideLayouts/slideLayout9.xml"/></Relationships>
</file>

<file path=ppt/slides/_rels/slide3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9.xml"/><Relationship Id="rId1" Type="http://schemas.openxmlformats.org/officeDocument/2006/relationships/slideLayout" Target="../slideLayouts/slideLayout9.xml"/></Relationships>
</file>

<file path=ppt/slides/_rels/slide3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0.xml"/><Relationship Id="rId1" Type="http://schemas.openxmlformats.org/officeDocument/2006/relationships/slideLayout" Target="../slideLayouts/slideLayout9.xml"/></Relationships>
</file>

<file path=ppt/slides/_rels/slide3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1.xml"/><Relationship Id="rId1" Type="http://schemas.openxmlformats.org/officeDocument/2006/relationships/slideLayout" Target="../slideLayouts/slideLayout9.xml"/></Relationships>
</file>

<file path=ppt/slides/_rels/slide3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2.xml"/><Relationship Id="rId1" Type="http://schemas.openxmlformats.org/officeDocument/2006/relationships/slideLayout" Target="../slideLayouts/slideLayout9.xml"/></Relationships>
</file>

<file path=ppt/slides/_rels/slide3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3.xml"/><Relationship Id="rId1" Type="http://schemas.openxmlformats.org/officeDocument/2006/relationships/slideLayout" Target="../slideLayouts/slideLayout9.xml"/></Relationships>
</file>

<file path=ppt/slides/_rels/slide3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4.xml"/><Relationship Id="rId1" Type="http://schemas.openxmlformats.org/officeDocument/2006/relationships/slideLayout" Target="../slideLayouts/slideLayout9.xml"/></Relationships>
</file>

<file path=ppt/slides/_rels/slide3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5.xml"/><Relationship Id="rId1" Type="http://schemas.openxmlformats.org/officeDocument/2006/relationships/slideLayout" Target="../slideLayouts/slideLayout9.xml"/></Relationships>
</file>

<file path=ppt/slides/_rels/slide3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6.xml"/><Relationship Id="rId1" Type="http://schemas.openxmlformats.org/officeDocument/2006/relationships/slideLayout" Target="../slideLayouts/slideLayout9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9.xml"/></Relationships>
</file>

<file path=ppt/slides/_rels/slide3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7.xml"/><Relationship Id="rId1" Type="http://schemas.openxmlformats.org/officeDocument/2006/relationships/slideLayout" Target="../slideLayouts/slideLayout9.xml"/></Relationships>
</file>

<file path=ppt/slides/_rels/slide3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8.xml"/><Relationship Id="rId1" Type="http://schemas.openxmlformats.org/officeDocument/2006/relationships/slideLayout" Target="../slideLayouts/slideLayout9.xml"/></Relationships>
</file>

<file path=ppt/slides/_rels/slide3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9.xml"/><Relationship Id="rId1" Type="http://schemas.openxmlformats.org/officeDocument/2006/relationships/slideLayout" Target="../slideLayouts/slideLayout9.xml"/></Relationships>
</file>

<file path=ppt/slides/_rels/slide3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0.xml"/><Relationship Id="rId1" Type="http://schemas.openxmlformats.org/officeDocument/2006/relationships/slideLayout" Target="../slideLayouts/slideLayout9.xml"/></Relationships>
</file>

<file path=ppt/slides/_rels/slide3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1.xml"/><Relationship Id="rId1" Type="http://schemas.openxmlformats.org/officeDocument/2006/relationships/slideLayout" Target="../slideLayouts/slideLayout9.xml"/></Relationships>
</file>

<file path=ppt/slides/_rels/slide36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2.xml"/><Relationship Id="rId1" Type="http://schemas.openxmlformats.org/officeDocument/2006/relationships/slideLayout" Target="../slideLayouts/slideLayout9.xml"/></Relationships>
</file>

<file path=ppt/slides/_rels/slide36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3.xml"/><Relationship Id="rId1" Type="http://schemas.openxmlformats.org/officeDocument/2006/relationships/slideLayout" Target="../slideLayouts/slideLayout9.xml"/></Relationships>
</file>

<file path=ppt/slides/_rels/slide36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4.xml"/><Relationship Id="rId1" Type="http://schemas.openxmlformats.org/officeDocument/2006/relationships/slideLayout" Target="../slideLayouts/slideLayout9.xml"/></Relationships>
</file>

<file path=ppt/slides/_rels/slide36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5.xml"/><Relationship Id="rId1" Type="http://schemas.openxmlformats.org/officeDocument/2006/relationships/slideLayout" Target="../slideLayouts/slideLayout9.xml"/></Relationships>
</file>

<file path=ppt/slides/_rels/slide36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6.xml"/><Relationship Id="rId1" Type="http://schemas.openxmlformats.org/officeDocument/2006/relationships/slideLayout" Target="../slideLayouts/slideLayout9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9.xml"/></Relationships>
</file>

<file path=ppt/slides/_rels/slide37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7.xml"/><Relationship Id="rId1" Type="http://schemas.openxmlformats.org/officeDocument/2006/relationships/slideLayout" Target="../slideLayouts/slideLayout9.xml"/></Relationships>
</file>

<file path=ppt/slides/_rels/slide37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8.xml"/><Relationship Id="rId1" Type="http://schemas.openxmlformats.org/officeDocument/2006/relationships/slideLayout" Target="../slideLayouts/slideLayout9.xml"/></Relationships>
</file>

<file path=ppt/slides/_rels/slide37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9.xml"/><Relationship Id="rId1" Type="http://schemas.openxmlformats.org/officeDocument/2006/relationships/slideLayout" Target="../slideLayouts/slideLayout9.xml"/></Relationships>
</file>

<file path=ppt/slides/_rels/slide37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0.xml"/><Relationship Id="rId1" Type="http://schemas.openxmlformats.org/officeDocument/2006/relationships/slideLayout" Target="../slideLayouts/slideLayout9.xml"/></Relationships>
</file>

<file path=ppt/slides/_rels/slide37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1.xml"/><Relationship Id="rId1" Type="http://schemas.openxmlformats.org/officeDocument/2006/relationships/slideLayout" Target="../slideLayouts/slideLayout9.xml"/></Relationships>
</file>

<file path=ppt/slides/_rels/slide37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2.xml"/><Relationship Id="rId1" Type="http://schemas.openxmlformats.org/officeDocument/2006/relationships/slideLayout" Target="../slideLayouts/slideLayout9.xml"/></Relationships>
</file>

<file path=ppt/slides/_rels/slide37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3.xml"/><Relationship Id="rId1" Type="http://schemas.openxmlformats.org/officeDocument/2006/relationships/slideLayout" Target="../slideLayouts/slideLayout9.xml"/></Relationships>
</file>

<file path=ppt/slides/_rels/slide37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4.xml"/><Relationship Id="rId1" Type="http://schemas.openxmlformats.org/officeDocument/2006/relationships/slideLayout" Target="../slideLayouts/slideLayout9.xml"/></Relationships>
</file>

<file path=ppt/slides/_rels/slide37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5.xml"/><Relationship Id="rId1" Type="http://schemas.openxmlformats.org/officeDocument/2006/relationships/slideLayout" Target="../slideLayouts/slideLayout9.xml"/></Relationships>
</file>

<file path=ppt/slides/_rels/slide37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6.xml"/><Relationship Id="rId1" Type="http://schemas.openxmlformats.org/officeDocument/2006/relationships/slideLayout" Target="../slideLayouts/slideLayout9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9.xml"/></Relationships>
</file>

<file path=ppt/slides/_rels/slide38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7.xml"/><Relationship Id="rId1" Type="http://schemas.openxmlformats.org/officeDocument/2006/relationships/slideLayout" Target="../slideLayouts/slideLayout9.xml"/></Relationships>
</file>

<file path=ppt/slides/_rels/slide38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8.xml"/><Relationship Id="rId1" Type="http://schemas.openxmlformats.org/officeDocument/2006/relationships/slideLayout" Target="../slideLayouts/slideLayout9.xml"/></Relationships>
</file>

<file path=ppt/slides/_rels/slide38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9.xml"/><Relationship Id="rId1" Type="http://schemas.openxmlformats.org/officeDocument/2006/relationships/slideLayout" Target="../slideLayouts/slideLayout9.xml"/></Relationships>
</file>

<file path=ppt/slides/_rels/slide38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0.xml"/><Relationship Id="rId1" Type="http://schemas.openxmlformats.org/officeDocument/2006/relationships/slideLayout" Target="../slideLayouts/slideLayout9.xml"/></Relationships>
</file>

<file path=ppt/slides/_rels/slide38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1.xml"/><Relationship Id="rId1" Type="http://schemas.openxmlformats.org/officeDocument/2006/relationships/slideLayout" Target="../slideLayouts/slideLayout9.xml"/></Relationships>
</file>

<file path=ppt/slides/_rels/slide38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2.xml"/><Relationship Id="rId1" Type="http://schemas.openxmlformats.org/officeDocument/2006/relationships/slideLayout" Target="../slideLayouts/slideLayout9.xml"/></Relationships>
</file>

<file path=ppt/slides/_rels/slide38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3.xml"/><Relationship Id="rId1" Type="http://schemas.openxmlformats.org/officeDocument/2006/relationships/slideLayout" Target="../slideLayouts/slideLayout9.xml"/></Relationships>
</file>

<file path=ppt/slides/_rels/slide38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4.xml"/><Relationship Id="rId1" Type="http://schemas.openxmlformats.org/officeDocument/2006/relationships/slideLayout" Target="../slideLayouts/slideLayout9.xml"/></Relationships>
</file>

<file path=ppt/slides/_rels/slide38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5.xml"/><Relationship Id="rId1" Type="http://schemas.openxmlformats.org/officeDocument/2006/relationships/slideLayout" Target="../slideLayouts/slideLayout9.xml"/></Relationships>
</file>

<file path=ppt/slides/_rels/slide38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6.xml"/><Relationship Id="rId1" Type="http://schemas.openxmlformats.org/officeDocument/2006/relationships/slideLayout" Target="../slideLayouts/slideLayout9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9.xml"/></Relationships>
</file>

<file path=ppt/slides/_rels/slide39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7.xml"/><Relationship Id="rId1" Type="http://schemas.openxmlformats.org/officeDocument/2006/relationships/slideLayout" Target="../slideLayouts/slideLayout9.xml"/></Relationships>
</file>

<file path=ppt/slides/_rels/slide39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8.xml"/><Relationship Id="rId1" Type="http://schemas.openxmlformats.org/officeDocument/2006/relationships/slideLayout" Target="../slideLayouts/slideLayout9.xml"/></Relationships>
</file>

<file path=ppt/slides/_rels/slide39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9.xml"/><Relationship Id="rId1" Type="http://schemas.openxmlformats.org/officeDocument/2006/relationships/slideLayout" Target="../slideLayouts/slideLayout9.xml"/></Relationships>
</file>

<file path=ppt/slides/_rels/slide39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0.xml"/><Relationship Id="rId1" Type="http://schemas.openxmlformats.org/officeDocument/2006/relationships/slideLayout" Target="../slideLayouts/slideLayout9.xml"/></Relationships>
</file>

<file path=ppt/slides/_rels/slide39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1.xml"/><Relationship Id="rId1" Type="http://schemas.openxmlformats.org/officeDocument/2006/relationships/slideLayout" Target="../slideLayouts/slideLayout9.xml"/></Relationships>
</file>

<file path=ppt/slides/_rels/slide39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2.xml"/><Relationship Id="rId1" Type="http://schemas.openxmlformats.org/officeDocument/2006/relationships/slideLayout" Target="../slideLayouts/slideLayout9.xml"/></Relationships>
</file>

<file path=ppt/slides/_rels/slide39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3.xml"/><Relationship Id="rId1" Type="http://schemas.openxmlformats.org/officeDocument/2006/relationships/slideLayout" Target="../slideLayouts/slideLayout9.xml"/></Relationships>
</file>

<file path=ppt/slides/_rels/slide39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4.xml"/><Relationship Id="rId1" Type="http://schemas.openxmlformats.org/officeDocument/2006/relationships/slideLayout" Target="../slideLayouts/slideLayout9.xml"/></Relationships>
</file>

<file path=ppt/slides/_rels/slide39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5.xml"/><Relationship Id="rId1" Type="http://schemas.openxmlformats.org/officeDocument/2006/relationships/slideLayout" Target="../slideLayouts/slideLayout9.xml"/></Relationships>
</file>

<file path=ppt/slides/_rels/slide39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6.xml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9.xml"/></Relationships>
</file>

<file path=ppt/slides/_rels/slide40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7.xml"/><Relationship Id="rId1" Type="http://schemas.openxmlformats.org/officeDocument/2006/relationships/slideLayout" Target="../slideLayouts/slideLayout9.xml"/></Relationships>
</file>

<file path=ppt/slides/_rels/slide40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8.xml"/><Relationship Id="rId1" Type="http://schemas.openxmlformats.org/officeDocument/2006/relationships/slideLayout" Target="../slideLayouts/slideLayout9.xml"/></Relationships>
</file>

<file path=ppt/slides/_rels/slide40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9.xml"/><Relationship Id="rId1" Type="http://schemas.openxmlformats.org/officeDocument/2006/relationships/slideLayout" Target="../slideLayouts/slideLayout9.xml"/></Relationships>
</file>

<file path=ppt/slides/_rels/slide40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0.xml"/><Relationship Id="rId1" Type="http://schemas.openxmlformats.org/officeDocument/2006/relationships/slideLayout" Target="../slideLayouts/slideLayout9.xml"/></Relationships>
</file>

<file path=ppt/slides/_rels/slide40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1.xml"/><Relationship Id="rId1" Type="http://schemas.openxmlformats.org/officeDocument/2006/relationships/slideLayout" Target="../slideLayouts/slideLayout9.xml"/></Relationships>
</file>

<file path=ppt/slides/_rels/slide40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2.xml"/><Relationship Id="rId1" Type="http://schemas.openxmlformats.org/officeDocument/2006/relationships/slideLayout" Target="../slideLayouts/slideLayout9.xml"/></Relationships>
</file>

<file path=ppt/slides/_rels/slide40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3.xml"/><Relationship Id="rId1" Type="http://schemas.openxmlformats.org/officeDocument/2006/relationships/slideLayout" Target="../slideLayouts/slideLayout9.xml"/></Relationships>
</file>

<file path=ppt/slides/_rels/slide40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4.xml"/><Relationship Id="rId1" Type="http://schemas.openxmlformats.org/officeDocument/2006/relationships/slideLayout" Target="../slideLayouts/slideLayout9.xml"/></Relationships>
</file>

<file path=ppt/slides/_rels/slide40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5.xml"/><Relationship Id="rId1" Type="http://schemas.openxmlformats.org/officeDocument/2006/relationships/slideLayout" Target="../slideLayouts/slideLayout9.xml"/></Relationships>
</file>

<file path=ppt/slides/_rels/slide40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6.xml"/><Relationship Id="rId1" Type="http://schemas.openxmlformats.org/officeDocument/2006/relationships/slideLayout" Target="../slideLayouts/slideLayout9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9.xml"/></Relationships>
</file>

<file path=ppt/slides/_rels/slide4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7.xml"/><Relationship Id="rId1" Type="http://schemas.openxmlformats.org/officeDocument/2006/relationships/slideLayout" Target="../slideLayouts/slideLayout9.xml"/></Relationships>
</file>

<file path=ppt/slides/_rels/slide4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8.xml"/><Relationship Id="rId1" Type="http://schemas.openxmlformats.org/officeDocument/2006/relationships/slideLayout" Target="../slideLayouts/slideLayout9.xml"/></Relationships>
</file>

<file path=ppt/slides/_rels/slide4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9.xml"/><Relationship Id="rId1" Type="http://schemas.openxmlformats.org/officeDocument/2006/relationships/slideLayout" Target="../slideLayouts/slideLayout9.xml"/></Relationships>
</file>

<file path=ppt/slides/_rels/slide4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0.xml"/><Relationship Id="rId1" Type="http://schemas.openxmlformats.org/officeDocument/2006/relationships/slideLayout" Target="../slideLayouts/slideLayout9.xml"/></Relationships>
</file>

<file path=ppt/slides/_rels/slide4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1.xml"/><Relationship Id="rId1" Type="http://schemas.openxmlformats.org/officeDocument/2006/relationships/slideLayout" Target="../slideLayouts/slideLayout9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9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9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9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9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9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9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9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9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9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9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9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9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9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9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9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9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9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9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9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9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9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9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9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9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9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9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9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9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9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9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9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9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9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9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9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9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9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2.xml"/><Relationship Id="rId1" Type="http://schemas.openxmlformats.org/officeDocument/2006/relationships/slideLayout" Target="../slideLayouts/slideLayout9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3.xml"/><Relationship Id="rId1" Type="http://schemas.openxmlformats.org/officeDocument/2006/relationships/slideLayout" Target="../slideLayouts/slideLayout9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4.xml"/><Relationship Id="rId1" Type="http://schemas.openxmlformats.org/officeDocument/2006/relationships/slideLayout" Target="../slideLayouts/slideLayout9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5.xml"/><Relationship Id="rId1" Type="http://schemas.openxmlformats.org/officeDocument/2006/relationships/slideLayout" Target="../slideLayouts/slideLayout9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6.xml"/><Relationship Id="rId1" Type="http://schemas.openxmlformats.org/officeDocument/2006/relationships/slideLayout" Target="../slideLayouts/slideLayout9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7.xml"/><Relationship Id="rId1" Type="http://schemas.openxmlformats.org/officeDocument/2006/relationships/slideLayout" Target="../slideLayouts/slideLayout9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8.xml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9.xml"/><Relationship Id="rId1" Type="http://schemas.openxmlformats.org/officeDocument/2006/relationships/slideLayout" Target="../slideLayouts/slideLayout9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0.xml"/><Relationship Id="rId1" Type="http://schemas.openxmlformats.org/officeDocument/2006/relationships/slideLayout" Target="../slideLayouts/slideLayout9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1.xml"/><Relationship Id="rId1" Type="http://schemas.openxmlformats.org/officeDocument/2006/relationships/slideLayout" Target="../slideLayouts/slideLayout9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2.xml"/><Relationship Id="rId1" Type="http://schemas.openxmlformats.org/officeDocument/2006/relationships/slideLayout" Target="../slideLayouts/slideLayout9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3.xml"/><Relationship Id="rId1" Type="http://schemas.openxmlformats.org/officeDocument/2006/relationships/slideLayout" Target="../slideLayouts/slideLayout9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4.xml"/><Relationship Id="rId1" Type="http://schemas.openxmlformats.org/officeDocument/2006/relationships/slideLayout" Target="../slideLayouts/slideLayout9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5.xml"/><Relationship Id="rId1" Type="http://schemas.openxmlformats.org/officeDocument/2006/relationships/slideLayout" Target="../slideLayouts/slideLayout9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6.xml"/><Relationship Id="rId1" Type="http://schemas.openxmlformats.org/officeDocument/2006/relationships/slideLayout" Target="../slideLayouts/slideLayout9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7.xml"/><Relationship Id="rId1" Type="http://schemas.openxmlformats.org/officeDocument/2006/relationships/slideLayout" Target="../slideLayouts/slideLayout9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8.xml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21aef0e54?sp=1&amp;vcp=1&amp;pid=0dc7759e0&amp;color=0,0,0&amp;vtp=1&amp;vaab=1&amp;bt=1&amp;bbb=1"/>
          <p:cNvSpPr/>
          <p:nvPr/>
        </p:nvSpPr>
        <p:spPr>
          <a:xfrm>
            <a:off x="539496" y="584549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.重要实词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（1）通假字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尊君在不（同“否”，句末语气词，表询问）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（2）古今异义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①陈太丘与友期行（古义：约定/今义：日期、期待）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②太丘舍去（古义：离开/今义：前往）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（3）词类活用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友人惭（形容词的意动用法，感到惭愧）</a:t>
            </a:r>
            <a:endParaRPr lang="en-US" altLang="zh-CN" sz="2800" dirty="0"/>
          </a:p>
        </p:txBody>
      </p:sp>
      <p:sp>
        <p:nvSpPr>
          <p:cNvPr id="6" name="P_7#21aef0e54?sp=1&amp;vcp=1&amp;pid=0dc7759e0&amp;color=0,0,0&amp;vtp=1&amp;vaab=1&amp;bt=1&amp;bbb=1&amp;zzd= 4">
            <a:extLst>
              <a:ext uri="{FF2B5EF4-FFF2-40B4-BE49-F238E27FC236}">
                <a16:creationId xmlns:a16="http://schemas.microsoft.com/office/drawing/2014/main" id="{76CAC93D-4EC9-CABE-14DC-CC488F0DD8F8}"/>
              </a:ext>
            </a:extLst>
          </p:cNvPr>
          <p:cNvSpPr/>
          <p:nvPr/>
        </p:nvSpPr>
        <p:spPr>
          <a:xfrm>
            <a:off x="2476278" y="248954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7#21aef0e54?sp=1&amp;vcp=1&amp;pid=0dc7759e0&amp;color=0,0,0&amp;vtp=1&amp;vaab=1&amp;bt=1&amp;bbb=1&amp;zzd= 7">
            <a:extLst>
              <a:ext uri="{FF2B5EF4-FFF2-40B4-BE49-F238E27FC236}">
                <a16:creationId xmlns:a16="http://schemas.microsoft.com/office/drawing/2014/main" id="{F1986F96-6264-5BE1-6792-33C327720252}"/>
              </a:ext>
            </a:extLst>
          </p:cNvPr>
          <p:cNvSpPr/>
          <p:nvPr/>
        </p:nvSpPr>
        <p:spPr>
          <a:xfrm>
            <a:off x="3543078" y="378494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7#21aef0e54?sp=1&amp;vcp=1&amp;pid=0dc7759e0&amp;color=0,0,0&amp;vtp=1&amp;vaab=1&amp;bt=1&amp;bbb=1&amp;zzd= 9">
            <a:extLst>
              <a:ext uri="{FF2B5EF4-FFF2-40B4-BE49-F238E27FC236}">
                <a16:creationId xmlns:a16="http://schemas.microsoft.com/office/drawing/2014/main" id="{24C9FD2A-D2E8-3408-5625-7CB15A8DA566}"/>
              </a:ext>
            </a:extLst>
          </p:cNvPr>
          <p:cNvSpPr/>
          <p:nvPr/>
        </p:nvSpPr>
        <p:spPr>
          <a:xfrm>
            <a:off x="2831878" y="443264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7#21aef0e54?sp=1&amp;vcp=1&amp;pid=0dc7759e0&amp;color=0,0,0&amp;vtp=1&amp;vaab=1&amp;bt=1&amp;bbb=1&amp;zzd= 12">
            <a:extLst>
              <a:ext uri="{FF2B5EF4-FFF2-40B4-BE49-F238E27FC236}">
                <a16:creationId xmlns:a16="http://schemas.microsoft.com/office/drawing/2014/main" id="{524FE6CE-CEC7-7AC8-0FCC-154333B367CF}"/>
              </a:ext>
            </a:extLst>
          </p:cNvPr>
          <p:cNvSpPr/>
          <p:nvPr/>
        </p:nvSpPr>
        <p:spPr>
          <a:xfrm>
            <a:off x="2120678" y="5710206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7&amp;si=1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033eecc1d?sp=1&amp;vcp=1&amp;pid=569c0e331&amp;color=0,0,0&amp;vtp=1&amp;vaab=1&amp;bt=1&amp;bbb=1"/>
          <p:cNvSpPr/>
          <p:nvPr/>
        </p:nvSpPr>
        <p:spPr>
          <a:xfrm>
            <a:off x="539496" y="154530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.写作特色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（1）本文语言简洁、准确、平实，用简短的文字将我国版印书籍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的历史、活字印刷术的创造发明及制作工序等介绍得清楚明白。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（2）文章用字简练，比如在上下文中多次使用代词“之”指代不同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的事物，像“为之”“炀之”“帖之”“贮之”等，既避免了行文的重复，又指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代了相对复杂的内容。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8&amp;si=1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033eecc1d?sp=1&amp;vcp=1&amp;pid=569c0e331&amp;color=0,0,0&amp;vtp=1&amp;vaab=1&amp;bt=1&amp;bbb=1&amp;hb=1"/>
          <p:cNvSpPr/>
          <p:nvPr/>
        </p:nvSpPr>
        <p:spPr>
          <a:xfrm>
            <a:off x="539496" y="186534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（3）文章用词准确，没有模棱两可的含糊之语，如第1段“盛”字表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明版印书籍在唐时还没有被广泛运用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始”字说明开始大规模使用雕版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印刷的时间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皆”字显示无一例外，三个字准确地描述了雕版印刷的简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要发展历史。又如“火烧令坚”“持就火炀之”“再火令药镕”，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其中“烧”“炀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“镕”显示用火烘烤的程度不同，表现出用词的准确。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9&amp;si=1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07bbdf556?sp=1&amp;vcp=1&amp;pid=cf0e7c134&amp;color=238,61,7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EE3D49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八年级上册</a:t>
            </a:r>
            <a:endParaRPr lang="en-US" altLang="zh-CN" sz="3200" dirty="0"/>
          </a:p>
        </p:txBody>
      </p:sp>
      <p:sp>
        <p:nvSpPr>
          <p:cNvPr id="3" name="C_5_BD#0b004ad25?vcp=1&amp;pid=07bbdf556&amp;color=0,0,0&amp;vtp=1&amp;vaab=1&amp;bbb=1"/>
          <p:cNvSpPr/>
          <p:nvPr/>
        </p:nvSpPr>
        <p:spPr>
          <a:xfrm>
            <a:off x="539496" y="1270807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2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（一）三</a:t>
            </a:r>
            <a:r>
              <a:rPr lang="en-US" altLang="zh-CN" sz="3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峡</a:t>
            </a:r>
            <a:endParaRPr lang="en-US" altLang="zh-CN" sz="3000" dirty="0"/>
          </a:p>
        </p:txBody>
      </p:sp>
      <p:graphicFrame>
        <p:nvGraphicFramePr>
          <p:cNvPr id="120" name="P_6_BD#e10f1a665?colgroup=9,19&amp;vcp=1&amp;pid=0b004ad25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5140718"/>
              </p:ext>
            </p:extLst>
          </p:nvPr>
        </p:nvGraphicFramePr>
        <p:xfrm>
          <a:off x="247968" y="1994326"/>
          <a:ext cx="11664000" cy="3324988"/>
        </p:xfrm>
        <a:graphic>
          <a:graphicData uri="http://schemas.openxmlformats.org/drawingml/2006/table">
            <a:tbl>
              <a:tblPr/>
              <a:tblGrid>
                <a:gridCol w="4068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596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参考译文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85428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自三峡七百里中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两岸连山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略无阙处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重岩叠嶂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隐天蔽日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自非亭午夜分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不见曦月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在七百里三峡当中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两岸都是相连的山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全然没有中断的地方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层层的悬崖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排排的峭壁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把天空和太阳都遮蔽了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如果不是在正午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就看不到太阳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不是在半夜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就看不到月亮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0&amp;si=1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1" name="P_6_BD#e10f1a665?colgroup=9,19&amp;vcp=1&amp;pid=0b004ad25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8188640"/>
              </p:ext>
            </p:extLst>
          </p:nvPr>
        </p:nvGraphicFramePr>
        <p:xfrm>
          <a:off x="539496" y="1841436"/>
          <a:ext cx="11091672" cy="3879724"/>
        </p:xfrm>
        <a:graphic>
          <a:graphicData uri="http://schemas.openxmlformats.org/drawingml/2006/table">
            <a:tbl>
              <a:tblPr/>
              <a:tblGrid>
                <a:gridCol w="375818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3334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参考译文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0164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至于夏水襄陵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沿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溯阻绝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或王命急宣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有时朝发白帝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暮到江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陵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其间千二百里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虽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乘奔御风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不以疾也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到夏天江水漫上山陵的时候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下行和上行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的航道都被阻断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不能通航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倘若碰到皇帝的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命令要急速传达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有时候清早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坐船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从白帝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城出发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傍晚便可到达江陵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中间相距一千二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百里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即使骑着飞奔的马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驾着疾风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也没有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这么快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6_BD#e10f1a665?colgroup=9,19&amp;vcp=1&amp;pid=0b004ad25&amp;color=0,0,0&amp;vtp=1&amp;vaab=1&amp;bt=1&amp;bbb=1">
            <a:extLst>
              <a:ext uri="{FF2B5EF4-FFF2-40B4-BE49-F238E27FC236}">
                <a16:creationId xmlns:a16="http://schemas.microsoft.com/office/drawing/2014/main" id="{7438494C-2BFC-3EB2-3C18-DFECEE8A4360}"/>
              </a:ext>
            </a:extLst>
          </p:cNvPr>
          <p:cNvSpPr txBox="1"/>
          <p:nvPr/>
        </p:nvSpPr>
        <p:spPr>
          <a:xfrm>
            <a:off x="10913023" y="113303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1&amp;si=1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4C688B42-9228-D27E-F8FD-9DB663BBECF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00475" y="3267075"/>
            <a:ext cx="422624" cy="438277"/>
          </a:xfrm>
          <a:prstGeom prst="rect">
            <a:avLst/>
          </a:prstGeom>
        </p:spPr>
      </p:pic>
      <p:graphicFrame>
        <p:nvGraphicFramePr>
          <p:cNvPr id="122" name="P_6_BD#e10f1a665?colgroup=9,19&amp;vcp=1&amp;pid=0b004ad25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8369921"/>
              </p:ext>
            </p:extLst>
          </p:nvPr>
        </p:nvGraphicFramePr>
        <p:xfrm>
          <a:off x="539496" y="2094452"/>
          <a:ext cx="11091672" cy="3373692"/>
        </p:xfrm>
        <a:graphic>
          <a:graphicData uri="http://schemas.openxmlformats.org/drawingml/2006/table">
            <a:tbl>
              <a:tblPr/>
              <a:tblGrid>
                <a:gridCol w="375818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3334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参考译文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34132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春冬之时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则素湍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绿潭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回清倒影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绝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多生怪柏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悬泉瀑布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飞漱其间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清荣峻茂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良多趣味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在春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冬两个季节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白色的急流中有回旋的清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波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绿色的潭水中有倒映着的各种景物的影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子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极高的山峰上多生长着奇形怪状的柏树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悬泉瀑布在山峰之间飞速地往下冲荡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水清树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荣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山高草盛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有很多趣味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6_BD#e10f1a665?colgroup=9,19&amp;vcp=1&amp;pid=0b004ad25&amp;color=0,0,0&amp;mp=1&amp;vtp=1&amp;vaab=1&amp;bt=1&amp;bbb=1">
            <a:extLst>
              <a:ext uri="{FF2B5EF4-FFF2-40B4-BE49-F238E27FC236}">
                <a16:creationId xmlns:a16="http://schemas.microsoft.com/office/drawing/2014/main" id="{132E560B-EAE1-685D-A16C-1B21E7D3875D}"/>
              </a:ext>
            </a:extLst>
          </p:cNvPr>
          <p:cNvSpPr txBox="1"/>
          <p:nvPr/>
        </p:nvSpPr>
        <p:spPr>
          <a:xfrm>
            <a:off x="10913023" y="138604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2&amp;si=1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3" name="P_6_BD#e10f1a665?colgroup=9,19&amp;vcp=1&amp;pid=0b004ad25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5570562"/>
              </p:ext>
            </p:extLst>
          </p:nvPr>
        </p:nvGraphicFramePr>
        <p:xfrm>
          <a:off x="348996" y="1306893"/>
          <a:ext cx="11484000" cy="4434460"/>
        </p:xfrm>
        <a:graphic>
          <a:graphicData uri="http://schemas.openxmlformats.org/drawingml/2006/table">
            <a:tbl>
              <a:tblPr/>
              <a:tblGrid>
                <a:gridCol w="4068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416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参考译文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94900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每至晴初霜旦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林寒涧肃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常有高猿长啸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属引凄异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空谷传响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哀转久绝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故渔者歌曰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巴东三峡巫峡长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猿鸣三声泪沾裳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在秋天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每到天刚放晴的时候或下霜的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早晨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树林和山涧之中一片清寒肃杀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时常有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高处的猿猴拉长声音啼叫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声音接连不断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凄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惨悲凉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空旷的山谷中传来猿啼的回声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悲凉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婉转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很久很久才消失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所以渔民们唱道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巴东三峡巫峡长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猿鸣三声泪沾裳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6_BD#e10f1a665?colgroup=9,19&amp;vcp=1&amp;pid=0b004ad25&amp;color=0,0,0&amp;vtp=1&amp;vaab=1&amp;bt=1&amp;bbb=1">
            <a:extLst>
              <a:ext uri="{FF2B5EF4-FFF2-40B4-BE49-F238E27FC236}">
                <a16:creationId xmlns:a16="http://schemas.microsoft.com/office/drawing/2014/main" id="{4441610D-5D9A-2C12-F0DF-7D460BF34417}"/>
              </a:ext>
            </a:extLst>
          </p:cNvPr>
          <p:cNvSpPr txBox="1"/>
          <p:nvPr/>
        </p:nvSpPr>
        <p:spPr>
          <a:xfrm>
            <a:off x="10722523" y="598487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3&amp;si=1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e10f1a665?sp=1&amp;vcp=1&amp;pid=0b004ad25&amp;color=0,0,0&amp;vtp=1&amp;vaab=1&amp;bt=1&amp;bbb=1"/>
          <p:cNvSpPr/>
          <p:nvPr/>
        </p:nvSpPr>
        <p:spPr>
          <a:xfrm>
            <a:off x="539496" y="218538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.朗读节奏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（1）自非/亭午夜分，不见/曦月。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（2）有时/朝发/白帝，暮到/江陵，其间/千二百里，虽/乘奔御风，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不以疾也。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4&amp;si=1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e10f1a665?sp=1&amp;vcp=1&amp;pid=0b004ad25&amp;color=0,0,0&amp;vtp=1&amp;vaab=1&amp;bt=1&amp;bbb=1"/>
          <p:cNvSpPr/>
          <p:nvPr/>
        </p:nvSpPr>
        <p:spPr>
          <a:xfrm>
            <a:off x="539496" y="120621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.重要实词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（1）通假字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略无阙处（同“缺”，空隙、缺口）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（2）古今异义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①至于夏水襄陵（古义：两个词，一个动词“至”和一个介词“于”/今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义：一个词，表示另提一事）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②良多趣味（古义：甚，很/今义：好）</a:t>
            </a:r>
            <a:endParaRPr lang="en-US" altLang="zh-CN" sz="2800" dirty="0"/>
          </a:p>
        </p:txBody>
      </p:sp>
      <p:sp>
        <p:nvSpPr>
          <p:cNvPr id="5" name="P_6#e10f1a665?sp=1&amp;vcp=1&amp;pid=0b004ad25&amp;color=0,0,0&amp;vtp=1&amp;vaab=1&amp;bt=1&amp;bbb=1&amp;zzd= 4">
            <a:extLst>
              <a:ext uri="{FF2B5EF4-FFF2-40B4-BE49-F238E27FC236}">
                <a16:creationId xmlns:a16="http://schemas.microsoft.com/office/drawing/2014/main" id="{CA96ABAD-6F5E-E7B4-24BB-5758CD93B154}"/>
              </a:ext>
            </a:extLst>
          </p:cNvPr>
          <p:cNvSpPr/>
          <p:nvPr/>
        </p:nvSpPr>
        <p:spPr>
          <a:xfrm>
            <a:off x="2120678" y="311121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6#e10f1a665?sp=1&amp;vcp=1&amp;pid=0b004ad25&amp;color=0,0,0&amp;vtp=1&amp;vaab=1&amp;bt=1&amp;bbb=1&amp;zzd= 7">
            <a:extLst>
              <a:ext uri="{FF2B5EF4-FFF2-40B4-BE49-F238E27FC236}">
                <a16:creationId xmlns:a16="http://schemas.microsoft.com/office/drawing/2014/main" id="{F8D1FD9A-0B79-0117-D444-EA2216BA1C73}"/>
              </a:ext>
            </a:extLst>
          </p:cNvPr>
          <p:cNvSpPr/>
          <p:nvPr/>
        </p:nvSpPr>
        <p:spPr>
          <a:xfrm>
            <a:off x="1765078" y="440661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6#e10f1a665?sp=1&amp;vcp=1&amp;pid=0b004ad25&amp;color=0,0,0&amp;vtp=1&amp;vaab=1&amp;bt=1&amp;bbb=1&amp;zzd= 7">
            <a:extLst>
              <a:ext uri="{FF2B5EF4-FFF2-40B4-BE49-F238E27FC236}">
                <a16:creationId xmlns:a16="http://schemas.microsoft.com/office/drawing/2014/main" id="{974878F6-5E51-FCC2-9B9B-8D79C7222B45}"/>
              </a:ext>
            </a:extLst>
          </p:cNvPr>
          <p:cNvSpPr/>
          <p:nvPr/>
        </p:nvSpPr>
        <p:spPr>
          <a:xfrm>
            <a:off x="2120678" y="440661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6#e10f1a665?sp=1&amp;vcp=1&amp;pid=0b004ad25&amp;color=0,0,0&amp;vtp=1&amp;vaab=1&amp;bt=1&amp;bbb=1&amp;zzd= 10">
            <a:extLst>
              <a:ext uri="{FF2B5EF4-FFF2-40B4-BE49-F238E27FC236}">
                <a16:creationId xmlns:a16="http://schemas.microsoft.com/office/drawing/2014/main" id="{6357C6BF-9971-4078-BFA6-9D638766DAF0}"/>
              </a:ext>
            </a:extLst>
          </p:cNvPr>
          <p:cNvSpPr/>
          <p:nvPr/>
        </p:nvSpPr>
        <p:spPr>
          <a:xfrm>
            <a:off x="1765078" y="5655596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5&amp;si=1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e10f1a665?sp=1&amp;vcp=1&amp;pid=0b004ad25&amp;color=0,0,0&amp;vtp=1&amp;vaab=1&amp;bt=1&amp;bbb=1"/>
          <p:cNvSpPr/>
          <p:nvPr/>
        </p:nvSpPr>
        <p:spPr>
          <a:xfrm>
            <a:off x="539496" y="404209"/>
            <a:ext cx="11109960" cy="5735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（3）词类活用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虽乘奔御风（动词用作名词，飞奔的马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回清倒影（形容词用作名词，清波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晴初霜旦（名词用作形容词，下霜的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（4）其他实词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不见曦月（日光，这里指太阳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至于夏水襄陵（冲上、漫上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沿溯阻绝（逆流而上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</a:p>
          <a:p>
            <a:pPr latinLnBrk="1"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属引凄异（接连不断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11" name="P_6_BD#e10f1a665?sp=1&amp;vcp=1&amp;pid=0b004ad25&amp;color=0,0,0&amp;vtp=1&amp;vaab=1&amp;bt=1&amp;bbb=1&amp;zzd= 2">
            <a:extLst>
              <a:ext uri="{FF2B5EF4-FFF2-40B4-BE49-F238E27FC236}">
                <a16:creationId xmlns:a16="http://schemas.microsoft.com/office/drawing/2014/main" id="{8278C3D0-821D-3459-678A-E4F3AC1B99E1}"/>
              </a:ext>
            </a:extLst>
          </p:cNvPr>
          <p:cNvSpPr/>
          <p:nvPr/>
        </p:nvSpPr>
        <p:spPr>
          <a:xfrm>
            <a:off x="2476278" y="166150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P_6_BD#e10f1a665?sp=1&amp;vcp=1&amp;pid=0b004ad25&amp;color=0,0,0&amp;vtp=1&amp;vaab=1&amp;bt=1&amp;bbb=1&amp;zzd= 3">
            <a:extLst>
              <a:ext uri="{FF2B5EF4-FFF2-40B4-BE49-F238E27FC236}">
                <a16:creationId xmlns:a16="http://schemas.microsoft.com/office/drawing/2014/main" id="{BB192E0F-185A-8D77-6ED8-AF7286D6AEA3}"/>
              </a:ext>
            </a:extLst>
          </p:cNvPr>
          <p:cNvSpPr/>
          <p:nvPr/>
        </p:nvSpPr>
        <p:spPr>
          <a:xfrm>
            <a:off x="2120678" y="230920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P_6_BD#e10f1a665?sp=1&amp;vcp=1&amp;pid=0b004ad25&amp;color=0,0,0&amp;vtp=1&amp;vaab=1&amp;bt=1&amp;bbb=1&amp;zzd= 4">
            <a:extLst>
              <a:ext uri="{FF2B5EF4-FFF2-40B4-BE49-F238E27FC236}">
                <a16:creationId xmlns:a16="http://schemas.microsoft.com/office/drawing/2014/main" id="{53D6EE40-0F14-C01A-4815-06F95CDCF584}"/>
              </a:ext>
            </a:extLst>
          </p:cNvPr>
          <p:cNvSpPr/>
          <p:nvPr/>
        </p:nvSpPr>
        <p:spPr>
          <a:xfrm>
            <a:off x="2476278" y="295690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P_6_BD#e10f1a665?sp=1&amp;vcp=1&amp;pid=0b004ad25&amp;color=0,0,0&amp;vtp=1&amp;vaab=1&amp;bt=1&amp;bbb=1&amp;zzd= 6">
            <a:extLst>
              <a:ext uri="{FF2B5EF4-FFF2-40B4-BE49-F238E27FC236}">
                <a16:creationId xmlns:a16="http://schemas.microsoft.com/office/drawing/2014/main" id="{5D54C560-45D7-604E-8AC8-3CEA9DB50724}"/>
              </a:ext>
            </a:extLst>
          </p:cNvPr>
          <p:cNvSpPr/>
          <p:nvPr/>
        </p:nvSpPr>
        <p:spPr>
          <a:xfrm>
            <a:off x="2476278" y="425230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P_6_BD#e10f1a665?sp=1&amp;vcp=1&amp;pid=0b004ad25&amp;color=0,0,0&amp;vtp=1&amp;vaab=1&amp;bt=1&amp;bbb=1&amp;zzd= 7">
            <a:extLst>
              <a:ext uri="{FF2B5EF4-FFF2-40B4-BE49-F238E27FC236}">
                <a16:creationId xmlns:a16="http://schemas.microsoft.com/office/drawing/2014/main" id="{64FDDFC8-7EC7-E929-BEFE-6216F8FB76B5}"/>
              </a:ext>
            </a:extLst>
          </p:cNvPr>
          <p:cNvSpPr/>
          <p:nvPr/>
        </p:nvSpPr>
        <p:spPr>
          <a:xfrm>
            <a:off x="3187478" y="490000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P_6_BD#e10f1a665?sp=1&amp;vcp=1&amp;pid=0b004ad25&amp;color=0,0,0&amp;vtp=1&amp;vaab=1&amp;bt=1&amp;bbb=1&amp;zzd= 8">
            <a:extLst>
              <a:ext uri="{FF2B5EF4-FFF2-40B4-BE49-F238E27FC236}">
                <a16:creationId xmlns:a16="http://schemas.microsoft.com/office/drawing/2014/main" id="{0F6E6D31-F1E0-2EFA-2BAA-45A21520835D}"/>
              </a:ext>
            </a:extLst>
          </p:cNvPr>
          <p:cNvSpPr/>
          <p:nvPr/>
        </p:nvSpPr>
        <p:spPr>
          <a:xfrm>
            <a:off x="2120678" y="554770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P_6_BD#e10f1a665?sp=1&amp;vcp=1&amp;pid=0b004ad25&amp;color=0,0,0&amp;vtp=1&amp;vaab=1&amp;bt=1&amp;bbb=1&amp;zzd= 9">
            <a:extLst>
              <a:ext uri="{FF2B5EF4-FFF2-40B4-BE49-F238E27FC236}">
                <a16:creationId xmlns:a16="http://schemas.microsoft.com/office/drawing/2014/main" id="{31718ACA-E7BE-8780-4B63-6C8E07AFA18E}"/>
              </a:ext>
            </a:extLst>
          </p:cNvPr>
          <p:cNvSpPr/>
          <p:nvPr/>
        </p:nvSpPr>
        <p:spPr>
          <a:xfrm>
            <a:off x="1765078" y="6177566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P_6_BD#e10f1a665?sp=1&amp;vcp=1&amp;pid=0b004ad25&amp;color=0,0,0&amp;vtp=1&amp;vaab=1&amp;bt=1&amp;bbb=1&amp;zzd= 9">
            <a:extLst>
              <a:ext uri="{FF2B5EF4-FFF2-40B4-BE49-F238E27FC236}">
                <a16:creationId xmlns:a16="http://schemas.microsoft.com/office/drawing/2014/main" id="{AB1B6D26-7345-3147-1D66-568E82BE4B82}"/>
              </a:ext>
            </a:extLst>
          </p:cNvPr>
          <p:cNvSpPr/>
          <p:nvPr/>
        </p:nvSpPr>
        <p:spPr>
          <a:xfrm>
            <a:off x="2120678" y="6177566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6&amp;si=1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e10f1a665?sp=1&amp;vcp=1&amp;pid=0b004ad25&amp;color=0,0,0&amp;vtp=1&amp;vaab=1&amp;bt=1&amp;bbb=1"/>
          <p:cNvSpPr/>
          <p:nvPr/>
        </p:nvSpPr>
        <p:spPr>
          <a:xfrm>
            <a:off x="539496" y="89887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.重要虚词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（1）以：虽乘奔御风，不以疾也（代词，如此、这么）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（2）之：春冬之时（助词，的）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（3）其：其间千二百里（代词，这）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4.理解拓展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《三峡》以凝练生动的笔墨，写出了三峡雄奇险拔、清幽秀丽的景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色。作者抓住三峡景物的特点进行描写：写山，突出连绵不断、遮天蔽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日的特点；写水，则描绘不同季节的不同景象。</a:t>
            </a:r>
            <a:endParaRPr lang="en-US" altLang="zh-CN" sz="2800" dirty="0"/>
          </a:p>
        </p:txBody>
      </p:sp>
      <p:sp>
        <p:nvSpPr>
          <p:cNvPr id="7" name="P_6#e10f1a665?sp=1&amp;vcp=1&amp;pid=0b004ad25&amp;color=0,0,0&amp;vtp=1&amp;vaab=1&amp;bt=1&amp;bbb=1&amp;zzd= 2">
            <a:extLst>
              <a:ext uri="{FF2B5EF4-FFF2-40B4-BE49-F238E27FC236}">
                <a16:creationId xmlns:a16="http://schemas.microsoft.com/office/drawing/2014/main" id="{2A6D97DF-4C16-207F-34D2-B08551870DA2}"/>
              </a:ext>
            </a:extLst>
          </p:cNvPr>
          <p:cNvSpPr/>
          <p:nvPr/>
        </p:nvSpPr>
        <p:spPr>
          <a:xfrm>
            <a:off x="5498878" y="215617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6#e10f1a665?sp=1&amp;vcp=1&amp;pid=0b004ad25&amp;color=0,0,0&amp;vtp=1&amp;vaab=1&amp;bt=1&amp;bbb=1&amp;zzd= 3">
            <a:extLst>
              <a:ext uri="{FF2B5EF4-FFF2-40B4-BE49-F238E27FC236}">
                <a16:creationId xmlns:a16="http://schemas.microsoft.com/office/drawing/2014/main" id="{3208E28C-D5D0-8C37-BF0F-DDB89EBEAFDE}"/>
              </a:ext>
            </a:extLst>
          </p:cNvPr>
          <p:cNvSpPr/>
          <p:nvPr/>
        </p:nvSpPr>
        <p:spPr>
          <a:xfrm>
            <a:off x="3720878" y="280387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6#e10f1a665?sp=1&amp;vcp=1&amp;pid=0b004ad25&amp;color=0,0,0&amp;vtp=1&amp;vaab=1&amp;bt=1&amp;bbb=1&amp;zzd= 4">
            <a:extLst>
              <a:ext uri="{FF2B5EF4-FFF2-40B4-BE49-F238E27FC236}">
                <a16:creationId xmlns:a16="http://schemas.microsoft.com/office/drawing/2014/main" id="{D71F13C3-262C-4813-F07E-1750CA697288}"/>
              </a:ext>
            </a:extLst>
          </p:cNvPr>
          <p:cNvSpPr/>
          <p:nvPr/>
        </p:nvSpPr>
        <p:spPr>
          <a:xfrm>
            <a:off x="3009678" y="345157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_BD#21aef0e54?sp=1&amp;vcp=1&amp;pid=0dc7759e0&amp;color=0,0,0&amp;vtp=1&amp;vaab=1&amp;bt=1&amp;bbb=1"/>
          <p:cNvSpPr/>
          <p:nvPr/>
        </p:nvSpPr>
        <p:spPr>
          <a:xfrm>
            <a:off x="539496" y="90522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）其他实词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①太丘舍去（舍弃）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②相委而去（舍弃）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③君与家君期日中（对人谦称自己的父亲）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3.重要虚词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（1）而：相委而去（连词，表承接）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（2）之：下车引之（代词，代指元方）</a:t>
            </a:r>
          </a:p>
          <a:p>
            <a:pPr latinLnBrk="1"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（3）乃：去后乃至（副词，才）</a:t>
            </a:r>
            <a:endParaRPr lang="en-US" altLang="zh-CN" sz="2800" dirty="0"/>
          </a:p>
        </p:txBody>
      </p:sp>
      <p:sp>
        <p:nvSpPr>
          <p:cNvPr id="10" name="P_7_BD#21aef0e54?sp=1&amp;vcp=1&amp;pid=0dc7759e0&amp;color=0,0,0&amp;vtp=1&amp;vaab=1&amp;bt=1&amp;bbb=1&amp;zzd= 2">
            <a:extLst>
              <a:ext uri="{FF2B5EF4-FFF2-40B4-BE49-F238E27FC236}">
                <a16:creationId xmlns:a16="http://schemas.microsoft.com/office/drawing/2014/main" id="{CFEA8F03-39BB-3407-F379-34216EDE021D}"/>
              </a:ext>
            </a:extLst>
          </p:cNvPr>
          <p:cNvSpPr/>
          <p:nvPr/>
        </p:nvSpPr>
        <p:spPr>
          <a:xfrm>
            <a:off x="2476278" y="21625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_7_BD#21aef0e54?sp=1&amp;vcp=1&amp;pid=0dc7759e0&amp;color=0,0,0&amp;vtp=1&amp;vaab=1&amp;bt=1&amp;bbb=1&amp;zzd= 3">
            <a:extLst>
              <a:ext uri="{FF2B5EF4-FFF2-40B4-BE49-F238E27FC236}">
                <a16:creationId xmlns:a16="http://schemas.microsoft.com/office/drawing/2014/main" id="{BDB06DDE-68E3-4D76-F4D0-AFD9BFAFD988}"/>
              </a:ext>
            </a:extLst>
          </p:cNvPr>
          <p:cNvSpPr/>
          <p:nvPr/>
        </p:nvSpPr>
        <p:spPr>
          <a:xfrm>
            <a:off x="2120678" y="28102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P_7_BD#21aef0e54?sp=1&amp;vcp=1&amp;pid=0dc7759e0&amp;color=0,0,0&amp;vtp=1&amp;vaab=1&amp;bt=1&amp;bbb=1&amp;zzd= 4">
            <a:extLst>
              <a:ext uri="{FF2B5EF4-FFF2-40B4-BE49-F238E27FC236}">
                <a16:creationId xmlns:a16="http://schemas.microsoft.com/office/drawing/2014/main" id="{ACAB0EC1-7792-857A-7C9C-316EB1FCAE02}"/>
              </a:ext>
            </a:extLst>
          </p:cNvPr>
          <p:cNvSpPr/>
          <p:nvPr/>
        </p:nvSpPr>
        <p:spPr>
          <a:xfrm>
            <a:off x="2476278" y="34579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P_7_BD#21aef0e54?sp=1&amp;vcp=1&amp;pid=0dc7759e0&amp;color=0,0,0&amp;vtp=1&amp;vaab=1&amp;bt=1&amp;bbb=1&amp;zzd= 4">
            <a:extLst>
              <a:ext uri="{FF2B5EF4-FFF2-40B4-BE49-F238E27FC236}">
                <a16:creationId xmlns:a16="http://schemas.microsoft.com/office/drawing/2014/main" id="{496ACF38-F611-6B27-82C5-27E9BB6B228B}"/>
              </a:ext>
            </a:extLst>
          </p:cNvPr>
          <p:cNvSpPr/>
          <p:nvPr/>
        </p:nvSpPr>
        <p:spPr>
          <a:xfrm>
            <a:off x="2831878" y="34579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P_7_BD#21aef0e54?sp=1&amp;vcp=1&amp;pid=0dc7759e0&amp;color=0,0,0&amp;vtp=1&amp;vaab=1&amp;bt=1&amp;bbb=1&amp;zzd= 6">
            <a:extLst>
              <a:ext uri="{FF2B5EF4-FFF2-40B4-BE49-F238E27FC236}">
                <a16:creationId xmlns:a16="http://schemas.microsoft.com/office/drawing/2014/main" id="{579F11E4-2642-CE8E-23E1-9434C182E05B}"/>
              </a:ext>
            </a:extLst>
          </p:cNvPr>
          <p:cNvSpPr/>
          <p:nvPr/>
        </p:nvSpPr>
        <p:spPr>
          <a:xfrm>
            <a:off x="3720878" y="47533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P_7_BD#21aef0e54?sp=1&amp;vcp=1&amp;pid=0dc7759e0&amp;color=0,0,0&amp;vtp=1&amp;vaab=1&amp;bt=1&amp;bbb=1&amp;zzd= 7">
            <a:extLst>
              <a:ext uri="{FF2B5EF4-FFF2-40B4-BE49-F238E27FC236}">
                <a16:creationId xmlns:a16="http://schemas.microsoft.com/office/drawing/2014/main" id="{78480A7E-31C9-9280-D7E9-18EC0F41ABCA}"/>
              </a:ext>
            </a:extLst>
          </p:cNvPr>
          <p:cNvSpPr/>
          <p:nvPr/>
        </p:nvSpPr>
        <p:spPr>
          <a:xfrm>
            <a:off x="4076478" y="54010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P_7_BD#21aef0e54?sp=1&amp;vcp=1&amp;pid=0dc7759e0&amp;color=0,0,0&amp;vtp=1&amp;vaab=1&amp;bt=1&amp;bbb=1&amp;zzd= 8">
            <a:extLst>
              <a:ext uri="{FF2B5EF4-FFF2-40B4-BE49-F238E27FC236}">
                <a16:creationId xmlns:a16="http://schemas.microsoft.com/office/drawing/2014/main" id="{7CC5C0EA-1BEC-87DE-4FDE-993E651AC87A}"/>
              </a:ext>
            </a:extLst>
          </p:cNvPr>
          <p:cNvSpPr/>
          <p:nvPr/>
        </p:nvSpPr>
        <p:spPr>
          <a:xfrm>
            <a:off x="3720878" y="601183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8&amp;si=1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e10f1a665?sp=1&amp;vcp=1&amp;pid=0b004ad25&amp;color=0,0,0&amp;vtp=1&amp;vaab=1&amp;bt=1&amp;bbb=1&amp;hb=1"/>
          <p:cNvSpPr/>
          <p:nvPr/>
        </p:nvSpPr>
        <p:spPr>
          <a:xfrm>
            <a:off x="539496" y="249907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5.情感分析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本文以凝练生动的笔墨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，描绘了三峡的雄奇险拔、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清幽秀丽的景色，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抒发了作者对祖国大好河山的热爱之情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9&amp;si=1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e10f1a665?sp=1&amp;vcp=1&amp;pid=0b004ad25&amp;color=0,0,0&amp;vtp=1&amp;vaab=1&amp;bt=1&amp;bbb=1"/>
          <p:cNvSpPr/>
          <p:nvPr/>
        </p:nvSpPr>
        <p:spPr>
          <a:xfrm>
            <a:off x="539496" y="487725"/>
            <a:ext cx="11109960" cy="571305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6.写作特色</a:t>
            </a:r>
          </a:p>
          <a:p>
            <a:pPr marL="0" marR="0" lvl="0" indent="0" defTabSz="914400" rtl="0" eaLnBrk="1" fontAlgn="auto" latinLnBrk="1" hangingPunct="1">
              <a:lnSpc>
                <a:spcPts val="4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（1）描写景物抓住特征，精心布局，条理清晰。作者先总写三峡地</a:t>
            </a:r>
          </a:p>
          <a:p>
            <a:pPr marL="0" marR="0" lvl="0" indent="0" defTabSz="914400" rtl="0" eaLnBrk="1" fontAlgn="auto" latinLnBrk="1" hangingPunct="1">
              <a:lnSpc>
                <a:spcPts val="4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貌，然后选取最能体现三峡特点的“水”作为主要描写对象，按不同的时令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4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季节进行描绘，条理清晰，层次分明，给人以美的艺术感受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4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（2）层次过渡自然。全文写出四个层次，作者仅用了五个字，就</a:t>
            </a:r>
          </a:p>
          <a:p>
            <a:pPr marL="0" marR="0" lvl="0" indent="0" defTabSz="914400" rtl="0" eaLnBrk="1" fontAlgn="auto" latinLnBrk="1" hangingPunct="1">
              <a:lnSpc>
                <a:spcPts val="4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把全文天衣无缝地连接在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—起。用“至于”自然导出“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夏水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”，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用一个“则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</a:p>
          <a:p>
            <a:pPr marL="0" marR="0" lvl="0" indent="0" defTabSz="914400" rtl="0" eaLnBrk="1" fontAlgn="auto" latinLnBrk="1" hangingPunct="1">
              <a:lnSpc>
                <a:spcPts val="4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字暗示对比，巧妙地过渡到“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春冬之时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”。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用“每至”引出肃杀之秋，用“故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</a:p>
          <a:p>
            <a:pPr marL="0" marR="0" lvl="0" indent="0" defTabSz="914400" rtl="0" eaLnBrk="1" fontAlgn="auto" latinLnBrk="1" hangingPunct="1">
              <a:lnSpc>
                <a:spcPts val="4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总束第四层，引出渔者歌谣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4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（3）言辞前后呼应。作者在布局、节奏、过渡、照应等方面精心策</a:t>
            </a:r>
          </a:p>
          <a:p>
            <a:pPr marL="0" marR="0" lvl="0" indent="0" defTabSz="914400" rtl="0" eaLnBrk="1" fontAlgn="auto" latinLnBrk="1" hangingPunct="1">
              <a:lnSpc>
                <a:spcPts val="4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划，使文章的结构形散神聚，浑然一体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0&amp;si=1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48aaeb018?vcp=1&amp;pid=07bbdf556&amp;color=0,0,0&amp;vtp=1&amp;vaab=1&amp;bt=1&amp;bbb=1"/>
          <p:cNvSpPr/>
          <p:nvPr/>
        </p:nvSpPr>
        <p:spPr>
          <a:xfrm>
            <a:off x="539496" y="382950"/>
            <a:ext cx="11109960" cy="61277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（二）短文二篇</a:t>
            </a:r>
            <a:endParaRPr lang="en-US" altLang="zh-CN" sz="3000" dirty="0"/>
          </a:p>
        </p:txBody>
      </p:sp>
      <p:sp>
        <p:nvSpPr>
          <p:cNvPr id="3" name="C_6_BD#b10b86e1e?sp=1&amp;vcp=1&amp;pid=48aaeb018&amp;color=0,0,0&amp;vtp=1&amp;vaab=1&amp;bbb=1"/>
          <p:cNvSpPr/>
          <p:nvPr/>
        </p:nvSpPr>
        <p:spPr>
          <a:xfrm>
            <a:off x="539496" y="1066679"/>
            <a:ext cx="11109960" cy="57194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答谢中书书</a:t>
            </a:r>
            <a:endParaRPr lang="en-US" altLang="zh-CN" sz="2800" dirty="0"/>
          </a:p>
        </p:txBody>
      </p:sp>
      <p:graphicFrame>
        <p:nvGraphicFramePr>
          <p:cNvPr id="131" name="P_7_BD#67537451d?colgroup=10,18&amp;vcp=1&amp;pid=b10b86e1e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87722331"/>
              </p:ext>
            </p:extLst>
          </p:nvPr>
        </p:nvGraphicFramePr>
        <p:xfrm>
          <a:off x="539496" y="1767631"/>
          <a:ext cx="11387160" cy="4267200"/>
        </p:xfrm>
        <a:graphic>
          <a:graphicData uri="http://schemas.openxmlformats.org/drawingml/2006/table">
            <a:tbl>
              <a:tblPr/>
              <a:tblGrid>
                <a:gridCol w="439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9951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参考译文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3271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山川之美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古来共谈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高峰入云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清流见底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两岸石壁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五色交辉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青林翠竹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四时俱备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晓雾将歇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猿鸟乱鸣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夕日欲颓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沉鳞竞跃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实是欲界之仙都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自</a:t>
                      </a: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康乐以来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未复有能与其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奇者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山川景色的美丽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自古以来就是文人雅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士共同谈论的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巍峨的山峰耸入云端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明净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的溪流清澈见底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两岸的石壁色彩斑斓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交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相辉映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青葱的林木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翠绿的竹丛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四季都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有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清晨的薄雾将要消散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猿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鸟此起彼伏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地鸣叫着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夕阳快要落山了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水中潜游的鱼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争相跃出水面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这里实在是人间仙境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自从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南朝的谢灵运以来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就再也没有人能够欣赏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这种奇丽景色了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_7#67537451d?sp=1&amp;vcp=1&amp;pid=b10b86e1e&amp;color=0,0,0&amp;vtp=1&amp;vaab=1&amp;bt=1&amp;bbb=1">
            <a:extLst>
              <a:ext uri="{FF2B5EF4-FFF2-40B4-BE49-F238E27FC236}">
                <a16:creationId xmlns:a16="http://schemas.microsoft.com/office/drawing/2014/main" id="{713AF577-318B-4716-6943-D7DA63F98FC0}"/>
              </a:ext>
            </a:extLst>
          </p:cNvPr>
          <p:cNvSpPr/>
          <p:nvPr/>
        </p:nvSpPr>
        <p:spPr>
          <a:xfrm>
            <a:off x="539496" y="919489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1.朗读节奏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自/康乐以来，未复有/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能与其奇者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2.重要实词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（1）古今异义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四时俱备（古义：季节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/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今义：时间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晓雾将歇（古义：消散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/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今义：休息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夕日欲颓（古义：坠落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/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今义：消沉，萎靡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6" name="P_7#67537451d?sp=1&amp;vcp=1&amp;pid=b10b86e1e&amp;color=0,0,0&amp;vtp=1&amp;vaab=1&amp;bt=1&amp;bbb=1&amp;zzd= 7">
            <a:extLst>
              <a:ext uri="{FF2B5EF4-FFF2-40B4-BE49-F238E27FC236}">
                <a16:creationId xmlns:a16="http://schemas.microsoft.com/office/drawing/2014/main" id="{FB978C25-2166-9743-D3E6-35B5F8B663BB}"/>
              </a:ext>
            </a:extLst>
          </p:cNvPr>
          <p:cNvSpPr/>
          <p:nvPr/>
        </p:nvSpPr>
        <p:spPr>
          <a:xfrm>
            <a:off x="2120678" y="411988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7#67537451d?sp=1&amp;vcp=1&amp;pid=b10b86e1e&amp;color=0,0,0&amp;vtp=1&amp;vaab=1&amp;bt=1&amp;bbb=1&amp;zzd= 9">
            <a:extLst>
              <a:ext uri="{FF2B5EF4-FFF2-40B4-BE49-F238E27FC236}">
                <a16:creationId xmlns:a16="http://schemas.microsoft.com/office/drawing/2014/main" id="{CFDF920F-6251-20C9-FFD3-4469DB507FE4}"/>
              </a:ext>
            </a:extLst>
          </p:cNvPr>
          <p:cNvSpPr/>
          <p:nvPr/>
        </p:nvSpPr>
        <p:spPr>
          <a:xfrm>
            <a:off x="2831878" y="476758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7#67537451d?sp=1&amp;vcp=1&amp;pid=b10b86e1e&amp;color=0,0,0&amp;vtp=1&amp;vaab=1&amp;bt=1&amp;bbb=1&amp;zzd= 11">
            <a:extLst>
              <a:ext uri="{FF2B5EF4-FFF2-40B4-BE49-F238E27FC236}">
                <a16:creationId xmlns:a16="http://schemas.microsoft.com/office/drawing/2014/main" id="{CD8FFD17-309D-1D90-29AA-6436061FBDF8}"/>
              </a:ext>
            </a:extLst>
          </p:cNvPr>
          <p:cNvSpPr/>
          <p:nvPr/>
        </p:nvSpPr>
        <p:spPr>
          <a:xfrm>
            <a:off x="2831878" y="5397446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0177435"/>
      </p:ext>
    </p:extLst>
  </p:cSld>
  <p:clrMapOvr>
    <a:masterClrMapping/>
  </p:clrMapOvr>
  <p:transition>
    <p:split dir="in"/>
  </p:transition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3&amp;si=1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_BD#67537451d?sp=1&amp;vcp=1&amp;pid=b10b86e1e&amp;color=0,0,0&amp;vtp=1&amp;vaab=1&amp;bt=1&amp;bbb=1"/>
          <p:cNvSpPr/>
          <p:nvPr/>
        </p:nvSpPr>
        <p:spPr>
          <a:xfrm>
            <a:off x="539496" y="679799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（2）其他实词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五色交辉（交相辉映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沉鳞竞跃（指水中潜游的鱼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实是欲界之仙都（没有摆脱世俗七情六欲的众生所处的境界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这里指人间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④未复有能与其奇者（参与。这里有“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欣赏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”“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领悟”的意思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3.重要虚词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以：自康乐以来（连词，和“自”连用，表“从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以来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”）</a:t>
            </a:r>
            <a:endParaRPr lang="en-US" altLang="zh-CN" sz="2800" dirty="0"/>
          </a:p>
        </p:txBody>
      </p:sp>
      <p:sp>
        <p:nvSpPr>
          <p:cNvPr id="8" name="P_7_BD#67537451d?sp=1&amp;vcp=1&amp;pid=b10b86e1e&amp;color=0,0,0&amp;vtp=1&amp;vaab=1&amp;bt=1&amp;bbb=1&amp;zzd= 2">
            <a:extLst>
              <a:ext uri="{FF2B5EF4-FFF2-40B4-BE49-F238E27FC236}">
                <a16:creationId xmlns:a16="http://schemas.microsoft.com/office/drawing/2014/main" id="{B1173150-7FAD-79FF-A297-7C54B7F95B94}"/>
              </a:ext>
            </a:extLst>
          </p:cNvPr>
          <p:cNvSpPr/>
          <p:nvPr/>
        </p:nvSpPr>
        <p:spPr>
          <a:xfrm>
            <a:off x="2476278" y="193709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7_BD#67537451d?sp=1&amp;vcp=1&amp;pid=b10b86e1e&amp;color=0,0,0&amp;vtp=1&amp;vaab=1&amp;bt=1&amp;bbb=1&amp;zzd= 2">
            <a:extLst>
              <a:ext uri="{FF2B5EF4-FFF2-40B4-BE49-F238E27FC236}">
                <a16:creationId xmlns:a16="http://schemas.microsoft.com/office/drawing/2014/main" id="{197768B1-4AAF-F9EC-4E5D-1D1F984173AA}"/>
              </a:ext>
            </a:extLst>
          </p:cNvPr>
          <p:cNvSpPr/>
          <p:nvPr/>
        </p:nvSpPr>
        <p:spPr>
          <a:xfrm>
            <a:off x="2831878" y="193709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7_BD#67537451d?sp=1&amp;vcp=1&amp;pid=b10b86e1e&amp;color=0,0,0&amp;vtp=1&amp;vaab=1&amp;bt=1&amp;bbb=1&amp;zzd= 3">
            <a:extLst>
              <a:ext uri="{FF2B5EF4-FFF2-40B4-BE49-F238E27FC236}">
                <a16:creationId xmlns:a16="http://schemas.microsoft.com/office/drawing/2014/main" id="{8E3BB378-4FCE-960E-FF73-554A3261B3A8}"/>
              </a:ext>
            </a:extLst>
          </p:cNvPr>
          <p:cNvSpPr/>
          <p:nvPr/>
        </p:nvSpPr>
        <p:spPr>
          <a:xfrm>
            <a:off x="1765078" y="258479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_7_BD#67537451d?sp=1&amp;vcp=1&amp;pid=b10b86e1e&amp;color=0,0,0&amp;vtp=1&amp;vaab=1&amp;bt=1&amp;bbb=1&amp;zzd= 3">
            <a:extLst>
              <a:ext uri="{FF2B5EF4-FFF2-40B4-BE49-F238E27FC236}">
                <a16:creationId xmlns:a16="http://schemas.microsoft.com/office/drawing/2014/main" id="{4E108AC5-FA08-7CFE-91EB-35214A0D94DC}"/>
              </a:ext>
            </a:extLst>
          </p:cNvPr>
          <p:cNvSpPr/>
          <p:nvPr/>
        </p:nvSpPr>
        <p:spPr>
          <a:xfrm>
            <a:off x="2120678" y="258479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P_7_BD#67537451d?sp=1&amp;vcp=1&amp;pid=b10b86e1e&amp;color=0,0,0&amp;vtp=1&amp;vaab=1&amp;bt=1&amp;bbb=1&amp;zzd= 4">
            <a:extLst>
              <a:ext uri="{FF2B5EF4-FFF2-40B4-BE49-F238E27FC236}">
                <a16:creationId xmlns:a16="http://schemas.microsoft.com/office/drawing/2014/main" id="{CB6D2959-EEA7-A9F8-F241-DC8060E6B246}"/>
              </a:ext>
            </a:extLst>
          </p:cNvPr>
          <p:cNvSpPr/>
          <p:nvPr/>
        </p:nvSpPr>
        <p:spPr>
          <a:xfrm>
            <a:off x="2476278" y="323249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P_7_BD#67537451d?sp=1&amp;vcp=1&amp;pid=b10b86e1e&amp;color=0,0,0&amp;vtp=1&amp;vaab=1&amp;bt=1&amp;bbb=1&amp;zzd= 4">
            <a:extLst>
              <a:ext uri="{FF2B5EF4-FFF2-40B4-BE49-F238E27FC236}">
                <a16:creationId xmlns:a16="http://schemas.microsoft.com/office/drawing/2014/main" id="{36867ECD-40B8-0530-A017-D051A8D61C92}"/>
              </a:ext>
            </a:extLst>
          </p:cNvPr>
          <p:cNvSpPr/>
          <p:nvPr/>
        </p:nvSpPr>
        <p:spPr>
          <a:xfrm>
            <a:off x="2831878" y="323249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P_7_BD#67537451d?sp=1&amp;vcp=1&amp;pid=b10b86e1e&amp;color=0,0,0&amp;vtp=1&amp;vaab=1&amp;bt=1&amp;bbb=1&amp;zzd= 6">
            <a:extLst>
              <a:ext uri="{FF2B5EF4-FFF2-40B4-BE49-F238E27FC236}">
                <a16:creationId xmlns:a16="http://schemas.microsoft.com/office/drawing/2014/main" id="{0F0A38EC-1FA3-589E-9F42-DB5958D49B12}"/>
              </a:ext>
            </a:extLst>
          </p:cNvPr>
          <p:cNvSpPr/>
          <p:nvPr/>
        </p:nvSpPr>
        <p:spPr>
          <a:xfrm>
            <a:off x="3187478" y="452789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P_7_BD#67537451d?sp=1&amp;vcp=1&amp;pid=b10b86e1e&amp;color=0,0,0&amp;vtp=1&amp;vaab=1&amp;bt=1&amp;bbb=1&amp;zzd= 9">
            <a:extLst>
              <a:ext uri="{FF2B5EF4-FFF2-40B4-BE49-F238E27FC236}">
                <a16:creationId xmlns:a16="http://schemas.microsoft.com/office/drawing/2014/main" id="{19A96227-0ACE-9899-B83C-DE3B808FDDCB}"/>
              </a:ext>
            </a:extLst>
          </p:cNvPr>
          <p:cNvSpPr/>
          <p:nvPr/>
        </p:nvSpPr>
        <p:spPr>
          <a:xfrm>
            <a:off x="3187478" y="575783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5&amp;si=1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67537451d?sp=1&amp;vcp=1&amp;pid=b10b86e1e&amp;color=0,0,0&amp;vtp=1&amp;vaab=1&amp;bt=1&amp;bbb=1&amp;hb=1"/>
          <p:cNvSpPr/>
          <p:nvPr/>
        </p:nvSpPr>
        <p:spPr>
          <a:xfrm>
            <a:off x="539496" y="153260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4.理解拓展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答谢中书书》是陶弘景写给朋友谢中书的一封信。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全文概括古今，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包罗四时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，兼顾了晨昏、山川草木、飞禽走兽，抒情议论，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各类皆备。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5.情感分析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本文以清俊的笔触具体描绘了秀美的山川景色，传达自己与自然相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融合的生命愉悦，体现了作者酷爱自然、乐在林泉的情趣。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7&amp;si=13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67537451d?sp=1&amp;vcp=1&amp;pid=b10b86e1e&amp;color=0,0,0&amp;vtp=1&amp;vaab=1&amp;bt=1&amp;bbb=1&amp;hb=1"/>
          <p:cNvSpPr/>
          <p:nvPr/>
        </p:nvSpPr>
        <p:spPr>
          <a:xfrm>
            <a:off x="539496" y="217903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6.写作特色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本文多用四字句构成对偶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，句式整齐，节奏感较强；间用散句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差错落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，于整齐中又有变化。文章还多用寻常词汇，浅显易懂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，但为了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形式的整齐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，选词用字颇多斟酌。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8&amp;si=13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b55a60df9?vcp=1&amp;pid=48aaeb018&amp;color=0,0,0&amp;vtp=1&amp;vaab=1&amp;bt=1&amp;bbb=1"/>
          <p:cNvSpPr/>
          <p:nvPr/>
        </p:nvSpPr>
        <p:spPr>
          <a:xfrm>
            <a:off x="539496" y="373425"/>
            <a:ext cx="11109960" cy="57194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记承天寺夜游</a:t>
            </a:r>
            <a:endParaRPr lang="en-US" altLang="zh-CN" sz="2800" dirty="0"/>
          </a:p>
        </p:txBody>
      </p:sp>
      <p:graphicFrame>
        <p:nvGraphicFramePr>
          <p:cNvPr id="139" name="P_7_BD#c65a931ea?colgroup=11,18&amp;vcp=1&amp;pid=b55a60df9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2722038"/>
              </p:ext>
            </p:extLst>
          </p:nvPr>
        </p:nvGraphicFramePr>
        <p:xfrm>
          <a:off x="158496" y="1001985"/>
          <a:ext cx="11772000" cy="5342827"/>
        </p:xfrm>
        <a:graphic>
          <a:graphicData uri="http://schemas.openxmlformats.org/drawingml/2006/table">
            <a:tbl>
              <a:tblPr/>
              <a:tblGrid>
                <a:gridCol w="4788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984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02645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</a:t>
                      </a:r>
                      <a:endParaRPr lang="en-US" altLang="zh-CN" sz="1200" b="1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参考译文</a:t>
                      </a:r>
                      <a:endParaRPr lang="en-US" altLang="zh-CN" sz="1200" b="1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24689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元丰六年十月十二日夜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解衣欲睡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月色入户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欣然起行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念无与为乐者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遂至承天寺寻张怀民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怀民亦未寝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相与步于中庭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庭下如积水空明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水中藻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荇交横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盖竹柏影也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何夜无月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？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何处无竹柏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？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但少闲人如吾两人者耳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39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元丰六年十月十二日夜晚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我解开衣服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正打算睡觉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这时月光照进门里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十分美好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动人游兴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）（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于是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我高兴地起来走到户外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想到没有人与我共同游乐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于是来到承天寺找张怀民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张怀民也还没有睡觉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于是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我们一起在院子里散步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庭院中的月光如积水般清明澄澈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仿佛有藻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荇交错其中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大概是竹子和柏树的影子吧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哪一夜没有月光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？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哪里没有竹子和柏树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？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只是缺少像我们俩这样的闲人罢了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9&amp;si=13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c65a931ea?sp=1&amp;vcp=1&amp;pid=b55a60df9&amp;color=0,0,0&amp;vtp=1&amp;vaab=1&amp;bt=1&amp;bbb=1"/>
          <p:cNvSpPr/>
          <p:nvPr/>
        </p:nvSpPr>
        <p:spPr>
          <a:xfrm>
            <a:off x="539496" y="64487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1.朗读节奏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（1）念/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无与为乐者，遂至承天寺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/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寻张怀民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（2）但/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少闲人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/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如吾两人者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/耳。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2.重要实词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（1）古今异义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念无与为乐者（古义：考虑，想到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/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今义：想念；念头；读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（2）词类活用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相与步于中庭（名词用作动词，散步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8" name="P_7#c65a931ea?sp=1&amp;vcp=1&amp;pid=b55a60df9&amp;color=0,0,0&amp;vtp=1&amp;vaab=1&amp;bt=1&amp;bbb=1&amp;zzd= 7">
            <a:extLst>
              <a:ext uri="{FF2B5EF4-FFF2-40B4-BE49-F238E27FC236}">
                <a16:creationId xmlns:a16="http://schemas.microsoft.com/office/drawing/2014/main" id="{E416EF15-F25E-2A75-57A4-F8A9731874B3}"/>
              </a:ext>
            </a:extLst>
          </p:cNvPr>
          <p:cNvSpPr/>
          <p:nvPr/>
        </p:nvSpPr>
        <p:spPr>
          <a:xfrm>
            <a:off x="1409478" y="449297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7#c65a931ea?sp=1&amp;vcp=1&amp;pid=b55a60df9&amp;color=0,0,0&amp;vtp=1&amp;vaab=1&amp;bt=1&amp;bbb=1&amp;zzd= 10">
            <a:extLst>
              <a:ext uri="{FF2B5EF4-FFF2-40B4-BE49-F238E27FC236}">
                <a16:creationId xmlns:a16="http://schemas.microsoft.com/office/drawing/2014/main" id="{0AEA31E8-5B26-325B-8F2A-4D690540B23A}"/>
              </a:ext>
            </a:extLst>
          </p:cNvPr>
          <p:cNvSpPr/>
          <p:nvPr/>
        </p:nvSpPr>
        <p:spPr>
          <a:xfrm>
            <a:off x="2120678" y="5741956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1&amp;si=14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c65a931ea?sp=1&amp;vcp=1&amp;pid=b55a60df9&amp;color=0,0,0&amp;vtp=1&amp;vaab=1&amp;bt=1&amp;bbb=1"/>
          <p:cNvSpPr/>
          <p:nvPr/>
        </p:nvSpPr>
        <p:spPr>
          <a:xfrm>
            <a:off x="539496" y="717899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3.重要虚词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（1）于：相与步于中庭（介词，在）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（2）但：但少闲人如吾两人者耳（副词，只是）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（3）盖：盖竹柏影也（副词，大概是）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4.理解拓展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-1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kumimoji="0" lang="en-US" altLang="zh-CN" sz="2800" b="0" i="0" u="none" strike="noStrike" kern="1200" cap="none" spc="-10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记承天寺夜游》表达的感情是微妙而复杂的，贬谪的悲凉、人生的</a:t>
            </a:r>
            <a:endParaRPr kumimoji="0" lang="en-US" altLang="zh-CN" sz="2800" b="0" i="0" u="none" strike="noStrike" kern="1200" cap="none" spc="-10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-10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感慨、赏月的欣喜、漫步的悠闲都包含其中</a:t>
            </a:r>
            <a:r>
              <a:rPr kumimoji="0" lang="en-US" altLang="zh-CN" sz="2800" b="0" i="0" u="none" strike="noStrike" kern="1200" cap="none" spc="-1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。“</a:t>
            </a:r>
            <a:r>
              <a:rPr kumimoji="0" lang="en-US" altLang="zh-CN" sz="2800" b="0" i="0" u="none" strike="noStrike" kern="1200" cap="none" spc="-10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闲”既指具有闲情雅趣，又</a:t>
            </a:r>
            <a:endParaRPr kumimoji="0" lang="en-US" altLang="zh-CN" sz="2800" b="0" i="0" u="none" strike="noStrike" kern="1200" cap="none" spc="-10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-10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指作者自己在政治上空有抱负却无法施展，被一贬再贬，流落黄州的状态</a:t>
            </a:r>
            <a:r>
              <a:rPr kumimoji="0" lang="en-US" altLang="zh-CN" sz="2800" b="0" i="0" u="none" strike="noStrike" kern="1200" cap="none" spc="-1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7" name="P_7#c65a931ea?sp=1&amp;vcp=1&amp;pid=b55a60df9&amp;color=0,0,0&amp;vtp=1&amp;vaab=1&amp;bt=1&amp;bbb=1&amp;zzd= 2">
            <a:extLst>
              <a:ext uri="{FF2B5EF4-FFF2-40B4-BE49-F238E27FC236}">
                <a16:creationId xmlns:a16="http://schemas.microsoft.com/office/drawing/2014/main" id="{4AB91555-3F86-D8E3-3434-45B9DF2F34DC}"/>
              </a:ext>
            </a:extLst>
          </p:cNvPr>
          <p:cNvSpPr/>
          <p:nvPr/>
        </p:nvSpPr>
        <p:spPr>
          <a:xfrm>
            <a:off x="4076478" y="197519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7#c65a931ea?sp=1&amp;vcp=1&amp;pid=b55a60df9&amp;color=0,0,0&amp;vtp=1&amp;vaab=1&amp;bt=1&amp;bbb=1&amp;zzd= 3">
            <a:extLst>
              <a:ext uri="{FF2B5EF4-FFF2-40B4-BE49-F238E27FC236}">
                <a16:creationId xmlns:a16="http://schemas.microsoft.com/office/drawing/2014/main" id="{DF16A113-F510-1F39-446B-58BE2A0DB75A}"/>
              </a:ext>
            </a:extLst>
          </p:cNvPr>
          <p:cNvSpPr/>
          <p:nvPr/>
        </p:nvSpPr>
        <p:spPr>
          <a:xfrm>
            <a:off x="3009678" y="262289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7#c65a931ea?sp=1&amp;vcp=1&amp;pid=b55a60df9&amp;color=0,0,0&amp;vtp=1&amp;vaab=1&amp;bt=1&amp;bbb=1&amp;zzd= 4">
            <a:extLst>
              <a:ext uri="{FF2B5EF4-FFF2-40B4-BE49-F238E27FC236}">
                <a16:creationId xmlns:a16="http://schemas.microsoft.com/office/drawing/2014/main" id="{76F911CD-8EAA-215B-6295-A41A60D48C5F}"/>
              </a:ext>
            </a:extLst>
          </p:cNvPr>
          <p:cNvSpPr/>
          <p:nvPr/>
        </p:nvSpPr>
        <p:spPr>
          <a:xfrm>
            <a:off x="3009678" y="327059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21aef0e54?sp=1&amp;vcp=1&amp;pid=0dc7759e0&amp;color=0,0,0&amp;vtp=1&amp;vaab=1&amp;bt=1&amp;bbb=1&amp;hb=1"/>
          <p:cNvSpPr/>
          <p:nvPr/>
        </p:nvSpPr>
        <p:spPr>
          <a:xfrm>
            <a:off x="539496" y="153260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4.理解拓展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陈太丘与友期行》记述了陈元方与迟来客人的对话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，告诫人们做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事要讲诚信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，为人要正直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，同时赞扬了陈元方维护父亲尊严的责任感和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据理力争的无畏精神。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5.写作特色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故事剪裁得体，详略得当，语言精练。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3&amp;si=14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c65a931ea?sp=1&amp;vcp=1&amp;pid=b55a60df9&amp;color=0,0,0&amp;vtp=1&amp;vaab=1&amp;bt=1&amp;bbb=1&amp;hb=1"/>
          <p:cNvSpPr/>
          <p:nvPr/>
        </p:nvSpPr>
        <p:spPr>
          <a:xfrm>
            <a:off x="539496" y="249907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5.情感分析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本文记述了作者夜游承天寺的经历，创造了一个清幽宁静的艺术境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，传达出作者复杂微妙的心境。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4&amp;si=14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c65a931ea?sp=1&amp;vcp=1&amp;pid=b55a60df9&amp;color=0,0,0&amp;vtp=1&amp;vaab=1&amp;bt=1&amp;bbb=1&amp;hb=1"/>
          <p:cNvSpPr/>
          <p:nvPr/>
        </p:nvSpPr>
        <p:spPr>
          <a:xfrm>
            <a:off x="539496" y="153895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6.写作特色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本文分三层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：第一层叙事，朴素、淡泊而自然流畅；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第二层写景，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作者将竹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、柏之影与月光相互映衬，运用精当新颖的比喻手法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，恰如其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分地渲染了景色的幽美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；第三层转入议论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，包含着作者宦海沉浮的悲凉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之感和由此领悟到的人生哲理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表达了作者在不如意的环境中自得其乐、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不胜快哉的达观与自适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5&amp;si=14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07a942355?vcp=1&amp;pid=07bbdf556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（三）与朱元思书</a:t>
            </a:r>
            <a:endParaRPr lang="en-US" altLang="zh-CN" sz="3000" dirty="0"/>
          </a:p>
        </p:txBody>
      </p:sp>
      <p:graphicFrame>
        <p:nvGraphicFramePr>
          <p:cNvPr id="146" name="P_6_BD#b0ec32652?colgroup=8,21&amp;vcp=1&amp;pid=07a942355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884274"/>
              </p:ext>
            </p:extLst>
          </p:nvPr>
        </p:nvGraphicFramePr>
        <p:xfrm>
          <a:off x="539496" y="1295191"/>
          <a:ext cx="11111256" cy="3879724"/>
        </p:xfrm>
        <a:graphic>
          <a:graphicData uri="http://schemas.openxmlformats.org/drawingml/2006/table">
            <a:tbl>
              <a:tblPr/>
              <a:tblGrid>
                <a:gridCol w="3348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7632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参考译文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0164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风烟俱净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天山共色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从流飘荡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任意东西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自富阳至桐庐一百许里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奇山异水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天下独绝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没有一丝儿风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烟雾也完全消散了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天空和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群山是同样的颜色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我乘船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随着江流飘荡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任凭船随意向东或向西漂流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从富阳到桐庐一百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来里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的水路上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奇山异水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天下独一无二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6&amp;si=14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7" name="P_6_BD#b0ec32652?colgroup=8,21&amp;vcp=1&amp;pid=07a942355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8861223"/>
              </p:ext>
            </p:extLst>
          </p:nvPr>
        </p:nvGraphicFramePr>
        <p:xfrm>
          <a:off x="539496" y="1775904"/>
          <a:ext cx="11111256" cy="3324988"/>
        </p:xfrm>
        <a:graphic>
          <a:graphicData uri="http://schemas.openxmlformats.org/drawingml/2006/table">
            <a:tbl>
              <a:tblPr/>
              <a:tblGrid>
                <a:gridCol w="3348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7632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参考译文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85428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水皆缥碧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千丈见底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游鱼细石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直视无碍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急湍甚箭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猛浪若奔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水都是浅青色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千丈之深的地方也能一望到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底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游动的鱼儿和细小的石子也能看得清清楚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楚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湍急的江流比箭还要快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汹涌的大浪就像奔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腾的骏马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6_BD#b0ec32652?colgroup=8,21&amp;vcp=1&amp;pid=07a942355&amp;color=0,0,0&amp;mp=1&amp;vtp=1&amp;vaab=1&amp;bt=1&amp;bbb=1">
            <a:extLst>
              <a:ext uri="{FF2B5EF4-FFF2-40B4-BE49-F238E27FC236}">
                <a16:creationId xmlns:a16="http://schemas.microsoft.com/office/drawing/2014/main" id="{29B8BB5E-6F7F-8E8E-13BA-F1E5B2435347}"/>
              </a:ext>
            </a:extLst>
          </p:cNvPr>
          <p:cNvSpPr txBox="1"/>
          <p:nvPr/>
        </p:nvSpPr>
        <p:spPr>
          <a:xfrm>
            <a:off x="10913023" y="106749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7&amp;si=14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8" name="P_6_BD#b0ec32652?colgroup=8,21&amp;vcp=1&amp;pid=07a942355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8504424"/>
              </p:ext>
            </p:extLst>
          </p:nvPr>
        </p:nvGraphicFramePr>
        <p:xfrm>
          <a:off x="539496" y="1183939"/>
          <a:ext cx="11111256" cy="4942777"/>
        </p:xfrm>
        <a:graphic>
          <a:graphicData uri="http://schemas.openxmlformats.org/drawingml/2006/table">
            <a:tbl>
              <a:tblPr/>
              <a:tblGrid>
                <a:gridCol w="3348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7632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46681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参考译文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7940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5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夹岸高山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皆生寒树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负势竞上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互相轩邈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争高直指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千百成峰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泉水激石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泠泠作响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好鸟相鸣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嘤嘤成韵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蝉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5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则千转不穷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猿则百叫无绝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5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夹着江水的两岸的高山上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全都生长着密而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5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绿的树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让人心生寒意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重重叠叠的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山峦凭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5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借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高峻的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地势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争着向上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仿佛都在争着往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5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高处远处伸展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笔直地向上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直插云天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形成千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5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百座山峰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泉水冲击着岩石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发出泠泠的响声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</a:p>
                    <a:p>
                      <a:pPr marL="0" indent="0" algn="l" latinLnBrk="1" hangingPunct="0">
                        <a:lnSpc>
                          <a:spcPts val="45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美丽的鸟儿互相和鸣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鸣声嘤嘤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和谐动听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蝉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5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长久不断地叫着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猿持续地啼着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6_BD#b0ec32652?colgroup=8,21&amp;vcp=1&amp;pid=07a942355&amp;color=0,0,0&amp;vtp=1&amp;vaab=1&amp;bt=1&amp;bbb=1">
            <a:extLst>
              <a:ext uri="{FF2B5EF4-FFF2-40B4-BE49-F238E27FC236}">
                <a16:creationId xmlns:a16="http://schemas.microsoft.com/office/drawing/2014/main" id="{1CD5C12F-79CA-3F4D-BFA1-51B3249F1DA3}"/>
              </a:ext>
            </a:extLst>
          </p:cNvPr>
          <p:cNvSpPr txBox="1"/>
          <p:nvPr/>
        </p:nvSpPr>
        <p:spPr>
          <a:xfrm>
            <a:off x="10913023" y="554400"/>
            <a:ext cx="718145" cy="516552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43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8&amp;si=14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9" name="P_6_BD#b0ec32652?colgroup=8,21&amp;vcp=1&amp;pid=07a942355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9101947"/>
              </p:ext>
            </p:extLst>
          </p:nvPr>
        </p:nvGraphicFramePr>
        <p:xfrm>
          <a:off x="444246" y="1422336"/>
          <a:ext cx="11304000" cy="3879724"/>
        </p:xfrm>
        <a:graphic>
          <a:graphicData uri="http://schemas.openxmlformats.org/drawingml/2006/table">
            <a:tbl>
              <a:tblPr/>
              <a:tblGrid>
                <a:gridCol w="3348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956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参考译文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0164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鸢飞戾天者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望峰息心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经纶世务者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窥谷忘反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横柯上蔽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在昼犹昏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疏条交映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有时见日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那些极力追求名利的人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看到这些雄奇的山峰也平息了名利之心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那些治理国家大事的人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看到这些幽深的山谷也会流连忘返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横斜的树枝在上面交错遮蔽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挡住了天空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虽在白昼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林间仍显昏暗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稀疏的枝条交相掩映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有时还能见到阳光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6_BD#b0ec32652?colgroup=8,21&amp;vcp=1&amp;pid=07a942355&amp;color=0,0,0&amp;mp=1&amp;vtp=1&amp;vaab=1&amp;bt=1&amp;bbb=1">
            <a:extLst>
              <a:ext uri="{FF2B5EF4-FFF2-40B4-BE49-F238E27FC236}">
                <a16:creationId xmlns:a16="http://schemas.microsoft.com/office/drawing/2014/main" id="{FA24B2C7-0113-1700-5B82-1621D8EA892E}"/>
              </a:ext>
            </a:extLst>
          </p:cNvPr>
          <p:cNvSpPr txBox="1"/>
          <p:nvPr/>
        </p:nvSpPr>
        <p:spPr>
          <a:xfrm>
            <a:off x="10913023" y="71393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9&amp;si=14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b0ec32652?sp=1&amp;vcp=1&amp;pid=07a942355&amp;color=0,0,0&amp;vtp=1&amp;vaab=1&amp;bt=1&amp;bbb=1"/>
          <p:cNvSpPr/>
          <p:nvPr/>
        </p:nvSpPr>
        <p:spPr>
          <a:xfrm>
            <a:off x="541020" y="2133949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1.朗读节奏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（1）蝉/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则千转不穷，猿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/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则百叫无绝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（2）鸢飞/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戾天者，望峰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/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息心；经纶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/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世务者，窥谷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/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忘反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0&amp;si=15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b0ec32652?sp=1&amp;vcp=1&amp;pid=07a942355&amp;color=0,0,0&amp;vtp=1&amp;vaab=1&amp;bt=1&amp;bbb=1"/>
          <p:cNvSpPr/>
          <p:nvPr/>
        </p:nvSpPr>
        <p:spPr>
          <a:xfrm>
            <a:off x="539496" y="89252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.重要实词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（1）通假字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①蝉则千转不穷（同“啭”，鸟鸣，这里指蝉鸣）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②窥谷忘反（同“返”，返回）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（2）古今异义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①鸢飞戾天者（古义：至、到达/今义：罪过，乖张）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②经纶世务者（古义：筹划、治理/今义：比喻规划、管理国家大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事；或规划、管理国家大事的才能）</a:t>
            </a:r>
            <a:endParaRPr lang="en-US" altLang="zh-CN" sz="2800" dirty="0"/>
          </a:p>
        </p:txBody>
      </p:sp>
      <p:sp>
        <p:nvSpPr>
          <p:cNvPr id="7" name="P_6#b0ec32652?sp=1&amp;vcp=1&amp;pid=07a942355&amp;color=0,0,0&amp;vtp=1&amp;vaab=1&amp;bt=1&amp;bbb=1&amp;zzd= 3">
            <a:extLst>
              <a:ext uri="{FF2B5EF4-FFF2-40B4-BE49-F238E27FC236}">
                <a16:creationId xmlns:a16="http://schemas.microsoft.com/office/drawing/2014/main" id="{1884F722-F5DC-A15B-2B65-DB6A9E0886E5}"/>
              </a:ext>
            </a:extLst>
          </p:cNvPr>
          <p:cNvSpPr/>
          <p:nvPr/>
        </p:nvSpPr>
        <p:spPr>
          <a:xfrm>
            <a:off x="2831878" y="27975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6#b0ec32652?sp=1&amp;vcp=1&amp;pid=07a942355&amp;color=0,0,0&amp;vtp=1&amp;vaab=1&amp;bt=1&amp;bbb=1&amp;zzd= 4">
            <a:extLst>
              <a:ext uri="{FF2B5EF4-FFF2-40B4-BE49-F238E27FC236}">
                <a16:creationId xmlns:a16="http://schemas.microsoft.com/office/drawing/2014/main" id="{0101B164-C2F8-30E0-B39F-CB5B87AA7C88}"/>
              </a:ext>
            </a:extLst>
          </p:cNvPr>
          <p:cNvSpPr/>
          <p:nvPr/>
        </p:nvSpPr>
        <p:spPr>
          <a:xfrm>
            <a:off x="2831878" y="34452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6#b0ec32652?sp=1&amp;vcp=1&amp;pid=07a942355&amp;color=0,0,0&amp;vtp=1&amp;vaab=1&amp;bt=1&amp;bbb=1&amp;zzd= 7">
            <a:extLst>
              <a:ext uri="{FF2B5EF4-FFF2-40B4-BE49-F238E27FC236}">
                <a16:creationId xmlns:a16="http://schemas.microsoft.com/office/drawing/2014/main" id="{44E24228-1532-A0EC-7CF9-4DC0376C7652}"/>
              </a:ext>
            </a:extLst>
          </p:cNvPr>
          <p:cNvSpPr/>
          <p:nvPr/>
        </p:nvSpPr>
        <p:spPr>
          <a:xfrm>
            <a:off x="2476278" y="47406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6#b0ec32652?sp=1&amp;vcp=1&amp;pid=07a942355&amp;color=0,0,0&amp;vtp=1&amp;vaab=1&amp;bt=1&amp;bbb=1&amp;zzd= 9">
            <a:extLst>
              <a:ext uri="{FF2B5EF4-FFF2-40B4-BE49-F238E27FC236}">
                <a16:creationId xmlns:a16="http://schemas.microsoft.com/office/drawing/2014/main" id="{0542E088-7D16-CEB2-85F3-F6AF61F107A9}"/>
              </a:ext>
            </a:extLst>
          </p:cNvPr>
          <p:cNvSpPr/>
          <p:nvPr/>
        </p:nvSpPr>
        <p:spPr>
          <a:xfrm>
            <a:off x="1765078" y="53883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_6#b0ec32652?sp=1&amp;vcp=1&amp;pid=07a942355&amp;color=0,0,0&amp;vtp=1&amp;vaab=1&amp;bt=1&amp;bbb=1&amp;zzd= 9">
            <a:extLst>
              <a:ext uri="{FF2B5EF4-FFF2-40B4-BE49-F238E27FC236}">
                <a16:creationId xmlns:a16="http://schemas.microsoft.com/office/drawing/2014/main" id="{1ED6C6A2-D535-D6F9-28CF-B405D1457605}"/>
              </a:ext>
            </a:extLst>
          </p:cNvPr>
          <p:cNvSpPr/>
          <p:nvPr/>
        </p:nvSpPr>
        <p:spPr>
          <a:xfrm>
            <a:off x="2120678" y="53883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1&amp;si=15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b0ec32652?sp=1&amp;vcp=1&amp;pid=07a942355&amp;color=0,0,0&amp;vtp=1&amp;vaab=1&amp;bt=1&amp;bbb=1"/>
          <p:cNvSpPr/>
          <p:nvPr/>
        </p:nvSpPr>
        <p:spPr>
          <a:xfrm>
            <a:off x="539496" y="834739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）词类活用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①任意东西（东，名词用作状语，向东；西，名词用作状语，向西）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②猛浪若奔（动词用作名词，飞奔的马）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③负势竞上（名词用作动词，向上）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④互相轩邈（轩，形容词用作动词，往高处伸展；邈，形容词用作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动词，往远处伸展）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⑤横柯上蔽（名词用作状语，在上面）</a:t>
            </a:r>
            <a:endParaRPr lang="en-US" altLang="zh-CN" sz="2800" dirty="0"/>
          </a:p>
        </p:txBody>
      </p:sp>
      <p:sp>
        <p:nvSpPr>
          <p:cNvPr id="8" name="P_6_BD#b0ec32652?sp=1&amp;vcp=1&amp;pid=07a942355&amp;color=0,0,0&amp;vtp=1&amp;vaab=1&amp;bt=1&amp;bbb=1&amp;zzd= 2">
            <a:extLst>
              <a:ext uri="{FF2B5EF4-FFF2-40B4-BE49-F238E27FC236}">
                <a16:creationId xmlns:a16="http://schemas.microsoft.com/office/drawing/2014/main" id="{B58C0398-8024-3D95-72F2-4A442E9F4A7D}"/>
              </a:ext>
            </a:extLst>
          </p:cNvPr>
          <p:cNvSpPr/>
          <p:nvPr/>
        </p:nvSpPr>
        <p:spPr>
          <a:xfrm>
            <a:off x="2476278" y="209203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6_BD#b0ec32652?sp=1&amp;vcp=1&amp;pid=07a942355&amp;color=0,0,0&amp;vtp=1&amp;vaab=1&amp;bt=1&amp;bbb=1&amp;zzd= 2">
            <a:extLst>
              <a:ext uri="{FF2B5EF4-FFF2-40B4-BE49-F238E27FC236}">
                <a16:creationId xmlns:a16="http://schemas.microsoft.com/office/drawing/2014/main" id="{541994B0-870B-0C9D-E6E5-3446DF30709D}"/>
              </a:ext>
            </a:extLst>
          </p:cNvPr>
          <p:cNvSpPr/>
          <p:nvPr/>
        </p:nvSpPr>
        <p:spPr>
          <a:xfrm>
            <a:off x="2831878" y="209203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6_BD#b0ec32652?sp=1&amp;vcp=1&amp;pid=07a942355&amp;color=0,0,0&amp;vtp=1&amp;vaab=1&amp;bt=1&amp;bbb=1&amp;zzd= 3">
            <a:extLst>
              <a:ext uri="{FF2B5EF4-FFF2-40B4-BE49-F238E27FC236}">
                <a16:creationId xmlns:a16="http://schemas.microsoft.com/office/drawing/2014/main" id="{2814AB57-F43E-519B-323D-8210A1E0B226}"/>
              </a:ext>
            </a:extLst>
          </p:cNvPr>
          <p:cNvSpPr/>
          <p:nvPr/>
        </p:nvSpPr>
        <p:spPr>
          <a:xfrm>
            <a:off x="2831878" y="273973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_6_BD#b0ec32652?sp=1&amp;vcp=1&amp;pid=07a942355&amp;color=0,0,0&amp;vtp=1&amp;vaab=1&amp;bt=1&amp;bbb=1&amp;zzd= 4">
            <a:extLst>
              <a:ext uri="{FF2B5EF4-FFF2-40B4-BE49-F238E27FC236}">
                <a16:creationId xmlns:a16="http://schemas.microsoft.com/office/drawing/2014/main" id="{BC888DF0-3C64-99B3-3E72-B43D474DDE26}"/>
              </a:ext>
            </a:extLst>
          </p:cNvPr>
          <p:cNvSpPr/>
          <p:nvPr/>
        </p:nvSpPr>
        <p:spPr>
          <a:xfrm>
            <a:off x="2831878" y="338743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P_6_BD#b0ec32652?sp=1&amp;vcp=1&amp;pid=07a942355&amp;color=0,0,0&amp;vtp=1&amp;vaab=1&amp;bt=1&amp;bbb=1&amp;zzd= 5">
            <a:extLst>
              <a:ext uri="{FF2B5EF4-FFF2-40B4-BE49-F238E27FC236}">
                <a16:creationId xmlns:a16="http://schemas.microsoft.com/office/drawing/2014/main" id="{FBB87FA0-3BDA-9638-FAC5-16D5B70B94F0}"/>
              </a:ext>
            </a:extLst>
          </p:cNvPr>
          <p:cNvSpPr/>
          <p:nvPr/>
        </p:nvSpPr>
        <p:spPr>
          <a:xfrm>
            <a:off x="2476278" y="403513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P_6_BD#b0ec32652?sp=1&amp;vcp=1&amp;pid=07a942355&amp;color=0,0,0&amp;vtp=1&amp;vaab=1&amp;bt=1&amp;bbb=1&amp;zzd= 5">
            <a:extLst>
              <a:ext uri="{FF2B5EF4-FFF2-40B4-BE49-F238E27FC236}">
                <a16:creationId xmlns:a16="http://schemas.microsoft.com/office/drawing/2014/main" id="{4DECDB91-C837-7AA3-4F7D-92487565BBDA}"/>
              </a:ext>
            </a:extLst>
          </p:cNvPr>
          <p:cNvSpPr/>
          <p:nvPr/>
        </p:nvSpPr>
        <p:spPr>
          <a:xfrm>
            <a:off x="2831878" y="403513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P_6_BD#b0ec32652?sp=1&amp;vcp=1&amp;pid=07a942355&amp;color=0,0,0&amp;vtp=1&amp;vaab=1&amp;bt=1&amp;bbb=1&amp;zzd= 7">
            <a:extLst>
              <a:ext uri="{FF2B5EF4-FFF2-40B4-BE49-F238E27FC236}">
                <a16:creationId xmlns:a16="http://schemas.microsoft.com/office/drawing/2014/main" id="{F5E2B634-9C1F-ADB8-6856-D8F03D90FD00}"/>
              </a:ext>
            </a:extLst>
          </p:cNvPr>
          <p:cNvSpPr/>
          <p:nvPr/>
        </p:nvSpPr>
        <p:spPr>
          <a:xfrm>
            <a:off x="2476278" y="5293646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2&amp;si=15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b0ec32652?sp=1&amp;vcp=1&amp;pid=07a942355&amp;color=0,0,0&amp;vtp=1&amp;vaab=1&amp;bt=1&amp;bbb=1"/>
          <p:cNvSpPr/>
          <p:nvPr/>
        </p:nvSpPr>
        <p:spPr>
          <a:xfrm>
            <a:off x="539496" y="116430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）其他实词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①负势竞上（凭借）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②争高直指（笔直地向上，直插云天）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3.重要虚词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（1）俱：风烟俱净（副词，全、都）</a:t>
            </a:r>
          </a:p>
          <a:p>
            <a:pPr latinLnBrk="1"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（2）则：蝉则千转不穷（助词，无实义）</a:t>
            </a:r>
            <a:endParaRPr lang="en-US" altLang="zh-CN" sz="2800" dirty="0"/>
          </a:p>
        </p:txBody>
      </p:sp>
      <p:sp>
        <p:nvSpPr>
          <p:cNvPr id="8" name="P_6_BD#b0ec32652?sp=1&amp;vcp=1&amp;pid=07a942355&amp;color=0,0,0&amp;vtp=1&amp;vaab=1&amp;bt=1&amp;bbb=1&amp;zzd= 2">
            <a:extLst>
              <a:ext uri="{FF2B5EF4-FFF2-40B4-BE49-F238E27FC236}">
                <a16:creationId xmlns:a16="http://schemas.microsoft.com/office/drawing/2014/main" id="{CC93DABD-92E2-CB44-D560-690F2A3A0299}"/>
              </a:ext>
            </a:extLst>
          </p:cNvPr>
          <p:cNvSpPr/>
          <p:nvPr/>
        </p:nvSpPr>
        <p:spPr>
          <a:xfrm>
            <a:off x="1765078" y="242160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6_BD#b0ec32652?sp=1&amp;vcp=1&amp;pid=07a942355&amp;color=0,0,0&amp;vtp=1&amp;vaab=1&amp;bt=1&amp;bbb=1&amp;zzd= 3">
            <a:extLst>
              <a:ext uri="{FF2B5EF4-FFF2-40B4-BE49-F238E27FC236}">
                <a16:creationId xmlns:a16="http://schemas.microsoft.com/office/drawing/2014/main" id="{8CE23B8A-C9A1-D5DD-94E8-8AE9EDACDB6F}"/>
              </a:ext>
            </a:extLst>
          </p:cNvPr>
          <p:cNvSpPr/>
          <p:nvPr/>
        </p:nvSpPr>
        <p:spPr>
          <a:xfrm>
            <a:off x="2476278" y="306930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6_BD#b0ec32652?sp=1&amp;vcp=1&amp;pid=07a942355&amp;color=0,0,0&amp;vtp=1&amp;vaab=1&amp;bt=1&amp;bbb=1&amp;zzd= 3">
            <a:extLst>
              <a:ext uri="{FF2B5EF4-FFF2-40B4-BE49-F238E27FC236}">
                <a16:creationId xmlns:a16="http://schemas.microsoft.com/office/drawing/2014/main" id="{F84157AA-63B1-8EE1-A875-1C8040B45D09}"/>
              </a:ext>
            </a:extLst>
          </p:cNvPr>
          <p:cNvSpPr/>
          <p:nvPr/>
        </p:nvSpPr>
        <p:spPr>
          <a:xfrm>
            <a:off x="2831878" y="306930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_6_BD#b0ec32652?sp=1&amp;vcp=1&amp;pid=07a942355&amp;color=0,0,0&amp;vtp=1&amp;vaab=1&amp;bt=1&amp;bbb=1&amp;zzd= 5">
            <a:extLst>
              <a:ext uri="{FF2B5EF4-FFF2-40B4-BE49-F238E27FC236}">
                <a16:creationId xmlns:a16="http://schemas.microsoft.com/office/drawing/2014/main" id="{56C0B01B-5447-AD84-0712-653836B7FA92}"/>
              </a:ext>
            </a:extLst>
          </p:cNvPr>
          <p:cNvSpPr/>
          <p:nvPr/>
        </p:nvSpPr>
        <p:spPr>
          <a:xfrm>
            <a:off x="3720878" y="436470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P_6_BD#b0ec32652?sp=1&amp;vcp=1&amp;pid=07a942355&amp;color=0,0,0&amp;vtp=1&amp;vaab=1&amp;bt=1&amp;bbb=1&amp;zzd= 6">
            <a:extLst>
              <a:ext uri="{FF2B5EF4-FFF2-40B4-BE49-F238E27FC236}">
                <a16:creationId xmlns:a16="http://schemas.microsoft.com/office/drawing/2014/main" id="{26F759AC-C3B4-24BA-4809-4F926077C0B9}"/>
              </a:ext>
            </a:extLst>
          </p:cNvPr>
          <p:cNvSpPr/>
          <p:nvPr/>
        </p:nvSpPr>
        <p:spPr>
          <a:xfrm>
            <a:off x="3365278" y="4985036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18046fb26?vcp=1&amp;pid=832d35b65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（二）《论语》十二章</a:t>
            </a:r>
            <a:endParaRPr lang="en-US" altLang="zh-CN" sz="3000" dirty="0"/>
          </a:p>
        </p:txBody>
      </p:sp>
      <p:graphicFrame>
        <p:nvGraphicFramePr>
          <p:cNvPr id="18" name="P_6_BD#fa407de04?colgroup=12,17&amp;vcp=1&amp;pid=18046fb26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15013984"/>
              </p:ext>
            </p:extLst>
          </p:nvPr>
        </p:nvGraphicFramePr>
        <p:xfrm>
          <a:off x="539496" y="1295191"/>
          <a:ext cx="11091672" cy="3324988"/>
        </p:xfrm>
        <a:graphic>
          <a:graphicData uri="http://schemas.openxmlformats.org/drawingml/2006/table">
            <a:tbl>
              <a:tblPr/>
              <a:tblGrid>
                <a:gridCol w="45445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5471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参考译文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85428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子曰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：“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学而时习之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不亦说乎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？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有朋自远方来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不亦乐乎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？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人不知而不愠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不亦君子乎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？”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学而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孔子说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学习了然后按时温习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不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是很愉快吗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？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有志同道合的人从远方来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不是很快乐吗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？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人家不了解我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我并不因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此恼怒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不是有才德的人吗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？”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4&amp;si=15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b0ec32652?sp=1&amp;vcp=1&amp;pid=07a942355&amp;color=0,0,0&amp;vtp=1&amp;vaab=1&amp;bt=1&amp;bbb=1&amp;hb=1"/>
          <p:cNvSpPr/>
          <p:nvPr/>
        </p:nvSpPr>
        <p:spPr>
          <a:xfrm>
            <a:off x="541020" y="117065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4.理解拓展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本文生动形象地描绘了富春江“奇山异水，天下独绝”的自然风光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抒发了作者热爱家乡和意欲归隐的情怀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5.情感分析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-10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本文由景生情</a:t>
            </a:r>
            <a:r>
              <a:rPr kumimoji="0" lang="zh-CN" altLang="en-US" sz="2800" b="0" i="0" u="none" strike="noStrike" kern="1200" cap="none" spc="-1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-10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因情明志</a:t>
            </a:r>
            <a:r>
              <a:rPr kumimoji="0" lang="en-US" altLang="zh-CN" sz="2800" b="0" i="0" u="none" strike="noStrike" kern="1200" cap="none" spc="-1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。“</a:t>
            </a:r>
            <a:r>
              <a:rPr kumimoji="0" lang="en-US" altLang="zh-CN" sz="2800" b="0" i="0" u="none" strike="noStrike" kern="1200" cap="none" spc="-10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鸢飞戾天者”四句抒发了作者对黑暗官场</a:t>
            </a:r>
            <a:endParaRPr kumimoji="0" lang="en-US" altLang="zh-CN" sz="2800" b="0" i="0" u="none" strike="noStrike" kern="1200" cap="none" spc="-10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-10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和追求功名利禄之徒的极大蔑视</a:t>
            </a:r>
            <a:r>
              <a:rPr kumimoji="0" lang="zh-CN" altLang="en-US" sz="2800" b="0" i="0" u="none" strike="noStrike" kern="1200" cap="none" spc="-1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-10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也流露出对美好大自然的无限热爱与向往</a:t>
            </a:r>
            <a:r>
              <a:rPr kumimoji="0" lang="en-US" altLang="zh-CN" sz="2800" b="0" i="0" u="none" strike="noStrike" kern="1200" cap="none" spc="-1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6&amp;si=15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b0ec32652?sp=1&amp;vcp=1&amp;pid=07a942355&amp;color=0,0,0&amp;vtp=1&amp;vaab=1&amp;bt=1&amp;bbb=1&amp;hb=1"/>
          <p:cNvSpPr/>
          <p:nvPr/>
        </p:nvSpPr>
        <p:spPr>
          <a:xfrm>
            <a:off x="541020" y="1243679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6.写作特色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本文通过富有诗意的文字，把富春江上的动静景物、多样声响、变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幻光影巧妙地结合起来，描绘了一幅充满生机的富春山水图。首先，作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者能抓住突出特征描写景物，要言不烦，写出水的清澈与湍急，山的动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感与生机。其次，视角多样，有俯视，有平视，有仰视，还有远眺。最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后，作者采用多种技巧进行描写，包括夸张、比喻，动静结合等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7&amp;si=15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76ab5fb00?vcp=1&amp;pid=07bbdf556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（四）《孟子》三章</a:t>
            </a:r>
            <a:endParaRPr lang="en-US" altLang="zh-CN" sz="3000" dirty="0"/>
          </a:p>
        </p:txBody>
      </p:sp>
      <p:sp>
        <p:nvSpPr>
          <p:cNvPr id="3" name="C_6_BD#b7e04dc14?vcp=1&amp;pid=76ab5fb00&amp;color=0,0,0&amp;vtp=1&amp;vaab=1&amp;bbb=1"/>
          <p:cNvSpPr/>
          <p:nvPr/>
        </p:nvSpPr>
        <p:spPr>
          <a:xfrm>
            <a:off x="539496" y="1238129"/>
            <a:ext cx="11109960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得道多助，失道寡助</a:t>
            </a:r>
            <a:endParaRPr lang="en-US" altLang="zh-CN" sz="2800" dirty="0"/>
          </a:p>
        </p:txBody>
      </p:sp>
      <p:graphicFrame>
        <p:nvGraphicFramePr>
          <p:cNvPr id="158" name="P_7_BD#4242668e3?colgroup=10,19&amp;vcp=1&amp;pid=b7e04dc14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2133924"/>
              </p:ext>
            </p:extLst>
          </p:nvPr>
        </p:nvGraphicFramePr>
        <p:xfrm>
          <a:off x="539496" y="1939081"/>
          <a:ext cx="11412000" cy="4067560"/>
        </p:xfrm>
        <a:graphic>
          <a:graphicData uri="http://schemas.openxmlformats.org/drawingml/2006/table">
            <a:tbl>
              <a:tblPr/>
              <a:tblGrid>
                <a:gridCol w="403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380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参考译文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28000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天时不如地利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地利不如人和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三里之城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七里之郭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环而攻之而不胜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夫环而攻之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必有得天时者矣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然而不胜者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是天时不如地利也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天时比不上地利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地利比不上人和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比如一座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方圆三里的内城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只有方圆七里的外城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四面包围起来攻打它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却不能取胜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采用四面包围的方式攻城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必定有得天时之处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可是不能取胜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这是因为天时比不上地利啊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8&amp;si=15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9" name="P_7_BD#4242668e3?colgroup=10,19&amp;vcp=1&amp;pid=b7e04dc14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8036834"/>
              </p:ext>
            </p:extLst>
          </p:nvPr>
        </p:nvGraphicFramePr>
        <p:xfrm>
          <a:off x="539496" y="1183939"/>
          <a:ext cx="11091672" cy="4958652"/>
        </p:xfrm>
        <a:graphic>
          <a:graphicData uri="http://schemas.openxmlformats.org/drawingml/2006/table">
            <a:tbl>
              <a:tblPr/>
              <a:tblGrid>
                <a:gridCol w="387705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2146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44027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参考译文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63330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城非不高也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池非不深也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兵革非不坚利也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米粟非不多也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委而去之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是地利不如人和也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故曰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域民不以封疆之界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固国不以山溪之险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威天下不以兵革之利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得道者多助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失道者寡助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城墙并不是不高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护城河并不是不深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武器装备也并不是不精良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粮食供给也并不是不充足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但守城一方还是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弃城而逃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这是因为地利比不上人和啊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所以说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使人民定居下来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而不迁到别的地方去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不能靠疆域的边界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巩固国防不能靠山河的险要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震慑天下不能靠武器的锐利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能施行仁政的君主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支持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帮助他的人就多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不行仁政的君主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支持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帮助他的人就少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4242668e3?colgroup=10,19&amp;vcp=1&amp;pid=b7e04dc14&amp;color=0,0,0&amp;mp=1&amp;vtp=1&amp;vaab=1&amp;bt=1&amp;bbb=1">
            <a:extLst>
              <a:ext uri="{FF2B5EF4-FFF2-40B4-BE49-F238E27FC236}">
                <a16:creationId xmlns:a16="http://schemas.microsoft.com/office/drawing/2014/main" id="{73819E30-1169-2A61-1B29-1D6DC6CF1285}"/>
              </a:ext>
            </a:extLst>
          </p:cNvPr>
          <p:cNvSpPr txBox="1"/>
          <p:nvPr/>
        </p:nvSpPr>
        <p:spPr>
          <a:xfrm>
            <a:off x="10913023" y="554400"/>
            <a:ext cx="718145" cy="516552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43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9&amp;si=15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0" name="P_7_BD#4242668e3?colgroup=10,19&amp;vcp=1&amp;pid=b7e04dc14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2966143"/>
              </p:ext>
            </p:extLst>
          </p:nvPr>
        </p:nvGraphicFramePr>
        <p:xfrm>
          <a:off x="539496" y="1841436"/>
          <a:ext cx="11318616" cy="3879724"/>
        </p:xfrm>
        <a:graphic>
          <a:graphicData uri="http://schemas.openxmlformats.org/drawingml/2006/table">
            <a:tbl>
              <a:tblPr/>
              <a:tblGrid>
                <a:gridCol w="4104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2146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参考译文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0164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寡助之至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亲戚畔之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多助之至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天下顺之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以天下之所顺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攻亲戚之所畔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故君子有不战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战必胜矣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帮助他的人少到了极点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内外亲属都会背叛他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帮助他的人多到了极点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天下的人都会归顺他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凭着天下人都归顺的条件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去攻打那连内外亲属都反对的寡助之君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所以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能行仁政的君主不战则已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战就一定能胜利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4242668e3?colgroup=10,19&amp;vcp=1&amp;pid=b7e04dc14&amp;color=0,0,0&amp;mp=1&amp;vtp=1&amp;vaab=1&amp;bt=1&amp;bbb=1">
            <a:extLst>
              <a:ext uri="{FF2B5EF4-FFF2-40B4-BE49-F238E27FC236}">
                <a16:creationId xmlns:a16="http://schemas.microsoft.com/office/drawing/2014/main" id="{23DE5BC1-8164-158A-0B64-A96DD09229C4}"/>
              </a:ext>
            </a:extLst>
          </p:cNvPr>
          <p:cNvSpPr txBox="1"/>
          <p:nvPr/>
        </p:nvSpPr>
        <p:spPr>
          <a:xfrm>
            <a:off x="10913023" y="113303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0&amp;si=16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4242668e3?sp=1&amp;vcp=1&amp;pid=b7e04dc14&amp;color=0,0,0&amp;vtp=1&amp;vaab=1&amp;bt=1&amp;bbb=1"/>
          <p:cNvSpPr/>
          <p:nvPr/>
        </p:nvSpPr>
        <p:spPr>
          <a:xfrm>
            <a:off x="539496" y="250542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.朗读节奏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（1）环而攻之/而不胜。</a:t>
            </a:r>
          </a:p>
          <a:p>
            <a:pPr latinLnBrk="1"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（2）威天下/不以/兵革之利。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1&amp;si=16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4242668e3?sp=1&amp;vcp=1&amp;pid=b7e04dc14&amp;color=0,0,0&amp;vtp=1&amp;vaab=1&amp;bt=1&amp;bbb=1"/>
          <p:cNvSpPr/>
          <p:nvPr/>
        </p:nvSpPr>
        <p:spPr>
          <a:xfrm>
            <a:off x="539496" y="87982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.重要实词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（1）通假字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亲戚畔之（同“叛”，背叛）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（2）古今异义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①三里之城（古义：内城/今义：城市）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②池非不深也（古义：护城河/今义：池塘）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③亲戚畔之（古义：内外亲属，包括父系亲属和母系亲属/今义：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跟自己家庭有婚姻关系或血统关系的家庭及其成员）</a:t>
            </a:r>
            <a:endParaRPr lang="en-US" altLang="zh-CN" sz="2800" dirty="0"/>
          </a:p>
        </p:txBody>
      </p:sp>
      <p:sp>
        <p:nvSpPr>
          <p:cNvPr id="5" name="P_7#4242668e3?sp=1&amp;vcp=1&amp;pid=b7e04dc14&amp;color=0,0,0&amp;vtp=1&amp;vaab=1&amp;bt=1&amp;bbb=1&amp;zzd= 4">
            <a:extLst>
              <a:ext uri="{FF2B5EF4-FFF2-40B4-BE49-F238E27FC236}">
                <a16:creationId xmlns:a16="http://schemas.microsoft.com/office/drawing/2014/main" id="{794CD14B-8810-BA70-C6D5-7D258678CB5A}"/>
              </a:ext>
            </a:extLst>
          </p:cNvPr>
          <p:cNvSpPr/>
          <p:nvPr/>
        </p:nvSpPr>
        <p:spPr>
          <a:xfrm>
            <a:off x="2120678" y="27848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7#4242668e3?sp=1&amp;vcp=1&amp;pid=b7e04dc14&amp;color=0,0,0&amp;vtp=1&amp;vaab=1&amp;bt=1&amp;bbb=1&amp;zzd= 7">
            <a:extLst>
              <a:ext uri="{FF2B5EF4-FFF2-40B4-BE49-F238E27FC236}">
                <a16:creationId xmlns:a16="http://schemas.microsoft.com/office/drawing/2014/main" id="{20EF08C0-2BC3-14B1-B327-E0F905ED39F2}"/>
              </a:ext>
            </a:extLst>
          </p:cNvPr>
          <p:cNvSpPr/>
          <p:nvPr/>
        </p:nvSpPr>
        <p:spPr>
          <a:xfrm>
            <a:off x="2831878" y="40802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7#4242668e3?sp=1&amp;vcp=1&amp;pid=b7e04dc14&amp;color=0,0,0&amp;vtp=1&amp;vaab=1&amp;bt=1&amp;bbb=1&amp;zzd= 9">
            <a:extLst>
              <a:ext uri="{FF2B5EF4-FFF2-40B4-BE49-F238E27FC236}">
                <a16:creationId xmlns:a16="http://schemas.microsoft.com/office/drawing/2014/main" id="{B636E644-0124-424E-483F-F76D00151309}"/>
              </a:ext>
            </a:extLst>
          </p:cNvPr>
          <p:cNvSpPr/>
          <p:nvPr/>
        </p:nvSpPr>
        <p:spPr>
          <a:xfrm>
            <a:off x="1765078" y="47279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7#4242668e3?sp=1&amp;vcp=1&amp;pid=b7e04dc14&amp;color=0,0,0&amp;vtp=1&amp;vaab=1&amp;bt=1&amp;bbb=1&amp;zzd= 11">
            <a:extLst>
              <a:ext uri="{FF2B5EF4-FFF2-40B4-BE49-F238E27FC236}">
                <a16:creationId xmlns:a16="http://schemas.microsoft.com/office/drawing/2014/main" id="{CF95FF8B-28CF-95BC-0DBC-7BA5D3E72B7F}"/>
              </a:ext>
            </a:extLst>
          </p:cNvPr>
          <p:cNvSpPr/>
          <p:nvPr/>
        </p:nvSpPr>
        <p:spPr>
          <a:xfrm>
            <a:off x="1765078" y="53756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7#4242668e3?sp=1&amp;vcp=1&amp;pid=b7e04dc14&amp;color=0,0,0&amp;vtp=1&amp;vaab=1&amp;bt=1&amp;bbb=1&amp;zzd= 11">
            <a:extLst>
              <a:ext uri="{FF2B5EF4-FFF2-40B4-BE49-F238E27FC236}">
                <a16:creationId xmlns:a16="http://schemas.microsoft.com/office/drawing/2014/main" id="{44081FF5-CB6E-47F8-12C7-95CCDE126039}"/>
              </a:ext>
            </a:extLst>
          </p:cNvPr>
          <p:cNvSpPr/>
          <p:nvPr/>
        </p:nvSpPr>
        <p:spPr>
          <a:xfrm>
            <a:off x="2120678" y="53756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2&amp;si=16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_BD#4242668e3?sp=1&amp;vcp=1&amp;pid=b7e04dc14&amp;color=0,0,0&amp;vtp=1&amp;vaab=1&amp;bt=1&amp;bbb=1"/>
          <p:cNvSpPr/>
          <p:nvPr/>
        </p:nvSpPr>
        <p:spPr>
          <a:xfrm>
            <a:off x="539496" y="90522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）词类活用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①域民不以封疆之界（名词的使动用法，使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定居下来）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②固国不以山溪之险（形容词用作动词，巩固）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（4）其他实词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①夫环而攻之（围）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②兵革非不坚利也（泛指武器装备）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③委而去之（委，放弃；去，离开）</a:t>
            </a:r>
          </a:p>
          <a:p>
            <a:pPr latinLnBrk="1"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④威天下不以兵革之利（震慑）</a:t>
            </a:r>
            <a:endParaRPr lang="en-US" altLang="zh-CN" sz="2800" dirty="0"/>
          </a:p>
        </p:txBody>
      </p:sp>
      <p:sp>
        <p:nvSpPr>
          <p:cNvPr id="10" name="P_7_BD#4242668e3?sp=1&amp;vcp=1&amp;pid=b7e04dc14&amp;color=0,0,0&amp;vtp=1&amp;vaab=1&amp;bt=1&amp;bbb=1&amp;zzd= 2">
            <a:extLst>
              <a:ext uri="{FF2B5EF4-FFF2-40B4-BE49-F238E27FC236}">
                <a16:creationId xmlns:a16="http://schemas.microsoft.com/office/drawing/2014/main" id="{4A5D7A06-0532-E77D-C6A4-C0B1313CA16B}"/>
              </a:ext>
            </a:extLst>
          </p:cNvPr>
          <p:cNvSpPr/>
          <p:nvPr/>
        </p:nvSpPr>
        <p:spPr>
          <a:xfrm>
            <a:off x="1765078" y="21625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_7_BD#4242668e3?sp=1&amp;vcp=1&amp;pid=b7e04dc14&amp;color=0,0,0&amp;vtp=1&amp;vaab=1&amp;bt=1&amp;bbb=1&amp;zzd= 3">
            <a:extLst>
              <a:ext uri="{FF2B5EF4-FFF2-40B4-BE49-F238E27FC236}">
                <a16:creationId xmlns:a16="http://schemas.microsoft.com/office/drawing/2014/main" id="{AF2D3C6D-81B9-0279-71FE-FEFA2267FC1C}"/>
              </a:ext>
            </a:extLst>
          </p:cNvPr>
          <p:cNvSpPr/>
          <p:nvPr/>
        </p:nvSpPr>
        <p:spPr>
          <a:xfrm>
            <a:off x="1765078" y="28102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P_7_BD#4242668e3?sp=1&amp;vcp=1&amp;pid=b7e04dc14&amp;color=0,0,0&amp;vtp=1&amp;vaab=1&amp;bt=1&amp;bbb=1&amp;zzd= 5">
            <a:extLst>
              <a:ext uri="{FF2B5EF4-FFF2-40B4-BE49-F238E27FC236}">
                <a16:creationId xmlns:a16="http://schemas.microsoft.com/office/drawing/2014/main" id="{01CFD364-C5DE-484B-DD94-443013FAF412}"/>
              </a:ext>
            </a:extLst>
          </p:cNvPr>
          <p:cNvSpPr/>
          <p:nvPr/>
        </p:nvSpPr>
        <p:spPr>
          <a:xfrm>
            <a:off x="2120678" y="41056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P_7_BD#4242668e3?sp=1&amp;vcp=1&amp;pid=b7e04dc14&amp;color=0,0,0&amp;vtp=1&amp;vaab=1&amp;bt=1&amp;bbb=1&amp;zzd= 6">
            <a:extLst>
              <a:ext uri="{FF2B5EF4-FFF2-40B4-BE49-F238E27FC236}">
                <a16:creationId xmlns:a16="http://schemas.microsoft.com/office/drawing/2014/main" id="{8AC0B6A0-ADA4-7396-2C6F-48284ED4ED58}"/>
              </a:ext>
            </a:extLst>
          </p:cNvPr>
          <p:cNvSpPr/>
          <p:nvPr/>
        </p:nvSpPr>
        <p:spPr>
          <a:xfrm>
            <a:off x="1765078" y="47533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P_7_BD#4242668e3?sp=1&amp;vcp=1&amp;pid=b7e04dc14&amp;color=0,0,0&amp;vtp=1&amp;vaab=1&amp;bt=1&amp;bbb=1&amp;zzd= 6">
            <a:extLst>
              <a:ext uri="{FF2B5EF4-FFF2-40B4-BE49-F238E27FC236}">
                <a16:creationId xmlns:a16="http://schemas.microsoft.com/office/drawing/2014/main" id="{A1F633AD-457E-35C2-4417-F75D10AC372C}"/>
              </a:ext>
            </a:extLst>
          </p:cNvPr>
          <p:cNvSpPr/>
          <p:nvPr/>
        </p:nvSpPr>
        <p:spPr>
          <a:xfrm>
            <a:off x="2120678" y="47533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P_7_BD#4242668e3?sp=1&amp;vcp=1&amp;pid=b7e04dc14&amp;color=0,0,0&amp;vtp=1&amp;vaab=1&amp;bt=1&amp;bbb=1&amp;zzd= 7">
            <a:extLst>
              <a:ext uri="{FF2B5EF4-FFF2-40B4-BE49-F238E27FC236}">
                <a16:creationId xmlns:a16="http://schemas.microsoft.com/office/drawing/2014/main" id="{D72A130D-6F2A-C073-A186-DC67EC930359}"/>
              </a:ext>
            </a:extLst>
          </p:cNvPr>
          <p:cNvSpPr/>
          <p:nvPr/>
        </p:nvSpPr>
        <p:spPr>
          <a:xfrm>
            <a:off x="1765078" y="54010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P_7_BD#4242668e3?sp=1&amp;vcp=1&amp;pid=b7e04dc14&amp;color=0,0,0&amp;vtp=1&amp;vaab=1&amp;bt=1&amp;bbb=1&amp;zzd= 7">
            <a:extLst>
              <a:ext uri="{FF2B5EF4-FFF2-40B4-BE49-F238E27FC236}">
                <a16:creationId xmlns:a16="http://schemas.microsoft.com/office/drawing/2014/main" id="{5E656661-D4F1-FC4A-942A-7604EB95A8E8}"/>
              </a:ext>
            </a:extLst>
          </p:cNvPr>
          <p:cNvSpPr/>
          <p:nvPr/>
        </p:nvSpPr>
        <p:spPr>
          <a:xfrm>
            <a:off x="2476278" y="54010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P_7_BD#4242668e3?sp=1&amp;vcp=1&amp;pid=b7e04dc14&amp;color=0,0,0&amp;vtp=1&amp;vaab=1&amp;bt=1&amp;bbb=1&amp;zzd= 8">
            <a:extLst>
              <a:ext uri="{FF2B5EF4-FFF2-40B4-BE49-F238E27FC236}">
                <a16:creationId xmlns:a16="http://schemas.microsoft.com/office/drawing/2014/main" id="{22CE5BA0-DA18-42B8-3A3E-E7DC2D6D50E7}"/>
              </a:ext>
            </a:extLst>
          </p:cNvPr>
          <p:cNvSpPr/>
          <p:nvPr/>
        </p:nvSpPr>
        <p:spPr>
          <a:xfrm>
            <a:off x="1765078" y="6021356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3&amp;si=16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4242668e3?sp=1&amp;vcp=1&amp;pid=b7e04dc14&amp;color=0,0,0&amp;vtp=1&amp;vaab=1&amp;bt=1&amp;bbb=1"/>
          <p:cNvSpPr/>
          <p:nvPr/>
        </p:nvSpPr>
        <p:spPr>
          <a:xfrm>
            <a:off x="539496" y="1116679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3.重要虚词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（1）之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三里之城（结构助词，的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委而去之（代词，指城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寡助之至（助词，用在主谓语间，取消句子的独立性，可不译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</a:p>
          <a:p>
            <a:pPr latinLnBrk="1"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亲戚畔之（代词，他，指“失道者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”）</a:t>
            </a:r>
            <a:endParaRPr lang="en-US" altLang="zh-CN" sz="2800" dirty="0"/>
          </a:p>
        </p:txBody>
      </p:sp>
      <p:sp>
        <p:nvSpPr>
          <p:cNvPr id="8" name="P_7#4242668e3?sp=1&amp;vcp=1&amp;pid=b7e04dc14&amp;color=0,0,0&amp;vtp=1&amp;vaab=1&amp;bt=1&amp;bbb=1&amp;zzd= 3">
            <a:extLst>
              <a:ext uri="{FF2B5EF4-FFF2-40B4-BE49-F238E27FC236}">
                <a16:creationId xmlns:a16="http://schemas.microsoft.com/office/drawing/2014/main" id="{B3CB990C-2D45-EAF8-8586-06111FA0130C}"/>
              </a:ext>
            </a:extLst>
          </p:cNvPr>
          <p:cNvSpPr/>
          <p:nvPr/>
        </p:nvSpPr>
        <p:spPr>
          <a:xfrm>
            <a:off x="2476278" y="302167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7#4242668e3?sp=1&amp;vcp=1&amp;pid=b7e04dc14&amp;color=0,0,0&amp;vtp=1&amp;vaab=1&amp;bt=1&amp;bbb=1&amp;zzd= 4">
            <a:extLst>
              <a:ext uri="{FF2B5EF4-FFF2-40B4-BE49-F238E27FC236}">
                <a16:creationId xmlns:a16="http://schemas.microsoft.com/office/drawing/2014/main" id="{4640E86A-AC8D-4A4F-DEA4-6283C0704F56}"/>
              </a:ext>
            </a:extLst>
          </p:cNvPr>
          <p:cNvSpPr/>
          <p:nvPr/>
        </p:nvSpPr>
        <p:spPr>
          <a:xfrm>
            <a:off x="2831878" y="366937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7#4242668e3?sp=1&amp;vcp=1&amp;pid=b7e04dc14&amp;color=0,0,0&amp;vtp=1&amp;vaab=1&amp;bt=1&amp;bbb=1&amp;zzd= 5">
            <a:extLst>
              <a:ext uri="{FF2B5EF4-FFF2-40B4-BE49-F238E27FC236}">
                <a16:creationId xmlns:a16="http://schemas.microsoft.com/office/drawing/2014/main" id="{9A9C36E0-6ECA-4B42-7CEE-57A5B9160F4F}"/>
              </a:ext>
            </a:extLst>
          </p:cNvPr>
          <p:cNvSpPr/>
          <p:nvPr/>
        </p:nvSpPr>
        <p:spPr>
          <a:xfrm>
            <a:off x="2476278" y="431707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_7#4242668e3?sp=1&amp;vcp=1&amp;pid=b7e04dc14&amp;color=0,0,0&amp;vtp=1&amp;vaab=1&amp;bt=1&amp;bbb=1&amp;zzd= 6">
            <a:extLst>
              <a:ext uri="{FF2B5EF4-FFF2-40B4-BE49-F238E27FC236}">
                <a16:creationId xmlns:a16="http://schemas.microsoft.com/office/drawing/2014/main" id="{8FA178C8-7D84-586E-7AD8-501A5C46736B}"/>
              </a:ext>
            </a:extLst>
          </p:cNvPr>
          <p:cNvSpPr/>
          <p:nvPr/>
        </p:nvSpPr>
        <p:spPr>
          <a:xfrm>
            <a:off x="2831878" y="4946936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4&amp;si=16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_BD#4242668e3?sp=1&amp;vcp=1&amp;pid=b7e04dc14&amp;color=0,0,0&amp;vtp=1&amp;vaab=1&amp;bt=1&amp;bbb=1"/>
          <p:cNvSpPr/>
          <p:nvPr/>
        </p:nvSpPr>
        <p:spPr>
          <a:xfrm>
            <a:off x="539496" y="122526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）而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①夫环而攻之（连词，表修饰）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②环而攻之而不胜（连词，表转折，却）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③委而去之（连词，表顺承）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（3）以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①域民不以封疆之界（介词，依靠）</a:t>
            </a:r>
          </a:p>
          <a:p>
            <a:pPr latinLnBrk="1"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②以天下之所顺（介词，凭借）</a:t>
            </a:r>
            <a:endParaRPr lang="en-US" altLang="zh-CN" sz="2800" dirty="0"/>
          </a:p>
        </p:txBody>
      </p:sp>
      <p:sp>
        <p:nvSpPr>
          <p:cNvPr id="9" name="P_7_BD#4242668e3?sp=1&amp;vcp=1&amp;pid=b7e04dc14&amp;color=0,0,0&amp;vtp=1&amp;vaab=1&amp;bt=1&amp;bbb=1&amp;zzd= 2">
            <a:extLst>
              <a:ext uri="{FF2B5EF4-FFF2-40B4-BE49-F238E27FC236}">
                <a16:creationId xmlns:a16="http://schemas.microsoft.com/office/drawing/2014/main" id="{9AB11E33-0072-BFA1-A340-F260527060D8}"/>
              </a:ext>
            </a:extLst>
          </p:cNvPr>
          <p:cNvSpPr/>
          <p:nvPr/>
        </p:nvSpPr>
        <p:spPr>
          <a:xfrm>
            <a:off x="2476278" y="248256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7_BD#4242668e3?sp=1&amp;vcp=1&amp;pid=b7e04dc14&amp;color=0,0,0&amp;vtp=1&amp;vaab=1&amp;bt=1&amp;bbb=1&amp;zzd= 3">
            <a:extLst>
              <a:ext uri="{FF2B5EF4-FFF2-40B4-BE49-F238E27FC236}">
                <a16:creationId xmlns:a16="http://schemas.microsoft.com/office/drawing/2014/main" id="{C27F99F3-BBC2-DBDA-0A8C-9820E3B2D9D4}"/>
              </a:ext>
            </a:extLst>
          </p:cNvPr>
          <p:cNvSpPr/>
          <p:nvPr/>
        </p:nvSpPr>
        <p:spPr>
          <a:xfrm>
            <a:off x="3187478" y="313026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_7_BD#4242668e3?sp=1&amp;vcp=1&amp;pid=b7e04dc14&amp;color=0,0,0&amp;vtp=1&amp;vaab=1&amp;bt=1&amp;bbb=1&amp;zzd= 4">
            <a:extLst>
              <a:ext uri="{FF2B5EF4-FFF2-40B4-BE49-F238E27FC236}">
                <a16:creationId xmlns:a16="http://schemas.microsoft.com/office/drawing/2014/main" id="{CB65ACED-55AD-37F8-D6AB-59802684E571}"/>
              </a:ext>
            </a:extLst>
          </p:cNvPr>
          <p:cNvSpPr/>
          <p:nvPr/>
        </p:nvSpPr>
        <p:spPr>
          <a:xfrm>
            <a:off x="2120678" y="377796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P_7_BD#4242668e3?sp=1&amp;vcp=1&amp;pid=b7e04dc14&amp;color=0,0,0&amp;vtp=1&amp;vaab=1&amp;bt=1&amp;bbb=1&amp;zzd= 6">
            <a:extLst>
              <a:ext uri="{FF2B5EF4-FFF2-40B4-BE49-F238E27FC236}">
                <a16:creationId xmlns:a16="http://schemas.microsoft.com/office/drawing/2014/main" id="{EDA2FFD1-E4E7-0FE6-AEC5-ECEB915F4949}"/>
              </a:ext>
            </a:extLst>
          </p:cNvPr>
          <p:cNvSpPr/>
          <p:nvPr/>
        </p:nvSpPr>
        <p:spPr>
          <a:xfrm>
            <a:off x="2831878" y="507336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P_7_BD#4242668e3?sp=1&amp;vcp=1&amp;pid=b7e04dc14&amp;color=0,0,0&amp;vtp=1&amp;vaab=1&amp;bt=1&amp;bbb=1&amp;zzd= 7">
            <a:extLst>
              <a:ext uri="{FF2B5EF4-FFF2-40B4-BE49-F238E27FC236}">
                <a16:creationId xmlns:a16="http://schemas.microsoft.com/office/drawing/2014/main" id="{EFA5D80F-99C9-FD83-75B4-B0A76FD9C12D}"/>
              </a:ext>
            </a:extLst>
          </p:cNvPr>
          <p:cNvSpPr/>
          <p:nvPr/>
        </p:nvSpPr>
        <p:spPr>
          <a:xfrm>
            <a:off x="1765078" y="566512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" name="P_6_BD#fa407de04?colgroup=12,17&amp;vcp=1&amp;pid=18046fb26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629455"/>
              </p:ext>
            </p:extLst>
          </p:nvPr>
        </p:nvGraphicFramePr>
        <p:xfrm>
          <a:off x="539496" y="2427922"/>
          <a:ext cx="11091672" cy="2721992"/>
        </p:xfrm>
        <a:graphic>
          <a:graphicData uri="http://schemas.openxmlformats.org/drawingml/2006/table">
            <a:tbl>
              <a:tblPr/>
              <a:tblGrid>
                <a:gridCol w="47659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32574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参考译文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70672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曾子曰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吾日三省吾身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为人谋而不忠乎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？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与朋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友交而不信乎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？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传不习乎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？”（《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学而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曾子说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我每天多次进行自我检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查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替人谋划事情是不是竭尽自己的心力了呢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？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跟朋友交往是不是诚信呢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？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老师传授的知识是否复习过了呢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？”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6_BD#fa407de04?colgroup=12,17&amp;vcp=1&amp;pid=18046fb26&amp;color=0,0,0&amp;mp=1&amp;vtp=1&amp;vaab=1&amp;bt=1&amp;bbb=1">
            <a:extLst>
              <a:ext uri="{FF2B5EF4-FFF2-40B4-BE49-F238E27FC236}">
                <a16:creationId xmlns:a16="http://schemas.microsoft.com/office/drawing/2014/main" id="{93BE7487-608E-0FB9-2CEF-82CF79A58969}"/>
              </a:ext>
            </a:extLst>
          </p:cNvPr>
          <p:cNvSpPr txBox="1"/>
          <p:nvPr/>
        </p:nvSpPr>
        <p:spPr>
          <a:xfrm>
            <a:off x="10913023" y="171951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5&amp;si=16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4242668e3?sp=1&amp;vcp=1&amp;pid=b7e04dc14&amp;color=0,0,0&amp;vtp=1&amp;vaab=1&amp;bt=1&amp;bbb=1&amp;hb=1"/>
          <p:cNvSpPr/>
          <p:nvPr/>
        </p:nvSpPr>
        <p:spPr>
          <a:xfrm>
            <a:off x="539496" y="217903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4.理解拓展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本文借讨论战争来论述推行仁政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、赢得民心的重要性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。施行仁政的君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主会得到广泛的拥护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，不施行仁政的君主则会失去民心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。因此君主应该多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施行仁政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，多做惠民之举，这样才能够凝聚民心，国家才能够长治久安。</a:t>
            </a:r>
            <a:endParaRPr lang="en-US" altLang="zh-CN" sz="2800" spc="-100" dirty="0"/>
          </a:p>
        </p:txBody>
      </p:sp>
    </p:spTree>
  </p:cSld>
  <p:clrMapOvr>
    <a:masterClrMapping/>
  </p:clrMapOvr>
  <p:transition>
    <p:split dir="in"/>
  </p:transition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6&amp;si=16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4242668e3?sp=1&amp;vcp=1&amp;pid=b7e04dc14&amp;color=0,0,0&amp;vtp=1&amp;vaab=1&amp;bt=1&amp;bbb=1"/>
          <p:cNvSpPr/>
          <p:nvPr/>
        </p:nvSpPr>
        <p:spPr>
          <a:xfrm>
            <a:off x="539496" y="1288129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5.写作特色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（1）文章善于运用设喻的方法。从文章结尾看，孟子虽反对战争，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却多次提到战争。这是为了迎合诸侯们的心理所打的比方，以便有机会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向诸侯们宣传自己的“仁政”主张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（2）文章析理精微，议论恢宏，气势奔放，阐明引申层层深入，逻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辑性很强；还采用了排比的修辞方法，使文章语气强烈，具有说服力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7&amp;si=16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5fffabfd6?vcp=1&amp;pid=76ab5fb00&amp;color=0,0,0&amp;vtp=1&amp;vaab=1&amp;bt=1&amp;bbb=1"/>
          <p:cNvSpPr/>
          <p:nvPr/>
        </p:nvSpPr>
        <p:spPr>
          <a:xfrm>
            <a:off x="539496" y="554400"/>
            <a:ext cx="11109960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富贵不能淫</a:t>
            </a:r>
            <a:endParaRPr lang="en-US" altLang="zh-CN" sz="2800" dirty="0"/>
          </a:p>
        </p:txBody>
      </p:sp>
      <p:graphicFrame>
        <p:nvGraphicFramePr>
          <p:cNvPr id="168" name="P_7_BD#8172a4327?colgroup=11,18&amp;vcp=1&amp;pid=5fffabfd6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7707515"/>
              </p:ext>
            </p:extLst>
          </p:nvPr>
        </p:nvGraphicFramePr>
        <p:xfrm>
          <a:off x="539496" y="1250106"/>
          <a:ext cx="11194560" cy="3095560"/>
        </p:xfrm>
        <a:graphic>
          <a:graphicData uri="http://schemas.openxmlformats.org/drawingml/2006/table">
            <a:tbl>
              <a:tblPr/>
              <a:tblGrid>
                <a:gridCol w="4428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7665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参考译文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56000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8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景春曰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公孙衍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张仪岂不诚大丈夫哉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？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一怒而诸侯惧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安居而天下熄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8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景春说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公孙衍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张仪难道不是真正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8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有大志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有作为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有气节的男子吗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？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他们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8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一发怒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诸侯就都害怕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他们安静下来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lvl="0" indent="0" algn="l" latinLnBrk="1" hangingPunct="0">
                        <a:lnSpc>
                          <a:spcPts val="48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战争停息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天下太平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8&amp;si=16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9" name="P_7_BD#8172a4327?colgroup=11,18&amp;vcp=1&amp;pid=5fffabfd6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25187224"/>
              </p:ext>
            </p:extLst>
          </p:nvPr>
        </p:nvGraphicFramePr>
        <p:xfrm>
          <a:off x="539496" y="1183939"/>
          <a:ext cx="11340000" cy="4958652"/>
        </p:xfrm>
        <a:graphic>
          <a:graphicData uri="http://schemas.openxmlformats.org/drawingml/2006/table">
            <a:tbl>
              <a:tblPr/>
              <a:tblGrid>
                <a:gridCol w="4428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912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0515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参考译文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02751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孟子曰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是焉得为大丈夫乎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？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子未学礼乎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？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丈夫之冠也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父命之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女子之嫁也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母命之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往送之门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戒之曰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：‘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往之女家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必敬必戒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无违夫子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’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以顺为正者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妾妇之道也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居天下之广居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立天下之正位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行天下之大道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孟子说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这怎么能算大丈夫呢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？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你没有学过礼吗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？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男子成年举行冠礼时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父亲给他以训导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女儿出嫁时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母亲教导她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送到门口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告诫她说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：‘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到了你的夫家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一定要恭敬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小心谨慎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不要违背你的丈夫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’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以顺从为常法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是妇女遵循的规则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大丈夫应该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住进天下最宽广的住宅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——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仁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站在天下最正确的位置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——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礼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走着天下最正确的道路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——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8172a4327?colgroup=11,18&amp;vcp=1&amp;pid=5fffabfd6&amp;color=0,0,0&amp;vtp=1&amp;vaab=1&amp;bt=1&amp;bbb=1">
            <a:extLst>
              <a:ext uri="{FF2B5EF4-FFF2-40B4-BE49-F238E27FC236}">
                <a16:creationId xmlns:a16="http://schemas.microsoft.com/office/drawing/2014/main" id="{95975861-D71C-FD40-9C1C-93E72C389119}"/>
              </a:ext>
            </a:extLst>
          </p:cNvPr>
          <p:cNvSpPr txBox="1"/>
          <p:nvPr/>
        </p:nvSpPr>
        <p:spPr>
          <a:xfrm>
            <a:off x="10913023" y="554400"/>
            <a:ext cx="718145" cy="516552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43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9&amp;si=16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0" name="P_7_BD#8172a4327?colgroup=11,18&amp;vcp=1&amp;pid=5fffabfd6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6089456"/>
              </p:ext>
            </p:extLst>
          </p:nvPr>
        </p:nvGraphicFramePr>
        <p:xfrm>
          <a:off x="539496" y="1775904"/>
          <a:ext cx="11268000" cy="3324988"/>
        </p:xfrm>
        <a:graphic>
          <a:graphicData uri="http://schemas.openxmlformats.org/drawingml/2006/table">
            <a:tbl>
              <a:tblPr/>
              <a:tblGrid>
                <a:gridCol w="439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876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参考译文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85428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8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得志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与民由之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不得志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独行其道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富贵不能淫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贫贱不能移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威武不能屈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此之谓大丈夫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8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得志的时候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和百姓一同遵循正道而行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不得志的时候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独自走自己的道路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富贵不能使他迷惑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贫贱不能使他动摇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威武不能使他屈服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这样的人才称得上大丈夫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8172a4327?colgroup=11,18&amp;vcp=1&amp;pid=5fffabfd6&amp;color=0,0,0&amp;mp=1&amp;vtp=1&amp;vaab=1&amp;bt=1&amp;bbb=1">
            <a:extLst>
              <a:ext uri="{FF2B5EF4-FFF2-40B4-BE49-F238E27FC236}">
                <a16:creationId xmlns:a16="http://schemas.microsoft.com/office/drawing/2014/main" id="{88C11C0C-4E4E-633D-185B-642CA57F492C}"/>
              </a:ext>
            </a:extLst>
          </p:cNvPr>
          <p:cNvSpPr txBox="1"/>
          <p:nvPr/>
        </p:nvSpPr>
        <p:spPr>
          <a:xfrm>
            <a:off x="10913023" y="106749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0&amp;si=17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8172a4327?vcp=1&amp;pid=5fffabfd6&amp;color=0,0,0&amp;vtp=1&amp;vaab=1&amp;bt=1&amp;bbb=1"/>
          <p:cNvSpPr/>
          <p:nvPr/>
        </p:nvSpPr>
        <p:spPr>
          <a:xfrm>
            <a:off x="541020" y="210537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.朗读节奏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（1）公孙衍、张仪／岂不／诚大丈夫哉？</a:t>
            </a:r>
          </a:p>
          <a:p>
            <a:pPr latinLnBrk="1"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（2）往送/之门，戒之曰：“往之女家，必敬/必戒，无违/夫子！”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1&amp;si=17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8172a4327?sp=1&amp;vcp=1&amp;pid=5fffabfd6&amp;color=0,0,0&amp;vtp=1&amp;vaab=1&amp;bt=1&amp;bbb=1"/>
          <p:cNvSpPr/>
          <p:nvPr/>
        </p:nvSpPr>
        <p:spPr>
          <a:xfrm>
            <a:off x="539496" y="87601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2.重要实词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（1）通假字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往之女家（同“汝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你）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（2）古今异义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公孙衍、张仪岂不诚大丈夫哉（古义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真正，确实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/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今义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诚实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真诚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丈夫之冠也，父命之（古义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成年男子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/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今义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女子的配偶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7" name="P_7#8172a4327?sp=1&amp;vcp=1&amp;pid=5fffabfd6&amp;color=0,0,0&amp;vtp=1&amp;vaab=1&amp;bt=1&amp;bbb=1&amp;zzd= 4">
            <a:extLst>
              <a:ext uri="{FF2B5EF4-FFF2-40B4-BE49-F238E27FC236}">
                <a16:creationId xmlns:a16="http://schemas.microsoft.com/office/drawing/2014/main" id="{473F3375-E2A7-EE93-1FA7-264B22C1C50C}"/>
              </a:ext>
            </a:extLst>
          </p:cNvPr>
          <p:cNvSpPr/>
          <p:nvPr/>
        </p:nvSpPr>
        <p:spPr>
          <a:xfrm>
            <a:off x="2120678" y="278101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7#8172a4327?sp=1&amp;vcp=1&amp;pid=5fffabfd6&amp;color=0,0,0&amp;vtp=1&amp;vaab=1&amp;bt=1&amp;bbb=1&amp;zzd= 6">
            <a:extLst>
              <a:ext uri="{FF2B5EF4-FFF2-40B4-BE49-F238E27FC236}">
                <a16:creationId xmlns:a16="http://schemas.microsoft.com/office/drawing/2014/main" id="{63CE28BB-5299-C4CA-959E-B9BE40A5D06A}"/>
              </a:ext>
            </a:extLst>
          </p:cNvPr>
          <p:cNvSpPr/>
          <p:nvPr/>
        </p:nvSpPr>
        <p:spPr>
          <a:xfrm>
            <a:off x="4609878" y="407641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7#8172a4327?sp=1&amp;vcp=1&amp;pid=5fffabfd6&amp;color=0,0,0&amp;vtp=1&amp;vaab=1&amp;bt=1&amp;bbb=1&amp;zzd= 8">
            <a:extLst>
              <a:ext uri="{FF2B5EF4-FFF2-40B4-BE49-F238E27FC236}">
                <a16:creationId xmlns:a16="http://schemas.microsoft.com/office/drawing/2014/main" id="{B1CD5710-EB93-16D2-7467-6E55F3F72521}"/>
              </a:ext>
            </a:extLst>
          </p:cNvPr>
          <p:cNvSpPr/>
          <p:nvPr/>
        </p:nvSpPr>
        <p:spPr>
          <a:xfrm>
            <a:off x="1765078" y="5344446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7#8172a4327?sp=1&amp;vcp=1&amp;pid=5fffabfd6&amp;color=0,0,0&amp;vtp=1&amp;vaab=1&amp;bt=1&amp;bbb=1&amp;zzd= 8">
            <a:extLst>
              <a:ext uri="{FF2B5EF4-FFF2-40B4-BE49-F238E27FC236}">
                <a16:creationId xmlns:a16="http://schemas.microsoft.com/office/drawing/2014/main" id="{93958AF0-7F52-4DDB-A670-143EE3CE7249}"/>
              </a:ext>
            </a:extLst>
          </p:cNvPr>
          <p:cNvSpPr/>
          <p:nvPr/>
        </p:nvSpPr>
        <p:spPr>
          <a:xfrm>
            <a:off x="2120678" y="5344446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2&amp;si=17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_BD#8172a4327?sp=1&amp;vcp=1&amp;pid=5fffabfd6&amp;color=0,0,0&amp;vtp=1&amp;vaab=1&amp;bt=1&amp;bbb=1"/>
          <p:cNvSpPr/>
          <p:nvPr/>
        </p:nvSpPr>
        <p:spPr>
          <a:xfrm>
            <a:off x="539496" y="218538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（3）词类活用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富贵不能淫（动词的使动用法，使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迷惑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贫贱不能移（动词的使动用法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使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改变，使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动摇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</a:p>
          <a:p>
            <a:pPr latinLnBrk="1"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威武不能屈（动词的使动用法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使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屈服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6" name="P_7_BD#8172a4327?sp=1&amp;vcp=1&amp;pid=5fffabfd6&amp;color=0,0,0&amp;vtp=1&amp;vaab=1&amp;bt=1&amp;bbb=1&amp;zzd= 2">
            <a:extLst>
              <a:ext uri="{FF2B5EF4-FFF2-40B4-BE49-F238E27FC236}">
                <a16:creationId xmlns:a16="http://schemas.microsoft.com/office/drawing/2014/main" id="{90F57694-19EC-8E1C-DE95-2DA00B8408EA}"/>
              </a:ext>
            </a:extLst>
          </p:cNvPr>
          <p:cNvSpPr/>
          <p:nvPr/>
        </p:nvSpPr>
        <p:spPr>
          <a:xfrm>
            <a:off x="3187478" y="34426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7_BD#8172a4327?sp=1&amp;vcp=1&amp;pid=5fffabfd6&amp;color=0,0,0&amp;vtp=1&amp;vaab=1&amp;bt=1&amp;bbb=1&amp;zzd= 3">
            <a:extLst>
              <a:ext uri="{FF2B5EF4-FFF2-40B4-BE49-F238E27FC236}">
                <a16:creationId xmlns:a16="http://schemas.microsoft.com/office/drawing/2014/main" id="{C54DC5F6-FED6-7671-B5B1-30B91256E71D}"/>
              </a:ext>
            </a:extLst>
          </p:cNvPr>
          <p:cNvSpPr/>
          <p:nvPr/>
        </p:nvSpPr>
        <p:spPr>
          <a:xfrm>
            <a:off x="3187478" y="40903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7_BD#8172a4327?sp=1&amp;vcp=1&amp;pid=5fffabfd6&amp;color=0,0,0&amp;vtp=1&amp;vaab=1&amp;bt=1&amp;bbb=1&amp;zzd= 4">
            <a:extLst>
              <a:ext uri="{FF2B5EF4-FFF2-40B4-BE49-F238E27FC236}">
                <a16:creationId xmlns:a16="http://schemas.microsoft.com/office/drawing/2014/main" id="{5FEF16E3-CD0A-BDC2-DD41-F59207D78F5D}"/>
              </a:ext>
            </a:extLst>
          </p:cNvPr>
          <p:cNvSpPr/>
          <p:nvPr/>
        </p:nvSpPr>
        <p:spPr>
          <a:xfrm>
            <a:off x="3187478" y="472024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3&amp;si=17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_BD#8172a4327?sp=1&amp;vcp=1&amp;pid=5fffabfd6&amp;color=0,0,0&amp;mp=1&amp;vtp=1&amp;vaab=1&amp;bt=1&amp;bbb=1"/>
          <p:cNvSpPr/>
          <p:nvPr/>
        </p:nvSpPr>
        <p:spPr>
          <a:xfrm>
            <a:off x="539496" y="185899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（4）其他实词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是焉得为大丈夫乎（能够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以顺为正者（顺从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往送之门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戒之曰（告诫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</a:p>
          <a:p>
            <a:pPr latinLnBrk="1"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无违夫子（违背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6" name="P_7_BD#8172a4327?sp=1&amp;vcp=1&amp;pid=5fffabfd6&amp;color=0,0,0&amp;mp=1&amp;vtp=1&amp;vaab=1&amp;bt=1&amp;bbb=1&amp;zzd= 3">
            <a:extLst>
              <a:ext uri="{FF2B5EF4-FFF2-40B4-BE49-F238E27FC236}">
                <a16:creationId xmlns:a16="http://schemas.microsoft.com/office/drawing/2014/main" id="{885E89C0-AFF0-DF18-7859-FB4046CDCAE1}"/>
              </a:ext>
            </a:extLst>
          </p:cNvPr>
          <p:cNvSpPr/>
          <p:nvPr/>
        </p:nvSpPr>
        <p:spPr>
          <a:xfrm>
            <a:off x="2476278" y="311629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7_BD#8172a4327?sp=1&amp;vcp=1&amp;pid=5fffabfd6&amp;color=0,0,0&amp;mp=1&amp;vtp=1&amp;vaab=1&amp;bt=1&amp;bbb=1&amp;zzd= 4">
            <a:extLst>
              <a:ext uri="{FF2B5EF4-FFF2-40B4-BE49-F238E27FC236}">
                <a16:creationId xmlns:a16="http://schemas.microsoft.com/office/drawing/2014/main" id="{C4D291C8-BBF4-0AFE-E237-5EE4A52563A1}"/>
              </a:ext>
            </a:extLst>
          </p:cNvPr>
          <p:cNvSpPr/>
          <p:nvPr/>
        </p:nvSpPr>
        <p:spPr>
          <a:xfrm>
            <a:off x="2120678" y="376399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7_BD#8172a4327?sp=1&amp;vcp=1&amp;pid=5fffabfd6&amp;color=0,0,0&amp;mp=1&amp;vtp=1&amp;vaab=1&amp;bt=1&amp;bbb=1&amp;zzd= 5">
            <a:extLst>
              <a:ext uri="{FF2B5EF4-FFF2-40B4-BE49-F238E27FC236}">
                <a16:creationId xmlns:a16="http://schemas.microsoft.com/office/drawing/2014/main" id="{7245C794-CE74-5499-AA25-F77A63099CCF}"/>
              </a:ext>
            </a:extLst>
          </p:cNvPr>
          <p:cNvSpPr/>
          <p:nvPr/>
        </p:nvSpPr>
        <p:spPr>
          <a:xfrm>
            <a:off x="3543078" y="437359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7_BD#8172a4327?sp=1&amp;vcp=1&amp;pid=5fffabfd6&amp;color=0,0,0&amp;mp=1&amp;vtp=1&amp;vaab=1&amp;bt=1&amp;bbb=1&amp;zzd= 6">
            <a:extLst>
              <a:ext uri="{FF2B5EF4-FFF2-40B4-BE49-F238E27FC236}">
                <a16:creationId xmlns:a16="http://schemas.microsoft.com/office/drawing/2014/main" id="{F4FEF4AF-6E14-D12B-539D-FFEC79078F8B}"/>
              </a:ext>
            </a:extLst>
          </p:cNvPr>
          <p:cNvSpPr/>
          <p:nvPr/>
        </p:nvSpPr>
        <p:spPr>
          <a:xfrm>
            <a:off x="2120678" y="5012976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4&amp;si=17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8172a4327?sp=1&amp;vcp=1&amp;pid=5fffabfd6&amp;color=0,0,0&amp;vtp=1&amp;vaab=1&amp;bt=1&amp;bbb=1&amp;hb=1"/>
          <p:cNvSpPr/>
          <p:nvPr/>
        </p:nvSpPr>
        <p:spPr>
          <a:xfrm>
            <a:off x="539496" y="974439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3.重要虚词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之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女子之嫁也（助词，用在主谓语之间，取消句子的独立性，可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母命之（代词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她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代指女子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往送之门（动词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去、到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居天下之广居（助词，的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3" name="P_7#8172a4327?sp=1&amp;vcp=1&amp;pid=5fffabfd6&amp;color=0,0,0&amp;vtp=1&amp;vaab=1&amp;bt=1&amp;bbb=1&amp;hb=1&amp;zzd= 5">
            <a:extLst>
              <a:ext uri="{FF2B5EF4-FFF2-40B4-BE49-F238E27FC236}">
                <a16:creationId xmlns:a16="http://schemas.microsoft.com/office/drawing/2014/main" id="{06B2E6D2-D98B-8BE9-308E-E18897984F40}"/>
              </a:ext>
            </a:extLst>
          </p:cNvPr>
          <p:cNvSpPr/>
          <p:nvPr/>
        </p:nvSpPr>
        <p:spPr>
          <a:xfrm>
            <a:off x="2476278" y="287943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P_7#8172a4327?sp=1&amp;vcp=1&amp;pid=5fffabfd6&amp;color=0,0,0&amp;vtp=1&amp;vaab=1&amp;bt=1&amp;bbb=1&amp;hb=1&amp;zzd= 8">
            <a:extLst>
              <a:ext uri="{FF2B5EF4-FFF2-40B4-BE49-F238E27FC236}">
                <a16:creationId xmlns:a16="http://schemas.microsoft.com/office/drawing/2014/main" id="{90DB6BA0-B64B-D38A-C567-2C0BD881BB54}"/>
              </a:ext>
            </a:extLst>
          </p:cNvPr>
          <p:cNvSpPr/>
          <p:nvPr/>
        </p:nvSpPr>
        <p:spPr>
          <a:xfrm>
            <a:off x="2476278" y="417483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_7#8172a4327?sp=1&amp;vcp=1&amp;pid=5fffabfd6&amp;color=0,0,0&amp;vtp=1&amp;vaab=1&amp;bt=1&amp;bbb=1&amp;hb=1&amp;zzd= 10">
            <a:extLst>
              <a:ext uri="{FF2B5EF4-FFF2-40B4-BE49-F238E27FC236}">
                <a16:creationId xmlns:a16="http://schemas.microsoft.com/office/drawing/2014/main" id="{BDDED964-F5B0-C21B-66D1-C1EE3E656FDC}"/>
              </a:ext>
            </a:extLst>
          </p:cNvPr>
          <p:cNvSpPr/>
          <p:nvPr/>
        </p:nvSpPr>
        <p:spPr>
          <a:xfrm>
            <a:off x="2476278" y="482253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7#8172a4327?sp=1&amp;vcp=1&amp;pid=5fffabfd6&amp;color=0,0,0&amp;vtp=1&amp;vaab=1&amp;bt=1&amp;bbb=1&amp;hb=1&amp;zzd= 12">
            <a:extLst>
              <a:ext uri="{FF2B5EF4-FFF2-40B4-BE49-F238E27FC236}">
                <a16:creationId xmlns:a16="http://schemas.microsoft.com/office/drawing/2014/main" id="{42BAB5E8-562F-B0AA-AB7A-BFC04783AF71}"/>
              </a:ext>
            </a:extLst>
          </p:cNvPr>
          <p:cNvSpPr/>
          <p:nvPr/>
        </p:nvSpPr>
        <p:spPr>
          <a:xfrm>
            <a:off x="2831878" y="544287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P_6_BD#fa407de04?colgroup=12,17&amp;vcp=1&amp;pid=18046fb26&amp;color=0,0,0&amp;mp=1&amp;vtp=1&amp;vaab=1&amp;bt=1&amp;bbb=1&amp;hb=1">
            <a:extLst>
              <a:ext uri="{FF2B5EF4-FFF2-40B4-BE49-F238E27FC236}">
                <a16:creationId xmlns:a16="http://schemas.microsoft.com/office/drawing/2014/main" id="{2A3EF514-43C9-891C-D94B-6D5315575A1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33293155"/>
              </p:ext>
            </p:extLst>
          </p:nvPr>
        </p:nvGraphicFramePr>
        <p:xfrm>
          <a:off x="539496" y="1868528"/>
          <a:ext cx="11091672" cy="3820542"/>
        </p:xfrm>
        <a:graphic>
          <a:graphicData uri="http://schemas.openxmlformats.org/drawingml/2006/table">
            <a:tbl>
              <a:tblPr/>
              <a:tblGrid>
                <a:gridCol w="45445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5471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参考译文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94800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子曰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：“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吾十有五而志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于学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三十而立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四十而不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惑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五十而知天命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六十而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耳顺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七十而从心所欲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不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逾矩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”（《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为政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孔子说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：“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我十五岁时有志于做学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问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三十岁时有所成就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说话办事都有把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握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四十岁时心里不再感到疑惑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五十岁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知道上天的意旨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六十岁能听得进不同的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意见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七十岁我就可以顺从意愿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但不会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越过法度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" name="P_6_BD#fa407de04?colgroup=12,17&amp;vcp=1&amp;pid=18046fb26&amp;color=0,0,0&amp;mp=1&amp;vtp=1&amp;vaab=1&amp;bt=1&amp;bbb=1&amp;hb=1">
            <a:extLst>
              <a:ext uri="{FF2B5EF4-FFF2-40B4-BE49-F238E27FC236}">
                <a16:creationId xmlns:a16="http://schemas.microsoft.com/office/drawing/2014/main" id="{AAE546A9-4C0D-2923-A798-41E6FD98BE26}"/>
              </a:ext>
            </a:extLst>
          </p:cNvPr>
          <p:cNvSpPr txBox="1"/>
          <p:nvPr/>
        </p:nvSpPr>
        <p:spPr>
          <a:xfrm>
            <a:off x="9091168" y="1169438"/>
            <a:ext cx="2540000" cy="583878"/>
          </a:xfrm>
          <a:prstGeom prst="rect">
            <a:avLst/>
          </a:prstGeom>
          <a:noFill/>
        </p:spPr>
        <p:txBody>
          <a:bodyPr vert="horz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  <p:extLst>
      <p:ext uri="{BB962C8B-B14F-4D97-AF65-F5344CB8AC3E}">
        <p14:creationId xmlns:p14="http://schemas.microsoft.com/office/powerpoint/2010/main" val="3738635788"/>
      </p:ext>
    </p:extLst>
  </p:cSld>
  <p:clrMapOvr>
    <a:masterClrMapping/>
  </p:clrMapOvr>
  <p:transition>
    <p:split dir="in"/>
  </p:transition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5&amp;si=17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8172a4327?sp=1&amp;vcp=1&amp;pid=5fffabfd6&amp;color=0,0,0&amp;vtp=1&amp;vaab=1&amp;bt=1&amp;bbb=1&amp;hb=1"/>
          <p:cNvSpPr/>
          <p:nvPr/>
        </p:nvSpPr>
        <p:spPr>
          <a:xfrm>
            <a:off x="539496" y="100301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4.理解拓展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《富贵不能淫》一文论述了大丈夫应具备的优秀品质。“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大丈夫”是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古代对品德高尚、节操坚贞的人的尊称。真正的大丈夫应该“富贵不能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淫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贫贱不能移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威武不能屈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其本质是对内心的仁、义、礼的坚守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5.主旨分析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富贵不能淫》中，孟子认为真正的大丈夫应该坚守仁、礼、义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不因外在力量而有所改变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7&amp;si=17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8172a4327?sp=1&amp;vcp=1&amp;pid=5fffabfd6&amp;color=0,0,0&amp;vtp=1&amp;vaab=1&amp;bt=1&amp;bbb=1"/>
          <p:cNvSpPr/>
          <p:nvPr/>
        </p:nvSpPr>
        <p:spPr>
          <a:xfrm>
            <a:off x="539496" y="281911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6.写作特色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大量使用排比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，增强文章的气势和感染力；骈散结合，节奏感强。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8&amp;si=17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999230a59?sp=1&amp;vcp=1&amp;pid=76ab5fb00&amp;color=0,0,0&amp;vtp=1&amp;vaab=1&amp;bt=1&amp;bbb=1"/>
          <p:cNvSpPr/>
          <p:nvPr/>
        </p:nvSpPr>
        <p:spPr>
          <a:xfrm>
            <a:off x="539496" y="306750"/>
            <a:ext cx="11109960" cy="57194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生于忧患，死于安乐</a:t>
            </a:r>
            <a:endParaRPr lang="en-US" altLang="zh-CN" sz="2800" dirty="0"/>
          </a:p>
        </p:txBody>
      </p:sp>
      <p:graphicFrame>
        <p:nvGraphicFramePr>
          <p:cNvPr id="179" name="P_7_BD#63081ac8a?colgroup=9,19&amp;vcp=1&amp;pid=999230a59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9993440"/>
              </p:ext>
            </p:extLst>
          </p:nvPr>
        </p:nvGraphicFramePr>
        <p:xfrm>
          <a:off x="247968" y="994564"/>
          <a:ext cx="11401488" cy="5219002"/>
        </p:xfrm>
        <a:graphic>
          <a:graphicData uri="http://schemas.openxmlformats.org/drawingml/2006/table">
            <a:tbl>
              <a:tblPr/>
              <a:tblGrid>
                <a:gridCol w="4068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3334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7839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参考译文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1775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38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舜发于畎亩之中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傅说举于版筑之间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胶鬲举于鱼盐之中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管夷吾举于士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孙叔敖举于海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百里奚举于市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故天将降大任于是人也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必先苦其心志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劳其筋骨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饿其体肤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空乏其身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行拂乱其所为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所以动心忍性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曾益其所不能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38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舜从田野中被任用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傅说从筑墙的泥水匠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38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中被选拔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胶鬲自鱼盐贩中被举用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管夷吾从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38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狱官手里获释被任用为相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孙叔敖从隐居的海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38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边被召为相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百里奚从集市之间被赎出而用为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38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大夫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所以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上天将要下达重大的使命给这样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38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的人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一定要先使他的内心痛苦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使他的筋骨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38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劳累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使他经受饥饿之苦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使他身处贫困之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38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中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使他做事不顺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通过这些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来使他的心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38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受到震撼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使他的性格坚忍起来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以不断增长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38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他的才干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9&amp;si=17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0" name="P_7_BD#63081ac8a?colgroup=9,19&amp;vcp=1&amp;pid=999230a59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5387361"/>
              </p:ext>
            </p:extLst>
          </p:nvPr>
        </p:nvGraphicFramePr>
        <p:xfrm>
          <a:off x="282000" y="1082040"/>
          <a:ext cx="11664000" cy="5180902"/>
        </p:xfrm>
        <a:graphic>
          <a:graphicData uri="http://schemas.openxmlformats.org/drawingml/2006/table">
            <a:tbl>
              <a:tblPr/>
              <a:tblGrid>
                <a:gridCol w="403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2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04405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参考译文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48373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人恒过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然后能改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困于心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衡于虑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而后作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征于色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发于声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而后喻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入则无法家拂士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出则无敌国外患者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国恒亡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然后知生于忧患而死于安乐也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一个人常常犯错误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然后才能改正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内心忧困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思虑堵塞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然后才能有所作为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一个人的想法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只有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表现在脸色上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流露在言谈中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才能被人们了解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一个国家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内部如果没有守法度的大臣和辅佐君王的贤士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在国外如果没有势力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地位相当的国家和外患的侵扰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这个国家往往就容易灭亡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了解到这一切之后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就会明白常处忧愁祸患之中可以使人生存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常处安逸快乐之中可以使人灭亡的道理了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63081ac8a?colgroup=9,19&amp;vcp=1&amp;pid=999230a59&amp;color=0,0,0&amp;vtp=1&amp;vaab=1&amp;bt=1&amp;bbb=1">
            <a:extLst>
              <a:ext uri="{FF2B5EF4-FFF2-40B4-BE49-F238E27FC236}">
                <a16:creationId xmlns:a16="http://schemas.microsoft.com/office/drawing/2014/main" id="{D0432AB1-1E9D-33D2-2494-230704A1756A}"/>
              </a:ext>
            </a:extLst>
          </p:cNvPr>
          <p:cNvSpPr txBox="1"/>
          <p:nvPr/>
        </p:nvSpPr>
        <p:spPr>
          <a:xfrm>
            <a:off x="10913023" y="37363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0&amp;si=18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63081ac8a?vcp=1&amp;pid=999230a59&amp;color=0,0,0&amp;vtp=1&amp;vaab=1&amp;bt=1&amp;bbb=1"/>
          <p:cNvSpPr/>
          <p:nvPr/>
        </p:nvSpPr>
        <p:spPr>
          <a:xfrm>
            <a:off x="539496" y="218538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1.朗读节奏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（1）人恒过，然后/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能改；困于心，衡于虑，而后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/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作；征于色，发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于声，而后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/喻。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（2）入/则/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无法家拂士，出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/则/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无敌国外患者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1&amp;si=18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63081ac8a?sp=1&amp;vcp=1&amp;pid=999230a59&amp;color=0,0,0&amp;vtp=1&amp;vaab=1&amp;bt=1&amp;bbb=1"/>
          <p:cNvSpPr/>
          <p:nvPr/>
        </p:nvSpPr>
        <p:spPr>
          <a:xfrm>
            <a:off x="539496" y="186534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.重要实词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（1）通假字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①曾益其所不能（同“增”）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②困于心，衡于虑，而后作（同“横”，梗塞、不顺）</a:t>
            </a:r>
          </a:p>
          <a:p>
            <a:pPr latinLnBrk="1"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③入则无法家拂士（同“弼”，辅佐）</a:t>
            </a:r>
            <a:endParaRPr lang="en-US" altLang="zh-CN" sz="2800" dirty="0"/>
          </a:p>
        </p:txBody>
      </p:sp>
      <p:sp>
        <p:nvSpPr>
          <p:cNvPr id="7" name="P_7#63081ac8a?sp=1&amp;vcp=1&amp;pid=999230a59&amp;color=0,0,0&amp;vtp=1&amp;vaab=1&amp;bt=1&amp;bbb=1&amp;zzd= 3">
            <a:extLst>
              <a:ext uri="{FF2B5EF4-FFF2-40B4-BE49-F238E27FC236}">
                <a16:creationId xmlns:a16="http://schemas.microsoft.com/office/drawing/2014/main" id="{EBBC44BE-968C-31F4-A6AE-9EA26E0E9F97}"/>
              </a:ext>
            </a:extLst>
          </p:cNvPr>
          <p:cNvSpPr/>
          <p:nvPr/>
        </p:nvSpPr>
        <p:spPr>
          <a:xfrm>
            <a:off x="1765078" y="377034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7#63081ac8a?sp=1&amp;vcp=1&amp;pid=999230a59&amp;color=0,0,0&amp;vtp=1&amp;vaab=1&amp;bt=1&amp;bbb=1&amp;zzd= 4">
            <a:extLst>
              <a:ext uri="{FF2B5EF4-FFF2-40B4-BE49-F238E27FC236}">
                <a16:creationId xmlns:a16="http://schemas.microsoft.com/office/drawing/2014/main" id="{55780E16-F4B3-EC0D-7C4D-99416CFBAA2C}"/>
              </a:ext>
            </a:extLst>
          </p:cNvPr>
          <p:cNvSpPr/>
          <p:nvPr/>
        </p:nvSpPr>
        <p:spPr>
          <a:xfrm>
            <a:off x="3187478" y="441804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7#63081ac8a?sp=1&amp;vcp=1&amp;pid=999230a59&amp;color=0,0,0&amp;vtp=1&amp;vaab=1&amp;bt=1&amp;bbb=1&amp;zzd= 5">
            <a:extLst>
              <a:ext uri="{FF2B5EF4-FFF2-40B4-BE49-F238E27FC236}">
                <a16:creationId xmlns:a16="http://schemas.microsoft.com/office/drawing/2014/main" id="{2449F1A9-BE0A-68E2-B9E1-12ECFD1A855B}"/>
              </a:ext>
            </a:extLst>
          </p:cNvPr>
          <p:cNvSpPr/>
          <p:nvPr/>
        </p:nvSpPr>
        <p:spPr>
          <a:xfrm>
            <a:off x="3543078" y="500980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2&amp;si=18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_BD#63081ac8a?sp=1&amp;vcp=1&amp;pid=999230a59&amp;color=0,0,0&amp;vtp=1&amp;vaab=1&amp;bt=1&amp;bbb=1&amp;hb=1"/>
          <p:cNvSpPr/>
          <p:nvPr/>
        </p:nvSpPr>
        <p:spPr>
          <a:xfrm>
            <a:off x="539496" y="151990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（2）古今异义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①舜发于畎亩之中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（古义：兴起，指被任用/今义：送出，发生）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②傅说举于版筑之间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（古义：选拔、任用/今义：往上托，推举）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③所以动心忍性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（古义：用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来/今义：表因果关系的关联词）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④然后知生于忧患而死于安乐也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（古义：两个词，这样以后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，这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样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才/今义：一个词，表示接着某种动作或情况之后）</a:t>
            </a:r>
            <a:endParaRPr lang="en-US" altLang="zh-CN" sz="2800" dirty="0"/>
          </a:p>
        </p:txBody>
      </p:sp>
      <p:sp>
        <p:nvSpPr>
          <p:cNvPr id="3" name="P_7_BD#63081ac8a?sp=1&amp;vcp=1&amp;pid=999230a59&amp;color=0,0,0&amp;vtp=1&amp;vaab=1&amp;bt=1&amp;bbb=1&amp;hb=1&amp;zzd= 3">
            <a:extLst>
              <a:ext uri="{FF2B5EF4-FFF2-40B4-BE49-F238E27FC236}">
                <a16:creationId xmlns:a16="http://schemas.microsoft.com/office/drawing/2014/main" id="{F2AAF099-6C69-B2B8-7453-DE89D3B12BAD}"/>
              </a:ext>
            </a:extLst>
          </p:cNvPr>
          <p:cNvSpPr/>
          <p:nvPr/>
        </p:nvSpPr>
        <p:spPr>
          <a:xfrm>
            <a:off x="2120678" y="277720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P_7_BD#63081ac8a?sp=1&amp;vcp=1&amp;pid=999230a59&amp;color=0,0,0&amp;vtp=1&amp;vaab=1&amp;bt=1&amp;bbb=1&amp;hb=1&amp;zzd= 5">
            <a:extLst>
              <a:ext uri="{FF2B5EF4-FFF2-40B4-BE49-F238E27FC236}">
                <a16:creationId xmlns:a16="http://schemas.microsoft.com/office/drawing/2014/main" id="{45E4AC20-0CEE-A0EB-D74A-9EACAEDD0B53}"/>
              </a:ext>
            </a:extLst>
          </p:cNvPr>
          <p:cNvSpPr/>
          <p:nvPr/>
        </p:nvSpPr>
        <p:spPr>
          <a:xfrm>
            <a:off x="2476278" y="342490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_7_BD#63081ac8a?sp=1&amp;vcp=1&amp;pid=999230a59&amp;color=0,0,0&amp;vtp=1&amp;vaab=1&amp;bt=1&amp;bbb=1&amp;hb=1&amp;zzd= 7">
            <a:extLst>
              <a:ext uri="{FF2B5EF4-FFF2-40B4-BE49-F238E27FC236}">
                <a16:creationId xmlns:a16="http://schemas.microsoft.com/office/drawing/2014/main" id="{8C7B0617-9A70-BE01-2DBB-C6DE7079ACE1}"/>
              </a:ext>
            </a:extLst>
          </p:cNvPr>
          <p:cNvSpPr/>
          <p:nvPr/>
        </p:nvSpPr>
        <p:spPr>
          <a:xfrm>
            <a:off x="1765078" y="407260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7_BD#63081ac8a?sp=1&amp;vcp=1&amp;pid=999230a59&amp;color=0,0,0&amp;vtp=1&amp;vaab=1&amp;bt=1&amp;bbb=1&amp;hb=1&amp;zzd= 7">
            <a:extLst>
              <a:ext uri="{FF2B5EF4-FFF2-40B4-BE49-F238E27FC236}">
                <a16:creationId xmlns:a16="http://schemas.microsoft.com/office/drawing/2014/main" id="{A0C4B5D2-50E9-E43A-A7B8-313F1CC7C98A}"/>
              </a:ext>
            </a:extLst>
          </p:cNvPr>
          <p:cNvSpPr/>
          <p:nvPr/>
        </p:nvSpPr>
        <p:spPr>
          <a:xfrm>
            <a:off x="2120678" y="407260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7_BD#63081ac8a?sp=1&amp;vcp=1&amp;pid=999230a59&amp;color=0,0,0&amp;vtp=1&amp;vaab=1&amp;bt=1&amp;bbb=1&amp;hb=1&amp;zzd= 9">
            <a:extLst>
              <a:ext uri="{FF2B5EF4-FFF2-40B4-BE49-F238E27FC236}">
                <a16:creationId xmlns:a16="http://schemas.microsoft.com/office/drawing/2014/main" id="{B5FDAB0E-9B89-71AF-5E5E-775BD54F9AAF}"/>
              </a:ext>
            </a:extLst>
          </p:cNvPr>
          <p:cNvSpPr/>
          <p:nvPr/>
        </p:nvSpPr>
        <p:spPr>
          <a:xfrm>
            <a:off x="1765078" y="472030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7_BD#63081ac8a?sp=1&amp;vcp=1&amp;pid=999230a59&amp;color=0,0,0&amp;vtp=1&amp;vaab=1&amp;bt=1&amp;bbb=1&amp;hb=1&amp;zzd= 9">
            <a:extLst>
              <a:ext uri="{FF2B5EF4-FFF2-40B4-BE49-F238E27FC236}">
                <a16:creationId xmlns:a16="http://schemas.microsoft.com/office/drawing/2014/main" id="{FFB39C85-3473-3D36-2AF0-DF09E1D2FBB2}"/>
              </a:ext>
            </a:extLst>
          </p:cNvPr>
          <p:cNvSpPr/>
          <p:nvPr/>
        </p:nvSpPr>
        <p:spPr>
          <a:xfrm>
            <a:off x="2120678" y="472030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3&amp;si=18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_BD#63081ac8a?sp=1&amp;vcp=1&amp;pid=999230a59&amp;color=0,0,0&amp;vtp=1&amp;vaab=1&amp;bt=1&amp;bbb=1"/>
          <p:cNvSpPr/>
          <p:nvPr/>
        </p:nvSpPr>
        <p:spPr>
          <a:xfrm>
            <a:off x="539496" y="122526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（3）词类活用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必先苦其心志，劳其筋骨，饿其体肤，空乏其身，行拂乱其所为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所以动心忍性（形容词、动词的使动用法，使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痛苦；使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劳累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使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饥饿；使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穷困；使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扰乱；使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震撼；使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坚忍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人恒过（名词用作动词，犯错误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入则无法家拂士（动词用作状语，在国内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出则无敌国外患者（动词用作状语，在国外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7" name="P_7_BD#63081ac8a?sp=1&amp;vcp=1&amp;pid=999230a59&amp;color=0,0,0&amp;vtp=1&amp;vaab=1&amp;bt=1&amp;bbb=1&amp;zzd= 2">
            <a:extLst>
              <a:ext uri="{FF2B5EF4-FFF2-40B4-BE49-F238E27FC236}">
                <a16:creationId xmlns:a16="http://schemas.microsoft.com/office/drawing/2014/main" id="{B64E3359-3E1A-09E1-64BA-7BB66DDC0638}"/>
              </a:ext>
            </a:extLst>
          </p:cNvPr>
          <p:cNvSpPr/>
          <p:nvPr/>
        </p:nvSpPr>
        <p:spPr>
          <a:xfrm>
            <a:off x="2476278" y="248256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7_BD#63081ac8a?sp=1&amp;vcp=1&amp;pid=999230a59&amp;color=0,0,0&amp;vtp=1&amp;vaab=1&amp;bt=1&amp;bbb=1&amp;zzd= 2">
            <a:extLst>
              <a:ext uri="{FF2B5EF4-FFF2-40B4-BE49-F238E27FC236}">
                <a16:creationId xmlns:a16="http://schemas.microsoft.com/office/drawing/2014/main" id="{4F4DC5F0-11D0-A0C9-2D44-9DEFB77B80FB}"/>
              </a:ext>
            </a:extLst>
          </p:cNvPr>
          <p:cNvSpPr/>
          <p:nvPr/>
        </p:nvSpPr>
        <p:spPr>
          <a:xfrm>
            <a:off x="4254278" y="248256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7_BD#63081ac8a?sp=1&amp;vcp=1&amp;pid=999230a59&amp;color=0,0,0&amp;vtp=1&amp;vaab=1&amp;bt=1&amp;bbb=1&amp;zzd= 2">
            <a:extLst>
              <a:ext uri="{FF2B5EF4-FFF2-40B4-BE49-F238E27FC236}">
                <a16:creationId xmlns:a16="http://schemas.microsoft.com/office/drawing/2014/main" id="{0E5A8E79-02F1-3CEE-D176-97F07638F129}"/>
              </a:ext>
            </a:extLst>
          </p:cNvPr>
          <p:cNvSpPr/>
          <p:nvPr/>
        </p:nvSpPr>
        <p:spPr>
          <a:xfrm>
            <a:off x="6032278" y="248256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7_BD#63081ac8a?sp=1&amp;vcp=1&amp;pid=999230a59&amp;color=0,0,0&amp;vtp=1&amp;vaab=1&amp;bt=1&amp;bbb=1&amp;zzd= 2">
            <a:extLst>
              <a:ext uri="{FF2B5EF4-FFF2-40B4-BE49-F238E27FC236}">
                <a16:creationId xmlns:a16="http://schemas.microsoft.com/office/drawing/2014/main" id="{28A06011-4EDE-D425-5016-745F88CB9CC4}"/>
              </a:ext>
            </a:extLst>
          </p:cNvPr>
          <p:cNvSpPr/>
          <p:nvPr/>
        </p:nvSpPr>
        <p:spPr>
          <a:xfrm>
            <a:off x="7810278" y="248256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_7_BD#63081ac8a?sp=1&amp;vcp=1&amp;pid=999230a59&amp;color=0,0,0&amp;vtp=1&amp;vaab=1&amp;bt=1&amp;bbb=1&amp;zzd= 2">
            <a:extLst>
              <a:ext uri="{FF2B5EF4-FFF2-40B4-BE49-F238E27FC236}">
                <a16:creationId xmlns:a16="http://schemas.microsoft.com/office/drawing/2014/main" id="{FB24997A-7991-0045-4ED1-601314F0DEB9}"/>
              </a:ext>
            </a:extLst>
          </p:cNvPr>
          <p:cNvSpPr/>
          <p:nvPr/>
        </p:nvSpPr>
        <p:spPr>
          <a:xfrm>
            <a:off x="8165878" y="248256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P_7_BD#63081ac8a?sp=1&amp;vcp=1&amp;pid=999230a59&amp;color=0,0,0&amp;vtp=1&amp;vaab=1&amp;bt=1&amp;bbb=1&amp;zzd= 2">
            <a:extLst>
              <a:ext uri="{FF2B5EF4-FFF2-40B4-BE49-F238E27FC236}">
                <a16:creationId xmlns:a16="http://schemas.microsoft.com/office/drawing/2014/main" id="{2BBF7CBB-51AB-D716-811D-F618462B2CCA}"/>
              </a:ext>
            </a:extLst>
          </p:cNvPr>
          <p:cNvSpPr/>
          <p:nvPr/>
        </p:nvSpPr>
        <p:spPr>
          <a:xfrm>
            <a:off x="10299478" y="248256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P_7_BD#63081ac8a?sp=1&amp;vcp=1&amp;pid=999230a59&amp;color=0,0,0&amp;vtp=1&amp;vaab=1&amp;bt=1&amp;bbb=1&amp;zzd= 3">
            <a:extLst>
              <a:ext uri="{FF2B5EF4-FFF2-40B4-BE49-F238E27FC236}">
                <a16:creationId xmlns:a16="http://schemas.microsoft.com/office/drawing/2014/main" id="{FDBA882C-1B6D-96E4-6C8D-657DBD535D68}"/>
              </a:ext>
            </a:extLst>
          </p:cNvPr>
          <p:cNvSpPr/>
          <p:nvPr/>
        </p:nvSpPr>
        <p:spPr>
          <a:xfrm>
            <a:off x="1409478" y="313026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P_7_BD#63081ac8a?sp=1&amp;vcp=1&amp;pid=999230a59&amp;color=0,0,0&amp;vtp=1&amp;vaab=1&amp;bt=1&amp;bbb=1&amp;zzd= 3">
            <a:extLst>
              <a:ext uri="{FF2B5EF4-FFF2-40B4-BE49-F238E27FC236}">
                <a16:creationId xmlns:a16="http://schemas.microsoft.com/office/drawing/2014/main" id="{8744BF6D-735B-945A-BE25-560F67241293}"/>
              </a:ext>
            </a:extLst>
          </p:cNvPr>
          <p:cNvSpPr/>
          <p:nvPr/>
        </p:nvSpPr>
        <p:spPr>
          <a:xfrm>
            <a:off x="2120678" y="313026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P_7_BD#63081ac8a?sp=1&amp;vcp=1&amp;pid=999230a59&amp;color=0,0,0&amp;vtp=1&amp;vaab=1&amp;bt=1&amp;bbb=1&amp;zzd= 5">
            <a:extLst>
              <a:ext uri="{FF2B5EF4-FFF2-40B4-BE49-F238E27FC236}">
                <a16:creationId xmlns:a16="http://schemas.microsoft.com/office/drawing/2014/main" id="{8CD7C888-7B77-EF74-669F-115786AB3477}"/>
              </a:ext>
            </a:extLst>
          </p:cNvPr>
          <p:cNvSpPr/>
          <p:nvPr/>
        </p:nvSpPr>
        <p:spPr>
          <a:xfrm>
            <a:off x="2476278" y="442566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P_7_BD#63081ac8a?sp=1&amp;vcp=1&amp;pid=999230a59&amp;color=0,0,0&amp;vtp=1&amp;vaab=1&amp;bt=1&amp;bbb=1&amp;zzd= 6">
            <a:extLst>
              <a:ext uri="{FF2B5EF4-FFF2-40B4-BE49-F238E27FC236}">
                <a16:creationId xmlns:a16="http://schemas.microsoft.com/office/drawing/2014/main" id="{7B6B4E33-90E4-699C-07B3-CBED079B2A6C}"/>
              </a:ext>
            </a:extLst>
          </p:cNvPr>
          <p:cNvSpPr/>
          <p:nvPr/>
        </p:nvSpPr>
        <p:spPr>
          <a:xfrm>
            <a:off x="1765078" y="507336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P_7_BD#63081ac8a?sp=1&amp;vcp=1&amp;pid=999230a59&amp;color=0,0,0&amp;vtp=1&amp;vaab=1&amp;bt=1&amp;bbb=1&amp;zzd= 7">
            <a:extLst>
              <a:ext uri="{FF2B5EF4-FFF2-40B4-BE49-F238E27FC236}">
                <a16:creationId xmlns:a16="http://schemas.microsoft.com/office/drawing/2014/main" id="{B424FF7F-44AC-D2BF-9F89-F738009D5F17}"/>
              </a:ext>
            </a:extLst>
          </p:cNvPr>
          <p:cNvSpPr/>
          <p:nvPr/>
        </p:nvSpPr>
        <p:spPr>
          <a:xfrm>
            <a:off x="1765078" y="5674646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4&amp;si=18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_BD#63081ac8a?sp=1&amp;vcp=1&amp;pid=999230a59&amp;color=0,0,0&amp;vtp=1&amp;vaab=1&amp;bt=1&amp;bbb=1"/>
          <p:cNvSpPr/>
          <p:nvPr/>
        </p:nvSpPr>
        <p:spPr>
          <a:xfrm>
            <a:off x="539496" y="186534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）其他实词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①故天将降大任于是人也（责任，使命）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②困于心，衡于虑，而后作（奋起。指有所作为）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③征于色，发于声，而后喻（征，征验、表现；发，显露，流露；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喻，了解、明白）</a:t>
            </a:r>
            <a:endParaRPr lang="en-US" altLang="zh-CN" sz="2800" dirty="0"/>
          </a:p>
        </p:txBody>
      </p:sp>
      <p:sp>
        <p:nvSpPr>
          <p:cNvPr id="6" name="P_7_BD#63081ac8a?sp=1&amp;vcp=1&amp;pid=999230a59&amp;color=0,0,0&amp;vtp=1&amp;vaab=1&amp;bt=1&amp;bbb=1&amp;zzd= 2">
            <a:extLst>
              <a:ext uri="{FF2B5EF4-FFF2-40B4-BE49-F238E27FC236}">
                <a16:creationId xmlns:a16="http://schemas.microsoft.com/office/drawing/2014/main" id="{286E8C4A-40E2-014A-D861-196D791EC222}"/>
              </a:ext>
            </a:extLst>
          </p:cNvPr>
          <p:cNvSpPr/>
          <p:nvPr/>
        </p:nvSpPr>
        <p:spPr>
          <a:xfrm>
            <a:off x="3543078" y="312264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7_BD#63081ac8a?sp=1&amp;vcp=1&amp;pid=999230a59&amp;color=0,0,0&amp;vtp=1&amp;vaab=1&amp;bt=1&amp;bbb=1&amp;zzd= 3">
            <a:extLst>
              <a:ext uri="{FF2B5EF4-FFF2-40B4-BE49-F238E27FC236}">
                <a16:creationId xmlns:a16="http://schemas.microsoft.com/office/drawing/2014/main" id="{432FEADE-F948-D0C8-EAB9-7EF9D9D41EB1}"/>
              </a:ext>
            </a:extLst>
          </p:cNvPr>
          <p:cNvSpPr/>
          <p:nvPr/>
        </p:nvSpPr>
        <p:spPr>
          <a:xfrm>
            <a:off x="5321078" y="377034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7_BD#63081ac8a?sp=1&amp;vcp=1&amp;pid=999230a59&amp;color=0,0,0&amp;vtp=1&amp;vaab=1&amp;bt=1&amp;bbb=1&amp;zzd= 4">
            <a:extLst>
              <a:ext uri="{FF2B5EF4-FFF2-40B4-BE49-F238E27FC236}">
                <a16:creationId xmlns:a16="http://schemas.microsoft.com/office/drawing/2014/main" id="{94FB860D-88B1-3DC5-2536-49E5BC07240A}"/>
              </a:ext>
            </a:extLst>
          </p:cNvPr>
          <p:cNvSpPr/>
          <p:nvPr/>
        </p:nvSpPr>
        <p:spPr>
          <a:xfrm>
            <a:off x="1765078" y="441804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7_BD#63081ac8a?sp=1&amp;vcp=1&amp;pid=999230a59&amp;color=0,0,0&amp;vtp=1&amp;vaab=1&amp;bt=1&amp;bbb=1&amp;zzd= 4">
            <a:extLst>
              <a:ext uri="{FF2B5EF4-FFF2-40B4-BE49-F238E27FC236}">
                <a16:creationId xmlns:a16="http://schemas.microsoft.com/office/drawing/2014/main" id="{0BFC05FC-AF9F-E017-1B20-8B2422C8B4B4}"/>
              </a:ext>
            </a:extLst>
          </p:cNvPr>
          <p:cNvSpPr/>
          <p:nvPr/>
        </p:nvSpPr>
        <p:spPr>
          <a:xfrm>
            <a:off x="3187478" y="441804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7_BD#63081ac8a?sp=1&amp;vcp=1&amp;pid=999230a59&amp;color=0,0,0&amp;vtp=1&amp;vaab=1&amp;bt=1&amp;bbb=1&amp;zzd= 4">
            <a:extLst>
              <a:ext uri="{FF2B5EF4-FFF2-40B4-BE49-F238E27FC236}">
                <a16:creationId xmlns:a16="http://schemas.microsoft.com/office/drawing/2014/main" id="{19AD87A9-5E54-F002-1107-4D31C4F5C581}"/>
              </a:ext>
            </a:extLst>
          </p:cNvPr>
          <p:cNvSpPr/>
          <p:nvPr/>
        </p:nvSpPr>
        <p:spPr>
          <a:xfrm>
            <a:off x="5321078" y="441804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15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5&amp;si=18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63081ac8a?sp=1&amp;vcp=1&amp;pid=999230a59&amp;color=0,0,0&amp;vtp=1&amp;vaab=1&amp;bt=1&amp;bbb=1"/>
          <p:cNvSpPr/>
          <p:nvPr/>
        </p:nvSpPr>
        <p:spPr>
          <a:xfrm>
            <a:off x="539496" y="92046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3.重要虚词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（1）于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舜发于畎亩之中（介词，从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故天将降大任于是人也（介词，给、在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（2）而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困于心，衡于虑，而后作（连词，表承接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</a:p>
          <a:p>
            <a:pPr latinLnBrk="1"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生于忧患而死于安乐也（连词，表并列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9" name="P_7#63081ac8a?sp=1&amp;vcp=1&amp;pid=999230a59&amp;color=0,0,0&amp;vtp=1&amp;vaab=1&amp;bt=1&amp;bbb=1&amp;zzd= 3">
            <a:extLst>
              <a:ext uri="{FF2B5EF4-FFF2-40B4-BE49-F238E27FC236}">
                <a16:creationId xmlns:a16="http://schemas.microsoft.com/office/drawing/2014/main" id="{E6F90157-3171-26E9-36AB-8837110319CF}"/>
              </a:ext>
            </a:extLst>
          </p:cNvPr>
          <p:cNvSpPr/>
          <p:nvPr/>
        </p:nvSpPr>
        <p:spPr>
          <a:xfrm>
            <a:off x="2476278" y="282546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7#63081ac8a?sp=1&amp;vcp=1&amp;pid=999230a59&amp;color=0,0,0&amp;vtp=1&amp;vaab=1&amp;bt=1&amp;bbb=1&amp;zzd= 4">
            <a:extLst>
              <a:ext uri="{FF2B5EF4-FFF2-40B4-BE49-F238E27FC236}">
                <a16:creationId xmlns:a16="http://schemas.microsoft.com/office/drawing/2014/main" id="{E9601FF6-8B53-3802-0560-F55E07296278}"/>
              </a:ext>
            </a:extLst>
          </p:cNvPr>
          <p:cNvSpPr/>
          <p:nvPr/>
        </p:nvSpPr>
        <p:spPr>
          <a:xfrm>
            <a:off x="3898678" y="347316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_7#63081ac8a?sp=1&amp;vcp=1&amp;pid=999230a59&amp;color=0,0,0&amp;vtp=1&amp;vaab=1&amp;bt=1&amp;bbb=1&amp;zzd= 6">
            <a:extLst>
              <a:ext uri="{FF2B5EF4-FFF2-40B4-BE49-F238E27FC236}">
                <a16:creationId xmlns:a16="http://schemas.microsoft.com/office/drawing/2014/main" id="{7367ADAE-73C2-C3AB-7B78-5B3761D3D3FE}"/>
              </a:ext>
            </a:extLst>
          </p:cNvPr>
          <p:cNvSpPr/>
          <p:nvPr/>
        </p:nvSpPr>
        <p:spPr>
          <a:xfrm>
            <a:off x="4609878" y="476856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P_7#63081ac8a?sp=1&amp;vcp=1&amp;pid=999230a59&amp;color=0,0,0&amp;vtp=1&amp;vaab=1&amp;bt=1&amp;bbb=1&amp;zzd= 7">
            <a:extLst>
              <a:ext uri="{FF2B5EF4-FFF2-40B4-BE49-F238E27FC236}">
                <a16:creationId xmlns:a16="http://schemas.microsoft.com/office/drawing/2014/main" id="{67477B1E-02FD-44F6-4C7E-C16FCFFE0B50}"/>
              </a:ext>
            </a:extLst>
          </p:cNvPr>
          <p:cNvSpPr/>
          <p:nvPr/>
        </p:nvSpPr>
        <p:spPr>
          <a:xfrm>
            <a:off x="3187478" y="5350796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P_6_BD#fa407de04?colgroup=12,17&amp;vcp=1&amp;pid=18046fb26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091290"/>
              </p:ext>
            </p:extLst>
          </p:nvPr>
        </p:nvGraphicFramePr>
        <p:xfrm>
          <a:off x="539496" y="1492662"/>
          <a:ext cx="11091672" cy="3891472"/>
        </p:xfrm>
        <a:graphic>
          <a:graphicData uri="http://schemas.openxmlformats.org/drawingml/2006/table">
            <a:tbl>
              <a:tblPr/>
              <a:tblGrid>
                <a:gridCol w="538505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066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参考译文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子曰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温故而知新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可以为师矣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”（《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为政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孔子说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温习学过的知识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可以得到新的理解和体会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可以凭借这个做老师了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子曰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学而不思则罔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思而不学则殆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”（《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为政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孔子说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只读书却不认真思考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就会迷惑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只空想却不读书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就会疑惑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6_BD#fa407de04?colgroup=12,17&amp;vcp=1&amp;pid=18046fb26&amp;color=0,0,0&amp;mp=1&amp;vtp=1&amp;vaab=1&amp;bt=1&amp;bbb=1">
            <a:extLst>
              <a:ext uri="{FF2B5EF4-FFF2-40B4-BE49-F238E27FC236}">
                <a16:creationId xmlns:a16="http://schemas.microsoft.com/office/drawing/2014/main" id="{6347BEE1-37AB-95BF-0F06-6370DC716811}"/>
              </a:ext>
            </a:extLst>
          </p:cNvPr>
          <p:cNvSpPr txBox="1"/>
          <p:nvPr/>
        </p:nvSpPr>
        <p:spPr>
          <a:xfrm>
            <a:off x="10913023" y="78425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6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6&amp;si=18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63081ac8a?sp=1&amp;vcp=1&amp;pid=999230a59&amp;color=0,0,0&amp;vtp=1&amp;vaab=1&amp;bt=1&amp;bbb=1&amp;hb=1"/>
          <p:cNvSpPr/>
          <p:nvPr/>
        </p:nvSpPr>
        <p:spPr>
          <a:xfrm>
            <a:off x="539496" y="153260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4.理解拓展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“生于忧患，死于安乐”，在今天仍有着特别重要的意义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。我们只有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自觉经受艰难困苦的磨炼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才能担当起中华民族伟大复兴的重任。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5.结构主题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-1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本文是一篇论证严密、雄辩有力的说理散文。作者列举六位经过贫困、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-1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挫折的磨炼而终于担当大任的人的事例，证明忧患可以激励人奋发有为。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6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8&amp;si=18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63081ac8a?sp=1&amp;vcp=1&amp;pid=999230a59&amp;color=0,0,0&amp;vtp=1&amp;vaab=1&amp;bt=1&amp;bbb=1&amp;hb=1"/>
          <p:cNvSpPr/>
          <p:nvPr/>
        </p:nvSpPr>
        <p:spPr>
          <a:xfrm>
            <a:off x="539496" y="185899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6.写作特色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文章一开始连用六个排比，以事实说明这些人在经受了艰苦磨炼之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后，终于成就了不平凡的事业。据此，作者论述“天将降大任于是人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也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让人不能不信服。在此基础上，作者从正反两方面进一步论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证经受忧患的好处，最终提出本文的中心论点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6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9&amp;si=18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c295436c2?vcp=1&amp;pid=07bbdf556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（五）愚公移山</a:t>
            </a:r>
            <a:endParaRPr lang="en-US" altLang="zh-CN" sz="3000" dirty="0"/>
          </a:p>
        </p:txBody>
      </p:sp>
      <p:graphicFrame>
        <p:nvGraphicFramePr>
          <p:cNvPr id="190" name="P_6_BD#c963a1986?colgroup=11,18&amp;vcp=1&amp;pid=c295436c2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9290963"/>
              </p:ext>
            </p:extLst>
          </p:nvPr>
        </p:nvGraphicFramePr>
        <p:xfrm>
          <a:off x="539496" y="1295191"/>
          <a:ext cx="11091672" cy="2215516"/>
        </p:xfrm>
        <a:graphic>
          <a:graphicData uri="http://schemas.openxmlformats.org/drawingml/2006/table">
            <a:tbl>
              <a:tblPr/>
              <a:tblGrid>
                <a:gridCol w="43251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7665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参考译文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太行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王屋二山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方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七百里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高万仞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本在冀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州之南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河阳之北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太行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王屋两座山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方圆七百里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高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七八千丈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本来在冀州南边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河阳北边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16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0&amp;si=19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1" name="P_6_BD#c963a1986?colgroup=11,18&amp;vcp=1&amp;pid=c295436c2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9312797"/>
              </p:ext>
            </p:extLst>
          </p:nvPr>
        </p:nvGraphicFramePr>
        <p:xfrm>
          <a:off x="234696" y="824034"/>
          <a:ext cx="11664000" cy="5180902"/>
        </p:xfrm>
        <a:graphic>
          <a:graphicData uri="http://schemas.openxmlformats.org/drawingml/2006/table">
            <a:tbl>
              <a:tblPr/>
              <a:tblGrid>
                <a:gridCol w="475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912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810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参考译文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06998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北山愚公者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年且九十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面山而居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惩山北之塞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出入之迂也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聚室而谋曰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吾与汝毕力平险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指通豫南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达于汉阴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可乎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？”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杂然相许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其妻献疑曰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以君之力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曾不能损魁父之丘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如太行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王屋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何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？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且焉置土石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？”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北山下面有个名叫愚公的人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年纪将近九十岁了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面对着大山居住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他苦于山北路途阻塞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出来进去路途曲折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就集合全家来商量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我跟你们尽全力铲除险峻的大山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使道路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一直通向豫州南部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到达汉水南岸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行吗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？”（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大家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纷纷表示赞同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他的妻子提出疑问说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凭你的力气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连魁父这样的小山丘都不能削减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能把太行山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王屋山怎么样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？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况且往哪里放置土石呢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？”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6_BD#c963a1986?colgroup=11,18&amp;vcp=1&amp;pid=c295436c2&amp;color=0,0,0&amp;vtp=1&amp;vaab=1&amp;bt=1&amp;bbb=1">
            <a:extLst>
              <a:ext uri="{FF2B5EF4-FFF2-40B4-BE49-F238E27FC236}">
                <a16:creationId xmlns:a16="http://schemas.microsoft.com/office/drawing/2014/main" id="{8DD35DF3-1281-7DDD-0E2B-31F736F87FC9}"/>
              </a:ext>
            </a:extLst>
          </p:cNvPr>
          <p:cNvSpPr txBox="1"/>
          <p:nvPr/>
        </p:nvSpPr>
        <p:spPr>
          <a:xfrm>
            <a:off x="10913023" y="24015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6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1&amp;si=19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2" name="P_6_BD#c963a1986?colgroup=11,18&amp;vcp=1&amp;pid=c295436c2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9563910"/>
              </p:ext>
            </p:extLst>
          </p:nvPr>
        </p:nvGraphicFramePr>
        <p:xfrm>
          <a:off x="539496" y="1344993"/>
          <a:ext cx="11091672" cy="4434460"/>
        </p:xfrm>
        <a:graphic>
          <a:graphicData uri="http://schemas.openxmlformats.org/drawingml/2006/table">
            <a:tbl>
              <a:tblPr/>
              <a:tblGrid>
                <a:gridCol w="43251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7665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参考译文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94900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杂曰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投诸渤海之尾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隐土之北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遂率子孙荷担者三夫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叩石垦壤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箕畚运于渤海之尾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邻人京城氏之孀妻有遗男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始龀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跳往助之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寒暑易节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始一反焉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众人纷纷说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把那些土石扔到渤海边上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隐土北面去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于是愚公率领儿孙中能挑担的三个人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上了山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敲石头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挖泥土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用箕畚装土石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运到渤海边上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邻居京城氏的寡妇有个男孩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刚七八岁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蹦蹦跳跳地去帮助愚公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冬夏换季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才往返一次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6_BD#c963a1986?colgroup=11,18&amp;vcp=1&amp;pid=c295436c2&amp;color=0,0,0&amp;mp=1&amp;vtp=1&amp;vaab=1&amp;bt=1&amp;bbb=1">
            <a:extLst>
              <a:ext uri="{FF2B5EF4-FFF2-40B4-BE49-F238E27FC236}">
                <a16:creationId xmlns:a16="http://schemas.microsoft.com/office/drawing/2014/main" id="{DE784656-3022-8016-2906-0E0A563B9553}"/>
              </a:ext>
            </a:extLst>
          </p:cNvPr>
          <p:cNvSpPr txBox="1"/>
          <p:nvPr/>
        </p:nvSpPr>
        <p:spPr>
          <a:xfrm>
            <a:off x="10913023" y="636587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6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2&amp;si=19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3" name="P_6_BD#c963a1986?colgroup=11,18&amp;vcp=1&amp;pid=c295436c2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0687776"/>
              </p:ext>
            </p:extLst>
          </p:nvPr>
        </p:nvGraphicFramePr>
        <p:xfrm>
          <a:off x="372000" y="846339"/>
          <a:ext cx="11664000" cy="5428552"/>
        </p:xfrm>
        <a:graphic>
          <a:graphicData uri="http://schemas.openxmlformats.org/drawingml/2006/table">
            <a:tbl>
              <a:tblPr/>
              <a:tblGrid>
                <a:gridCol w="4428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236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参考译文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042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河曲智叟笑而止之曰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甚矣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汝之不惠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以残年余力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曾不能毁山之一毛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其如土石何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？”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北山愚公长息曰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汝心之固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固不可彻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曾不若孀妻弱子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虽我之死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有子存焉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子又生孙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孙又生子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子又有子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子又有孙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子子孙孙无穷匮也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而山不加增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何苦而不</a:t>
                      </a:r>
                    </a:p>
                    <a:p>
                      <a:pPr marL="0" lvl="0" indent="0" algn="l" latinLnBrk="1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平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？”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河曲智叟亡以应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河湾上的智叟讥笑愚公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阻止他干这件事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你也太不聪明了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就凭你老迈的年纪和残余的气力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连山上的一点草木都动不了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又能把泥土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石头怎么样呢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？”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北山愚公长叹说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你的思想顽固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顽固到了不可改变的地步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连寡妇和小孩都比不上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即使我死了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还有儿子在呀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儿子又生孙子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孙子又生儿子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孙子的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儿子又有儿子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他的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儿子又有孙子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子子孙孙没有穷尽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可是山不会增高加大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还怕挖不平吗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？”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河湾上的智叟没有话来回答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6_BD#c963a1986?colgroup=11,18&amp;vcp=1&amp;pid=c295436c2&amp;color=0,0,0&amp;vtp=1&amp;vaab=1&amp;bt=1&amp;bbb=1">
            <a:extLst>
              <a:ext uri="{FF2B5EF4-FFF2-40B4-BE49-F238E27FC236}">
                <a16:creationId xmlns:a16="http://schemas.microsoft.com/office/drawing/2014/main" id="{FB0C6198-A046-D9A1-2F2E-89CEC6747E9D}"/>
              </a:ext>
            </a:extLst>
          </p:cNvPr>
          <p:cNvSpPr txBox="1"/>
          <p:nvPr/>
        </p:nvSpPr>
        <p:spPr>
          <a:xfrm>
            <a:off x="10913023" y="262461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 dirty="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6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3&amp;si=19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4" name="P_6_BD#c963a1986?colgroup=11,18&amp;vcp=1&amp;pid=c295436c2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1467118"/>
              </p:ext>
            </p:extLst>
          </p:nvPr>
        </p:nvGraphicFramePr>
        <p:xfrm>
          <a:off x="539496" y="1249743"/>
          <a:ext cx="11340000" cy="4434460"/>
        </p:xfrm>
        <a:graphic>
          <a:graphicData uri="http://schemas.openxmlformats.org/drawingml/2006/table">
            <a:tbl>
              <a:tblPr/>
              <a:tblGrid>
                <a:gridCol w="4428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912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参考译文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94900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操蛇之神闻之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惧其不已也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告之于帝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帝感其诚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命夸娥氏二子负二山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一厝朔东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一厝雍南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自此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冀之南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汉之阴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无陇断焉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握着蛇的山神听说了这件事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害怕他不停地干下去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便向天帝报告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天帝被愚公的诚心所感动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命令大力神夸娥氏的两个儿子背走了那两座山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一座放在朔方东部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一座放在雍州南部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从此以后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冀州的南部直到汉水南岸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再也没有山冈阻隔了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6_BD#c963a1986?colgroup=11,18&amp;vcp=1&amp;pid=c295436c2&amp;color=0,0,0&amp;vtp=1&amp;vaab=1&amp;bt=1&amp;bbb=1">
            <a:extLst>
              <a:ext uri="{FF2B5EF4-FFF2-40B4-BE49-F238E27FC236}">
                <a16:creationId xmlns:a16="http://schemas.microsoft.com/office/drawing/2014/main" id="{55D689EF-CD80-2034-DDAF-47D06177280E}"/>
              </a:ext>
            </a:extLst>
          </p:cNvPr>
          <p:cNvSpPr txBox="1"/>
          <p:nvPr/>
        </p:nvSpPr>
        <p:spPr>
          <a:xfrm>
            <a:off x="10913023" y="541337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6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4&amp;si=19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c963a1986?sp=1&amp;vcp=1&amp;pid=c295436c2&amp;color=0,0,0&amp;vtp=1&amp;vaab=1&amp;bt=1&amp;bbb=1"/>
          <p:cNvSpPr/>
          <p:nvPr/>
        </p:nvSpPr>
        <p:spPr>
          <a:xfrm>
            <a:off x="539496" y="91411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1.朗读节奏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遂/率子孙荷担者三夫，叩石/垦壤，箕畚/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运于渤海之尾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2.重要实词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（1）通假字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①始一反焉（同“返”，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往返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②汝之不惠（同“慧”，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聪明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</a:p>
          <a:p>
            <a:pPr latinLnBrk="1"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③无陇断焉（同“垄”，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高地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8" name="P_6#c963a1986?sp=1&amp;vcp=1&amp;pid=c295436c2&amp;color=0,0,0&amp;vtp=1&amp;vaab=1&amp;bt=1&amp;bbb=1&amp;zzd= 6">
            <a:extLst>
              <a:ext uri="{FF2B5EF4-FFF2-40B4-BE49-F238E27FC236}">
                <a16:creationId xmlns:a16="http://schemas.microsoft.com/office/drawing/2014/main" id="{8803F3DF-3FAA-9B66-5267-F8401BA3128F}"/>
              </a:ext>
            </a:extLst>
          </p:cNvPr>
          <p:cNvSpPr/>
          <p:nvPr/>
        </p:nvSpPr>
        <p:spPr>
          <a:xfrm>
            <a:off x="2476278" y="411451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6#c963a1986?sp=1&amp;vcp=1&amp;pid=c295436c2&amp;color=0,0,0&amp;vtp=1&amp;vaab=1&amp;bt=1&amp;bbb=1&amp;zzd= 7">
            <a:extLst>
              <a:ext uri="{FF2B5EF4-FFF2-40B4-BE49-F238E27FC236}">
                <a16:creationId xmlns:a16="http://schemas.microsoft.com/office/drawing/2014/main" id="{E4C6882A-097D-0E16-4001-F79ED7FE124D}"/>
              </a:ext>
            </a:extLst>
          </p:cNvPr>
          <p:cNvSpPr/>
          <p:nvPr/>
        </p:nvSpPr>
        <p:spPr>
          <a:xfrm>
            <a:off x="2831878" y="476221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6#c963a1986?sp=1&amp;vcp=1&amp;pid=c295436c2&amp;color=0,0,0&amp;vtp=1&amp;vaab=1&amp;bt=1&amp;bbb=1&amp;zzd= 8">
            <a:extLst>
              <a:ext uri="{FF2B5EF4-FFF2-40B4-BE49-F238E27FC236}">
                <a16:creationId xmlns:a16="http://schemas.microsoft.com/office/drawing/2014/main" id="{D4D75CBF-C11A-DF56-6C1C-B5E7BDAB3458}"/>
              </a:ext>
            </a:extLst>
          </p:cNvPr>
          <p:cNvSpPr/>
          <p:nvPr/>
        </p:nvSpPr>
        <p:spPr>
          <a:xfrm>
            <a:off x="2120678" y="539207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16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6&amp;si=19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c963a1986?sp=1&amp;vcp=1&amp;pid=c295436c2&amp;color=0,0,0&amp;vtp=1&amp;vaab=1&amp;bt=1&amp;bbb=1&amp;hb=1"/>
          <p:cNvSpPr/>
          <p:nvPr/>
        </p:nvSpPr>
        <p:spPr>
          <a:xfrm>
            <a:off x="539496" y="151990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（2）古今异义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方七百里（古义：古代计量面积用语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/今义：常指矩形）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达于汉阴（古义：山的北面、水的南面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/今义：不见阳光的地方）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曾不能毁山之一毛（古义：草木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/今义：毛发）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何苦而不平（古义：何，什么；苦，愁苦；这里指担心什么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/今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义：用反问语气表示不值得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3" name="P_6_BD#c963a1986?sp=1&amp;vcp=1&amp;pid=c295436c2&amp;color=0,0,0&amp;vtp=1&amp;vaab=1&amp;bt=1&amp;bbb=1&amp;hb=1&amp;zzd= 3">
            <a:extLst>
              <a:ext uri="{FF2B5EF4-FFF2-40B4-BE49-F238E27FC236}">
                <a16:creationId xmlns:a16="http://schemas.microsoft.com/office/drawing/2014/main" id="{26106F0E-D4A8-1158-F208-F3ECC7CA5483}"/>
              </a:ext>
            </a:extLst>
          </p:cNvPr>
          <p:cNvSpPr/>
          <p:nvPr/>
        </p:nvSpPr>
        <p:spPr>
          <a:xfrm>
            <a:off x="1765078" y="277720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P_6_BD#c963a1986?sp=1&amp;vcp=1&amp;pid=c295436c2&amp;color=0,0,0&amp;vtp=1&amp;vaab=1&amp;bt=1&amp;bbb=1&amp;hb=1&amp;zzd= 5">
            <a:extLst>
              <a:ext uri="{FF2B5EF4-FFF2-40B4-BE49-F238E27FC236}">
                <a16:creationId xmlns:a16="http://schemas.microsoft.com/office/drawing/2014/main" id="{5BD72888-8B30-1A5C-30F4-81E2E3A4544F}"/>
              </a:ext>
            </a:extLst>
          </p:cNvPr>
          <p:cNvSpPr/>
          <p:nvPr/>
        </p:nvSpPr>
        <p:spPr>
          <a:xfrm>
            <a:off x="2831878" y="342490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_6_BD#c963a1986?sp=1&amp;vcp=1&amp;pid=c295436c2&amp;color=0,0,0&amp;vtp=1&amp;vaab=1&amp;bt=1&amp;bbb=1&amp;hb=1&amp;zzd= 7">
            <a:extLst>
              <a:ext uri="{FF2B5EF4-FFF2-40B4-BE49-F238E27FC236}">
                <a16:creationId xmlns:a16="http://schemas.microsoft.com/office/drawing/2014/main" id="{BF761355-7375-E310-0973-E56B019E066B}"/>
              </a:ext>
            </a:extLst>
          </p:cNvPr>
          <p:cNvSpPr/>
          <p:nvPr/>
        </p:nvSpPr>
        <p:spPr>
          <a:xfrm>
            <a:off x="4254278" y="407260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6_BD#c963a1986?sp=1&amp;vcp=1&amp;pid=c295436c2&amp;color=0,0,0&amp;vtp=1&amp;vaab=1&amp;bt=1&amp;bbb=1&amp;hb=1&amp;zzd= 9">
            <a:extLst>
              <a:ext uri="{FF2B5EF4-FFF2-40B4-BE49-F238E27FC236}">
                <a16:creationId xmlns:a16="http://schemas.microsoft.com/office/drawing/2014/main" id="{258E07ED-A56F-391B-97DB-85A579183FB7}"/>
              </a:ext>
            </a:extLst>
          </p:cNvPr>
          <p:cNvSpPr/>
          <p:nvPr/>
        </p:nvSpPr>
        <p:spPr>
          <a:xfrm>
            <a:off x="1765078" y="472030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6_BD#c963a1986?sp=1&amp;vcp=1&amp;pid=c295436c2&amp;color=0,0,0&amp;vtp=1&amp;vaab=1&amp;bt=1&amp;bbb=1&amp;hb=1&amp;zzd= 9">
            <a:extLst>
              <a:ext uri="{FF2B5EF4-FFF2-40B4-BE49-F238E27FC236}">
                <a16:creationId xmlns:a16="http://schemas.microsoft.com/office/drawing/2014/main" id="{C921D97A-034F-3E47-388E-3591617E6B70}"/>
              </a:ext>
            </a:extLst>
          </p:cNvPr>
          <p:cNvSpPr/>
          <p:nvPr/>
        </p:nvSpPr>
        <p:spPr>
          <a:xfrm>
            <a:off x="2120678" y="472030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16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7&amp;si=19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c963a1986?sp=1&amp;vcp=1&amp;pid=c295436c2&amp;color=0,0,0&amp;vtp=1&amp;vaab=1&amp;bt=1&amp;bbb=1"/>
          <p:cNvSpPr/>
          <p:nvPr/>
        </p:nvSpPr>
        <p:spPr>
          <a:xfrm>
            <a:off x="539496" y="131289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）词类活用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①面山而居（名词用作状语，面对着）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②吾与汝毕力平险（毕，形容词用作动词，用尽；险，形容词用作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名词，险峻的大山）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③箕畚运于渤海之尾（名词用作动词，用箕畚装土石）</a:t>
            </a:r>
            <a:endParaRPr lang="en-US" altLang="zh-CN" sz="2800" dirty="0"/>
          </a:p>
        </p:txBody>
      </p:sp>
      <p:sp>
        <p:nvSpPr>
          <p:cNvPr id="6" name="P_6_BD#c963a1986?sp=1&amp;vcp=1&amp;pid=c295436c2&amp;color=0,0,0&amp;vtp=1&amp;vaab=1&amp;bt=1&amp;bbb=1&amp;zzd= 2">
            <a:extLst>
              <a:ext uri="{FF2B5EF4-FFF2-40B4-BE49-F238E27FC236}">
                <a16:creationId xmlns:a16="http://schemas.microsoft.com/office/drawing/2014/main" id="{71AE06A4-DF29-FA8B-28C0-C779CA0CAEB5}"/>
              </a:ext>
            </a:extLst>
          </p:cNvPr>
          <p:cNvSpPr/>
          <p:nvPr/>
        </p:nvSpPr>
        <p:spPr>
          <a:xfrm>
            <a:off x="1765078" y="257019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6_BD#c963a1986?sp=1&amp;vcp=1&amp;pid=c295436c2&amp;color=0,0,0&amp;vtp=1&amp;vaab=1&amp;bt=1&amp;bbb=1&amp;zzd= 3">
            <a:extLst>
              <a:ext uri="{FF2B5EF4-FFF2-40B4-BE49-F238E27FC236}">
                <a16:creationId xmlns:a16="http://schemas.microsoft.com/office/drawing/2014/main" id="{FF9FE349-0B48-070B-C9E5-9B6047207742}"/>
              </a:ext>
            </a:extLst>
          </p:cNvPr>
          <p:cNvSpPr/>
          <p:nvPr/>
        </p:nvSpPr>
        <p:spPr>
          <a:xfrm>
            <a:off x="2831878" y="321789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6_BD#c963a1986?sp=1&amp;vcp=1&amp;pid=c295436c2&amp;color=0,0,0&amp;vtp=1&amp;vaab=1&amp;bt=1&amp;bbb=1&amp;zzd= 3">
            <a:extLst>
              <a:ext uri="{FF2B5EF4-FFF2-40B4-BE49-F238E27FC236}">
                <a16:creationId xmlns:a16="http://schemas.microsoft.com/office/drawing/2014/main" id="{5646A6DC-37DA-DC9F-2EC3-91756644E019}"/>
              </a:ext>
            </a:extLst>
          </p:cNvPr>
          <p:cNvSpPr/>
          <p:nvPr/>
        </p:nvSpPr>
        <p:spPr>
          <a:xfrm>
            <a:off x="3898678" y="321789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6_BD#c963a1986?sp=1&amp;vcp=1&amp;pid=c295436c2&amp;color=0,0,0&amp;vtp=1&amp;vaab=1&amp;bt=1&amp;bbb=1&amp;zzd= 5">
            <a:extLst>
              <a:ext uri="{FF2B5EF4-FFF2-40B4-BE49-F238E27FC236}">
                <a16:creationId xmlns:a16="http://schemas.microsoft.com/office/drawing/2014/main" id="{DE059B69-F87E-AA01-C1BF-6AE66CD6E62C}"/>
              </a:ext>
            </a:extLst>
          </p:cNvPr>
          <p:cNvSpPr/>
          <p:nvPr/>
        </p:nvSpPr>
        <p:spPr>
          <a:xfrm>
            <a:off x="1765078" y="4485926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6_BD#c963a1986?sp=1&amp;vcp=1&amp;pid=c295436c2&amp;color=0,0,0&amp;vtp=1&amp;vaab=1&amp;bt=1&amp;bbb=1&amp;zzd= 5">
            <a:extLst>
              <a:ext uri="{FF2B5EF4-FFF2-40B4-BE49-F238E27FC236}">
                <a16:creationId xmlns:a16="http://schemas.microsoft.com/office/drawing/2014/main" id="{1FC0C238-A59D-3F97-31A7-C29054832F26}"/>
              </a:ext>
            </a:extLst>
          </p:cNvPr>
          <p:cNvSpPr/>
          <p:nvPr/>
        </p:nvSpPr>
        <p:spPr>
          <a:xfrm>
            <a:off x="2120678" y="4485926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" name="P_6_BD#fa407de04?colgroup=12,17&amp;vcp=1&amp;pid=18046fb26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8503032"/>
              </p:ext>
            </p:extLst>
          </p:nvPr>
        </p:nvGraphicFramePr>
        <p:xfrm>
          <a:off x="539496" y="1080801"/>
          <a:ext cx="11091672" cy="5000944"/>
        </p:xfrm>
        <a:graphic>
          <a:graphicData uri="http://schemas.openxmlformats.org/drawingml/2006/table">
            <a:tbl>
              <a:tblPr/>
              <a:tblGrid>
                <a:gridCol w="50135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0780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参考译文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85428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子曰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贤哉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回也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一箪食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一瓢饮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在陋巷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人不堪其忧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回也不改其乐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贤哉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回也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”（《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雍也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孔子说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颜回的品质多么高尚啊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一箪筒饭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一瓢水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住在简陋的巷子里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别人都不能忍受那种困苦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颜回却不改变他自有的快乐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品质多么高尚啊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颜回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子曰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知之者不如好之者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好之者不如乐之者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”（《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雍也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孔子说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懂得某种学问的人不如喜爱它的人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喜爱它的人不如把研究这种学问作为快乐的人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6_BD#fa407de04?colgroup=12,17&amp;vcp=1&amp;pid=18046fb26&amp;color=0,0,0&amp;vtp=1&amp;vaab=1&amp;bt=1&amp;bbb=1">
            <a:extLst>
              <a:ext uri="{FF2B5EF4-FFF2-40B4-BE49-F238E27FC236}">
                <a16:creationId xmlns:a16="http://schemas.microsoft.com/office/drawing/2014/main" id="{2D7F1757-6725-4309-B315-C7D530833686}"/>
              </a:ext>
            </a:extLst>
          </p:cNvPr>
          <p:cNvSpPr txBox="1"/>
          <p:nvPr/>
        </p:nvSpPr>
        <p:spPr>
          <a:xfrm>
            <a:off x="10913023" y="372395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7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8&amp;si=19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c963a1986?sp=1&amp;vcp=1&amp;pid=c295436c2&amp;color=0,0,0&amp;vtp=1&amp;vaab=1&amp;bt=1&amp;bbb=1"/>
          <p:cNvSpPr/>
          <p:nvPr/>
        </p:nvSpPr>
        <p:spPr>
          <a:xfrm>
            <a:off x="539496" y="686149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）其他实词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①高万仞（古代长度单位，据记载，周制为八尺，汉制为七尺，东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汉末为五尺六寸）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②惩山北之塞（阻塞）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③出入之迂也（曲折，绕远）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④杂然相许（杂然，纷纷地；许，赞同）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⑤孀妻有遗男，始龀（刚刚换牙，指七八岁）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⑥寒暑易节（更替）</a:t>
            </a:r>
            <a:endParaRPr lang="en-US" altLang="zh-CN" sz="2800" dirty="0"/>
          </a:p>
        </p:txBody>
      </p:sp>
      <p:sp>
        <p:nvSpPr>
          <p:cNvPr id="9" name="P_6_BD#c963a1986?sp=1&amp;vcp=1&amp;pid=c295436c2&amp;color=0,0,0&amp;vtp=1&amp;vaab=1&amp;bt=1&amp;bbb=1&amp;zzd= 2">
            <a:extLst>
              <a:ext uri="{FF2B5EF4-FFF2-40B4-BE49-F238E27FC236}">
                <a16:creationId xmlns:a16="http://schemas.microsoft.com/office/drawing/2014/main" id="{DA140882-8090-D118-16F8-C1E02F2C14DC}"/>
              </a:ext>
            </a:extLst>
          </p:cNvPr>
          <p:cNvSpPr/>
          <p:nvPr/>
        </p:nvSpPr>
        <p:spPr>
          <a:xfrm>
            <a:off x="2476278" y="194344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6_BD#c963a1986?sp=1&amp;vcp=1&amp;pid=c295436c2&amp;color=0,0,0&amp;vtp=1&amp;vaab=1&amp;bt=1&amp;bbb=1&amp;zzd= 4">
            <a:extLst>
              <a:ext uri="{FF2B5EF4-FFF2-40B4-BE49-F238E27FC236}">
                <a16:creationId xmlns:a16="http://schemas.microsoft.com/office/drawing/2014/main" id="{54C79C9C-9900-518A-A593-D93936C50FFD}"/>
              </a:ext>
            </a:extLst>
          </p:cNvPr>
          <p:cNvSpPr/>
          <p:nvPr/>
        </p:nvSpPr>
        <p:spPr>
          <a:xfrm>
            <a:off x="3187478" y="323884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_6_BD#c963a1986?sp=1&amp;vcp=1&amp;pid=c295436c2&amp;color=0,0,0&amp;vtp=1&amp;vaab=1&amp;bt=1&amp;bbb=1&amp;zzd= 5">
            <a:extLst>
              <a:ext uri="{FF2B5EF4-FFF2-40B4-BE49-F238E27FC236}">
                <a16:creationId xmlns:a16="http://schemas.microsoft.com/office/drawing/2014/main" id="{3E9C96DD-3329-F906-6BC3-D4DC19B24D05}"/>
              </a:ext>
            </a:extLst>
          </p:cNvPr>
          <p:cNvSpPr/>
          <p:nvPr/>
        </p:nvSpPr>
        <p:spPr>
          <a:xfrm>
            <a:off x="2831878" y="388654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P_6_BD#c963a1986?sp=1&amp;vcp=1&amp;pid=c295436c2&amp;color=0,0,0&amp;vtp=1&amp;vaab=1&amp;bt=1&amp;bbb=1&amp;zzd= 6">
            <a:extLst>
              <a:ext uri="{FF2B5EF4-FFF2-40B4-BE49-F238E27FC236}">
                <a16:creationId xmlns:a16="http://schemas.microsoft.com/office/drawing/2014/main" id="{A5C24CDB-B2D6-5A22-A8DE-FB4493EE926A}"/>
              </a:ext>
            </a:extLst>
          </p:cNvPr>
          <p:cNvSpPr/>
          <p:nvPr/>
        </p:nvSpPr>
        <p:spPr>
          <a:xfrm>
            <a:off x="1765078" y="453424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P_6_BD#c963a1986?sp=1&amp;vcp=1&amp;pid=c295436c2&amp;color=0,0,0&amp;vtp=1&amp;vaab=1&amp;bt=1&amp;bbb=1&amp;zzd= 6">
            <a:extLst>
              <a:ext uri="{FF2B5EF4-FFF2-40B4-BE49-F238E27FC236}">
                <a16:creationId xmlns:a16="http://schemas.microsoft.com/office/drawing/2014/main" id="{0974A025-384D-69D2-C396-6FD1D5068A9B}"/>
              </a:ext>
            </a:extLst>
          </p:cNvPr>
          <p:cNvSpPr/>
          <p:nvPr/>
        </p:nvSpPr>
        <p:spPr>
          <a:xfrm>
            <a:off x="2120678" y="453424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P_6_BD#c963a1986?sp=1&amp;vcp=1&amp;pid=c295436c2&amp;color=0,0,0&amp;vtp=1&amp;vaab=1&amp;bt=1&amp;bbb=1&amp;zzd= 6">
            <a:extLst>
              <a:ext uri="{FF2B5EF4-FFF2-40B4-BE49-F238E27FC236}">
                <a16:creationId xmlns:a16="http://schemas.microsoft.com/office/drawing/2014/main" id="{5BA2377D-5539-3FBF-FE2A-037225DFF929}"/>
              </a:ext>
            </a:extLst>
          </p:cNvPr>
          <p:cNvSpPr/>
          <p:nvPr/>
        </p:nvSpPr>
        <p:spPr>
          <a:xfrm>
            <a:off x="2831878" y="453424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P_6_BD#c963a1986?sp=1&amp;vcp=1&amp;pid=c295436c2&amp;color=0,0,0&amp;vtp=1&amp;vaab=1&amp;bt=1&amp;bbb=1&amp;zzd= 7">
            <a:extLst>
              <a:ext uri="{FF2B5EF4-FFF2-40B4-BE49-F238E27FC236}">
                <a16:creationId xmlns:a16="http://schemas.microsoft.com/office/drawing/2014/main" id="{510C1440-AB7E-DA5B-9E6A-D3F926F3A194}"/>
              </a:ext>
            </a:extLst>
          </p:cNvPr>
          <p:cNvSpPr/>
          <p:nvPr/>
        </p:nvSpPr>
        <p:spPr>
          <a:xfrm>
            <a:off x="3898678" y="518194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P_6_BD#c963a1986?sp=1&amp;vcp=1&amp;pid=c295436c2&amp;color=0,0,0&amp;vtp=1&amp;vaab=1&amp;bt=1&amp;bbb=1&amp;zzd= 7">
            <a:extLst>
              <a:ext uri="{FF2B5EF4-FFF2-40B4-BE49-F238E27FC236}">
                <a16:creationId xmlns:a16="http://schemas.microsoft.com/office/drawing/2014/main" id="{1830925E-C7A5-E447-879E-5F796F695DCD}"/>
              </a:ext>
            </a:extLst>
          </p:cNvPr>
          <p:cNvSpPr/>
          <p:nvPr/>
        </p:nvSpPr>
        <p:spPr>
          <a:xfrm>
            <a:off x="4254278" y="518194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P_6_BD#c963a1986?sp=1&amp;vcp=1&amp;pid=c295436c2&amp;color=0,0,0&amp;vtp=1&amp;vaab=1&amp;bt=1&amp;bbb=1&amp;zzd= 8">
            <a:extLst>
              <a:ext uri="{FF2B5EF4-FFF2-40B4-BE49-F238E27FC236}">
                <a16:creationId xmlns:a16="http://schemas.microsoft.com/office/drawing/2014/main" id="{392F7D5E-E2CD-FF51-80EF-5346C8A37385}"/>
              </a:ext>
            </a:extLst>
          </p:cNvPr>
          <p:cNvSpPr/>
          <p:nvPr/>
        </p:nvSpPr>
        <p:spPr>
          <a:xfrm>
            <a:off x="2476278" y="582133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17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9&amp;si=19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c963a1986?sp=1&amp;vcp=1&amp;pid=c295436c2&amp;color=0,0,0&amp;vtp=1&amp;vaab=1&amp;bt=1&amp;bbb=1"/>
          <p:cNvSpPr/>
          <p:nvPr/>
        </p:nvSpPr>
        <p:spPr>
          <a:xfrm>
            <a:off x="539496" y="186534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.重要虚词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（1）其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①其妻献疑（代词，他的，代指愚公的）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②其如土石何（用在“如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何”前加强反问语气）</a:t>
            </a:r>
          </a:p>
          <a:p>
            <a:pPr latinLnBrk="1"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③惧其不已也（代词，他，代指愚公）</a:t>
            </a:r>
            <a:endParaRPr lang="en-US" altLang="zh-CN" sz="2800" dirty="0"/>
          </a:p>
        </p:txBody>
      </p:sp>
      <p:sp>
        <p:nvSpPr>
          <p:cNvPr id="7" name="P_6#c963a1986?sp=1&amp;vcp=1&amp;pid=c295436c2&amp;color=0,0,0&amp;vtp=1&amp;vaab=1&amp;bt=1&amp;bbb=1&amp;zzd= 3">
            <a:extLst>
              <a:ext uri="{FF2B5EF4-FFF2-40B4-BE49-F238E27FC236}">
                <a16:creationId xmlns:a16="http://schemas.microsoft.com/office/drawing/2014/main" id="{8C1607E6-31F5-0CF5-D661-58A82085FA0F}"/>
              </a:ext>
            </a:extLst>
          </p:cNvPr>
          <p:cNvSpPr/>
          <p:nvPr/>
        </p:nvSpPr>
        <p:spPr>
          <a:xfrm>
            <a:off x="1765078" y="377034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6#c963a1986?sp=1&amp;vcp=1&amp;pid=c295436c2&amp;color=0,0,0&amp;vtp=1&amp;vaab=1&amp;bt=1&amp;bbb=1&amp;zzd= 4">
            <a:extLst>
              <a:ext uri="{FF2B5EF4-FFF2-40B4-BE49-F238E27FC236}">
                <a16:creationId xmlns:a16="http://schemas.microsoft.com/office/drawing/2014/main" id="{E9930BA0-602E-9DA5-1C93-C3E2157AC077}"/>
              </a:ext>
            </a:extLst>
          </p:cNvPr>
          <p:cNvSpPr/>
          <p:nvPr/>
        </p:nvSpPr>
        <p:spPr>
          <a:xfrm>
            <a:off x="1765078" y="441804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6#c963a1986?sp=1&amp;vcp=1&amp;pid=c295436c2&amp;color=0,0,0&amp;vtp=1&amp;vaab=1&amp;bt=1&amp;bbb=1&amp;zzd= 5">
            <a:extLst>
              <a:ext uri="{FF2B5EF4-FFF2-40B4-BE49-F238E27FC236}">
                <a16:creationId xmlns:a16="http://schemas.microsoft.com/office/drawing/2014/main" id="{D1FEB5DE-B14E-6894-B916-553273D6B73C}"/>
              </a:ext>
            </a:extLst>
          </p:cNvPr>
          <p:cNvSpPr/>
          <p:nvPr/>
        </p:nvSpPr>
        <p:spPr>
          <a:xfrm>
            <a:off x="2120678" y="5038376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17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0&amp;si=20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c963a1986?sp=1&amp;vcp=1&amp;pid=c295436c2&amp;color=0,0,0&amp;vtp=1&amp;vaab=1&amp;bt=1&amp;bbb=1"/>
          <p:cNvSpPr/>
          <p:nvPr/>
        </p:nvSpPr>
        <p:spPr>
          <a:xfrm>
            <a:off x="539496" y="724249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（2）之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以君之力（助词，的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跳往助之（代词，代指愚公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虽我之死（助词，用于主谓语之间，取消句子的独立性，不译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告之于帝（代词，这件事，代指愚公移山的事情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（3）且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年且九十（副词，将近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</a:p>
          <a:p>
            <a:pPr latinLnBrk="1"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且焉置土石（连词，表递进，况且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10" name="P_6_BD#c963a1986?sp=1&amp;vcp=1&amp;pid=c295436c2&amp;color=0,0,0&amp;vtp=1&amp;vaab=1&amp;bt=1&amp;bbb=1&amp;zzd= 2">
            <a:extLst>
              <a:ext uri="{FF2B5EF4-FFF2-40B4-BE49-F238E27FC236}">
                <a16:creationId xmlns:a16="http://schemas.microsoft.com/office/drawing/2014/main" id="{A7BC08E6-566C-B847-6FF1-D469DEF85164}"/>
              </a:ext>
            </a:extLst>
          </p:cNvPr>
          <p:cNvSpPr/>
          <p:nvPr/>
        </p:nvSpPr>
        <p:spPr>
          <a:xfrm>
            <a:off x="2476278" y="198154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_6_BD#c963a1986?sp=1&amp;vcp=1&amp;pid=c295436c2&amp;color=0,0,0&amp;vtp=1&amp;vaab=1&amp;bt=1&amp;bbb=1&amp;zzd= 3">
            <a:extLst>
              <a:ext uri="{FF2B5EF4-FFF2-40B4-BE49-F238E27FC236}">
                <a16:creationId xmlns:a16="http://schemas.microsoft.com/office/drawing/2014/main" id="{710F9FEA-3531-F16B-BA07-0FDF524D8EFD}"/>
              </a:ext>
            </a:extLst>
          </p:cNvPr>
          <p:cNvSpPr/>
          <p:nvPr/>
        </p:nvSpPr>
        <p:spPr>
          <a:xfrm>
            <a:off x="2831878" y="262924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P_6_BD#c963a1986?sp=1&amp;vcp=1&amp;pid=c295436c2&amp;color=0,0,0&amp;vtp=1&amp;vaab=1&amp;bt=1&amp;bbb=1&amp;zzd= 4">
            <a:extLst>
              <a:ext uri="{FF2B5EF4-FFF2-40B4-BE49-F238E27FC236}">
                <a16:creationId xmlns:a16="http://schemas.microsoft.com/office/drawing/2014/main" id="{16A312C6-51E6-E571-13FA-8C41A94EEB63}"/>
              </a:ext>
            </a:extLst>
          </p:cNvPr>
          <p:cNvSpPr/>
          <p:nvPr/>
        </p:nvSpPr>
        <p:spPr>
          <a:xfrm>
            <a:off x="2476278" y="327694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P_6_BD#c963a1986?sp=1&amp;vcp=1&amp;pid=c295436c2&amp;color=0,0,0&amp;vtp=1&amp;vaab=1&amp;bt=1&amp;bbb=1&amp;zzd= 5">
            <a:extLst>
              <a:ext uri="{FF2B5EF4-FFF2-40B4-BE49-F238E27FC236}">
                <a16:creationId xmlns:a16="http://schemas.microsoft.com/office/drawing/2014/main" id="{A04B25D0-48DC-AAD5-0A6A-B58EBBCD7412}"/>
              </a:ext>
            </a:extLst>
          </p:cNvPr>
          <p:cNvSpPr/>
          <p:nvPr/>
        </p:nvSpPr>
        <p:spPr>
          <a:xfrm>
            <a:off x="2120678" y="392464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P_6_BD#c963a1986?sp=1&amp;vcp=1&amp;pid=c295436c2&amp;color=0,0,0&amp;vtp=1&amp;vaab=1&amp;bt=1&amp;bbb=1&amp;zzd= 7">
            <a:extLst>
              <a:ext uri="{FF2B5EF4-FFF2-40B4-BE49-F238E27FC236}">
                <a16:creationId xmlns:a16="http://schemas.microsoft.com/office/drawing/2014/main" id="{FD2EF075-EE01-149B-ECB8-9A5EE2EA51CE}"/>
              </a:ext>
            </a:extLst>
          </p:cNvPr>
          <p:cNvSpPr/>
          <p:nvPr/>
        </p:nvSpPr>
        <p:spPr>
          <a:xfrm>
            <a:off x="2120678" y="522004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P_6_BD#c963a1986?sp=1&amp;vcp=1&amp;pid=c295436c2&amp;color=0,0,0&amp;vtp=1&amp;vaab=1&amp;bt=1&amp;bbb=1&amp;zzd= 8">
            <a:extLst>
              <a:ext uri="{FF2B5EF4-FFF2-40B4-BE49-F238E27FC236}">
                <a16:creationId xmlns:a16="http://schemas.microsoft.com/office/drawing/2014/main" id="{1A49C3AB-4E44-8892-35B7-3F9CCEFA817E}"/>
              </a:ext>
            </a:extLst>
          </p:cNvPr>
          <p:cNvSpPr/>
          <p:nvPr/>
        </p:nvSpPr>
        <p:spPr>
          <a:xfrm>
            <a:off x="1765078" y="584038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17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1&amp;si=2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c963a1986?sp=1&amp;vcp=1&amp;pid=c295436c2&amp;color=0,0,0&amp;vtp=1&amp;vaab=1&amp;bt=1&amp;bbb=1"/>
          <p:cNvSpPr/>
          <p:nvPr/>
        </p:nvSpPr>
        <p:spPr>
          <a:xfrm>
            <a:off x="539496" y="88236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（4）焉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且焉置土石（疑问代词，哪里、在哪里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始一反焉（语气词，可不译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（5）而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面山而居（连词，表修饰，可不译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而山不加增（连词，表转折，但、但是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</a:p>
          <a:p>
            <a:pPr latinLnBrk="1"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何苦而不平（连词，表承接，可不译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9" name="P_6_BD#c963a1986?sp=1&amp;vcp=1&amp;pid=c295436c2&amp;color=0,0,0&amp;vtp=1&amp;vaab=1&amp;bt=1&amp;bbb=1&amp;zzd= 2">
            <a:extLst>
              <a:ext uri="{FF2B5EF4-FFF2-40B4-BE49-F238E27FC236}">
                <a16:creationId xmlns:a16="http://schemas.microsoft.com/office/drawing/2014/main" id="{DD6872B3-E469-473B-1ADF-EA139E3F1272}"/>
              </a:ext>
            </a:extLst>
          </p:cNvPr>
          <p:cNvSpPr/>
          <p:nvPr/>
        </p:nvSpPr>
        <p:spPr>
          <a:xfrm>
            <a:off x="2120678" y="213966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6_BD#c963a1986?sp=1&amp;vcp=1&amp;pid=c295436c2&amp;color=0,0,0&amp;vtp=1&amp;vaab=1&amp;bt=1&amp;bbb=1&amp;zzd= 3">
            <a:extLst>
              <a:ext uri="{FF2B5EF4-FFF2-40B4-BE49-F238E27FC236}">
                <a16:creationId xmlns:a16="http://schemas.microsoft.com/office/drawing/2014/main" id="{2F50D768-173B-9EB9-9EF3-7D263130D283}"/>
              </a:ext>
            </a:extLst>
          </p:cNvPr>
          <p:cNvSpPr/>
          <p:nvPr/>
        </p:nvSpPr>
        <p:spPr>
          <a:xfrm>
            <a:off x="2831878" y="278736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_6_BD#c963a1986?sp=1&amp;vcp=1&amp;pid=c295436c2&amp;color=0,0,0&amp;vtp=1&amp;vaab=1&amp;bt=1&amp;bbb=1&amp;zzd= 5">
            <a:extLst>
              <a:ext uri="{FF2B5EF4-FFF2-40B4-BE49-F238E27FC236}">
                <a16:creationId xmlns:a16="http://schemas.microsoft.com/office/drawing/2014/main" id="{970EBB0C-4A7B-AFB8-372B-90633FDFEB81}"/>
              </a:ext>
            </a:extLst>
          </p:cNvPr>
          <p:cNvSpPr/>
          <p:nvPr/>
        </p:nvSpPr>
        <p:spPr>
          <a:xfrm>
            <a:off x="2476278" y="408276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P_6_BD#c963a1986?sp=1&amp;vcp=1&amp;pid=c295436c2&amp;color=0,0,0&amp;vtp=1&amp;vaab=1&amp;bt=1&amp;bbb=1&amp;zzd= 6">
            <a:extLst>
              <a:ext uri="{FF2B5EF4-FFF2-40B4-BE49-F238E27FC236}">
                <a16:creationId xmlns:a16="http://schemas.microsoft.com/office/drawing/2014/main" id="{CB74AF8A-E92B-D9D4-98B8-293C21B47E85}"/>
              </a:ext>
            </a:extLst>
          </p:cNvPr>
          <p:cNvSpPr/>
          <p:nvPr/>
        </p:nvSpPr>
        <p:spPr>
          <a:xfrm>
            <a:off x="1765078" y="473046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P_6_BD#c963a1986?sp=1&amp;vcp=1&amp;pid=c295436c2&amp;color=0,0,0&amp;vtp=1&amp;vaab=1&amp;bt=1&amp;bbb=1&amp;zzd= 7">
            <a:extLst>
              <a:ext uri="{FF2B5EF4-FFF2-40B4-BE49-F238E27FC236}">
                <a16:creationId xmlns:a16="http://schemas.microsoft.com/office/drawing/2014/main" id="{61C385DB-47DA-4D75-9C9A-BFB4FF0AED2A}"/>
              </a:ext>
            </a:extLst>
          </p:cNvPr>
          <p:cNvSpPr/>
          <p:nvPr/>
        </p:nvSpPr>
        <p:spPr>
          <a:xfrm>
            <a:off x="2476278" y="5331746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17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2&amp;si=2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c963a1986?sp=1&amp;vcp=1&amp;pid=c295436c2&amp;color=0,0,0&amp;vtp=1&amp;vaab=1&amp;bt=1&amp;bbb=1"/>
          <p:cNvSpPr/>
          <p:nvPr/>
        </p:nvSpPr>
        <p:spPr>
          <a:xfrm>
            <a:off x="539496" y="121891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（6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）于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①箕畚运于渤海之尾（介词，到）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②告之于帝（介词，向）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4.理解拓展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《愚公移山》一文着重塑造了愚公的形象，反映了我国古代劳动人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民改造自然的伟大气魄和坚强毅力，也说明了要克服困难就必须下定决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心、坚持奋斗的道理。</a:t>
            </a:r>
            <a:endParaRPr lang="en-US" altLang="zh-CN" sz="2800" dirty="0"/>
          </a:p>
        </p:txBody>
      </p:sp>
      <p:sp>
        <p:nvSpPr>
          <p:cNvPr id="6" name="P_6_BD#c963a1986?sp=1&amp;vcp=1&amp;pid=c295436c2&amp;color=0,0,0&amp;vtp=1&amp;vaab=1&amp;bt=1&amp;bbb=1&amp;zzd= 2">
            <a:extLst>
              <a:ext uri="{FF2B5EF4-FFF2-40B4-BE49-F238E27FC236}">
                <a16:creationId xmlns:a16="http://schemas.microsoft.com/office/drawing/2014/main" id="{22D74CE9-7C67-D1C0-666F-8F3B855C0529}"/>
              </a:ext>
            </a:extLst>
          </p:cNvPr>
          <p:cNvSpPr/>
          <p:nvPr/>
        </p:nvSpPr>
        <p:spPr>
          <a:xfrm>
            <a:off x="2831878" y="247621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6_BD#c963a1986?sp=1&amp;vcp=1&amp;pid=c295436c2&amp;color=0,0,0&amp;vtp=1&amp;vaab=1&amp;bt=1&amp;bbb=1&amp;zzd= 3">
            <a:extLst>
              <a:ext uri="{FF2B5EF4-FFF2-40B4-BE49-F238E27FC236}">
                <a16:creationId xmlns:a16="http://schemas.microsoft.com/office/drawing/2014/main" id="{B0788CEA-B710-7DF0-D19A-B31F40371692}"/>
              </a:ext>
            </a:extLst>
          </p:cNvPr>
          <p:cNvSpPr/>
          <p:nvPr/>
        </p:nvSpPr>
        <p:spPr>
          <a:xfrm>
            <a:off x="2476278" y="312391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17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4&amp;si=20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c963a1986?sp=1&amp;vcp=1&amp;pid=c295436c2&amp;color=0,0,0&amp;vtp=1&amp;vaab=1&amp;bt=1&amp;bbb=1&amp;hb=1"/>
          <p:cNvSpPr/>
          <p:nvPr/>
        </p:nvSpPr>
        <p:spPr>
          <a:xfrm>
            <a:off x="539496" y="249907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5.主旨分析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本文通过描写愚公移山的故事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，赞扬了愚公遇到困难不畏惧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、不退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缩的精神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，反映了我国古代劳动人民改造自然的伟大气魄和坚强毅力。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7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5&amp;si=20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c963a1986?sp=1&amp;vcp=1&amp;pid=c295436c2&amp;color=0,0,0&amp;vtp=1&amp;vaab=1&amp;bt=1&amp;bbb=1"/>
          <p:cNvSpPr/>
          <p:nvPr/>
        </p:nvSpPr>
        <p:spPr>
          <a:xfrm>
            <a:off x="539496" y="154530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6.写作特色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（1）本文属于叙事类作品，故事完整，情节安排巧妙，可读性强。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（2）本文运用了对比和烘托的写法。既有愚公和智叟的对比，也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有京城氏之子和智叟的对比。开头写二山之高大，中间写路程之遥远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结尾写操蛇神之“惧”和天帝之“感”，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都有力地烘托了愚公的大智大勇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坚定执着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7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6&amp;si=20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6af109620?vcp=1&amp;pid=07bbdf556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（六）周亚夫军细柳</a:t>
            </a:r>
            <a:endParaRPr lang="en-US" altLang="zh-CN" sz="3000" dirty="0"/>
          </a:p>
        </p:txBody>
      </p:sp>
      <p:graphicFrame>
        <p:nvGraphicFramePr>
          <p:cNvPr id="207" name="P_6_BD#d315e965f?colgroup=11,17&amp;vcp=1&amp;pid=6af109620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2902962"/>
              </p:ext>
            </p:extLst>
          </p:nvPr>
        </p:nvGraphicFramePr>
        <p:xfrm>
          <a:off x="390060" y="1295191"/>
          <a:ext cx="11408832" cy="3879724"/>
        </p:xfrm>
        <a:graphic>
          <a:graphicData uri="http://schemas.openxmlformats.org/drawingml/2006/table">
            <a:tbl>
              <a:tblPr/>
              <a:tblGrid>
                <a:gridCol w="475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568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参考译文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0164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5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文帝之后六年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匈奴大入边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乃以宗正刘礼为将军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军霸上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祝兹侯徐厉为将军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军棘门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以河内守亚夫为将军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军细柳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以备胡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5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汉文帝后元六年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匈奴大规模侵入边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5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境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于是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朝廷任命宗正官刘礼为将军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5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驻军在霸上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祝兹侯徐厉为将军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驻军在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5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棘门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任命河内郡的郡守周亚夫为将军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lvl="0" indent="0" algn="l" latinLnBrk="1" hangingPunct="0">
                        <a:lnSpc>
                          <a:spcPts val="45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驻军在细柳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以防备匈奴侵扰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17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7&amp;si=20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8" name="P_6_BD#d315e965f?colgroup=11,18&amp;vcp=1&amp;pid=6af109620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0673290"/>
              </p:ext>
            </p:extLst>
          </p:nvPr>
        </p:nvGraphicFramePr>
        <p:xfrm>
          <a:off x="372000" y="1074383"/>
          <a:ext cx="11448000" cy="4942777"/>
        </p:xfrm>
        <a:graphic>
          <a:graphicData uri="http://schemas.openxmlformats.org/drawingml/2006/table">
            <a:tbl>
              <a:tblPr/>
              <a:tblGrid>
                <a:gridCol w="4428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020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8609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参考译文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56580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5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上自劳军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至霸上及棘门军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直驰入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将以下骑送迎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已而之细柳军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军士吏被甲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锐兵刃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彀弓弩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持满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天子先驱至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不得入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先驱曰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天子且至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军门都尉曰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将军令曰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‘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军中闻将军令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不闻天子之诏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’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5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文帝亲自去慰劳军队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到了霸上和棘门的军营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直接驰入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将军及其属下都骑着马迎送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不久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一行人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来到细柳军营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军中官兵都穿戴盔甲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刀出鞘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张开弓弩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把弓拉满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文帝的先行引导人员到了营门前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不能进入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先导人员说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皇上将要驾到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守卫军营的将官回答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将军有命令说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‘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军中只听从将军的命令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不听从天子的诏令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’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6_BD#d315e965f?colgroup=11,18&amp;vcp=1&amp;pid=6af109620&amp;color=0,0,0&amp;vtp=1&amp;vaab=1&amp;bt=1&amp;bbb=1">
            <a:extLst>
              <a:ext uri="{FF2B5EF4-FFF2-40B4-BE49-F238E27FC236}">
                <a16:creationId xmlns:a16="http://schemas.microsoft.com/office/drawing/2014/main" id="{B6645B02-463D-DA66-5EEA-EDC692A653F0}"/>
              </a:ext>
            </a:extLst>
          </p:cNvPr>
          <p:cNvSpPr txBox="1"/>
          <p:nvPr/>
        </p:nvSpPr>
        <p:spPr>
          <a:xfrm>
            <a:off x="10922167" y="449625"/>
            <a:ext cx="718145" cy="516552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43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7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8&amp;si=20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9" name="P_6_BD#d315e965f?colgroup=11,18&amp;vcp=1&amp;pid=6af109620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3844739"/>
              </p:ext>
            </p:extLst>
          </p:nvPr>
        </p:nvGraphicFramePr>
        <p:xfrm>
          <a:off x="246000" y="881103"/>
          <a:ext cx="11700000" cy="5391849"/>
        </p:xfrm>
        <a:graphic>
          <a:graphicData uri="http://schemas.openxmlformats.org/drawingml/2006/table">
            <a:tbl>
              <a:tblPr/>
              <a:tblGrid>
                <a:gridCol w="4608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092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6913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6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</a:t>
                      </a:r>
                      <a:r>
                        <a:rPr lang="en-US" altLang="zh-CN" sz="26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6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</a:t>
                      </a:r>
                      <a:endParaRPr lang="en-US" altLang="zh-CN" sz="26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6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参考译文</a:t>
                      </a:r>
                      <a:endParaRPr lang="en-US" altLang="zh-CN" sz="26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42961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3600"/>
                        </a:lnSpc>
                      </a:pP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居无何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上至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又不得入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于是上乃使使持节诏将军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：“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吾欲入劳军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亚夫乃传言开壁门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壁门士吏谓从属车骑曰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：“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将军约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军中不得驱驰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于是天子乃按辔徐行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至营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将军亚夫持兵揖曰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：“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介胄之士不拜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请以军礼见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天子为动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改容式车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使人称谢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：“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皇帝敬劳将军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成礼而去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26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3600"/>
                        </a:lnSpc>
                      </a:pP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过了不久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文帝驾到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也无法进入军营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于是文帝就派使者手持符节诏告将军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：“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我要入营慰劳军队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周亚夫这才传令打开营垒大门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守卫营门的官兵对跟着文帝的车马随从说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：“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将军规定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军营中不准纵马奔驰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于是文帝就控制住车马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缓缓前行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到了主帅所在的营帐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将军周亚夫手执兵器拱手行礼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说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：“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披甲戴盔的将士不行跪拜礼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请允许我以军礼参见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陛下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文帝被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他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感动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表情严肃起来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扶着车前横木俯下身子表示敬意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并派人向周亚夫致意说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：“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皇帝敬重地慰劳将军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劳军仪式完成后离开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26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6_BD#d315e965f?colgroup=11,18&amp;vcp=1&amp;pid=6af109620&amp;color=0,0,0&amp;mp=1&amp;vtp=1&amp;vaab=1&amp;bt=1&amp;bbb=1">
            <a:extLst>
              <a:ext uri="{FF2B5EF4-FFF2-40B4-BE49-F238E27FC236}">
                <a16:creationId xmlns:a16="http://schemas.microsoft.com/office/drawing/2014/main" id="{347D3052-60F0-61B8-EF33-73D0C7432D4E}"/>
              </a:ext>
            </a:extLst>
          </p:cNvPr>
          <p:cNvSpPr txBox="1"/>
          <p:nvPr/>
        </p:nvSpPr>
        <p:spPr>
          <a:xfrm>
            <a:off x="10922167" y="30675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" name="P_6_BD#fa407de04?colgroup=12,17&amp;vcp=1&amp;pid=18046fb26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3651637"/>
              </p:ext>
            </p:extLst>
          </p:nvPr>
        </p:nvGraphicFramePr>
        <p:xfrm>
          <a:off x="539496" y="1118901"/>
          <a:ext cx="11091672" cy="5000944"/>
        </p:xfrm>
        <a:graphic>
          <a:graphicData uri="http://schemas.openxmlformats.org/drawingml/2006/table">
            <a:tbl>
              <a:tblPr/>
              <a:tblGrid>
                <a:gridCol w="50231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0685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参考译文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0692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子曰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饭疏食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饮水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曲肱而枕之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乐亦在其中矣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不义而富且贵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于我如浮云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”（《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述而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孔子说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吃粗粮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喝冷水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弯着胳膊当枕头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乐趣也就在其中了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用不正当的手段得来的富贵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对于我来讲就像浮云一样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30692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子曰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三人行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必有我师焉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择其善者而从之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其不善者而改之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”（《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述而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孔子说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几个人一起走路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其中必定有可以做我老师的人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选取他们的优点而学习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如果也有他们的缺点就加以改正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6_BD#fa407de04?colgroup=12,17&amp;vcp=1&amp;pid=18046fb26&amp;color=0,0,0&amp;mp=1&amp;vtp=1&amp;vaab=1&amp;bt=1&amp;bbb=1">
            <a:extLst>
              <a:ext uri="{FF2B5EF4-FFF2-40B4-BE49-F238E27FC236}">
                <a16:creationId xmlns:a16="http://schemas.microsoft.com/office/drawing/2014/main" id="{1061B1CE-72CE-449C-D9D9-4D8AC903A20C}"/>
              </a:ext>
            </a:extLst>
          </p:cNvPr>
          <p:cNvSpPr txBox="1"/>
          <p:nvPr/>
        </p:nvSpPr>
        <p:spPr>
          <a:xfrm>
            <a:off x="10913023" y="410495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8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9&amp;si=20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0" name="P_6_BD#d315e965f?colgroup=11,18&amp;vcp=1&amp;pid=6af109620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3496673"/>
              </p:ext>
            </p:extLst>
          </p:nvPr>
        </p:nvGraphicFramePr>
        <p:xfrm>
          <a:off x="539496" y="1498536"/>
          <a:ext cx="11100816" cy="3879724"/>
        </p:xfrm>
        <a:graphic>
          <a:graphicData uri="http://schemas.openxmlformats.org/drawingml/2006/table">
            <a:tbl>
              <a:tblPr/>
              <a:tblGrid>
                <a:gridCol w="43251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7757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参考译文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0164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既出军门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群臣皆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惊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文帝曰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嗟乎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此真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将军矣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曩者霸上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棘门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军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若儿戏耳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其将固可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袭而虏也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至于亚夫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可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得而犯邪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称善者久之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出了细柳军营的大门后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群臣都感到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惊诧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文帝说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啊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这才是真正的将军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呀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先前霸上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棘门的驻军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简直就像儿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戏一样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他们的将军是一定可以被偷袭并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被俘虏的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至于周亚夫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哪里是能够侵犯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的呢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称赞了周亚夫很久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6_BD#d315e965f?colgroup=11,18&amp;vcp=1&amp;pid=6af109620&amp;color=0,0,0&amp;vtp=1&amp;vaab=1&amp;bt=1&amp;bbb=1">
            <a:extLst>
              <a:ext uri="{FF2B5EF4-FFF2-40B4-BE49-F238E27FC236}">
                <a16:creationId xmlns:a16="http://schemas.microsoft.com/office/drawing/2014/main" id="{50D7B2EB-A9FC-7364-DFD9-3F0F3F09D368}"/>
              </a:ext>
            </a:extLst>
          </p:cNvPr>
          <p:cNvSpPr txBox="1"/>
          <p:nvPr/>
        </p:nvSpPr>
        <p:spPr>
          <a:xfrm>
            <a:off x="10922167" y="79013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8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0&amp;si=2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d315e965f?sp=1&amp;vcp=1&amp;pid=6af109620&amp;color=0,0,0&amp;vtp=1&amp;vaab=1&amp;bt=1&amp;bbb=1"/>
          <p:cNvSpPr/>
          <p:nvPr/>
        </p:nvSpPr>
        <p:spPr>
          <a:xfrm>
            <a:off x="539496" y="281911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1.朗读节奏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于是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/上乃使使/持节诏将军。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8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1&amp;si=2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d315e965f?sp=1&amp;vcp=1&amp;pid=6af109620&amp;color=0,0,0&amp;vtp=1&amp;vaab=1&amp;bt=1&amp;bbb=1"/>
          <p:cNvSpPr/>
          <p:nvPr/>
        </p:nvSpPr>
        <p:spPr>
          <a:xfrm>
            <a:off x="539496" y="411525"/>
            <a:ext cx="11109960" cy="5735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.重要实词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（1）通假字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①军士吏被甲（同“披”，穿着）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②改容式车（同“轼”，车前横木。）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（2）古今异义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①天子先驱至（古义：先行引导的人员/今义：走在前面引导；先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驱者）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②请以军礼见（古义：请允许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/今义：希望对方做某事）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③使人称谢（古义：问候，致意/今义：感谢）</a:t>
            </a:r>
            <a:endParaRPr lang="en-US" altLang="zh-CN" sz="2800" dirty="0"/>
          </a:p>
        </p:txBody>
      </p:sp>
      <p:sp>
        <p:nvSpPr>
          <p:cNvPr id="7" name="P_6#d315e965f?sp=1&amp;vcp=1&amp;pid=6af109620&amp;color=0,0,0&amp;vtp=1&amp;vaab=1&amp;bt=1&amp;bbb=1&amp;zzd= 3">
            <a:extLst>
              <a:ext uri="{FF2B5EF4-FFF2-40B4-BE49-F238E27FC236}">
                <a16:creationId xmlns:a16="http://schemas.microsoft.com/office/drawing/2014/main" id="{A0AC83E8-CBC1-8646-03D7-C97159EDFF08}"/>
              </a:ext>
            </a:extLst>
          </p:cNvPr>
          <p:cNvSpPr/>
          <p:nvPr/>
        </p:nvSpPr>
        <p:spPr>
          <a:xfrm>
            <a:off x="2831878" y="231652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6#d315e965f?sp=1&amp;vcp=1&amp;pid=6af109620&amp;color=0,0,0&amp;vtp=1&amp;vaab=1&amp;bt=1&amp;bbb=1&amp;zzd= 4">
            <a:extLst>
              <a:ext uri="{FF2B5EF4-FFF2-40B4-BE49-F238E27FC236}">
                <a16:creationId xmlns:a16="http://schemas.microsoft.com/office/drawing/2014/main" id="{DAC7F333-AAE6-A95E-27B4-4974695CDAEB}"/>
              </a:ext>
            </a:extLst>
          </p:cNvPr>
          <p:cNvSpPr/>
          <p:nvPr/>
        </p:nvSpPr>
        <p:spPr>
          <a:xfrm>
            <a:off x="2476278" y="296422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6#d315e965f?sp=1&amp;vcp=1&amp;pid=6af109620&amp;color=0,0,0&amp;vtp=1&amp;vaab=1&amp;bt=1&amp;bbb=1&amp;zzd= 7">
            <a:extLst>
              <a:ext uri="{FF2B5EF4-FFF2-40B4-BE49-F238E27FC236}">
                <a16:creationId xmlns:a16="http://schemas.microsoft.com/office/drawing/2014/main" id="{68C08A36-39B0-8A5C-F24A-D3FB77CB646B}"/>
              </a:ext>
            </a:extLst>
          </p:cNvPr>
          <p:cNvSpPr/>
          <p:nvPr/>
        </p:nvSpPr>
        <p:spPr>
          <a:xfrm>
            <a:off x="2476278" y="425962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6#d315e965f?sp=1&amp;vcp=1&amp;pid=6af109620&amp;color=0,0,0&amp;vtp=1&amp;vaab=1&amp;bt=1&amp;bbb=1&amp;zzd= 7">
            <a:extLst>
              <a:ext uri="{FF2B5EF4-FFF2-40B4-BE49-F238E27FC236}">
                <a16:creationId xmlns:a16="http://schemas.microsoft.com/office/drawing/2014/main" id="{47692429-F43D-9CC0-4107-3FB4FB6C9BF6}"/>
              </a:ext>
            </a:extLst>
          </p:cNvPr>
          <p:cNvSpPr/>
          <p:nvPr/>
        </p:nvSpPr>
        <p:spPr>
          <a:xfrm>
            <a:off x="2831878" y="425962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_6#d315e965f?sp=1&amp;vcp=1&amp;pid=6af109620&amp;color=0,0,0&amp;vtp=1&amp;vaab=1&amp;bt=1&amp;bbb=1&amp;zzd= 10">
            <a:extLst>
              <a:ext uri="{FF2B5EF4-FFF2-40B4-BE49-F238E27FC236}">
                <a16:creationId xmlns:a16="http://schemas.microsoft.com/office/drawing/2014/main" id="{2428EE06-5FCE-80C3-46E5-417721F27693}"/>
              </a:ext>
            </a:extLst>
          </p:cNvPr>
          <p:cNvSpPr/>
          <p:nvPr/>
        </p:nvSpPr>
        <p:spPr>
          <a:xfrm>
            <a:off x="1765078" y="555502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P_6#d315e965f?sp=1&amp;vcp=1&amp;pid=6af109620&amp;color=0,0,0&amp;vtp=1&amp;vaab=1&amp;bt=1&amp;bbb=1&amp;zzd= 12">
            <a:extLst>
              <a:ext uri="{FF2B5EF4-FFF2-40B4-BE49-F238E27FC236}">
                <a16:creationId xmlns:a16="http://schemas.microsoft.com/office/drawing/2014/main" id="{3FB01CC3-424A-64FB-7E9F-C3CCCB04AC38}"/>
              </a:ext>
            </a:extLst>
          </p:cNvPr>
          <p:cNvSpPr/>
          <p:nvPr/>
        </p:nvSpPr>
        <p:spPr>
          <a:xfrm>
            <a:off x="2831878" y="6175357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18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2&amp;si=2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d315e965f?sp=1&amp;vcp=1&amp;pid=6af109620&amp;color=0,0,0&amp;vtp=1&amp;vaab=1&amp;bt=1&amp;bbb=1"/>
          <p:cNvSpPr/>
          <p:nvPr/>
        </p:nvSpPr>
        <p:spPr>
          <a:xfrm>
            <a:off x="539496" y="442309"/>
            <a:ext cx="11109960" cy="5735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（3）词类活用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军棘门（名词用作动词，驻军、驻扎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于是上乃使使持节诏将军（名词用作动词，诏告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介胄之士（名词用作动词，披甲戴盔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④改容式车（同“轼”，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车前横木。这里名词用作动词，指扶轼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（4）其他实词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上自劳军（慰劳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居无何（经过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</a:p>
          <a:p>
            <a:pPr latinLnBrk="1"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介胄之士（将士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11" name="P_6_BD#d315e965f?sp=1&amp;vcp=1&amp;pid=6af109620&amp;color=0,0,0&amp;vtp=1&amp;vaab=1&amp;bt=1&amp;bbb=1&amp;zzd= 2">
            <a:extLst>
              <a:ext uri="{FF2B5EF4-FFF2-40B4-BE49-F238E27FC236}">
                <a16:creationId xmlns:a16="http://schemas.microsoft.com/office/drawing/2014/main" id="{D3C0EC84-F720-145D-8E81-366AD46C9882}"/>
              </a:ext>
            </a:extLst>
          </p:cNvPr>
          <p:cNvSpPr/>
          <p:nvPr/>
        </p:nvSpPr>
        <p:spPr>
          <a:xfrm>
            <a:off x="1765078" y="169960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P_6_BD#d315e965f?sp=1&amp;vcp=1&amp;pid=6af109620&amp;color=0,0,0&amp;vtp=1&amp;vaab=1&amp;bt=1&amp;bbb=1&amp;zzd= 3">
            <a:extLst>
              <a:ext uri="{FF2B5EF4-FFF2-40B4-BE49-F238E27FC236}">
                <a16:creationId xmlns:a16="http://schemas.microsoft.com/office/drawing/2014/main" id="{51F57406-0799-8835-92C4-6ED497BFC594}"/>
              </a:ext>
            </a:extLst>
          </p:cNvPr>
          <p:cNvSpPr/>
          <p:nvPr/>
        </p:nvSpPr>
        <p:spPr>
          <a:xfrm>
            <a:off x="4609878" y="234730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P_6_BD#d315e965f?sp=1&amp;vcp=1&amp;pid=6af109620&amp;color=0,0,0&amp;vtp=1&amp;vaab=1&amp;bt=1&amp;bbb=1&amp;zzd= 4">
            <a:extLst>
              <a:ext uri="{FF2B5EF4-FFF2-40B4-BE49-F238E27FC236}">
                <a16:creationId xmlns:a16="http://schemas.microsoft.com/office/drawing/2014/main" id="{6F8319B8-E126-4505-3238-51B7C157BDFE}"/>
              </a:ext>
            </a:extLst>
          </p:cNvPr>
          <p:cNvSpPr/>
          <p:nvPr/>
        </p:nvSpPr>
        <p:spPr>
          <a:xfrm>
            <a:off x="1765078" y="299500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P_6_BD#d315e965f?sp=1&amp;vcp=1&amp;pid=6af109620&amp;color=0,0,0&amp;vtp=1&amp;vaab=1&amp;bt=1&amp;bbb=1&amp;zzd= 4">
            <a:extLst>
              <a:ext uri="{FF2B5EF4-FFF2-40B4-BE49-F238E27FC236}">
                <a16:creationId xmlns:a16="http://schemas.microsoft.com/office/drawing/2014/main" id="{486804AB-81AF-A1D4-97F4-2F7BC8CCFD7E}"/>
              </a:ext>
            </a:extLst>
          </p:cNvPr>
          <p:cNvSpPr/>
          <p:nvPr/>
        </p:nvSpPr>
        <p:spPr>
          <a:xfrm>
            <a:off x="2120678" y="299500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P_6_BD#d315e965f?sp=1&amp;vcp=1&amp;pid=6af109620&amp;color=0,0,0&amp;vtp=1&amp;vaab=1&amp;bt=1&amp;bbb=1&amp;zzd= 5">
            <a:extLst>
              <a:ext uri="{FF2B5EF4-FFF2-40B4-BE49-F238E27FC236}">
                <a16:creationId xmlns:a16="http://schemas.microsoft.com/office/drawing/2014/main" id="{50ADD71C-DAEB-7383-8460-4E107651476F}"/>
              </a:ext>
            </a:extLst>
          </p:cNvPr>
          <p:cNvSpPr/>
          <p:nvPr/>
        </p:nvSpPr>
        <p:spPr>
          <a:xfrm>
            <a:off x="2476278" y="364270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P_6_BD#d315e965f?sp=1&amp;vcp=1&amp;pid=6af109620&amp;color=0,0,0&amp;vtp=1&amp;vaab=1&amp;bt=1&amp;bbb=1&amp;zzd= 7">
            <a:extLst>
              <a:ext uri="{FF2B5EF4-FFF2-40B4-BE49-F238E27FC236}">
                <a16:creationId xmlns:a16="http://schemas.microsoft.com/office/drawing/2014/main" id="{1E5E7016-37B3-6AA9-2B20-8089E22C0E59}"/>
              </a:ext>
            </a:extLst>
          </p:cNvPr>
          <p:cNvSpPr/>
          <p:nvPr/>
        </p:nvSpPr>
        <p:spPr>
          <a:xfrm>
            <a:off x="2476278" y="493810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P_6_BD#d315e965f?sp=1&amp;vcp=1&amp;pid=6af109620&amp;color=0,0,0&amp;vtp=1&amp;vaab=1&amp;bt=1&amp;bbb=1&amp;zzd= 8">
            <a:extLst>
              <a:ext uri="{FF2B5EF4-FFF2-40B4-BE49-F238E27FC236}">
                <a16:creationId xmlns:a16="http://schemas.microsoft.com/office/drawing/2014/main" id="{389F48A0-3D8E-2755-4372-CB7F32E39068}"/>
              </a:ext>
            </a:extLst>
          </p:cNvPr>
          <p:cNvSpPr/>
          <p:nvPr/>
        </p:nvSpPr>
        <p:spPr>
          <a:xfrm>
            <a:off x="1765078" y="558580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P_6_BD#d315e965f?sp=1&amp;vcp=1&amp;pid=6af109620&amp;color=0,0,0&amp;vtp=1&amp;vaab=1&amp;bt=1&amp;bbb=1&amp;zzd= 9">
            <a:extLst>
              <a:ext uri="{FF2B5EF4-FFF2-40B4-BE49-F238E27FC236}">
                <a16:creationId xmlns:a16="http://schemas.microsoft.com/office/drawing/2014/main" id="{0CAE09B3-8E91-F7C9-771C-AB8EC06F06C8}"/>
              </a:ext>
            </a:extLst>
          </p:cNvPr>
          <p:cNvSpPr/>
          <p:nvPr/>
        </p:nvSpPr>
        <p:spPr>
          <a:xfrm>
            <a:off x="2831878" y="616804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18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3&amp;si=2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d315e965f?sp=1&amp;vcp=1&amp;pid=6af109620&amp;color=0,0,0&amp;vtp=1&amp;vaab=1&amp;bt=1&amp;bbb=1"/>
          <p:cNvSpPr/>
          <p:nvPr/>
        </p:nvSpPr>
        <p:spPr>
          <a:xfrm>
            <a:off x="539496" y="87347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3.重要虚词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之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①已而之细柳军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（动词，到、往）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②不闻天子之诏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（结构助词，的）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③称善者久之（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语气助词，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无实义）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4.理解拓展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周亚夫的敬业精神在今天仍有重要的现实意义。不管是哪个岗位的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人，只有发扬敬业精神，恪尽职守，敬业乐业，才会取得辉煌的成就。</a:t>
            </a:r>
            <a:endParaRPr lang="en-US" altLang="zh-CN" sz="2800" dirty="0"/>
          </a:p>
        </p:txBody>
      </p:sp>
      <p:sp>
        <p:nvSpPr>
          <p:cNvPr id="4" name="P_6#d315e965f?sp=1&amp;vcp=1&amp;pid=6af109620&amp;color=0,0,0&amp;vtp=1&amp;vaab=1&amp;bt=1&amp;bbb=1&amp;zzd= 5">
            <a:extLst>
              <a:ext uri="{FF2B5EF4-FFF2-40B4-BE49-F238E27FC236}">
                <a16:creationId xmlns:a16="http://schemas.microsoft.com/office/drawing/2014/main" id="{39E061AF-5B71-41C5-6FBB-32461E6933BA}"/>
              </a:ext>
            </a:extLst>
          </p:cNvPr>
          <p:cNvSpPr/>
          <p:nvPr/>
        </p:nvSpPr>
        <p:spPr>
          <a:xfrm>
            <a:off x="2476278" y="277847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_6#d315e965f?sp=1&amp;vcp=1&amp;pid=6af109620&amp;color=0,0,0&amp;vtp=1&amp;vaab=1&amp;bt=1&amp;bbb=1&amp;zzd= 7">
            <a:extLst>
              <a:ext uri="{FF2B5EF4-FFF2-40B4-BE49-F238E27FC236}">
                <a16:creationId xmlns:a16="http://schemas.microsoft.com/office/drawing/2014/main" id="{B20AB4DD-4E24-DE54-68C1-BDEFA0DDAE35}"/>
              </a:ext>
            </a:extLst>
          </p:cNvPr>
          <p:cNvSpPr/>
          <p:nvPr/>
        </p:nvSpPr>
        <p:spPr>
          <a:xfrm>
            <a:off x="3187478" y="342617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6#d315e965f?sp=1&amp;vcp=1&amp;pid=6af109620&amp;color=0,0,0&amp;vtp=1&amp;vaab=1&amp;bt=1&amp;bbb=1&amp;zzd= 9">
            <a:extLst>
              <a:ext uri="{FF2B5EF4-FFF2-40B4-BE49-F238E27FC236}">
                <a16:creationId xmlns:a16="http://schemas.microsoft.com/office/drawing/2014/main" id="{3A6DEBCC-5CB9-0306-C80C-611218F62D26}"/>
              </a:ext>
            </a:extLst>
          </p:cNvPr>
          <p:cNvSpPr/>
          <p:nvPr/>
        </p:nvSpPr>
        <p:spPr>
          <a:xfrm>
            <a:off x="3187478" y="407387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18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5&amp;si=2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d315e965f?sp=1&amp;vcp=1&amp;pid=6af109620&amp;color=0,0,0&amp;vtp=1&amp;vaab=1&amp;bt=1&amp;bbb=1&amp;hb=1"/>
          <p:cNvSpPr/>
          <p:nvPr/>
        </p:nvSpPr>
        <p:spPr>
          <a:xfrm>
            <a:off x="539496" y="153895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5.写作特色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本文在写作上最大的特点就是正面和侧面描写相结合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通过对比、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衬托的手法来刻画人物形象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。如文帝在霸上及棘门军“直驰入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”与在细柳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军入营受阻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、在营中“按辔徐行”形成对比，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体现出周亚夫的治军严明。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又如大量的侧面描写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，提供了更多观察人物的视角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，也使得人物形象更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加丰满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、立体。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8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6&amp;si=2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4a14f3c61?sp=1&amp;vcp=1&amp;pid=cf0e7c134&amp;color=238,61,73&amp;vtp=1&amp;vaab=1&amp;bt=1&amp;bbb=1"/>
          <p:cNvSpPr/>
          <p:nvPr/>
        </p:nvSpPr>
        <p:spPr>
          <a:xfrm>
            <a:off x="539496" y="392475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EE3D49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八年级下册</a:t>
            </a:r>
            <a:endParaRPr lang="en-US" altLang="zh-CN" sz="3200" dirty="0"/>
          </a:p>
        </p:txBody>
      </p:sp>
      <p:sp>
        <p:nvSpPr>
          <p:cNvPr id="3" name="C_5_BD#0e57c9ee5?vcp=1&amp;pid=4a14f3c61&amp;color=0,0,0&amp;vtp=1&amp;vaab=1&amp;bbb=1"/>
          <p:cNvSpPr/>
          <p:nvPr/>
        </p:nvSpPr>
        <p:spPr>
          <a:xfrm>
            <a:off x="539496" y="1108285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（一）桃花源记</a:t>
            </a:r>
            <a:endParaRPr lang="en-US" altLang="zh-CN" sz="3000" dirty="0"/>
          </a:p>
        </p:txBody>
      </p:sp>
      <p:graphicFrame>
        <p:nvGraphicFramePr>
          <p:cNvPr id="217" name="P_6_BD#aab26712b?colgroup=10,19&amp;vcp=1&amp;pid=0e57c9ee5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4185351"/>
              </p:ext>
            </p:extLst>
          </p:nvPr>
        </p:nvGraphicFramePr>
        <p:xfrm>
          <a:off x="539496" y="1841926"/>
          <a:ext cx="11100816" cy="4336289"/>
        </p:xfrm>
        <a:graphic>
          <a:graphicData uri="http://schemas.openxmlformats.org/drawingml/2006/table">
            <a:tbl>
              <a:tblPr/>
              <a:tblGrid>
                <a:gridCol w="387705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2237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44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参考译文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0313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晋太元中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武陵人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捕鱼为业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缘溪行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忘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路之远近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忽逢桃花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林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夹岸数百步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中无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杂树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芳草鲜美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落英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缤纷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渔人甚异之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复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前行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欲穷其林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东晋太元年间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武陵郡有个人以捕鱼为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生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一天他顺着溪水划船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忘记了路程的远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近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忽然遇到一片桃花林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生长在溪的两岸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长达几百步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中间没有别的树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芳草遍地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新鲜美好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落花繁多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渔人对此感到十分惊异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他继续往前走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想要走到那片林子的尽头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18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7&amp;si=2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8" name="P_6_BD#aab26712b?colgroup=10,19&amp;vcp=1&amp;pid=0e57c9ee5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1472259"/>
              </p:ext>
            </p:extLst>
          </p:nvPr>
        </p:nvGraphicFramePr>
        <p:xfrm>
          <a:off x="84000" y="881179"/>
          <a:ext cx="12024000" cy="5428552"/>
        </p:xfrm>
        <a:graphic>
          <a:graphicData uri="http://schemas.openxmlformats.org/drawingml/2006/table">
            <a:tbl>
              <a:tblPr/>
              <a:tblGrid>
                <a:gridCol w="4428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596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参考译文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042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林尽水源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便得一山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山有小口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仿佛若有光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便舍船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从口入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初极狭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才通人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复行数十步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豁然开朗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土地平旷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屋舍俨然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有良田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美池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桑竹之属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阡陌交通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鸡犬相闻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其中往来种作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男女衣着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悉如外人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黄发垂髫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并怡然自乐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桃林在溪水发源的地方就到头了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便出现一座山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山上有个小洞口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洞里隐隐约约似乎有点光亮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渔人于是下了船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从洞口进去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起初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洞口很狭窄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仅容一人通过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渔人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又走了几十步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洞口突然由狭窄幽暗变得开阔敞亮了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呈现在他眼前的是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一片平坦宽广的土地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一排排整齐的房舍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还有肥沃的田地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美丽的池沼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桑树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竹林之类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田间小路交错相通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村落间鸡鸣狗叫之声可以互相听到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人们在田野里来来往往耕种劳作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男女穿戴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都跟桃花源外面的人一样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老人和小孩都安闲快乐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6_BD#aab26712b?colgroup=10,19&amp;vcp=1&amp;pid=0e57c9ee5&amp;color=0,0,0&amp;vtp=1&amp;vaab=1&amp;bt=1&amp;bbb=1">
            <a:extLst>
              <a:ext uri="{FF2B5EF4-FFF2-40B4-BE49-F238E27FC236}">
                <a16:creationId xmlns:a16="http://schemas.microsoft.com/office/drawing/2014/main" id="{0BFB6549-CC09-2725-0D33-93B09F18A753}"/>
              </a:ext>
            </a:extLst>
          </p:cNvPr>
          <p:cNvSpPr txBox="1"/>
          <p:nvPr/>
        </p:nvSpPr>
        <p:spPr>
          <a:xfrm>
            <a:off x="10922167" y="30368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8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8&amp;si=2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9" name="P_6_BD#aab26712b?colgroup=10,19&amp;vcp=1&amp;pid=0e57c9ee5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8739544"/>
              </p:ext>
            </p:extLst>
          </p:nvPr>
        </p:nvGraphicFramePr>
        <p:xfrm>
          <a:off x="282000" y="957512"/>
          <a:ext cx="11628000" cy="4958652"/>
        </p:xfrm>
        <a:graphic>
          <a:graphicData uri="http://schemas.openxmlformats.org/drawingml/2006/table">
            <a:tbl>
              <a:tblPr/>
              <a:tblGrid>
                <a:gridCol w="403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596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94275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参考译文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51823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见渔人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乃大惊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问所从来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具答之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便要还家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设酒杀鸡作食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村中闻有此人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咸来问讯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自云先世避秦时乱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率妻子邑人来此绝境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不复出焉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遂与外人间隔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问今是何世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乃不知有汉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无论魏晋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那里的人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看见了渔人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感到非常惊讶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问他是从哪儿来的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渔人详细地做了回答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有人就邀请他到自己家里去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摆酒杀鸡做饭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来款待他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村里的人听说来了这么一个人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都来打听消息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他们自己说他们的祖先为了躲避秦时的战乱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领着妻子儿女和乡邻们来到这个与人世隔绝的地方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不再出去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于是就同外界的人隔绝了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他们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问现在是什么朝代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竟然不知道有过汉朝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更不必说魏晋了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6_BD#aab26712b?colgroup=10,19&amp;vcp=1&amp;pid=0e57c9ee5&amp;color=0,0,0&amp;vtp=1&amp;vaab=1&amp;bt=1&amp;bbb=1">
            <a:extLst>
              <a:ext uri="{FF2B5EF4-FFF2-40B4-BE49-F238E27FC236}">
                <a16:creationId xmlns:a16="http://schemas.microsoft.com/office/drawing/2014/main" id="{5557EFB6-C241-6D14-BE1E-83BE6CCCE635}"/>
              </a:ext>
            </a:extLst>
          </p:cNvPr>
          <p:cNvSpPr txBox="1"/>
          <p:nvPr/>
        </p:nvSpPr>
        <p:spPr>
          <a:xfrm>
            <a:off x="10922167" y="37363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8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9&amp;si=2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0" name="P_6_BD#aab26712b?colgroup=10,19&amp;vcp=1&amp;pid=0e57c9ee5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7317733"/>
              </p:ext>
            </p:extLst>
          </p:nvPr>
        </p:nvGraphicFramePr>
        <p:xfrm>
          <a:off x="539496" y="1346136"/>
          <a:ext cx="11304000" cy="3879724"/>
        </p:xfrm>
        <a:graphic>
          <a:graphicData uri="http://schemas.openxmlformats.org/drawingml/2006/table">
            <a:tbl>
              <a:tblPr/>
              <a:tblGrid>
                <a:gridCol w="403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272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参考译文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0164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此人一一为具言所闻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皆叹惋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余人各复延至其家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皆出酒食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停数日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辞去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此中人语云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不足为外人道也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渔人把自己听到的事详细地告诉了他们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他们都很感叹惋惜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其余的人各自又把渔人邀请到自己家中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都拿出酒饭来款待他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渔人逗留了几天后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向村里人告辞离开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村里人告诉渔人说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：“（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这里的事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不值得对外边的人说啊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6_BD#aab26712b?colgroup=10,19&amp;vcp=1&amp;pid=0e57c9ee5&amp;color=0,0,0&amp;mp=1&amp;vtp=1&amp;vaab=1&amp;bt=1&amp;bbb=1">
            <a:extLst>
              <a:ext uri="{FF2B5EF4-FFF2-40B4-BE49-F238E27FC236}">
                <a16:creationId xmlns:a16="http://schemas.microsoft.com/office/drawing/2014/main" id="{5383753B-2E18-2348-2F1F-B9EA974243A9}"/>
              </a:ext>
            </a:extLst>
          </p:cNvPr>
          <p:cNvSpPr txBox="1"/>
          <p:nvPr/>
        </p:nvSpPr>
        <p:spPr>
          <a:xfrm>
            <a:off x="10922167" y="63773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" name="P_6_BD#fa407de04?colgroup=12,17&amp;vcp=1&amp;pid=18046fb26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726604"/>
              </p:ext>
            </p:extLst>
          </p:nvPr>
        </p:nvGraphicFramePr>
        <p:xfrm>
          <a:off x="453771" y="1198019"/>
          <a:ext cx="11479104" cy="4674720"/>
        </p:xfrm>
        <a:graphic>
          <a:graphicData uri="http://schemas.openxmlformats.org/drawingml/2006/table">
            <a:tbl>
              <a:tblPr/>
              <a:tblGrid>
                <a:gridCol w="493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5471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09445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参考译文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24000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5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子在川上曰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逝者如斯夫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不舍昼夜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”（《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子罕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5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孔子在河边感叹道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逝去的一切像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5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河水一样流去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日夜不停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24000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5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子曰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三军可夺帅也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匹夫不可夺志也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”（《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子罕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5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孔子说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一国军队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可以改变其主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5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帅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一个人的志向却是不能改变的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0000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5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子夏曰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博学而笃志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切问而近思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仁在其中矣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”（《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子张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5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子夏说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广泛地学习且能坚定志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5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向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恳切地发问求教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多思考当前的事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5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情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仁德就在其中了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P_6_BD#fa407de04?colgroup=12,17&amp;vcp=1&amp;pid=18046fb26&amp;color=0,0,0&amp;mp=1&amp;vtp=1&amp;vaab=1&amp;bt=1&amp;bbb=1">
            <a:extLst>
              <a:ext uri="{FF2B5EF4-FFF2-40B4-BE49-F238E27FC236}">
                <a16:creationId xmlns:a16="http://schemas.microsoft.com/office/drawing/2014/main" id="{42662313-2E29-8ED7-DA0B-476F7CA2D700}"/>
              </a:ext>
            </a:extLst>
          </p:cNvPr>
          <p:cNvSpPr txBox="1"/>
          <p:nvPr/>
        </p:nvSpPr>
        <p:spPr>
          <a:xfrm>
            <a:off x="10913023" y="554400"/>
            <a:ext cx="718145" cy="516552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43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9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0&amp;si=2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1" name="P_6_BD#aab26712b?colgroup=10,19&amp;vcp=1&amp;pid=0e57c9ee5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6000722"/>
              </p:ext>
            </p:extLst>
          </p:nvPr>
        </p:nvGraphicFramePr>
        <p:xfrm>
          <a:off x="282000" y="1577911"/>
          <a:ext cx="11628000" cy="3634360"/>
        </p:xfrm>
        <a:graphic>
          <a:graphicData uri="http://schemas.openxmlformats.org/drawingml/2006/table">
            <a:tbl>
              <a:tblPr/>
              <a:tblGrid>
                <a:gridCol w="403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596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参考译文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94800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既出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得其船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便扶向路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处处志之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及郡下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诣太守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说如此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太守即遣人随其往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寻向所志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遂迷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不复得路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渔人从桃花源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出来以后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找到了他的船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就顺着旧路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回去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处处都做记号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到了郡城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去拜访太守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报告了这番经历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太守立即派人跟着他去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寻找先前所做的记号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竟然迷失了方向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再也找不到通往桃花源的路了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6_BD#aab26712b?colgroup=10,19&amp;vcp=1&amp;pid=0e57c9ee5&amp;color=0,0,0&amp;vtp=1&amp;vaab=1&amp;bt=1&amp;bbb=1">
            <a:extLst>
              <a:ext uri="{FF2B5EF4-FFF2-40B4-BE49-F238E27FC236}">
                <a16:creationId xmlns:a16="http://schemas.microsoft.com/office/drawing/2014/main" id="{072B732F-E1BD-291F-04AF-09E799689A54}"/>
              </a:ext>
            </a:extLst>
          </p:cNvPr>
          <p:cNvSpPr txBox="1"/>
          <p:nvPr/>
        </p:nvSpPr>
        <p:spPr>
          <a:xfrm>
            <a:off x="10922167" y="869505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P_6_BD#aab26712b?colgroup=10,19&amp;vcp=1&amp;pid=0e57c9ee5&amp;color=0,0,0&amp;vtp=1&amp;vaab=1&amp;bt=1&amp;bbb=1&amp;hb=1">
            <a:extLst>
              <a:ext uri="{FF2B5EF4-FFF2-40B4-BE49-F238E27FC236}">
                <a16:creationId xmlns:a16="http://schemas.microsoft.com/office/drawing/2014/main" id="{DBE7D1DD-6D4E-220D-E63C-0A6602970BA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6870716"/>
              </p:ext>
            </p:extLst>
          </p:nvPr>
        </p:nvGraphicFramePr>
        <p:xfrm>
          <a:off x="206121" y="1173489"/>
          <a:ext cx="11628000" cy="2721992"/>
        </p:xfrm>
        <a:graphic>
          <a:graphicData uri="http://schemas.openxmlformats.org/drawingml/2006/table">
            <a:tbl>
              <a:tblPr/>
              <a:tblGrid>
                <a:gridCol w="403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596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参考译文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70672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南阳刘子骥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高尚士也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闻之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欣然规往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未果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寻病终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后遂无问津者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南阳人刘子骥是个志向高洁的隐士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听说这件事后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高高兴兴地打算前往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但没有实现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不久就因病去世了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此后就再也没有人探寻桃花源了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" name="P_6_BD#aab26712b?colgroup=10,19&amp;vcp=1&amp;pid=0e57c9ee5&amp;color=0,0,0&amp;vtp=1&amp;vaab=1&amp;bt=1&amp;bbb=1&amp;hb=1">
            <a:extLst>
              <a:ext uri="{FF2B5EF4-FFF2-40B4-BE49-F238E27FC236}">
                <a16:creationId xmlns:a16="http://schemas.microsoft.com/office/drawing/2014/main" id="{30C9CB7D-0FF0-C4D7-E982-0490FBBC1959}"/>
              </a:ext>
            </a:extLst>
          </p:cNvPr>
          <p:cNvSpPr txBox="1"/>
          <p:nvPr/>
        </p:nvSpPr>
        <p:spPr>
          <a:xfrm>
            <a:off x="9100312" y="474399"/>
            <a:ext cx="2540000" cy="583878"/>
          </a:xfrm>
          <a:prstGeom prst="rect">
            <a:avLst/>
          </a:prstGeom>
          <a:noFill/>
        </p:spPr>
        <p:txBody>
          <a:bodyPr vert="horz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  <p:sp>
        <p:nvSpPr>
          <p:cNvPr id="4" name="P_6#aab26712b?sp=1&amp;vcp=1&amp;pid=0e57c9ee5&amp;color=0,0,0&amp;vtp=1&amp;vaab=1&amp;bt=1&amp;bbb=1">
            <a:extLst>
              <a:ext uri="{FF2B5EF4-FFF2-40B4-BE49-F238E27FC236}">
                <a16:creationId xmlns:a16="http://schemas.microsoft.com/office/drawing/2014/main" id="{1EE539E5-8F6A-0330-AE7A-900123FE1A96}"/>
              </a:ext>
            </a:extLst>
          </p:cNvPr>
          <p:cNvSpPr/>
          <p:nvPr/>
        </p:nvSpPr>
        <p:spPr>
          <a:xfrm>
            <a:off x="539496" y="4014479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.朗读节奏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（1）自云/先世/避秦时乱，率/妻子邑人/来此绝境。</a:t>
            </a:r>
          </a:p>
          <a:p>
            <a:pPr latinLnBrk="1"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（2）太守/即遣人/随其往，寻向所志，遂迷，不复得路。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3764866793"/>
      </p:ext>
    </p:extLst>
  </p:cSld>
  <p:clrMapOvr>
    <a:masterClrMapping/>
  </p:clrMapOvr>
  <p:transition>
    <p:split dir="in"/>
  </p:transition>
</p:sld>
</file>

<file path=ppt/slides/slide19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2&amp;si=2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aab26712b?sp=1&amp;vcp=1&amp;pid=0e57c9ee5&amp;color=0,0,0&amp;vtp=1&amp;vaab=1&amp;bt=1&amp;bbb=1"/>
          <p:cNvSpPr/>
          <p:nvPr/>
        </p:nvSpPr>
        <p:spPr>
          <a:xfrm>
            <a:off x="539496" y="249907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.重要实词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（1）通假字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便要还家（同“邀”，邀请）</a:t>
            </a:r>
            <a:endParaRPr lang="en-US" altLang="zh-CN" sz="2800" dirty="0"/>
          </a:p>
        </p:txBody>
      </p:sp>
      <p:sp>
        <p:nvSpPr>
          <p:cNvPr id="4" name="P_6#aab26712b?sp=1&amp;vcp=1&amp;pid=0e57c9ee5&amp;color=0,0,0&amp;vtp=1&amp;vaab=1&amp;bt=1&amp;bbb=1&amp;zzd= 4">
            <a:extLst>
              <a:ext uri="{FF2B5EF4-FFF2-40B4-BE49-F238E27FC236}">
                <a16:creationId xmlns:a16="http://schemas.microsoft.com/office/drawing/2014/main" id="{E22514A2-6F83-59C7-4A0A-D08827C4785B}"/>
              </a:ext>
            </a:extLst>
          </p:cNvPr>
          <p:cNvSpPr/>
          <p:nvPr/>
        </p:nvSpPr>
        <p:spPr>
          <a:xfrm>
            <a:off x="1765078" y="431003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19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3&amp;si=2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aab26712b?sp=1&amp;vcp=1&amp;pid=0e57c9ee5&amp;color=0,0,0&amp;vtp=1&amp;vaab=1&amp;bt=1&amp;bbb=1&amp;hb=1"/>
          <p:cNvSpPr/>
          <p:nvPr/>
        </p:nvSpPr>
        <p:spPr>
          <a:xfrm>
            <a:off x="539496" y="87982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（2）古今异义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①芳草鲜美［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古义：新鲜美好/今义：（菜肴、瓜果等）滋味好］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②阡陌交通（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古义：交错相通/今义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：原是各种运输和邮电事业的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统称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，现仅指运输事业）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③率妻子邑人来此绝境（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妻子，古义：妻子儿女/今义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：男子的配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；绝境，古义：与人世隔绝的地方/今义：没有出路的境地）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④无论魏晋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（古义：不要说，更不必说/今义：连词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，表示在任何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条件下结果都不会改变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3" name="P_6_BD#aab26712b?sp=1&amp;vcp=1&amp;pid=0e57c9ee5&amp;color=0,0,0&amp;vtp=1&amp;vaab=1&amp;bt=1&amp;bbb=1&amp;hb=1&amp;zzd= 3">
            <a:extLst>
              <a:ext uri="{FF2B5EF4-FFF2-40B4-BE49-F238E27FC236}">
                <a16:creationId xmlns:a16="http://schemas.microsoft.com/office/drawing/2014/main" id="{F90BCC6A-7256-A9B4-F7D2-585C4ADD8A89}"/>
              </a:ext>
            </a:extLst>
          </p:cNvPr>
          <p:cNvSpPr/>
          <p:nvPr/>
        </p:nvSpPr>
        <p:spPr>
          <a:xfrm>
            <a:off x="2476278" y="21371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P_6_BD#aab26712b?sp=1&amp;vcp=1&amp;pid=0e57c9ee5&amp;color=0,0,0&amp;vtp=1&amp;vaab=1&amp;bt=1&amp;bbb=1&amp;hb=1&amp;zzd= 3">
            <a:extLst>
              <a:ext uri="{FF2B5EF4-FFF2-40B4-BE49-F238E27FC236}">
                <a16:creationId xmlns:a16="http://schemas.microsoft.com/office/drawing/2014/main" id="{A168B718-C35B-2BFC-0BCE-144E6274F084}"/>
              </a:ext>
            </a:extLst>
          </p:cNvPr>
          <p:cNvSpPr/>
          <p:nvPr/>
        </p:nvSpPr>
        <p:spPr>
          <a:xfrm>
            <a:off x="2831878" y="21371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_6_BD#aab26712b?sp=1&amp;vcp=1&amp;pid=0e57c9ee5&amp;color=0,0,0&amp;vtp=1&amp;vaab=1&amp;bt=1&amp;bbb=1&amp;hb=1&amp;zzd= 5">
            <a:extLst>
              <a:ext uri="{FF2B5EF4-FFF2-40B4-BE49-F238E27FC236}">
                <a16:creationId xmlns:a16="http://schemas.microsoft.com/office/drawing/2014/main" id="{492C8ABF-53AF-7EE5-53AE-728ED2B2BB05}"/>
              </a:ext>
            </a:extLst>
          </p:cNvPr>
          <p:cNvSpPr/>
          <p:nvPr/>
        </p:nvSpPr>
        <p:spPr>
          <a:xfrm>
            <a:off x="2476278" y="27848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6_BD#aab26712b?sp=1&amp;vcp=1&amp;pid=0e57c9ee5&amp;color=0,0,0&amp;vtp=1&amp;vaab=1&amp;bt=1&amp;bbb=1&amp;hb=1&amp;zzd= 5">
            <a:extLst>
              <a:ext uri="{FF2B5EF4-FFF2-40B4-BE49-F238E27FC236}">
                <a16:creationId xmlns:a16="http://schemas.microsoft.com/office/drawing/2014/main" id="{42DC5282-D60D-DD5E-4073-728F5A1D4E69}"/>
              </a:ext>
            </a:extLst>
          </p:cNvPr>
          <p:cNvSpPr/>
          <p:nvPr/>
        </p:nvSpPr>
        <p:spPr>
          <a:xfrm>
            <a:off x="2831878" y="27848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6_BD#aab26712b?sp=1&amp;vcp=1&amp;pid=0e57c9ee5&amp;color=0,0,0&amp;vtp=1&amp;vaab=1&amp;bt=1&amp;bbb=1&amp;hb=1&amp;zzd= 8">
            <a:extLst>
              <a:ext uri="{FF2B5EF4-FFF2-40B4-BE49-F238E27FC236}">
                <a16:creationId xmlns:a16="http://schemas.microsoft.com/office/drawing/2014/main" id="{FE501F5D-CCF7-C395-2FBD-BD3B45F92758}"/>
              </a:ext>
            </a:extLst>
          </p:cNvPr>
          <p:cNvSpPr/>
          <p:nvPr/>
        </p:nvSpPr>
        <p:spPr>
          <a:xfrm>
            <a:off x="2120678" y="40802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6_BD#aab26712b?sp=1&amp;vcp=1&amp;pid=0e57c9ee5&amp;color=0,0,0&amp;vtp=1&amp;vaab=1&amp;bt=1&amp;bbb=1&amp;hb=1&amp;zzd= 8">
            <a:extLst>
              <a:ext uri="{FF2B5EF4-FFF2-40B4-BE49-F238E27FC236}">
                <a16:creationId xmlns:a16="http://schemas.microsoft.com/office/drawing/2014/main" id="{08844637-4F51-FB59-67F5-B2D09B91F694}"/>
              </a:ext>
            </a:extLst>
          </p:cNvPr>
          <p:cNvSpPr/>
          <p:nvPr/>
        </p:nvSpPr>
        <p:spPr>
          <a:xfrm>
            <a:off x="2476278" y="40802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6_BD#aab26712b?sp=1&amp;vcp=1&amp;pid=0e57c9ee5&amp;color=0,0,0&amp;vtp=1&amp;vaab=1&amp;bt=1&amp;bbb=1&amp;hb=1&amp;zzd= 8">
            <a:extLst>
              <a:ext uri="{FF2B5EF4-FFF2-40B4-BE49-F238E27FC236}">
                <a16:creationId xmlns:a16="http://schemas.microsoft.com/office/drawing/2014/main" id="{244A37E8-8B79-47B6-1A63-BDA1C54335CC}"/>
              </a:ext>
            </a:extLst>
          </p:cNvPr>
          <p:cNvSpPr/>
          <p:nvPr/>
        </p:nvSpPr>
        <p:spPr>
          <a:xfrm>
            <a:off x="4254278" y="40802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6_BD#aab26712b?sp=1&amp;vcp=1&amp;pid=0e57c9ee5&amp;color=0,0,0&amp;vtp=1&amp;vaab=1&amp;bt=1&amp;bbb=1&amp;hb=1&amp;zzd= 8">
            <a:extLst>
              <a:ext uri="{FF2B5EF4-FFF2-40B4-BE49-F238E27FC236}">
                <a16:creationId xmlns:a16="http://schemas.microsoft.com/office/drawing/2014/main" id="{8D714068-15DC-134E-7410-A6FF942CE055}"/>
              </a:ext>
            </a:extLst>
          </p:cNvPr>
          <p:cNvSpPr/>
          <p:nvPr/>
        </p:nvSpPr>
        <p:spPr>
          <a:xfrm>
            <a:off x="4609878" y="40802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_6_BD#aab26712b?sp=1&amp;vcp=1&amp;pid=0e57c9ee5&amp;color=0,0,0&amp;vtp=1&amp;vaab=1&amp;bt=1&amp;bbb=1&amp;hb=1&amp;zzd= 11">
            <a:extLst>
              <a:ext uri="{FF2B5EF4-FFF2-40B4-BE49-F238E27FC236}">
                <a16:creationId xmlns:a16="http://schemas.microsoft.com/office/drawing/2014/main" id="{3A8E08A3-3ECE-03F3-842A-FCCC22141F96}"/>
              </a:ext>
            </a:extLst>
          </p:cNvPr>
          <p:cNvSpPr/>
          <p:nvPr/>
        </p:nvSpPr>
        <p:spPr>
          <a:xfrm>
            <a:off x="1765078" y="53756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P_6_BD#aab26712b?sp=1&amp;vcp=1&amp;pid=0e57c9ee5&amp;color=0,0,0&amp;vtp=1&amp;vaab=1&amp;bt=1&amp;bbb=1&amp;hb=1&amp;zzd= 11">
            <a:extLst>
              <a:ext uri="{FF2B5EF4-FFF2-40B4-BE49-F238E27FC236}">
                <a16:creationId xmlns:a16="http://schemas.microsoft.com/office/drawing/2014/main" id="{4B5CD2C7-FA0F-989C-6ACA-80C54A4870D2}"/>
              </a:ext>
            </a:extLst>
          </p:cNvPr>
          <p:cNvSpPr/>
          <p:nvPr/>
        </p:nvSpPr>
        <p:spPr>
          <a:xfrm>
            <a:off x="2120678" y="53756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19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4&amp;si=2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aab26712b?sp=1&amp;vcp=1&amp;pid=0e57c9ee5&amp;color=0,0,0&amp;vtp=1&amp;vaab=1&amp;bt=1&amp;bbb=1"/>
          <p:cNvSpPr/>
          <p:nvPr/>
        </p:nvSpPr>
        <p:spPr>
          <a:xfrm>
            <a:off x="539496" y="217903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）词类活用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①渔人甚异之（形容词的意动用法，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对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感到惊异）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②欲穷前林（形容词用作动词，尽）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③处处志之（名词用作动词，做记号）</a:t>
            </a:r>
            <a:endParaRPr lang="en-US" altLang="zh-CN" sz="2800" dirty="0"/>
          </a:p>
        </p:txBody>
      </p:sp>
      <p:sp>
        <p:nvSpPr>
          <p:cNvPr id="5" name="P_6_BD#aab26712b?sp=1&amp;vcp=1&amp;pid=0e57c9ee5&amp;color=0,0,0&amp;vtp=1&amp;vaab=1&amp;bt=1&amp;bbb=1&amp;zzd= 2">
            <a:extLst>
              <a:ext uri="{FF2B5EF4-FFF2-40B4-BE49-F238E27FC236}">
                <a16:creationId xmlns:a16="http://schemas.microsoft.com/office/drawing/2014/main" id="{3531F829-D3E7-8156-44D6-D96F634ED0B7}"/>
              </a:ext>
            </a:extLst>
          </p:cNvPr>
          <p:cNvSpPr/>
          <p:nvPr/>
        </p:nvSpPr>
        <p:spPr>
          <a:xfrm>
            <a:off x="2831878" y="343633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6_BD#aab26712b?sp=1&amp;vcp=1&amp;pid=0e57c9ee5&amp;color=0,0,0&amp;vtp=1&amp;vaab=1&amp;bt=1&amp;bbb=1&amp;zzd= 3">
            <a:extLst>
              <a:ext uri="{FF2B5EF4-FFF2-40B4-BE49-F238E27FC236}">
                <a16:creationId xmlns:a16="http://schemas.microsoft.com/office/drawing/2014/main" id="{F3B8BDB4-C39B-761D-96F2-324A3D011F23}"/>
              </a:ext>
            </a:extLst>
          </p:cNvPr>
          <p:cNvSpPr/>
          <p:nvPr/>
        </p:nvSpPr>
        <p:spPr>
          <a:xfrm>
            <a:off x="2120678" y="408403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6_BD#aab26712b?sp=1&amp;vcp=1&amp;pid=0e57c9ee5&amp;color=0,0,0&amp;vtp=1&amp;vaab=1&amp;bt=1&amp;bbb=1&amp;zzd= 5">
            <a:extLst>
              <a:ext uri="{FF2B5EF4-FFF2-40B4-BE49-F238E27FC236}">
                <a16:creationId xmlns:a16="http://schemas.microsoft.com/office/drawing/2014/main" id="{8DBA4FCF-4303-7CD6-0222-922B1F3940E5}"/>
              </a:ext>
            </a:extLst>
          </p:cNvPr>
          <p:cNvSpPr/>
          <p:nvPr/>
        </p:nvSpPr>
        <p:spPr>
          <a:xfrm>
            <a:off x="2476278" y="4685316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19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5&amp;si=2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aab26712b?sp=1&amp;vcp=1&amp;pid=0e57c9ee5&amp;color=0,0,0&amp;vtp=1&amp;vaab=1&amp;bt=1&amp;bbb=1"/>
          <p:cNvSpPr/>
          <p:nvPr/>
        </p:nvSpPr>
        <p:spPr>
          <a:xfrm>
            <a:off x="539496" y="154530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）其他实词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①缘溪行（沿着，顺着）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②仿佛若有光（好像）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③阡陌交通（田间小路）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④便扶向路（沿着、顺着）</a:t>
            </a:r>
          </a:p>
          <a:p>
            <a:pPr latinLnBrk="1"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⑤及郡下，诣太守（拜访）</a:t>
            </a:r>
            <a:endParaRPr lang="en-US" altLang="zh-CN" sz="2800" dirty="0"/>
          </a:p>
        </p:txBody>
      </p:sp>
      <p:sp>
        <p:nvSpPr>
          <p:cNvPr id="8" name="P_6_BD#aab26712b?sp=1&amp;vcp=1&amp;pid=0e57c9ee5&amp;color=0,0,0&amp;vtp=1&amp;vaab=1&amp;bt=1&amp;bbb=1&amp;zzd= 2">
            <a:extLst>
              <a:ext uri="{FF2B5EF4-FFF2-40B4-BE49-F238E27FC236}">
                <a16:creationId xmlns:a16="http://schemas.microsoft.com/office/drawing/2014/main" id="{DB2BE99C-6254-E2B6-ACD3-42CAC263DE1F}"/>
              </a:ext>
            </a:extLst>
          </p:cNvPr>
          <p:cNvSpPr/>
          <p:nvPr/>
        </p:nvSpPr>
        <p:spPr>
          <a:xfrm>
            <a:off x="1765078" y="280260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6_BD#aab26712b?sp=1&amp;vcp=1&amp;pid=0e57c9ee5&amp;color=0,0,0&amp;vtp=1&amp;vaab=1&amp;bt=1&amp;bbb=1&amp;zzd= 3">
            <a:extLst>
              <a:ext uri="{FF2B5EF4-FFF2-40B4-BE49-F238E27FC236}">
                <a16:creationId xmlns:a16="http://schemas.microsoft.com/office/drawing/2014/main" id="{AEC8CD81-E15D-BC58-80A9-C4905788DED7}"/>
              </a:ext>
            </a:extLst>
          </p:cNvPr>
          <p:cNvSpPr/>
          <p:nvPr/>
        </p:nvSpPr>
        <p:spPr>
          <a:xfrm>
            <a:off x="2476278" y="345030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6_BD#aab26712b?sp=1&amp;vcp=1&amp;pid=0e57c9ee5&amp;color=0,0,0&amp;vtp=1&amp;vaab=1&amp;bt=1&amp;bbb=1&amp;zzd= 4">
            <a:extLst>
              <a:ext uri="{FF2B5EF4-FFF2-40B4-BE49-F238E27FC236}">
                <a16:creationId xmlns:a16="http://schemas.microsoft.com/office/drawing/2014/main" id="{84A3AA1A-4B3A-8EE4-00BC-A828F9D63C17}"/>
              </a:ext>
            </a:extLst>
          </p:cNvPr>
          <p:cNvSpPr/>
          <p:nvPr/>
        </p:nvSpPr>
        <p:spPr>
          <a:xfrm>
            <a:off x="1765078" y="409800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_6_BD#aab26712b?sp=1&amp;vcp=1&amp;pid=0e57c9ee5&amp;color=0,0,0&amp;vtp=1&amp;vaab=1&amp;bt=1&amp;bbb=1&amp;zzd= 4">
            <a:extLst>
              <a:ext uri="{FF2B5EF4-FFF2-40B4-BE49-F238E27FC236}">
                <a16:creationId xmlns:a16="http://schemas.microsoft.com/office/drawing/2014/main" id="{AA745877-D1DA-FD1D-570B-24B3323EED0C}"/>
              </a:ext>
            </a:extLst>
          </p:cNvPr>
          <p:cNvSpPr/>
          <p:nvPr/>
        </p:nvSpPr>
        <p:spPr>
          <a:xfrm>
            <a:off x="2120678" y="409800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P_6_BD#aab26712b?sp=1&amp;vcp=1&amp;pid=0e57c9ee5&amp;color=0,0,0&amp;vtp=1&amp;vaab=1&amp;bt=1&amp;bbb=1&amp;zzd= 5">
            <a:extLst>
              <a:ext uri="{FF2B5EF4-FFF2-40B4-BE49-F238E27FC236}">
                <a16:creationId xmlns:a16="http://schemas.microsoft.com/office/drawing/2014/main" id="{2AE74B11-55B8-8951-00D2-55BF4FE8C4A0}"/>
              </a:ext>
            </a:extLst>
          </p:cNvPr>
          <p:cNvSpPr/>
          <p:nvPr/>
        </p:nvSpPr>
        <p:spPr>
          <a:xfrm>
            <a:off x="2120678" y="474570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P_6_BD#aab26712b?sp=1&amp;vcp=1&amp;pid=0e57c9ee5&amp;color=0,0,0&amp;vtp=1&amp;vaab=1&amp;bt=1&amp;bbb=1&amp;zzd= 6">
            <a:extLst>
              <a:ext uri="{FF2B5EF4-FFF2-40B4-BE49-F238E27FC236}">
                <a16:creationId xmlns:a16="http://schemas.microsoft.com/office/drawing/2014/main" id="{68515705-610F-E70C-C5B3-35AF717015C3}"/>
              </a:ext>
            </a:extLst>
          </p:cNvPr>
          <p:cNvSpPr/>
          <p:nvPr/>
        </p:nvSpPr>
        <p:spPr>
          <a:xfrm>
            <a:off x="3187478" y="535651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19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6&amp;si=2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aab26712b?sp=1&amp;vcp=1&amp;pid=0e57c9ee5&amp;color=0,0,0&amp;vtp=1&amp;vaab=1&amp;bt=1&amp;bbb=1"/>
          <p:cNvSpPr/>
          <p:nvPr/>
        </p:nvSpPr>
        <p:spPr>
          <a:xfrm>
            <a:off x="539496" y="42897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3.重要虚词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（1）之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忘路之远近（助词，的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处处志之（语气助词，不译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闻之，欣然规往（代词，代指误入桃花源一事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（2）为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武陵人捕鱼为业（动词，作为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</a:p>
          <a:p>
            <a:pPr latinLnBrk="1"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此人一一为具言所闻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/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不足为外人道也（介词，对、向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10" name="P_6#aab26712b?sp=1&amp;vcp=1&amp;pid=0e57c9ee5&amp;color=0,0,0&amp;vtp=1&amp;vaab=1&amp;bt=1&amp;bbb=1&amp;zzd= 3">
            <a:extLst>
              <a:ext uri="{FF2B5EF4-FFF2-40B4-BE49-F238E27FC236}">
                <a16:creationId xmlns:a16="http://schemas.microsoft.com/office/drawing/2014/main" id="{97A3535E-D0E6-7EC1-76C9-4DEC2919619A}"/>
              </a:ext>
            </a:extLst>
          </p:cNvPr>
          <p:cNvSpPr/>
          <p:nvPr/>
        </p:nvSpPr>
        <p:spPr>
          <a:xfrm>
            <a:off x="2476278" y="233397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_6#aab26712b?sp=1&amp;vcp=1&amp;pid=0e57c9ee5&amp;color=0,0,0&amp;vtp=1&amp;vaab=1&amp;bt=1&amp;bbb=1&amp;zzd= 4">
            <a:extLst>
              <a:ext uri="{FF2B5EF4-FFF2-40B4-BE49-F238E27FC236}">
                <a16:creationId xmlns:a16="http://schemas.microsoft.com/office/drawing/2014/main" id="{B7EB4F31-6B25-CD51-7D77-07DE2B2137AA}"/>
              </a:ext>
            </a:extLst>
          </p:cNvPr>
          <p:cNvSpPr/>
          <p:nvPr/>
        </p:nvSpPr>
        <p:spPr>
          <a:xfrm>
            <a:off x="2831878" y="298167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P_6#aab26712b?sp=1&amp;vcp=1&amp;pid=0e57c9ee5&amp;color=0,0,0&amp;vtp=1&amp;vaab=1&amp;bt=1&amp;bbb=1&amp;zzd= 5">
            <a:extLst>
              <a:ext uri="{FF2B5EF4-FFF2-40B4-BE49-F238E27FC236}">
                <a16:creationId xmlns:a16="http://schemas.microsoft.com/office/drawing/2014/main" id="{1C73309E-7CA7-9C06-DF04-FBE430063143}"/>
              </a:ext>
            </a:extLst>
          </p:cNvPr>
          <p:cNvSpPr/>
          <p:nvPr/>
        </p:nvSpPr>
        <p:spPr>
          <a:xfrm>
            <a:off x="2120678" y="362937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P_6#aab26712b?sp=1&amp;vcp=1&amp;pid=0e57c9ee5&amp;color=0,0,0&amp;vtp=1&amp;vaab=1&amp;bt=1&amp;bbb=1&amp;zzd= 7">
            <a:extLst>
              <a:ext uri="{FF2B5EF4-FFF2-40B4-BE49-F238E27FC236}">
                <a16:creationId xmlns:a16="http://schemas.microsoft.com/office/drawing/2014/main" id="{2B3CA262-19C5-1340-64B0-55B163C3C561}"/>
              </a:ext>
            </a:extLst>
          </p:cNvPr>
          <p:cNvSpPr/>
          <p:nvPr/>
        </p:nvSpPr>
        <p:spPr>
          <a:xfrm>
            <a:off x="3543078" y="492477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P_6#aab26712b?sp=1&amp;vcp=1&amp;pid=0e57c9ee5&amp;color=0,0,0&amp;vtp=1&amp;vaab=1&amp;bt=1&amp;bbb=1&amp;zzd= 8">
            <a:extLst>
              <a:ext uri="{FF2B5EF4-FFF2-40B4-BE49-F238E27FC236}">
                <a16:creationId xmlns:a16="http://schemas.microsoft.com/office/drawing/2014/main" id="{817B63E6-248A-F384-D775-7327DBFBA19B}"/>
              </a:ext>
            </a:extLst>
          </p:cNvPr>
          <p:cNvSpPr/>
          <p:nvPr/>
        </p:nvSpPr>
        <p:spPr>
          <a:xfrm>
            <a:off x="3187478" y="5526056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P_6#aab26712b?sp=1&amp;vcp=1&amp;pid=0e57c9ee5&amp;color=0,0,0&amp;vtp=1&amp;vaab=1&amp;bt=1&amp;bbb=1&amp;zzd= 8">
            <a:extLst>
              <a:ext uri="{FF2B5EF4-FFF2-40B4-BE49-F238E27FC236}">
                <a16:creationId xmlns:a16="http://schemas.microsoft.com/office/drawing/2014/main" id="{5036FB12-8912-2E8C-63D6-B356A00280B1}"/>
              </a:ext>
            </a:extLst>
          </p:cNvPr>
          <p:cNvSpPr/>
          <p:nvPr/>
        </p:nvSpPr>
        <p:spPr>
          <a:xfrm>
            <a:off x="5775103" y="5526056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19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7&amp;si=2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aab26712b?sp=1&amp;vcp=1&amp;pid=0e57c9ee5&amp;color=0,0,0&amp;vtp=1&amp;vaab=1&amp;bt=1&amp;bbb=1"/>
          <p:cNvSpPr/>
          <p:nvPr/>
        </p:nvSpPr>
        <p:spPr>
          <a:xfrm>
            <a:off x="539496" y="822039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（3）与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遂与外人间隔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（介词，同、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和）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（4）然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屋舍俨然（助词，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的样子）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（5）乃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①见渔人，乃大惊（连词，于是、就）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②乃不知有汉（副词，竟然、居然）</a:t>
            </a:r>
            <a:endParaRPr lang="en-US" altLang="zh-CN" sz="2800" dirty="0"/>
          </a:p>
        </p:txBody>
      </p:sp>
      <p:sp>
        <p:nvSpPr>
          <p:cNvPr id="7" name="P_6_BD#aab26712b?sp=1&amp;vcp=1&amp;pid=0e57c9ee5&amp;color=0,0,0&amp;vtp=1&amp;vaab=1&amp;bt=1&amp;bbb=1&amp;zzd= 3">
            <a:extLst>
              <a:ext uri="{FF2B5EF4-FFF2-40B4-BE49-F238E27FC236}">
                <a16:creationId xmlns:a16="http://schemas.microsoft.com/office/drawing/2014/main" id="{342A616A-47A3-3FC0-4AF1-0FE74137B979}"/>
              </a:ext>
            </a:extLst>
          </p:cNvPr>
          <p:cNvSpPr/>
          <p:nvPr/>
        </p:nvSpPr>
        <p:spPr>
          <a:xfrm>
            <a:off x="1765078" y="207933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6_BD#aab26712b?sp=1&amp;vcp=1&amp;pid=0e57c9ee5&amp;color=0,0,0&amp;vtp=1&amp;vaab=1&amp;bt=1&amp;bbb=1&amp;zzd= 6">
            <a:extLst>
              <a:ext uri="{FF2B5EF4-FFF2-40B4-BE49-F238E27FC236}">
                <a16:creationId xmlns:a16="http://schemas.microsoft.com/office/drawing/2014/main" id="{D4DD8ACC-D7CD-8E31-E38B-3D2EF4FBF888}"/>
              </a:ext>
            </a:extLst>
          </p:cNvPr>
          <p:cNvSpPr/>
          <p:nvPr/>
        </p:nvSpPr>
        <p:spPr>
          <a:xfrm>
            <a:off x="2476278" y="337473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6_BD#aab26712b?sp=1&amp;vcp=1&amp;pid=0e57c9ee5&amp;color=0,0,0&amp;vtp=1&amp;vaab=1&amp;bt=1&amp;bbb=1&amp;zzd= 8">
            <a:extLst>
              <a:ext uri="{FF2B5EF4-FFF2-40B4-BE49-F238E27FC236}">
                <a16:creationId xmlns:a16="http://schemas.microsoft.com/office/drawing/2014/main" id="{9E7803FF-CE8D-4323-7C43-738781D2AB60}"/>
              </a:ext>
            </a:extLst>
          </p:cNvPr>
          <p:cNvSpPr/>
          <p:nvPr/>
        </p:nvSpPr>
        <p:spPr>
          <a:xfrm>
            <a:off x="3187478" y="467013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6_BD#aab26712b?sp=1&amp;vcp=1&amp;pid=0e57c9ee5&amp;color=0,0,0&amp;vtp=1&amp;vaab=1&amp;bt=1&amp;bbb=1&amp;zzd= 9">
            <a:extLst>
              <a:ext uri="{FF2B5EF4-FFF2-40B4-BE49-F238E27FC236}">
                <a16:creationId xmlns:a16="http://schemas.microsoft.com/office/drawing/2014/main" id="{091C1BF3-8DCE-282A-A2DC-CD87DDC64815}"/>
              </a:ext>
            </a:extLst>
          </p:cNvPr>
          <p:cNvSpPr/>
          <p:nvPr/>
        </p:nvSpPr>
        <p:spPr>
          <a:xfrm>
            <a:off x="1765078" y="529047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19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8&amp;si=2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aab26712b?sp=1&amp;vcp=1&amp;pid=0e57c9ee5&amp;color=0,0,0&amp;vtp=1&amp;vaab=1&amp;bt=1&amp;bbb=1&amp;hb=1"/>
          <p:cNvSpPr/>
          <p:nvPr/>
        </p:nvSpPr>
        <p:spPr>
          <a:xfrm>
            <a:off x="539496" y="217903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4.理解拓展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全文以武陵渔人进出桃花源为线索，虚构了一个宁静平和的世外桃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，描绘了一幅没有剥削、没有压迫，人人安居乐业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、和睦相处的生活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画面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，表达了作者对当时黑暗现实的不满和对和平生活的向往。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9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9&amp;si=2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aab26712b?sp=1&amp;vcp=1&amp;pid=0e57c9ee5&amp;color=0,0,0&amp;vtp=1&amp;vaab=1&amp;bt=1&amp;bbb=1"/>
          <p:cNvSpPr/>
          <p:nvPr/>
        </p:nvSpPr>
        <p:spPr>
          <a:xfrm>
            <a:off x="539496" y="153895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.写作特色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（1）虚实结合的写法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桃花源内外的景物，村中的风俗人情都是通过渔人的观察和感觉或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借助渔人的活动表现出来的。文章开头写他“忘路之远近”，倒数第二段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写“遂迷，不复得路”，正是要通过这些带有神秘色彩的描述暗示读者，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文中所写的世外桃源是一个虚无缥缈、可望而不可即的幻想世界。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#cf0e7c134.fixed?vcp=1&amp;pid=e3b8326c6&amp;color=238,61,73&amp;vtp=1&amp;vaab=1&amp;bbb=1"/>
          <p:cNvSpPr/>
          <p:nvPr/>
        </p:nvSpPr>
        <p:spPr>
          <a:xfrm>
            <a:off x="265176" y="118872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200"/>
              </a:lnSpc>
            </a:pPr>
            <a:r>
              <a:rPr lang="en-US" altLang="zh-CN" sz="5000" b="1" i="0" dirty="0">
                <a:solidFill>
                  <a:srgbClr val="EE3D49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复习讲义</a:t>
            </a:r>
            <a:endParaRPr lang="en-US" altLang="zh-CN" sz="5000" dirty="0"/>
          </a:p>
        </p:txBody>
      </p:sp>
      <p:sp>
        <p:nvSpPr>
          <p:cNvPr id="3" name="C_3#cf0e7c134.fixed?vcp=1&amp;pid=e3b8326c6&amp;color=86,186,157&amp;vtp=1&amp;vaab=1&amp;bbb=1"/>
          <p:cNvSpPr/>
          <p:nvPr/>
        </p:nvSpPr>
        <p:spPr>
          <a:xfrm>
            <a:off x="265176" y="246888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第二部分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阅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读</a:t>
            </a:r>
            <a:endParaRPr lang="en-US" altLang="zh-CN" sz="4800" dirty="0"/>
          </a:p>
        </p:txBody>
      </p:sp>
      <p:sp>
        <p:nvSpPr>
          <p:cNvPr id="4" name="C_3#cf0e7c134.fixed?vcp=1&amp;pid=e3b8326c6&amp;color=0,0,0&amp;vtp=1&amp;vaab=1&amp;bbb=1"/>
          <p:cNvSpPr/>
          <p:nvPr/>
        </p:nvSpPr>
        <p:spPr>
          <a:xfrm>
            <a:off x="265176" y="3730752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四、文言文阅读</a:t>
            </a:r>
            <a:endParaRPr lang="en-US" altLang="zh-CN" sz="4000" dirty="0"/>
          </a:p>
        </p:txBody>
      </p:sp>
      <p:sp>
        <p:nvSpPr>
          <p:cNvPr id="5" name="C_3_BD#cf0e7c134.fixed?sp=1&amp;vcp=1&amp;pid=e3b8326c6&amp;color=0,0,0&amp;vtp=1&amp;vaab=1&amp;bbb=1"/>
          <p:cNvSpPr/>
          <p:nvPr/>
        </p:nvSpPr>
        <p:spPr>
          <a:xfrm>
            <a:off x="265176" y="475488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文言文篇目梳理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fa407de04?sp=1&amp;vcp=1&amp;pid=18046fb26&amp;color=0,0,0&amp;vtp=1&amp;vaab=1&amp;bt=1&amp;bbb=1"/>
          <p:cNvSpPr/>
          <p:nvPr/>
        </p:nvSpPr>
        <p:spPr>
          <a:xfrm>
            <a:off x="539496" y="250542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.朗读节奏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（1）为人谋/而不忠乎？与朋友交/而不信乎？传/不习乎？</a:t>
            </a:r>
          </a:p>
          <a:p>
            <a:pPr latinLnBrk="1"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（2）学而不思/则罔，思而不学/则殆。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0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0&amp;si=2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aab26712b?sp=1&amp;vcp=1&amp;pid=0e57c9ee5&amp;color=0,0,0&amp;mp=1&amp;vtp=1&amp;vaab=1&amp;bt=1&amp;bbb=1&amp;hb=1"/>
          <p:cNvSpPr/>
          <p:nvPr/>
        </p:nvSpPr>
        <p:spPr>
          <a:xfrm>
            <a:off x="539496" y="217903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（2）巧妙的景物描写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“忽逢桃花林，夹岸数百步，中无杂树，芳草鲜美，落英缤纷。”这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段景物描写引起渔人的兴趣，激发了他的好奇心，使他产生“欲穷其林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的动机，从而有了发现这片与世隔绝的理想中的乐土的机会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0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1&amp;si=2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185c30805?vcp=1&amp;pid=4a14f3c61&amp;color=0,0,0&amp;vtp=1&amp;vaab=1&amp;bt=1&amp;bbb=1"/>
          <p:cNvSpPr/>
          <p:nvPr/>
        </p:nvSpPr>
        <p:spPr>
          <a:xfrm>
            <a:off x="539496" y="554400"/>
            <a:ext cx="11109960" cy="54419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（二）小石潭记</a:t>
            </a:r>
            <a:endParaRPr lang="en-US" altLang="zh-CN" sz="3000" dirty="0"/>
          </a:p>
        </p:txBody>
      </p:sp>
      <p:graphicFrame>
        <p:nvGraphicFramePr>
          <p:cNvPr id="232" name="P_6_BD#8519fa6c6?colgroup=10,18&amp;vcp=1&amp;pid=185c30805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7716353"/>
              </p:ext>
            </p:extLst>
          </p:nvPr>
        </p:nvGraphicFramePr>
        <p:xfrm>
          <a:off x="262476" y="1211370"/>
          <a:ext cx="11664000" cy="4942777"/>
        </p:xfrm>
        <a:graphic>
          <a:graphicData uri="http://schemas.openxmlformats.org/drawingml/2006/table">
            <a:tbl>
              <a:tblPr/>
              <a:tblGrid>
                <a:gridCol w="4428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236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72192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参考译文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4558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5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从小丘西行百二十步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隔篁竹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闻水声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如鸣珮环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心乐之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伐竹取道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下见小潭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水尤清冽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全石以为底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近岸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卷石底以出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为坻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为屿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为嵁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为岩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青树翠蔓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蒙络摇缀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参差披拂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5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从小丘向西走一百二十步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隔着竹林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听到了水声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好像佩环碰撞的声音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我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心里为之高兴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砍倒竹子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开辟出一条道路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向下看见一个小潭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潭水格外清凉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小石潭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以整块的石头为底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靠近岸边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石底周边部分翻卷过来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露出水面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成为坻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屿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嵁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岩各种不同的形状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青葱的树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翠绿的藤蔓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蒙盖缠绕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摇曳牵连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参差不齐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随风飘拂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20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2&amp;si=2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3" name="P_6_BD#8519fa6c6?colgroup=10,18&amp;vcp=1&amp;pid=185c30805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9136031"/>
              </p:ext>
            </p:extLst>
          </p:nvPr>
        </p:nvGraphicFramePr>
        <p:xfrm>
          <a:off x="222420" y="967703"/>
          <a:ext cx="11747160" cy="5250720"/>
        </p:xfrm>
        <a:graphic>
          <a:graphicData uri="http://schemas.openxmlformats.org/drawingml/2006/table">
            <a:tbl>
              <a:tblPr/>
              <a:tblGrid>
                <a:gridCol w="475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9951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919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参考译文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28000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潭中鱼可百许头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皆若空游无所依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日光下澈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影布石上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佁然不动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俶尔远逝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往来翕忽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似与游者相乐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潭中的鱼约有一百来条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都好像在空中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游动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没有什么依傍的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阳光照到水底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鱼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的影子映在水底的石头上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鱼儿静止不动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忽然间向远处游去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往来轻快迅疾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好像和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游人一同欢乐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96000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潭西南而望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斗折蛇行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明灭可见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其岸势犬牙差互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不可知其源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向小石潭的西南方看去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溪水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像北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斗星那样曲折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像蛇那样蜿蜒前行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时隐时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现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溪岸的形状像狗的牙齿那样交错不齐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lv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不知道它的源泉在哪里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6_BD#8519fa6c6?colgroup=10,18&amp;vcp=1&amp;pid=185c30805&amp;color=0,0,0&amp;vtp=1&amp;vaab=1&amp;bt=1&amp;bbb=1">
            <a:extLst>
              <a:ext uri="{FF2B5EF4-FFF2-40B4-BE49-F238E27FC236}">
                <a16:creationId xmlns:a16="http://schemas.microsoft.com/office/drawing/2014/main" id="{FB420749-FA45-A7A5-28FA-576F92CC32F8}"/>
              </a:ext>
            </a:extLst>
          </p:cNvPr>
          <p:cNvSpPr txBox="1"/>
          <p:nvPr/>
        </p:nvSpPr>
        <p:spPr>
          <a:xfrm>
            <a:off x="10913023" y="335325"/>
            <a:ext cx="718145" cy="516552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43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0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3&amp;si=2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4" name="P_6_BD#8519fa6c6?colgroup=10,18&amp;vcp=1&amp;pid=185c30805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24607226"/>
              </p:ext>
            </p:extLst>
          </p:nvPr>
        </p:nvGraphicFramePr>
        <p:xfrm>
          <a:off x="222420" y="964864"/>
          <a:ext cx="11747160" cy="5250720"/>
        </p:xfrm>
        <a:graphic>
          <a:graphicData uri="http://schemas.openxmlformats.org/drawingml/2006/table">
            <a:tbl>
              <a:tblPr/>
              <a:tblGrid>
                <a:gridCol w="475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9951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327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参考译文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88000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5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坐潭上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四面竹树环合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寂寥无人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凄神寒骨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悄怆幽邃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以其境过清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不可久居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乃记之而去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5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坐在小石潭边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四面被竹子和树木围绕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5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着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寂静寥落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空无一人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让人感到心情悲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5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伤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寒气透骨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凄凉幽深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因为这里的环境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5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太凄清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不可以久留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于是记录下游览经历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5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就离开了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36000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5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同游者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吴武陵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龚古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余弟宗玄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隶而从者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崔氏二小生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曰恕己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曰奉壹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5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同游的人有吴武陵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龚古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我的堂弟宗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5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玄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跟随着同去的是两个姓崔的年轻人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一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5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个叫恕己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一个叫奉壹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6_BD#8519fa6c6?colgroup=10,18&amp;vcp=1&amp;pid=185c30805&amp;color=0,0,0&amp;vtp=1&amp;vaab=1&amp;bt=1&amp;bbb=1">
            <a:extLst>
              <a:ext uri="{FF2B5EF4-FFF2-40B4-BE49-F238E27FC236}">
                <a16:creationId xmlns:a16="http://schemas.microsoft.com/office/drawing/2014/main" id="{304D5362-4E67-56C9-20F0-9A9E43DFF2E4}"/>
              </a:ext>
            </a:extLst>
          </p:cNvPr>
          <p:cNvSpPr txBox="1"/>
          <p:nvPr/>
        </p:nvSpPr>
        <p:spPr>
          <a:xfrm>
            <a:off x="10913023" y="335325"/>
            <a:ext cx="718145" cy="516552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43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0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4&amp;si=2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8519fa6c6?sp=1&amp;vcp=1&amp;pid=185c30805&amp;color=0,0,0&amp;vtp=1&amp;vaab=1&amp;bt=1&amp;bbb=1"/>
          <p:cNvSpPr/>
          <p:nvPr/>
        </p:nvSpPr>
        <p:spPr>
          <a:xfrm>
            <a:off x="168021" y="210537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.朗读节奏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-5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（1）从小丘西行/百二十步，隔/篁竹，闻/水声，如鸣/珮环，心/乐之。</a:t>
            </a:r>
          </a:p>
          <a:p>
            <a:pPr latinLnBrk="1"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（2）其岸势/犬牙差互，不可/知其源。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0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5&amp;si=2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8519fa6c6?sp=1&amp;vcp=1&amp;pid=185c30805&amp;color=0,0,0&amp;vtp=1&amp;vaab=1&amp;bt=1&amp;bbb=1"/>
          <p:cNvSpPr/>
          <p:nvPr/>
        </p:nvSpPr>
        <p:spPr>
          <a:xfrm>
            <a:off x="539496" y="87982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.重要实词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（1）古今异义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①影布石上（古义：映/今义：用棉、麻等织成的可做衣服或其他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物件的材料）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②不可久居（古义：停留/今义：居住）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③乃记之而去（古义：离开/今义：前往，到某处）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④崔氏二小生（古义：年轻人/今义：戏曲中生角的一种，扮演青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年男子）</a:t>
            </a:r>
            <a:endParaRPr lang="en-US" altLang="zh-CN" sz="2800" dirty="0"/>
          </a:p>
        </p:txBody>
      </p:sp>
      <p:sp>
        <p:nvSpPr>
          <p:cNvPr id="4" name="P_6#8519fa6c6?sp=1&amp;vcp=1&amp;pid=185c30805&amp;color=0,0,0&amp;vtp=1&amp;vaab=1&amp;bt=1&amp;bbb=1&amp;zzd= 4">
            <a:extLst>
              <a:ext uri="{FF2B5EF4-FFF2-40B4-BE49-F238E27FC236}">
                <a16:creationId xmlns:a16="http://schemas.microsoft.com/office/drawing/2014/main" id="{DFA34E08-A06F-DB05-BC16-94E321386CAD}"/>
              </a:ext>
            </a:extLst>
          </p:cNvPr>
          <p:cNvSpPr/>
          <p:nvPr/>
        </p:nvSpPr>
        <p:spPr>
          <a:xfrm>
            <a:off x="2120678" y="27848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_6#8519fa6c6?sp=1&amp;vcp=1&amp;pid=185c30805&amp;color=0,0,0&amp;vtp=1&amp;vaab=1&amp;bt=1&amp;bbb=1&amp;zzd= 7">
            <a:extLst>
              <a:ext uri="{FF2B5EF4-FFF2-40B4-BE49-F238E27FC236}">
                <a16:creationId xmlns:a16="http://schemas.microsoft.com/office/drawing/2014/main" id="{973A611E-CF7D-B061-08F0-9E6A34A7EC76}"/>
              </a:ext>
            </a:extLst>
          </p:cNvPr>
          <p:cNvSpPr/>
          <p:nvPr/>
        </p:nvSpPr>
        <p:spPr>
          <a:xfrm>
            <a:off x="2831878" y="40802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6#8519fa6c6?sp=1&amp;vcp=1&amp;pid=185c30805&amp;color=0,0,0&amp;vtp=1&amp;vaab=1&amp;bt=1&amp;bbb=1&amp;zzd= 9">
            <a:extLst>
              <a:ext uri="{FF2B5EF4-FFF2-40B4-BE49-F238E27FC236}">
                <a16:creationId xmlns:a16="http://schemas.microsoft.com/office/drawing/2014/main" id="{6D87057A-0205-1DD4-20FD-95516B18E6C7}"/>
              </a:ext>
            </a:extLst>
          </p:cNvPr>
          <p:cNvSpPr/>
          <p:nvPr/>
        </p:nvSpPr>
        <p:spPr>
          <a:xfrm>
            <a:off x="3187478" y="47279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6#8519fa6c6?sp=1&amp;vcp=1&amp;pid=185c30805&amp;color=0,0,0&amp;vtp=1&amp;vaab=1&amp;bt=1&amp;bbb=1&amp;zzd= 11">
            <a:extLst>
              <a:ext uri="{FF2B5EF4-FFF2-40B4-BE49-F238E27FC236}">
                <a16:creationId xmlns:a16="http://schemas.microsoft.com/office/drawing/2014/main" id="{02956644-B157-1DB4-06F4-0C782C6FE506}"/>
              </a:ext>
            </a:extLst>
          </p:cNvPr>
          <p:cNvSpPr/>
          <p:nvPr/>
        </p:nvSpPr>
        <p:spPr>
          <a:xfrm>
            <a:off x="2831878" y="53756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6#8519fa6c6?sp=1&amp;vcp=1&amp;pid=185c30805&amp;color=0,0,0&amp;vtp=1&amp;vaab=1&amp;bt=1&amp;bbb=1&amp;zzd= 11">
            <a:extLst>
              <a:ext uri="{FF2B5EF4-FFF2-40B4-BE49-F238E27FC236}">
                <a16:creationId xmlns:a16="http://schemas.microsoft.com/office/drawing/2014/main" id="{AD3A6359-6670-7348-7430-C86D2D700087}"/>
              </a:ext>
            </a:extLst>
          </p:cNvPr>
          <p:cNvSpPr/>
          <p:nvPr/>
        </p:nvSpPr>
        <p:spPr>
          <a:xfrm>
            <a:off x="3187478" y="53756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20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6&amp;si=2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8519fa6c6?sp=1&amp;vcp=1&amp;pid=185c30805&amp;color=0,0,0&amp;vtp=1&amp;vaab=1&amp;bt=1&amp;bbb=1"/>
          <p:cNvSpPr/>
          <p:nvPr/>
        </p:nvSpPr>
        <p:spPr>
          <a:xfrm>
            <a:off x="539496" y="442309"/>
            <a:ext cx="11109960" cy="5735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（2）词类活用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从小丘西行百二十步（名词用作状语，向西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心乐之（形容词的意动用法，以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为乐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潭西南而望（方位名词用作状语，向西南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斗折蛇行（斗，名词用作状语，像北斗星那样；蛇，名词用作状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语，像蛇那样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⑤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其岸势犬牙差互（名词用作状语，像狗的牙齿那样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⑥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凄神寒骨（凄，形容词的使动用法，使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感到心情悲伤；寒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形容词的使动用法，使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感到寒冷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9" name="P_6_BD#8519fa6c6?sp=1&amp;vcp=1&amp;pid=185c30805&amp;color=0,0,0&amp;vtp=1&amp;vaab=1&amp;bt=1&amp;bbb=1&amp;zzd= 2">
            <a:extLst>
              <a:ext uri="{FF2B5EF4-FFF2-40B4-BE49-F238E27FC236}">
                <a16:creationId xmlns:a16="http://schemas.microsoft.com/office/drawing/2014/main" id="{C16B255A-260F-7591-C6B6-D571F7078177}"/>
              </a:ext>
            </a:extLst>
          </p:cNvPr>
          <p:cNvSpPr/>
          <p:nvPr/>
        </p:nvSpPr>
        <p:spPr>
          <a:xfrm>
            <a:off x="2831878" y="169960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6_BD#8519fa6c6?sp=1&amp;vcp=1&amp;pid=185c30805&amp;color=0,0,0&amp;vtp=1&amp;vaab=1&amp;bt=1&amp;bbb=1&amp;zzd= 3">
            <a:extLst>
              <a:ext uri="{FF2B5EF4-FFF2-40B4-BE49-F238E27FC236}">
                <a16:creationId xmlns:a16="http://schemas.microsoft.com/office/drawing/2014/main" id="{8194EC1D-DF74-C50F-9043-2342F422D518}"/>
              </a:ext>
            </a:extLst>
          </p:cNvPr>
          <p:cNvSpPr/>
          <p:nvPr/>
        </p:nvSpPr>
        <p:spPr>
          <a:xfrm>
            <a:off x="2120678" y="234730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_6_BD#8519fa6c6?sp=1&amp;vcp=1&amp;pid=185c30805&amp;color=0,0,0&amp;vtp=1&amp;vaab=1&amp;bt=1&amp;bbb=1&amp;zzd= 4">
            <a:extLst>
              <a:ext uri="{FF2B5EF4-FFF2-40B4-BE49-F238E27FC236}">
                <a16:creationId xmlns:a16="http://schemas.microsoft.com/office/drawing/2014/main" id="{31B15019-1E43-2829-B77C-394982136A3C}"/>
              </a:ext>
            </a:extLst>
          </p:cNvPr>
          <p:cNvSpPr/>
          <p:nvPr/>
        </p:nvSpPr>
        <p:spPr>
          <a:xfrm>
            <a:off x="2120678" y="299500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P_6_BD#8519fa6c6?sp=1&amp;vcp=1&amp;pid=185c30805&amp;color=0,0,0&amp;vtp=1&amp;vaab=1&amp;bt=1&amp;bbb=1&amp;zzd= 4">
            <a:extLst>
              <a:ext uri="{FF2B5EF4-FFF2-40B4-BE49-F238E27FC236}">
                <a16:creationId xmlns:a16="http://schemas.microsoft.com/office/drawing/2014/main" id="{D75583A2-3F1E-C385-8F8F-39AC9C661D8F}"/>
              </a:ext>
            </a:extLst>
          </p:cNvPr>
          <p:cNvSpPr/>
          <p:nvPr/>
        </p:nvSpPr>
        <p:spPr>
          <a:xfrm>
            <a:off x="2476278" y="299500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P_6_BD#8519fa6c6?sp=1&amp;vcp=1&amp;pid=185c30805&amp;color=0,0,0&amp;vtp=1&amp;vaab=1&amp;bt=1&amp;bbb=1&amp;zzd= 5">
            <a:extLst>
              <a:ext uri="{FF2B5EF4-FFF2-40B4-BE49-F238E27FC236}">
                <a16:creationId xmlns:a16="http://schemas.microsoft.com/office/drawing/2014/main" id="{152D6BF0-BC6F-873A-29C6-5F25741A71A7}"/>
              </a:ext>
            </a:extLst>
          </p:cNvPr>
          <p:cNvSpPr/>
          <p:nvPr/>
        </p:nvSpPr>
        <p:spPr>
          <a:xfrm>
            <a:off x="1765078" y="364270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P_6_BD#8519fa6c6?sp=1&amp;vcp=1&amp;pid=185c30805&amp;color=0,0,0&amp;vtp=1&amp;vaab=1&amp;bt=1&amp;bbb=1&amp;zzd= 5">
            <a:extLst>
              <a:ext uri="{FF2B5EF4-FFF2-40B4-BE49-F238E27FC236}">
                <a16:creationId xmlns:a16="http://schemas.microsoft.com/office/drawing/2014/main" id="{CE599007-C13F-CC49-8786-58B51616AB7F}"/>
              </a:ext>
            </a:extLst>
          </p:cNvPr>
          <p:cNvSpPr/>
          <p:nvPr/>
        </p:nvSpPr>
        <p:spPr>
          <a:xfrm>
            <a:off x="2476278" y="364270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P_6_BD#8519fa6c6?sp=1&amp;vcp=1&amp;pid=185c30805&amp;color=0,0,0&amp;vtp=1&amp;vaab=1&amp;bt=1&amp;bbb=1&amp;zzd= 7">
            <a:extLst>
              <a:ext uri="{FF2B5EF4-FFF2-40B4-BE49-F238E27FC236}">
                <a16:creationId xmlns:a16="http://schemas.microsoft.com/office/drawing/2014/main" id="{6EE84627-B8A0-C728-6296-9D54D7C16FAC}"/>
              </a:ext>
            </a:extLst>
          </p:cNvPr>
          <p:cNvSpPr/>
          <p:nvPr/>
        </p:nvSpPr>
        <p:spPr>
          <a:xfrm>
            <a:off x="2831878" y="493810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P_6_BD#8519fa6c6?sp=1&amp;vcp=1&amp;pid=185c30805&amp;color=0,0,0&amp;vtp=1&amp;vaab=1&amp;bt=1&amp;bbb=1&amp;zzd= 7">
            <a:extLst>
              <a:ext uri="{FF2B5EF4-FFF2-40B4-BE49-F238E27FC236}">
                <a16:creationId xmlns:a16="http://schemas.microsoft.com/office/drawing/2014/main" id="{CA4A84A2-6F44-9FAF-31E6-56A7FAED2575}"/>
              </a:ext>
            </a:extLst>
          </p:cNvPr>
          <p:cNvSpPr/>
          <p:nvPr/>
        </p:nvSpPr>
        <p:spPr>
          <a:xfrm>
            <a:off x="3187478" y="493810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P_6_BD#8519fa6c6?sp=1&amp;vcp=1&amp;pid=185c30805&amp;color=0,0,0&amp;vtp=1&amp;vaab=1&amp;bt=1&amp;bbb=1&amp;zzd= 8">
            <a:extLst>
              <a:ext uri="{FF2B5EF4-FFF2-40B4-BE49-F238E27FC236}">
                <a16:creationId xmlns:a16="http://schemas.microsoft.com/office/drawing/2014/main" id="{AF3069D7-5860-7EA5-A1B6-BA6A8C75A731}"/>
              </a:ext>
            </a:extLst>
          </p:cNvPr>
          <p:cNvSpPr/>
          <p:nvPr/>
        </p:nvSpPr>
        <p:spPr>
          <a:xfrm>
            <a:off x="1765078" y="558580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P_6_BD#8519fa6c6?sp=1&amp;vcp=1&amp;pid=185c30805&amp;color=0,0,0&amp;vtp=1&amp;vaab=1&amp;bt=1&amp;bbb=1&amp;zzd= 8">
            <a:extLst>
              <a:ext uri="{FF2B5EF4-FFF2-40B4-BE49-F238E27FC236}">
                <a16:creationId xmlns:a16="http://schemas.microsoft.com/office/drawing/2014/main" id="{CBEEA43F-E145-223F-CDC9-72D32BDA12E9}"/>
              </a:ext>
            </a:extLst>
          </p:cNvPr>
          <p:cNvSpPr/>
          <p:nvPr/>
        </p:nvSpPr>
        <p:spPr>
          <a:xfrm>
            <a:off x="2476278" y="558580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20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7&amp;si=23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8519fa6c6?sp=1&amp;vcp=1&amp;pid=185c30805&amp;color=0,0,0&amp;vtp=1&amp;vaab=1&amp;bt=1&amp;bbb=1"/>
          <p:cNvSpPr/>
          <p:nvPr/>
        </p:nvSpPr>
        <p:spPr>
          <a:xfrm>
            <a:off x="539496" y="218538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）其他实词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①佁然不动（静止不动的样子）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②俶尔远逝（忽然）</a:t>
            </a:r>
          </a:p>
          <a:p>
            <a:pPr latinLnBrk="1"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③往来翕忽（轻快迅疾的样子）</a:t>
            </a:r>
            <a:endParaRPr lang="en-US" altLang="zh-CN" sz="2800" dirty="0"/>
          </a:p>
        </p:txBody>
      </p:sp>
      <p:sp>
        <p:nvSpPr>
          <p:cNvPr id="6" name="P_6_BD#8519fa6c6?sp=1&amp;vcp=1&amp;pid=185c30805&amp;color=0,0,0&amp;vtp=1&amp;vaab=1&amp;bt=1&amp;bbb=1&amp;zzd= 2">
            <a:extLst>
              <a:ext uri="{FF2B5EF4-FFF2-40B4-BE49-F238E27FC236}">
                <a16:creationId xmlns:a16="http://schemas.microsoft.com/office/drawing/2014/main" id="{85FB2D01-97AA-7DC0-D6F8-A23A4AA71531}"/>
              </a:ext>
            </a:extLst>
          </p:cNvPr>
          <p:cNvSpPr/>
          <p:nvPr/>
        </p:nvSpPr>
        <p:spPr>
          <a:xfrm>
            <a:off x="1765078" y="34426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6_BD#8519fa6c6?sp=1&amp;vcp=1&amp;pid=185c30805&amp;color=0,0,0&amp;vtp=1&amp;vaab=1&amp;bt=1&amp;bbb=1&amp;zzd= 2">
            <a:extLst>
              <a:ext uri="{FF2B5EF4-FFF2-40B4-BE49-F238E27FC236}">
                <a16:creationId xmlns:a16="http://schemas.microsoft.com/office/drawing/2014/main" id="{D165F59F-25CC-3CCC-005D-429FE64DE374}"/>
              </a:ext>
            </a:extLst>
          </p:cNvPr>
          <p:cNvSpPr/>
          <p:nvPr/>
        </p:nvSpPr>
        <p:spPr>
          <a:xfrm>
            <a:off x="2120678" y="34426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6_BD#8519fa6c6?sp=1&amp;vcp=1&amp;pid=185c30805&amp;color=0,0,0&amp;vtp=1&amp;vaab=1&amp;bt=1&amp;bbb=1&amp;zzd= 3">
            <a:extLst>
              <a:ext uri="{FF2B5EF4-FFF2-40B4-BE49-F238E27FC236}">
                <a16:creationId xmlns:a16="http://schemas.microsoft.com/office/drawing/2014/main" id="{A99CBEE5-A3F8-B1E3-0232-BBCD7DD78D80}"/>
              </a:ext>
            </a:extLst>
          </p:cNvPr>
          <p:cNvSpPr/>
          <p:nvPr/>
        </p:nvSpPr>
        <p:spPr>
          <a:xfrm>
            <a:off x="1765078" y="40903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6_BD#8519fa6c6?sp=1&amp;vcp=1&amp;pid=185c30805&amp;color=0,0,0&amp;vtp=1&amp;vaab=1&amp;bt=1&amp;bbb=1&amp;zzd= 3">
            <a:extLst>
              <a:ext uri="{FF2B5EF4-FFF2-40B4-BE49-F238E27FC236}">
                <a16:creationId xmlns:a16="http://schemas.microsoft.com/office/drawing/2014/main" id="{F381B39A-E235-2849-F77F-352FF07205AA}"/>
              </a:ext>
            </a:extLst>
          </p:cNvPr>
          <p:cNvSpPr/>
          <p:nvPr/>
        </p:nvSpPr>
        <p:spPr>
          <a:xfrm>
            <a:off x="2120678" y="40903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6_BD#8519fa6c6?sp=1&amp;vcp=1&amp;pid=185c30805&amp;color=0,0,0&amp;vtp=1&amp;vaab=1&amp;bt=1&amp;bbb=1&amp;zzd= 4">
            <a:extLst>
              <a:ext uri="{FF2B5EF4-FFF2-40B4-BE49-F238E27FC236}">
                <a16:creationId xmlns:a16="http://schemas.microsoft.com/office/drawing/2014/main" id="{0EC03A69-F5D6-D014-5495-39FDB5A8602A}"/>
              </a:ext>
            </a:extLst>
          </p:cNvPr>
          <p:cNvSpPr/>
          <p:nvPr/>
        </p:nvSpPr>
        <p:spPr>
          <a:xfrm>
            <a:off x="2476278" y="4691666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_6_BD#8519fa6c6?sp=1&amp;vcp=1&amp;pid=185c30805&amp;color=0,0,0&amp;vtp=1&amp;vaab=1&amp;bt=1&amp;bbb=1&amp;zzd= 4">
            <a:extLst>
              <a:ext uri="{FF2B5EF4-FFF2-40B4-BE49-F238E27FC236}">
                <a16:creationId xmlns:a16="http://schemas.microsoft.com/office/drawing/2014/main" id="{53F75047-7DD5-CEA0-DFB3-30E8A21D7A97}"/>
              </a:ext>
            </a:extLst>
          </p:cNvPr>
          <p:cNvSpPr/>
          <p:nvPr/>
        </p:nvSpPr>
        <p:spPr>
          <a:xfrm>
            <a:off x="2831878" y="4691666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20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8&amp;si=23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8519fa6c6?sp=1&amp;vcp=1&amp;pid=185c30805&amp;color=0,0,0&amp;vtp=1&amp;vaab=1&amp;bt=1&amp;bbb=1"/>
          <p:cNvSpPr/>
          <p:nvPr/>
        </p:nvSpPr>
        <p:spPr>
          <a:xfrm>
            <a:off x="539496" y="392475"/>
            <a:ext cx="11109960" cy="5735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.重要虚词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（1）而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①潭西南而望（连词，表修饰，不译）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②乃记之而去（连词，表承接，可不译）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（2）乃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0" cap="none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乃记之而去（副词，于是、就）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（3）以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①卷石底以出（连词，可不译，或译为“而”）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②以其境过清（介词，因为）</a:t>
            </a:r>
            <a:endParaRPr lang="en-US" altLang="zh-CN" sz="2800" dirty="0"/>
          </a:p>
        </p:txBody>
      </p:sp>
      <p:sp>
        <p:nvSpPr>
          <p:cNvPr id="10" name="P_6#8519fa6c6?sp=1&amp;vcp=1&amp;pid=185c30805&amp;color=0,0,0&amp;vtp=1&amp;vaab=1&amp;bt=1&amp;bbb=1&amp;zzd= 3">
            <a:extLst>
              <a:ext uri="{FF2B5EF4-FFF2-40B4-BE49-F238E27FC236}">
                <a16:creationId xmlns:a16="http://schemas.microsoft.com/office/drawing/2014/main" id="{FD64FD3F-81FD-E5A9-8C0B-33B7CFACB9B0}"/>
              </a:ext>
            </a:extLst>
          </p:cNvPr>
          <p:cNvSpPr/>
          <p:nvPr/>
        </p:nvSpPr>
        <p:spPr>
          <a:xfrm>
            <a:off x="2831878" y="229747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_6#8519fa6c6?sp=1&amp;vcp=1&amp;pid=185c30805&amp;color=0,0,0&amp;vtp=1&amp;vaab=1&amp;bt=1&amp;bbb=1&amp;zzd= 4">
            <a:extLst>
              <a:ext uri="{FF2B5EF4-FFF2-40B4-BE49-F238E27FC236}">
                <a16:creationId xmlns:a16="http://schemas.microsoft.com/office/drawing/2014/main" id="{16CEEF13-9D26-771A-C898-00F00F27BE7A}"/>
              </a:ext>
            </a:extLst>
          </p:cNvPr>
          <p:cNvSpPr/>
          <p:nvPr/>
        </p:nvSpPr>
        <p:spPr>
          <a:xfrm>
            <a:off x="2831878" y="294517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P_6#8519fa6c6?sp=1&amp;vcp=1&amp;pid=185c30805&amp;color=0,0,0&amp;vtp=1&amp;vaab=1&amp;bt=1&amp;bbb=1&amp;zzd= 7">
            <a:extLst>
              <a:ext uri="{FF2B5EF4-FFF2-40B4-BE49-F238E27FC236}">
                <a16:creationId xmlns:a16="http://schemas.microsoft.com/office/drawing/2014/main" id="{EEAA35F1-284B-BFB2-99CE-BA00D41E9F91}"/>
              </a:ext>
            </a:extLst>
          </p:cNvPr>
          <p:cNvSpPr/>
          <p:nvPr/>
        </p:nvSpPr>
        <p:spPr>
          <a:xfrm>
            <a:off x="1409478" y="424057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P_6#8519fa6c6?sp=1&amp;vcp=1&amp;pid=185c30805&amp;color=0,0,0&amp;vtp=1&amp;vaab=1&amp;bt=1&amp;bbb=1&amp;zzd= 9">
            <a:extLst>
              <a:ext uri="{FF2B5EF4-FFF2-40B4-BE49-F238E27FC236}">
                <a16:creationId xmlns:a16="http://schemas.microsoft.com/office/drawing/2014/main" id="{954A825E-1256-3359-922F-8AC1261EA00F}"/>
              </a:ext>
            </a:extLst>
          </p:cNvPr>
          <p:cNvSpPr/>
          <p:nvPr/>
        </p:nvSpPr>
        <p:spPr>
          <a:xfrm>
            <a:off x="2831878" y="553597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P_6#8519fa6c6?sp=1&amp;vcp=1&amp;pid=185c30805&amp;color=0,0,0&amp;vtp=1&amp;vaab=1&amp;bt=1&amp;bbb=1&amp;zzd= 10">
            <a:extLst>
              <a:ext uri="{FF2B5EF4-FFF2-40B4-BE49-F238E27FC236}">
                <a16:creationId xmlns:a16="http://schemas.microsoft.com/office/drawing/2014/main" id="{58275801-8F29-D476-6E8A-F14FF643C995}"/>
              </a:ext>
            </a:extLst>
          </p:cNvPr>
          <p:cNvSpPr/>
          <p:nvPr/>
        </p:nvSpPr>
        <p:spPr>
          <a:xfrm>
            <a:off x="1765078" y="6165832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20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9&amp;si=23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8519fa6c6?sp=1&amp;vcp=1&amp;pid=185c30805&amp;color=0,0,0&amp;vtp=1&amp;vaab=1&amp;bt=1&amp;bbb=1"/>
          <p:cNvSpPr/>
          <p:nvPr/>
        </p:nvSpPr>
        <p:spPr>
          <a:xfrm>
            <a:off x="539496" y="923639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（4）为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全石以为底（动词，作为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为坻，为屿，为嵁，为岩（动词，成为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4.理解拓展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本文生动地描写了小石潭环境的幽美和静穆，抒发了作者贬官失意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后的孤凄之情。语言简练、生动，景物刻画细腻、逼真，全篇充满了诗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情画意，表现了作者杰出的写作技巧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6" name="P_6_BD#8519fa6c6?sp=1&amp;vcp=1&amp;pid=185c30805&amp;color=0,0,0&amp;vtp=1&amp;vaab=1&amp;bt=1&amp;bbb=1&amp;zzd= 2">
            <a:extLst>
              <a:ext uri="{FF2B5EF4-FFF2-40B4-BE49-F238E27FC236}">
                <a16:creationId xmlns:a16="http://schemas.microsoft.com/office/drawing/2014/main" id="{2AC4AD95-F9F1-96CC-DFF7-DF09885107C8}"/>
              </a:ext>
            </a:extLst>
          </p:cNvPr>
          <p:cNvSpPr/>
          <p:nvPr/>
        </p:nvSpPr>
        <p:spPr>
          <a:xfrm>
            <a:off x="2831878" y="218093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6_BD#8519fa6c6?sp=1&amp;vcp=1&amp;pid=185c30805&amp;color=0,0,0&amp;vtp=1&amp;vaab=1&amp;bt=1&amp;bbb=1&amp;zzd= 3">
            <a:extLst>
              <a:ext uri="{FF2B5EF4-FFF2-40B4-BE49-F238E27FC236}">
                <a16:creationId xmlns:a16="http://schemas.microsoft.com/office/drawing/2014/main" id="{BC768AED-6712-575D-25B8-A4C8A0EF48CD}"/>
              </a:ext>
            </a:extLst>
          </p:cNvPr>
          <p:cNvSpPr/>
          <p:nvPr/>
        </p:nvSpPr>
        <p:spPr>
          <a:xfrm>
            <a:off x="1765078" y="282863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6_BD#8519fa6c6?sp=1&amp;vcp=1&amp;pid=185c30805&amp;color=0,0,0&amp;vtp=1&amp;vaab=1&amp;bt=1&amp;bbb=1&amp;zzd= 3">
            <a:extLst>
              <a:ext uri="{FF2B5EF4-FFF2-40B4-BE49-F238E27FC236}">
                <a16:creationId xmlns:a16="http://schemas.microsoft.com/office/drawing/2014/main" id="{2AA55691-1C68-6976-B408-B93161C99E58}"/>
              </a:ext>
            </a:extLst>
          </p:cNvPr>
          <p:cNvSpPr/>
          <p:nvPr/>
        </p:nvSpPr>
        <p:spPr>
          <a:xfrm>
            <a:off x="2831878" y="282863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6_BD#8519fa6c6?sp=1&amp;vcp=1&amp;pid=185c30805&amp;color=0,0,0&amp;vtp=1&amp;vaab=1&amp;bt=1&amp;bbb=1&amp;zzd= 3">
            <a:extLst>
              <a:ext uri="{FF2B5EF4-FFF2-40B4-BE49-F238E27FC236}">
                <a16:creationId xmlns:a16="http://schemas.microsoft.com/office/drawing/2014/main" id="{C3F790FB-FB5C-8C3E-EC89-6EBCD68838B1}"/>
              </a:ext>
            </a:extLst>
          </p:cNvPr>
          <p:cNvSpPr/>
          <p:nvPr/>
        </p:nvSpPr>
        <p:spPr>
          <a:xfrm>
            <a:off x="3898678" y="282863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6_BD#8519fa6c6?sp=1&amp;vcp=1&amp;pid=185c30805&amp;color=0,0,0&amp;vtp=1&amp;vaab=1&amp;bt=1&amp;bbb=1&amp;zzd= 3">
            <a:extLst>
              <a:ext uri="{FF2B5EF4-FFF2-40B4-BE49-F238E27FC236}">
                <a16:creationId xmlns:a16="http://schemas.microsoft.com/office/drawing/2014/main" id="{8C2CC8BB-5E53-E298-691D-B4D3A70AF6D3}"/>
              </a:ext>
            </a:extLst>
          </p:cNvPr>
          <p:cNvSpPr/>
          <p:nvPr/>
        </p:nvSpPr>
        <p:spPr>
          <a:xfrm>
            <a:off x="4965478" y="282863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fa407de04?sp=1&amp;vcp=1&amp;pid=18046fb26&amp;color=0,0,0&amp;vtp=1&amp;vaab=1&amp;bt=1&amp;bbb=1"/>
          <p:cNvSpPr/>
          <p:nvPr/>
        </p:nvSpPr>
        <p:spPr>
          <a:xfrm>
            <a:off x="539496" y="89252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.重要实词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（1）通假字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①不亦说乎（同“悦”，愉快）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②吾十有五而志于学（同“又”，用于整数和零数之间）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（2）古今异义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①有朋自远方来（古义：志同道合的人/今义：朋友）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②可以为师矣（古义：可以凭借，两个词/今义：表示可能或能够，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一个词）</a:t>
            </a:r>
            <a:endParaRPr lang="en-US" altLang="zh-CN" sz="2800" dirty="0"/>
          </a:p>
        </p:txBody>
      </p:sp>
      <p:sp>
        <p:nvSpPr>
          <p:cNvPr id="7" name="P_6#fa407de04?sp=1&amp;vcp=1&amp;pid=18046fb26&amp;color=0,0,0&amp;vtp=1&amp;vaab=1&amp;bt=1&amp;bbb=1&amp;zzd= 3">
            <a:extLst>
              <a:ext uri="{FF2B5EF4-FFF2-40B4-BE49-F238E27FC236}">
                <a16:creationId xmlns:a16="http://schemas.microsoft.com/office/drawing/2014/main" id="{D8AD6240-C2C6-AB89-8B63-67F14EEFEE1C}"/>
              </a:ext>
            </a:extLst>
          </p:cNvPr>
          <p:cNvSpPr/>
          <p:nvPr/>
        </p:nvSpPr>
        <p:spPr>
          <a:xfrm>
            <a:off x="2476278" y="27975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6#fa407de04?sp=1&amp;vcp=1&amp;pid=18046fb26&amp;color=0,0,0&amp;vtp=1&amp;vaab=1&amp;bt=1&amp;bbb=1&amp;zzd= 4">
            <a:extLst>
              <a:ext uri="{FF2B5EF4-FFF2-40B4-BE49-F238E27FC236}">
                <a16:creationId xmlns:a16="http://schemas.microsoft.com/office/drawing/2014/main" id="{D24059D2-F5E2-8AA3-6FA0-01E03C12AAA3}"/>
              </a:ext>
            </a:extLst>
          </p:cNvPr>
          <p:cNvSpPr/>
          <p:nvPr/>
        </p:nvSpPr>
        <p:spPr>
          <a:xfrm>
            <a:off x="2476278" y="34452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6#fa407de04?sp=1&amp;vcp=1&amp;pid=18046fb26&amp;color=0,0,0&amp;vtp=1&amp;vaab=1&amp;bt=1&amp;bbb=1&amp;zzd= 7">
            <a:extLst>
              <a:ext uri="{FF2B5EF4-FFF2-40B4-BE49-F238E27FC236}">
                <a16:creationId xmlns:a16="http://schemas.microsoft.com/office/drawing/2014/main" id="{31D2FCC0-7909-C7AD-E22E-46DB83699E80}"/>
              </a:ext>
            </a:extLst>
          </p:cNvPr>
          <p:cNvSpPr/>
          <p:nvPr/>
        </p:nvSpPr>
        <p:spPr>
          <a:xfrm>
            <a:off x="2120678" y="47406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6#fa407de04?sp=1&amp;vcp=1&amp;pid=18046fb26&amp;color=0,0,0&amp;vtp=1&amp;vaab=1&amp;bt=1&amp;bbb=1&amp;zzd= 9">
            <a:extLst>
              <a:ext uri="{FF2B5EF4-FFF2-40B4-BE49-F238E27FC236}">
                <a16:creationId xmlns:a16="http://schemas.microsoft.com/office/drawing/2014/main" id="{A0010824-ADDC-2F8A-4C64-C6B1B1A25DAF}"/>
              </a:ext>
            </a:extLst>
          </p:cNvPr>
          <p:cNvSpPr/>
          <p:nvPr/>
        </p:nvSpPr>
        <p:spPr>
          <a:xfrm>
            <a:off x="1765078" y="53883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_6#fa407de04?sp=1&amp;vcp=1&amp;pid=18046fb26&amp;color=0,0,0&amp;vtp=1&amp;vaab=1&amp;bt=1&amp;bbb=1&amp;zzd= 9">
            <a:extLst>
              <a:ext uri="{FF2B5EF4-FFF2-40B4-BE49-F238E27FC236}">
                <a16:creationId xmlns:a16="http://schemas.microsoft.com/office/drawing/2014/main" id="{4F69F7DB-C6AE-CEA6-3ADA-6DFBED96EE52}"/>
              </a:ext>
            </a:extLst>
          </p:cNvPr>
          <p:cNvSpPr/>
          <p:nvPr/>
        </p:nvSpPr>
        <p:spPr>
          <a:xfrm>
            <a:off x="2120678" y="53883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2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1&amp;si=24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8519fa6c6?sp=1&amp;vcp=1&amp;pid=185c30805&amp;color=0,0,0&amp;vtp=1&amp;vaab=1&amp;bt=1&amp;bbb=1"/>
          <p:cNvSpPr/>
          <p:nvPr/>
        </p:nvSpPr>
        <p:spPr>
          <a:xfrm>
            <a:off x="539496" y="90522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5.写作特色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（1）移步换景与定点观察相结合。作者采用移步换景的方法写发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现小石潭的经过。到小石潭以后，采用定点观察的方式，由近及远，写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出了小石潭及周围景物的特点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（2）抓住特征，细致描绘。作者用“为坻，为屿，为嵁，为岩”几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个短语，将小石潭水底的石头翻卷过来露出水面的形状，细致生动地描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绘出来。水中游鱼或动或静，如精灵般可爱;同时通过游鱼写出了潭水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的清澈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2&amp;si=24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8519fa6c6?sp=1&amp;vcp=1&amp;pid=185c30805&amp;color=0,0,0&amp;vtp=1&amp;vaab=1&amp;bt=1&amp;bbb=1&amp;hb=1"/>
          <p:cNvSpPr/>
          <p:nvPr/>
        </p:nvSpPr>
        <p:spPr>
          <a:xfrm>
            <a:off x="539496" y="250542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spc="-1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（3）情景交融，景中传情。文中写小石潭的曲径通幽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，写游鱼的悠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然自得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，写潭水的空明清澈，写环境的清冷幽寂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，都融入了作者复杂的情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感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。情感的微妙变化，都是与作者那排遣不开的苦闷心情联系在一起的。</a:t>
            </a:r>
            <a:endParaRPr lang="en-US" altLang="zh-CN" sz="2800" spc="-100" dirty="0"/>
          </a:p>
        </p:txBody>
      </p:sp>
    </p:spTree>
  </p:cSld>
  <p:clrMapOvr>
    <a:masterClrMapping/>
  </p:clrMapOvr>
  <p:transition>
    <p:split dir="in"/>
  </p:transition>
</p:sld>
</file>

<file path=ppt/slides/slide2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3&amp;si=24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0fe94c7d7?vcp=1&amp;pid=4a14f3c61&amp;color=0,0,0&amp;vtp=1&amp;vaab=1&amp;bt=1&amp;bbb=1"/>
          <p:cNvSpPr/>
          <p:nvPr/>
        </p:nvSpPr>
        <p:spPr>
          <a:xfrm>
            <a:off x="539496" y="392475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（三）核舟记</a:t>
            </a:r>
            <a:endParaRPr lang="en-US" altLang="zh-CN" sz="3000" dirty="0"/>
          </a:p>
        </p:txBody>
      </p:sp>
      <p:graphicFrame>
        <p:nvGraphicFramePr>
          <p:cNvPr id="244" name="P_6_BD#3e7e7d559?colgroup=11,17&amp;vcp=1&amp;pid=0fe94c7d7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5490269"/>
              </p:ext>
            </p:extLst>
          </p:nvPr>
        </p:nvGraphicFramePr>
        <p:xfrm>
          <a:off x="539496" y="1133266"/>
          <a:ext cx="11301696" cy="4989196"/>
        </p:xfrm>
        <a:graphic>
          <a:graphicData uri="http://schemas.openxmlformats.org/drawingml/2006/table">
            <a:tbl>
              <a:tblPr/>
              <a:tblGrid>
                <a:gridCol w="44256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876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参考译文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49636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明有奇巧人曰王叔远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能以径寸之木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为宫室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器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皿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人物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以至鸟兽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木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罔不因势象形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各具情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态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尝贻余核舟一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盖大苏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泛赤壁云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明朝有个手艺奇妙精巧的人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叫王叔远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能够在直径一寸的木头上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雕刻出宫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殿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盛东西的日常用具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人物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以至飞鸟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走兽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树木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石头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全都是就着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材料原来的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样子刻成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各种事物的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形象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各有各的神情姿态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他曾经送给我一个用桃核雕成的小船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刻的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是苏轼游赤壁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的情景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2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4&amp;si=24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5" name="P_6_BD#3e7e7d559?colgroup=11,17&amp;vcp=1&amp;pid=0fe94c7d7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2367852"/>
              </p:ext>
            </p:extLst>
          </p:nvPr>
        </p:nvGraphicFramePr>
        <p:xfrm>
          <a:off x="539496" y="1183939"/>
          <a:ext cx="11082528" cy="4958652"/>
        </p:xfrm>
        <a:graphic>
          <a:graphicData uri="http://schemas.openxmlformats.org/drawingml/2006/table">
            <a:tbl>
              <a:tblPr/>
              <a:tblGrid>
                <a:gridCol w="44256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568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31848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参考译文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50373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舟首尾长约八分有奇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高可二黍许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中轩敞者为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舱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箬篷覆之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旁开小窗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左右各四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共八扇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启窗而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观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雕栏相望焉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闭之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则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右刻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山高月小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水落石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左刻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清风徐来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水波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不兴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石青糁之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小船从头到尾长的八分多一点儿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大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约有两个黄米粒那么高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中间高起而宽敞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的部分是船舱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用箬竹叶做的船篷覆盖着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它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船舱旁边辟有小窗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左右各四扇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一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共八扇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推开窗户来看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雕刻着花纹的栏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杆左右相对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关上它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就看见右边刻着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山高月小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水落石出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左边刻着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清风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徐来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水波不兴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用石青涂在刻着字的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凹处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6_BD#3e7e7d559?colgroup=11,17&amp;vcp=1&amp;pid=0fe94c7d7&amp;color=0,0,0&amp;vtp=1&amp;vaab=1&amp;bt=1&amp;bbb=1">
            <a:extLst>
              <a:ext uri="{FF2B5EF4-FFF2-40B4-BE49-F238E27FC236}">
                <a16:creationId xmlns:a16="http://schemas.microsoft.com/office/drawing/2014/main" id="{CE5B4339-1F35-A253-A54B-4979F9866435}"/>
              </a:ext>
            </a:extLst>
          </p:cNvPr>
          <p:cNvSpPr txBox="1"/>
          <p:nvPr/>
        </p:nvSpPr>
        <p:spPr>
          <a:xfrm>
            <a:off x="10903879" y="554400"/>
            <a:ext cx="718145" cy="516552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43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5&amp;si=24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6" name="P_6_BD#3e7e7d559?colgroup=11,17&amp;vcp=1&amp;pid=0fe94c7d7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0499215"/>
              </p:ext>
            </p:extLst>
          </p:nvPr>
        </p:nvGraphicFramePr>
        <p:xfrm>
          <a:off x="539496" y="1183939"/>
          <a:ext cx="11082528" cy="4958652"/>
        </p:xfrm>
        <a:graphic>
          <a:graphicData uri="http://schemas.openxmlformats.org/drawingml/2006/table">
            <a:tbl>
              <a:tblPr/>
              <a:tblGrid>
                <a:gridCol w="44256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568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788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参考译文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79993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船头坐三人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中峨冠而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多髯者为东坡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佛印居右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鲁直居左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苏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黄共阅一手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卷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东坡右手执卷端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左手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抚鲁直背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鲁直左手执卷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末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右手指卷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如有所语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</a:p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东坡现右足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鲁直现左足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各微侧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其两膝相比者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各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隐卷底衣褶中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船头坐着三个人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中间戴着高高的帽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子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长着浓密胡子的人是苏东坡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佛印坐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在右边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黄鲁直坐在左边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苏东坡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黄鲁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直共同看着一幅手卷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东坡的右手拿着手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卷的右端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左手抚着鲁直的背脊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鲁直左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手拿着手卷的左端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右手指着手卷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好像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在说什么似的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东坡露出右脚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鲁直露出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左脚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各自略微侧着身子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他们互相靠近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的两膝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各自隐藏在手卷下边的衣褶里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6_BD#3e7e7d559?colgroup=11,17&amp;vcp=1&amp;pid=0fe94c7d7&amp;color=0,0,0&amp;vtp=1&amp;vaab=1&amp;bt=1&amp;bbb=1">
            <a:extLst>
              <a:ext uri="{FF2B5EF4-FFF2-40B4-BE49-F238E27FC236}">
                <a16:creationId xmlns:a16="http://schemas.microsoft.com/office/drawing/2014/main" id="{05CA78F9-244A-6726-443F-BB83CEE14FBD}"/>
              </a:ext>
            </a:extLst>
          </p:cNvPr>
          <p:cNvSpPr txBox="1"/>
          <p:nvPr/>
        </p:nvSpPr>
        <p:spPr>
          <a:xfrm>
            <a:off x="10903879" y="554400"/>
            <a:ext cx="718145" cy="516552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43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6&amp;si=24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7" name="P_6_BD#3e7e7d559?colgroup=11,17&amp;vcp=1&amp;pid=0fe94c7d7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4346056"/>
              </p:ext>
            </p:extLst>
          </p:nvPr>
        </p:nvGraphicFramePr>
        <p:xfrm>
          <a:off x="539496" y="1775904"/>
          <a:ext cx="11082528" cy="3324988"/>
        </p:xfrm>
        <a:graphic>
          <a:graphicData uri="http://schemas.openxmlformats.org/drawingml/2006/table">
            <a:tbl>
              <a:tblPr/>
              <a:tblGrid>
                <a:gridCol w="44256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568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参考译文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85428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佛印绝类弥勒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袒胸露乳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矫首昂视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神情与苏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黄不属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卧右膝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诎右臂支船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而竖其左膝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左臂挂念珠倚之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——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珠可历历数也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佛印极像弥勒佛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敞胸露怀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抬头仰望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神情跟苏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黄不相类似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他平放着右膝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弯着右臂支撑在船上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而竖起他的左膝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左臂挂着念珠挨着左膝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——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念珠可以清清楚楚地数出来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6_BD#3e7e7d559?colgroup=11,17&amp;vcp=1&amp;pid=0fe94c7d7&amp;color=0,0,0&amp;mp=1&amp;vtp=1&amp;vaab=1&amp;bt=1&amp;bbb=1">
            <a:extLst>
              <a:ext uri="{FF2B5EF4-FFF2-40B4-BE49-F238E27FC236}">
                <a16:creationId xmlns:a16="http://schemas.microsoft.com/office/drawing/2014/main" id="{A9654FF1-094C-2656-C986-E99551EBB15B}"/>
              </a:ext>
            </a:extLst>
          </p:cNvPr>
          <p:cNvSpPr txBox="1"/>
          <p:nvPr/>
        </p:nvSpPr>
        <p:spPr>
          <a:xfrm>
            <a:off x="10903879" y="106749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7&amp;si=24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8" name="P_6_BD#3e7e7d559?colgroup=11,17&amp;vcp=1&amp;pid=0fe94c7d7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2986569"/>
              </p:ext>
            </p:extLst>
          </p:nvPr>
        </p:nvGraphicFramePr>
        <p:xfrm>
          <a:off x="539496" y="991425"/>
          <a:ext cx="11337696" cy="4989196"/>
        </p:xfrm>
        <a:graphic>
          <a:graphicData uri="http://schemas.openxmlformats.org/drawingml/2006/table">
            <a:tbl>
              <a:tblPr/>
              <a:tblGrid>
                <a:gridCol w="44256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912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参考译文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49636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舟尾横卧一楫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楫左右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舟子各一人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居右者椎髻仰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面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左手倚一衡木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右手攀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右趾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若啸呼状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居左者右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手执蒲葵扇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左手抚炉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炉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上有壶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其人视端容寂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若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听茶声然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船尾横放着一支桨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桨的左右各有一个撑船的人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右边的船工梳着形状像椎的发髻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仰着脸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左手靠着一根横木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右手扳着右脚趾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好像在大声喊叫的样子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左边的船工右手握着蒲葵扇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左手抚着茶炉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炉上有个壶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那个人的眼睛正视着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茶炉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神色平静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好像在听茶水烧开了没有的样子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6_BD#3e7e7d559?colgroup=11,17&amp;vcp=1&amp;pid=0fe94c7d7&amp;color=0,0,0&amp;vtp=1&amp;vaab=1&amp;bt=1&amp;bbb=1">
            <a:extLst>
              <a:ext uri="{FF2B5EF4-FFF2-40B4-BE49-F238E27FC236}">
                <a16:creationId xmlns:a16="http://schemas.microsoft.com/office/drawing/2014/main" id="{4361B19C-E6C1-927F-995F-2B4B1C8973A7}"/>
              </a:ext>
            </a:extLst>
          </p:cNvPr>
          <p:cNvSpPr txBox="1"/>
          <p:nvPr/>
        </p:nvSpPr>
        <p:spPr>
          <a:xfrm>
            <a:off x="10903879" y="283019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8&amp;si=24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9" name="P_6_BD#3e7e7d559?colgroup=11,17&amp;vcp=1&amp;pid=0fe94c7d7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06001082"/>
              </p:ext>
            </p:extLst>
          </p:nvPr>
        </p:nvGraphicFramePr>
        <p:xfrm>
          <a:off x="539496" y="1841436"/>
          <a:ext cx="11082528" cy="3879724"/>
        </p:xfrm>
        <a:graphic>
          <a:graphicData uri="http://schemas.openxmlformats.org/drawingml/2006/table">
            <a:tbl>
              <a:tblPr/>
              <a:tblGrid>
                <a:gridCol w="44256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568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参考译文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0164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其船背稍夷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则题名其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上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文曰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天启壬戌秋日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虞山王毅叔远甫刻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细若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蚊足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钩画了了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其色墨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又用篆章一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文曰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初平山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其色丹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那只船的顶部较平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就在上面刻着作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者的题款名字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文字是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天启壬戌秋日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虞山王毅叔远甫刻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字迹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细小得像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蚊子的脚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笔画清楚明白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它的颜色是黑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的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还刻着篆书的图章一枚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文字是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初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平山人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它的颜色是朱红的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6_BD#3e7e7d559?colgroup=11,17&amp;vcp=1&amp;pid=0fe94c7d7&amp;color=0,0,0&amp;vtp=1&amp;vaab=1&amp;bt=1&amp;bbb=1">
            <a:extLst>
              <a:ext uri="{FF2B5EF4-FFF2-40B4-BE49-F238E27FC236}">
                <a16:creationId xmlns:a16="http://schemas.microsoft.com/office/drawing/2014/main" id="{AA5F835E-7E97-7F5C-37CF-F4F13727D359}"/>
              </a:ext>
            </a:extLst>
          </p:cNvPr>
          <p:cNvSpPr txBox="1"/>
          <p:nvPr/>
        </p:nvSpPr>
        <p:spPr>
          <a:xfrm>
            <a:off x="10903879" y="113303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9&amp;si=24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0" name="P_6_BD#3e7e7d559?colgroup=11,17&amp;vcp=1&amp;pid=0fe94c7d7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224459"/>
              </p:ext>
            </p:extLst>
          </p:nvPr>
        </p:nvGraphicFramePr>
        <p:xfrm>
          <a:off x="282000" y="1317683"/>
          <a:ext cx="11628000" cy="4434460"/>
        </p:xfrm>
        <a:graphic>
          <a:graphicData uri="http://schemas.openxmlformats.org/drawingml/2006/table">
            <a:tbl>
              <a:tblPr/>
              <a:tblGrid>
                <a:gridCol w="475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876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参考译文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94900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通计一舟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为人五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为窗八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为箬篷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为楫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为炉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为壶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为手卷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为念珠各一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对联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题名并篆文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为字共三十有四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而计其长曾不盈寸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盖简桃核修狭者为之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技亦灵怪矣哉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！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总计在一条船上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刻了五个人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八扇窗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刻了竹篷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船桨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炉子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茶壶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手卷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念珠各一件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对联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题名和篆文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刻的字共三十四个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可是计算它的长度竟然不满一寸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是挑选长而窄的桃核刻成的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啊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这技艺也真是神奇啊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！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6_BD#3e7e7d559?colgroup=11,17&amp;vcp=1&amp;pid=0fe94c7d7&amp;color=0,0,0&amp;vtp=1&amp;vaab=1&amp;bt=1&amp;bbb=1">
            <a:extLst>
              <a:ext uri="{FF2B5EF4-FFF2-40B4-BE49-F238E27FC236}">
                <a16:creationId xmlns:a16="http://schemas.microsoft.com/office/drawing/2014/main" id="{5991AD93-142C-E8BC-5BAB-A7C4F8162E4B}"/>
              </a:ext>
            </a:extLst>
          </p:cNvPr>
          <p:cNvSpPr txBox="1"/>
          <p:nvPr/>
        </p:nvSpPr>
        <p:spPr>
          <a:xfrm>
            <a:off x="10903879" y="712787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0&amp;si=25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3e7e7d559?sp=1&amp;vcp=1&amp;pid=0fe94c7d7&amp;color=0,0,0&amp;vtp=1&amp;vaab=1&amp;bt=1&amp;bbb=1"/>
          <p:cNvSpPr/>
          <p:nvPr/>
        </p:nvSpPr>
        <p:spPr>
          <a:xfrm>
            <a:off x="539496" y="249907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.朗读节奏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（1）明/有奇巧人/曰王叔远。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（2）中/峨冠而多髯者/为东坡。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fa407de04?sp=1&amp;vcp=1&amp;pid=18046fb26&amp;color=0,0,0&amp;vtp=1&amp;vaab=1&amp;bt=1&amp;bbb=1"/>
          <p:cNvSpPr/>
          <p:nvPr/>
        </p:nvSpPr>
        <p:spPr>
          <a:xfrm>
            <a:off x="539496" y="56232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）词类活用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①学而时习之（名词用作状语，按时）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②吾日三省吾身（名词用作状语，每天）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③传不习乎（动词用作名词，老师传授的知识）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④温故而知新（故，形容词用作名词，学过的知识；新，形容词用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作名词，新的理解与体会）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⑤饭疏食，饮水（名词用作动词，吃）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⑥好之者不如乐之者（形容词的意动用法，以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为快乐）</a:t>
            </a:r>
            <a:endParaRPr lang="en-US" altLang="zh-CN" sz="2800" dirty="0"/>
          </a:p>
        </p:txBody>
      </p:sp>
      <p:sp>
        <p:nvSpPr>
          <p:cNvPr id="9" name="P_6_BD#fa407de04?sp=1&amp;vcp=1&amp;pid=18046fb26&amp;color=0,0,0&amp;vtp=1&amp;vaab=1&amp;bt=1&amp;bbb=1&amp;zzd= 2">
            <a:extLst>
              <a:ext uri="{FF2B5EF4-FFF2-40B4-BE49-F238E27FC236}">
                <a16:creationId xmlns:a16="http://schemas.microsoft.com/office/drawing/2014/main" id="{D0E4C34C-40DD-4558-71BB-96EAC10B81A0}"/>
              </a:ext>
            </a:extLst>
          </p:cNvPr>
          <p:cNvSpPr/>
          <p:nvPr/>
        </p:nvSpPr>
        <p:spPr>
          <a:xfrm>
            <a:off x="2476278" y="18196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6_BD#fa407de04?sp=1&amp;vcp=1&amp;pid=18046fb26&amp;color=0,0,0&amp;vtp=1&amp;vaab=1&amp;bt=1&amp;bbb=1&amp;zzd= 3">
            <a:extLst>
              <a:ext uri="{FF2B5EF4-FFF2-40B4-BE49-F238E27FC236}">
                <a16:creationId xmlns:a16="http://schemas.microsoft.com/office/drawing/2014/main" id="{46EC1DD3-521C-700A-4978-399E20E64F05}"/>
              </a:ext>
            </a:extLst>
          </p:cNvPr>
          <p:cNvSpPr/>
          <p:nvPr/>
        </p:nvSpPr>
        <p:spPr>
          <a:xfrm>
            <a:off x="2120678" y="24673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_6_BD#fa407de04?sp=1&amp;vcp=1&amp;pid=18046fb26&amp;color=0,0,0&amp;vtp=1&amp;vaab=1&amp;bt=1&amp;bbb=1&amp;zzd= 4">
            <a:extLst>
              <a:ext uri="{FF2B5EF4-FFF2-40B4-BE49-F238E27FC236}">
                <a16:creationId xmlns:a16="http://schemas.microsoft.com/office/drawing/2014/main" id="{8DAEEDEF-2433-D2BE-5EEA-CD8CD39CEBBA}"/>
              </a:ext>
            </a:extLst>
          </p:cNvPr>
          <p:cNvSpPr/>
          <p:nvPr/>
        </p:nvSpPr>
        <p:spPr>
          <a:xfrm>
            <a:off x="1765078" y="31150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P_6_BD#fa407de04?sp=1&amp;vcp=1&amp;pid=18046fb26&amp;color=0,0,0&amp;vtp=1&amp;vaab=1&amp;bt=1&amp;bbb=1&amp;zzd= 5">
            <a:extLst>
              <a:ext uri="{FF2B5EF4-FFF2-40B4-BE49-F238E27FC236}">
                <a16:creationId xmlns:a16="http://schemas.microsoft.com/office/drawing/2014/main" id="{30C0154E-DA94-D7A3-B826-7FF750AA66AB}"/>
              </a:ext>
            </a:extLst>
          </p:cNvPr>
          <p:cNvSpPr/>
          <p:nvPr/>
        </p:nvSpPr>
        <p:spPr>
          <a:xfrm>
            <a:off x="2120678" y="37627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P_6_BD#fa407de04?sp=1&amp;vcp=1&amp;pid=18046fb26&amp;color=0,0,0&amp;vtp=1&amp;vaab=1&amp;bt=1&amp;bbb=1&amp;zzd= 5">
            <a:extLst>
              <a:ext uri="{FF2B5EF4-FFF2-40B4-BE49-F238E27FC236}">
                <a16:creationId xmlns:a16="http://schemas.microsoft.com/office/drawing/2014/main" id="{30A140E0-E701-FFB9-7601-E72D74C61AC7}"/>
              </a:ext>
            </a:extLst>
          </p:cNvPr>
          <p:cNvSpPr/>
          <p:nvPr/>
        </p:nvSpPr>
        <p:spPr>
          <a:xfrm>
            <a:off x="3187478" y="37627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P_6_BD#fa407de04?sp=1&amp;vcp=1&amp;pid=18046fb26&amp;color=0,0,0&amp;vtp=1&amp;vaab=1&amp;bt=1&amp;bbb=1&amp;zzd= 7">
            <a:extLst>
              <a:ext uri="{FF2B5EF4-FFF2-40B4-BE49-F238E27FC236}">
                <a16:creationId xmlns:a16="http://schemas.microsoft.com/office/drawing/2014/main" id="{306D648E-2BA9-D024-8C3A-FE4E007D0EA1}"/>
              </a:ext>
            </a:extLst>
          </p:cNvPr>
          <p:cNvSpPr/>
          <p:nvPr/>
        </p:nvSpPr>
        <p:spPr>
          <a:xfrm>
            <a:off x="1765078" y="50581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P_6_BD#fa407de04?sp=1&amp;vcp=1&amp;pid=18046fb26&amp;color=0,0,0&amp;vtp=1&amp;vaab=1&amp;bt=1&amp;bbb=1&amp;zzd= 8">
            <a:extLst>
              <a:ext uri="{FF2B5EF4-FFF2-40B4-BE49-F238E27FC236}">
                <a16:creationId xmlns:a16="http://schemas.microsoft.com/office/drawing/2014/main" id="{F764244D-C14B-5F45-D370-2E0DD060DE4E}"/>
              </a:ext>
            </a:extLst>
          </p:cNvPr>
          <p:cNvSpPr/>
          <p:nvPr/>
        </p:nvSpPr>
        <p:spPr>
          <a:xfrm>
            <a:off x="3543078" y="5678456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2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1&amp;si=25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3e7e7d559?sp=1&amp;vcp=1&amp;pid=0fe94c7d7&amp;color=0,0,0&amp;vtp=1&amp;vaab=1&amp;bt=1&amp;bbb=1"/>
          <p:cNvSpPr/>
          <p:nvPr/>
        </p:nvSpPr>
        <p:spPr>
          <a:xfrm>
            <a:off x="539496" y="654399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2.重要实词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（1）通假字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左手倚一衡木（同“横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”）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（2）古今异义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约八分有奇（古义：零数、余数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/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今义：不成双的，跟“偶”相对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高可二黍许（古义：大约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/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今义：可以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其两膝相比者（古义：靠近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/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今义：比较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盖简桃核修狭者为之（古义：挑选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/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今义：简单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5" name="P_6#3e7e7d559?sp=1&amp;vcp=1&amp;pid=0fe94c7d7&amp;color=0,0,0&amp;vtp=1&amp;vaab=1&amp;bt=1&amp;bbb=1&amp;zzd= 4">
            <a:extLst>
              <a:ext uri="{FF2B5EF4-FFF2-40B4-BE49-F238E27FC236}">
                <a16:creationId xmlns:a16="http://schemas.microsoft.com/office/drawing/2014/main" id="{DDF266CD-3B86-E023-B22F-E0AA0745F7A3}"/>
              </a:ext>
            </a:extLst>
          </p:cNvPr>
          <p:cNvSpPr/>
          <p:nvPr/>
        </p:nvSpPr>
        <p:spPr>
          <a:xfrm>
            <a:off x="2831878" y="255939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6#3e7e7d559?sp=1&amp;vcp=1&amp;pid=0fe94c7d7&amp;color=0,0,0&amp;vtp=1&amp;vaab=1&amp;bt=1&amp;bbb=1&amp;zzd= 7">
            <a:extLst>
              <a:ext uri="{FF2B5EF4-FFF2-40B4-BE49-F238E27FC236}">
                <a16:creationId xmlns:a16="http://schemas.microsoft.com/office/drawing/2014/main" id="{C1263312-95F6-B7AB-72C2-8560A38D9B47}"/>
              </a:ext>
            </a:extLst>
          </p:cNvPr>
          <p:cNvSpPr/>
          <p:nvPr/>
        </p:nvSpPr>
        <p:spPr>
          <a:xfrm>
            <a:off x="3187478" y="385479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6#3e7e7d559?sp=1&amp;vcp=1&amp;pid=0fe94c7d7&amp;color=0,0,0&amp;vtp=1&amp;vaab=1&amp;bt=1&amp;bbb=1&amp;zzd= 9">
            <a:extLst>
              <a:ext uri="{FF2B5EF4-FFF2-40B4-BE49-F238E27FC236}">
                <a16:creationId xmlns:a16="http://schemas.microsoft.com/office/drawing/2014/main" id="{E84DE33E-51F6-8299-EB25-37CC3E617779}"/>
              </a:ext>
            </a:extLst>
          </p:cNvPr>
          <p:cNvSpPr/>
          <p:nvPr/>
        </p:nvSpPr>
        <p:spPr>
          <a:xfrm>
            <a:off x="2120678" y="450249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6#3e7e7d559?sp=1&amp;vcp=1&amp;pid=0fe94c7d7&amp;color=0,0,0&amp;vtp=1&amp;vaab=1&amp;bt=1&amp;bbb=1&amp;zzd= 11">
            <a:extLst>
              <a:ext uri="{FF2B5EF4-FFF2-40B4-BE49-F238E27FC236}">
                <a16:creationId xmlns:a16="http://schemas.microsoft.com/office/drawing/2014/main" id="{BF95D3E8-A431-BAEA-E2E7-0510D8AB6A1B}"/>
              </a:ext>
            </a:extLst>
          </p:cNvPr>
          <p:cNvSpPr/>
          <p:nvPr/>
        </p:nvSpPr>
        <p:spPr>
          <a:xfrm>
            <a:off x="3187478" y="515019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6#3e7e7d559?sp=1&amp;vcp=1&amp;pid=0fe94c7d7&amp;color=0,0,0&amp;vtp=1&amp;vaab=1&amp;bt=1&amp;bbb=1&amp;zzd= 13">
            <a:extLst>
              <a:ext uri="{FF2B5EF4-FFF2-40B4-BE49-F238E27FC236}">
                <a16:creationId xmlns:a16="http://schemas.microsoft.com/office/drawing/2014/main" id="{6BF93713-5C6D-D1A4-E83F-3194CF06CD7D}"/>
              </a:ext>
            </a:extLst>
          </p:cNvPr>
          <p:cNvSpPr/>
          <p:nvPr/>
        </p:nvSpPr>
        <p:spPr>
          <a:xfrm>
            <a:off x="2120678" y="577053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2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2&amp;si=25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3e7e7d559?sp=1&amp;vcp=1&amp;pid=0fe94c7d7&amp;color=0,0,0&amp;vtp=1&amp;vaab=1&amp;bt=1&amp;bbb=1"/>
          <p:cNvSpPr/>
          <p:nvPr/>
        </p:nvSpPr>
        <p:spPr>
          <a:xfrm>
            <a:off x="539496" y="174723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）词类活用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①石青糁之（名词用作状语，用石青）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②中峨冠而多髯者为东坡（名词用作动词，戴着高高的帽子）</a:t>
            </a:r>
          </a:p>
          <a:p>
            <a:pPr latinLnBrk="1"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③居右者椎髻仰面（名词用作动词，梳着形状像椎的发髻）</a:t>
            </a:r>
            <a:endParaRPr lang="en-US" altLang="zh-CN" sz="2800" dirty="0"/>
          </a:p>
        </p:txBody>
      </p:sp>
      <p:sp>
        <p:nvSpPr>
          <p:cNvPr id="6" name="P_6_BD#3e7e7d559?sp=1&amp;vcp=1&amp;pid=0fe94c7d7&amp;color=0,0,0&amp;vtp=1&amp;vaab=1&amp;bt=1&amp;bbb=1&amp;zzd= 2">
            <a:extLst>
              <a:ext uri="{FF2B5EF4-FFF2-40B4-BE49-F238E27FC236}">
                <a16:creationId xmlns:a16="http://schemas.microsoft.com/office/drawing/2014/main" id="{9BA818B8-11C7-9046-D3FD-25BB8D28649D}"/>
              </a:ext>
            </a:extLst>
          </p:cNvPr>
          <p:cNvSpPr/>
          <p:nvPr/>
        </p:nvSpPr>
        <p:spPr>
          <a:xfrm>
            <a:off x="1765078" y="300453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6_BD#3e7e7d559?sp=1&amp;vcp=1&amp;pid=0fe94c7d7&amp;color=0,0,0&amp;vtp=1&amp;vaab=1&amp;bt=1&amp;bbb=1&amp;zzd= 2">
            <a:extLst>
              <a:ext uri="{FF2B5EF4-FFF2-40B4-BE49-F238E27FC236}">
                <a16:creationId xmlns:a16="http://schemas.microsoft.com/office/drawing/2014/main" id="{7E87B3E6-E819-3D0D-B7DC-0BA56D42C20A}"/>
              </a:ext>
            </a:extLst>
          </p:cNvPr>
          <p:cNvSpPr/>
          <p:nvPr/>
        </p:nvSpPr>
        <p:spPr>
          <a:xfrm>
            <a:off x="2120678" y="300453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6_BD#3e7e7d559?sp=1&amp;vcp=1&amp;pid=0fe94c7d7&amp;color=0,0,0&amp;vtp=1&amp;vaab=1&amp;bt=1&amp;bbb=1&amp;zzd= 3">
            <a:extLst>
              <a:ext uri="{FF2B5EF4-FFF2-40B4-BE49-F238E27FC236}">
                <a16:creationId xmlns:a16="http://schemas.microsoft.com/office/drawing/2014/main" id="{C5FA7663-51DD-B4B8-60DA-AC294EACFC9E}"/>
              </a:ext>
            </a:extLst>
          </p:cNvPr>
          <p:cNvSpPr/>
          <p:nvPr/>
        </p:nvSpPr>
        <p:spPr>
          <a:xfrm>
            <a:off x="2120678" y="365223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6_BD#3e7e7d559?sp=1&amp;vcp=1&amp;pid=0fe94c7d7&amp;color=0,0,0&amp;vtp=1&amp;vaab=1&amp;bt=1&amp;bbb=1&amp;zzd= 3">
            <a:extLst>
              <a:ext uri="{FF2B5EF4-FFF2-40B4-BE49-F238E27FC236}">
                <a16:creationId xmlns:a16="http://schemas.microsoft.com/office/drawing/2014/main" id="{5B90337E-12D2-4E5F-E06F-310D0B39B928}"/>
              </a:ext>
            </a:extLst>
          </p:cNvPr>
          <p:cNvSpPr/>
          <p:nvPr/>
        </p:nvSpPr>
        <p:spPr>
          <a:xfrm>
            <a:off x="2476278" y="365223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6_BD#3e7e7d559?sp=1&amp;vcp=1&amp;pid=0fe94c7d7&amp;color=0,0,0&amp;vtp=1&amp;vaab=1&amp;bt=1&amp;bbb=1&amp;zzd= 4">
            <a:extLst>
              <a:ext uri="{FF2B5EF4-FFF2-40B4-BE49-F238E27FC236}">
                <a16:creationId xmlns:a16="http://schemas.microsoft.com/office/drawing/2014/main" id="{7DF6C284-2C6E-90B3-C878-0D40ED7C44FE}"/>
              </a:ext>
            </a:extLst>
          </p:cNvPr>
          <p:cNvSpPr/>
          <p:nvPr/>
        </p:nvSpPr>
        <p:spPr>
          <a:xfrm>
            <a:off x="2831878" y="426304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_6_BD#3e7e7d559?sp=1&amp;vcp=1&amp;pid=0fe94c7d7&amp;color=0,0,0&amp;vtp=1&amp;vaab=1&amp;bt=1&amp;bbb=1&amp;zzd= 4">
            <a:extLst>
              <a:ext uri="{FF2B5EF4-FFF2-40B4-BE49-F238E27FC236}">
                <a16:creationId xmlns:a16="http://schemas.microsoft.com/office/drawing/2014/main" id="{2A1419DE-DD09-3F4C-9D23-131872F6E5CA}"/>
              </a:ext>
            </a:extLst>
          </p:cNvPr>
          <p:cNvSpPr/>
          <p:nvPr/>
        </p:nvSpPr>
        <p:spPr>
          <a:xfrm>
            <a:off x="3187478" y="426304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2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3&amp;si=25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3e7e7d559?sp=1&amp;vcp=1&amp;pid=0fe94c7d7&amp;color=0,0,0&amp;vtp=1&amp;vaab=1&amp;bt=1&amp;bbb=1"/>
          <p:cNvSpPr/>
          <p:nvPr/>
        </p:nvSpPr>
        <p:spPr>
          <a:xfrm>
            <a:off x="539496" y="120240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）其他实词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①罔不因势象形（顺着、就着）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②中轩敞者为舱（高起而宽敞）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③佛印绝类弥勒（像）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④其人视端容寂（神色平静）</a:t>
            </a:r>
          </a:p>
          <a:p>
            <a:pPr latinLnBrk="1"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⑤虞山王毅叔远甫刻（男子美称，多附于字之后）</a:t>
            </a:r>
            <a:endParaRPr lang="en-US" altLang="zh-CN" sz="2800" dirty="0"/>
          </a:p>
        </p:txBody>
      </p:sp>
      <p:sp>
        <p:nvSpPr>
          <p:cNvPr id="8" name="P_6_BD#3e7e7d559?sp=1&amp;vcp=1&amp;pid=0fe94c7d7&amp;color=0,0,0&amp;vtp=1&amp;vaab=1&amp;bt=1&amp;bbb=1&amp;zzd= 2">
            <a:extLst>
              <a:ext uri="{FF2B5EF4-FFF2-40B4-BE49-F238E27FC236}">
                <a16:creationId xmlns:a16="http://schemas.microsoft.com/office/drawing/2014/main" id="{763D19F3-3101-F681-C0CC-622C8F24B534}"/>
              </a:ext>
            </a:extLst>
          </p:cNvPr>
          <p:cNvSpPr/>
          <p:nvPr/>
        </p:nvSpPr>
        <p:spPr>
          <a:xfrm>
            <a:off x="2476278" y="245970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6_BD#3e7e7d559?sp=1&amp;vcp=1&amp;pid=0fe94c7d7&amp;color=0,0,0&amp;vtp=1&amp;vaab=1&amp;bt=1&amp;bbb=1&amp;zzd= 3">
            <a:extLst>
              <a:ext uri="{FF2B5EF4-FFF2-40B4-BE49-F238E27FC236}">
                <a16:creationId xmlns:a16="http://schemas.microsoft.com/office/drawing/2014/main" id="{CA7918FC-F406-EA4A-9ECD-F48FF76EBD60}"/>
              </a:ext>
            </a:extLst>
          </p:cNvPr>
          <p:cNvSpPr/>
          <p:nvPr/>
        </p:nvSpPr>
        <p:spPr>
          <a:xfrm>
            <a:off x="2120678" y="310740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6_BD#3e7e7d559?sp=1&amp;vcp=1&amp;pid=0fe94c7d7&amp;color=0,0,0&amp;vtp=1&amp;vaab=1&amp;bt=1&amp;bbb=1&amp;zzd= 3">
            <a:extLst>
              <a:ext uri="{FF2B5EF4-FFF2-40B4-BE49-F238E27FC236}">
                <a16:creationId xmlns:a16="http://schemas.microsoft.com/office/drawing/2014/main" id="{8FA868CD-CA8B-9794-5F8E-45F989F8AA50}"/>
              </a:ext>
            </a:extLst>
          </p:cNvPr>
          <p:cNvSpPr/>
          <p:nvPr/>
        </p:nvSpPr>
        <p:spPr>
          <a:xfrm>
            <a:off x="2476278" y="310740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_6_BD#3e7e7d559?sp=1&amp;vcp=1&amp;pid=0fe94c7d7&amp;color=0,0,0&amp;vtp=1&amp;vaab=1&amp;bt=1&amp;bbb=1&amp;zzd= 4">
            <a:extLst>
              <a:ext uri="{FF2B5EF4-FFF2-40B4-BE49-F238E27FC236}">
                <a16:creationId xmlns:a16="http://schemas.microsoft.com/office/drawing/2014/main" id="{E9F29092-7877-2984-26DF-8BF170022986}"/>
              </a:ext>
            </a:extLst>
          </p:cNvPr>
          <p:cNvSpPr/>
          <p:nvPr/>
        </p:nvSpPr>
        <p:spPr>
          <a:xfrm>
            <a:off x="2831878" y="375510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P_6_BD#3e7e7d559?sp=1&amp;vcp=1&amp;pid=0fe94c7d7&amp;color=0,0,0&amp;vtp=1&amp;vaab=1&amp;bt=1&amp;bbb=1&amp;zzd= 5">
            <a:extLst>
              <a:ext uri="{FF2B5EF4-FFF2-40B4-BE49-F238E27FC236}">
                <a16:creationId xmlns:a16="http://schemas.microsoft.com/office/drawing/2014/main" id="{2A370FA6-156F-2369-1057-F852A4EA83A0}"/>
              </a:ext>
            </a:extLst>
          </p:cNvPr>
          <p:cNvSpPr/>
          <p:nvPr/>
        </p:nvSpPr>
        <p:spPr>
          <a:xfrm>
            <a:off x="3187478" y="440280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P_6_BD#3e7e7d559?sp=1&amp;vcp=1&amp;pid=0fe94c7d7&amp;color=0,0,0&amp;vtp=1&amp;vaab=1&amp;bt=1&amp;bbb=1&amp;zzd= 5">
            <a:extLst>
              <a:ext uri="{FF2B5EF4-FFF2-40B4-BE49-F238E27FC236}">
                <a16:creationId xmlns:a16="http://schemas.microsoft.com/office/drawing/2014/main" id="{9149F1D0-D4C8-E244-49E9-45A428BE7E08}"/>
              </a:ext>
            </a:extLst>
          </p:cNvPr>
          <p:cNvSpPr/>
          <p:nvPr/>
        </p:nvSpPr>
        <p:spPr>
          <a:xfrm>
            <a:off x="3543078" y="440280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P_6_BD#3e7e7d559?sp=1&amp;vcp=1&amp;pid=0fe94c7d7&amp;color=0,0,0&amp;vtp=1&amp;vaab=1&amp;bt=1&amp;bbb=1&amp;zzd= 6">
            <a:extLst>
              <a:ext uri="{FF2B5EF4-FFF2-40B4-BE49-F238E27FC236}">
                <a16:creationId xmlns:a16="http://schemas.microsoft.com/office/drawing/2014/main" id="{83DE135E-5184-543D-BCBA-20AEC27A56B9}"/>
              </a:ext>
            </a:extLst>
          </p:cNvPr>
          <p:cNvSpPr/>
          <p:nvPr/>
        </p:nvSpPr>
        <p:spPr>
          <a:xfrm>
            <a:off x="3898678" y="5042186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2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4&amp;si=25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3e7e7d559?sp=1&amp;vcp=1&amp;pid=0fe94c7d7&amp;color=0,0,0&amp;vtp=1&amp;vaab=1&amp;bt=1&amp;bbb=1"/>
          <p:cNvSpPr/>
          <p:nvPr/>
        </p:nvSpPr>
        <p:spPr>
          <a:xfrm>
            <a:off x="539496" y="402000"/>
            <a:ext cx="11109960" cy="5735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.重要虚词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（1）者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①中轩敞者为舱（代词，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的部分）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②居右者椎髻仰面（代词，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的人）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（2）而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①启窗而观（连词，表承接，可不译）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②中峨冠而多髯者为东坡（连词，表并列，可译为“且”）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（3）以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能以径寸之木（介词，用）</a:t>
            </a:r>
            <a:endParaRPr lang="en-US" altLang="zh-CN" sz="2800" dirty="0"/>
          </a:p>
        </p:txBody>
      </p:sp>
      <p:sp>
        <p:nvSpPr>
          <p:cNvPr id="6" name="P_6#3e7e7d559?sp=1&amp;vcp=1&amp;pid=0fe94c7d7&amp;color=0,0,0&amp;vtp=1&amp;vaab=1&amp;bt=1&amp;bbb=1&amp;zzd= 4">
            <a:extLst>
              <a:ext uri="{FF2B5EF4-FFF2-40B4-BE49-F238E27FC236}">
                <a16:creationId xmlns:a16="http://schemas.microsoft.com/office/drawing/2014/main" id="{0EEEC686-F8AA-6F49-F8DD-A9FF93687D18}"/>
              </a:ext>
            </a:extLst>
          </p:cNvPr>
          <p:cNvSpPr/>
          <p:nvPr/>
        </p:nvSpPr>
        <p:spPr>
          <a:xfrm>
            <a:off x="2831878" y="23070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6#3e7e7d559?sp=1&amp;vcp=1&amp;pid=0fe94c7d7&amp;color=0,0,0&amp;vtp=1&amp;vaab=1&amp;bt=1&amp;bbb=1&amp;zzd= 6">
            <a:extLst>
              <a:ext uri="{FF2B5EF4-FFF2-40B4-BE49-F238E27FC236}">
                <a16:creationId xmlns:a16="http://schemas.microsoft.com/office/drawing/2014/main" id="{663F9477-E74D-D1F0-832F-517954D6A29A}"/>
              </a:ext>
            </a:extLst>
          </p:cNvPr>
          <p:cNvSpPr/>
          <p:nvPr/>
        </p:nvSpPr>
        <p:spPr>
          <a:xfrm>
            <a:off x="2476278" y="29547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6#3e7e7d559?sp=1&amp;vcp=1&amp;pid=0fe94c7d7&amp;color=0,0,0&amp;vtp=1&amp;vaab=1&amp;bt=1&amp;bbb=1&amp;zzd= 9">
            <a:extLst>
              <a:ext uri="{FF2B5EF4-FFF2-40B4-BE49-F238E27FC236}">
                <a16:creationId xmlns:a16="http://schemas.microsoft.com/office/drawing/2014/main" id="{D17B7118-2445-1174-B617-C584EF37C031}"/>
              </a:ext>
            </a:extLst>
          </p:cNvPr>
          <p:cNvSpPr/>
          <p:nvPr/>
        </p:nvSpPr>
        <p:spPr>
          <a:xfrm>
            <a:off x="2476278" y="42501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6#3e7e7d559?sp=1&amp;vcp=1&amp;pid=0fe94c7d7&amp;color=0,0,0&amp;vtp=1&amp;vaab=1&amp;bt=1&amp;bbb=1&amp;zzd= 11">
            <a:extLst>
              <a:ext uri="{FF2B5EF4-FFF2-40B4-BE49-F238E27FC236}">
                <a16:creationId xmlns:a16="http://schemas.microsoft.com/office/drawing/2014/main" id="{EA61B611-166A-B41B-F73B-1886C389697A}"/>
              </a:ext>
            </a:extLst>
          </p:cNvPr>
          <p:cNvSpPr/>
          <p:nvPr/>
        </p:nvSpPr>
        <p:spPr>
          <a:xfrm>
            <a:off x="2831878" y="48978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6#3e7e7d559?sp=1&amp;vcp=1&amp;pid=0fe94c7d7&amp;color=0,0,0&amp;vtp=1&amp;vaab=1&amp;bt=1&amp;bbb=1&amp;zzd= 14">
            <a:extLst>
              <a:ext uri="{FF2B5EF4-FFF2-40B4-BE49-F238E27FC236}">
                <a16:creationId xmlns:a16="http://schemas.microsoft.com/office/drawing/2014/main" id="{F2F10B62-A4A6-4163-9F02-EE06C3EFA5EE}"/>
              </a:ext>
            </a:extLst>
          </p:cNvPr>
          <p:cNvSpPr/>
          <p:nvPr/>
        </p:nvSpPr>
        <p:spPr>
          <a:xfrm>
            <a:off x="1765078" y="6146782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2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5&amp;si=25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3e7e7d559?sp=1&amp;vcp=1&amp;pid=0fe94c7d7&amp;color=0,0,0&amp;vtp=1&amp;vaab=1&amp;bt=1&amp;bbb=1&amp;hb=1"/>
          <p:cNvSpPr/>
          <p:nvPr/>
        </p:nvSpPr>
        <p:spPr>
          <a:xfrm>
            <a:off x="539496" y="185899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4.理解拓展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本文介绍了一件雕刻精品，其原材料是一个“长曾不盈寸”的桃核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却在雕刻者高超的技艺下生动地再现了宋代文坛上的一个著名掌故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“大苏泛赤壁”。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这件雕刻品构思精巧，形象逼真，显示了我国古代工艺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美术的卓越成就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6&amp;si=25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3e7e7d559?sp=1&amp;vcp=1&amp;pid=0fe94c7d7&amp;color=0,0,0&amp;vtp=1&amp;vaab=1&amp;bt=1&amp;bbb=1"/>
          <p:cNvSpPr/>
          <p:nvPr/>
        </p:nvSpPr>
        <p:spPr>
          <a:xfrm>
            <a:off x="539496" y="122526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.写作特色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（1）描写细致。文章对核舟的整体和各部分的人、物雕像的描述，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及其方位、数目、大小的具体说明，给读者的印象既具体又深刻。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（2）层次井然。作者对核舟各部分的描写，先总后分，从右到左，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由上至下，符合人们观察事物的顺序，很有章法。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（3）富于想象。《核舟记》写的是一件精致的物件，但是作者在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静中取动，写得情趣盎然。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7&amp;si=25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9bcb278d4?vcp=1&amp;pid=4a14f3c61&amp;color=0,0,0&amp;vtp=1&amp;vaab=1&amp;bt=1&amp;bbb=1"/>
          <p:cNvSpPr/>
          <p:nvPr/>
        </p:nvSpPr>
        <p:spPr>
          <a:xfrm>
            <a:off x="539496" y="392475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（四）《庄子》二则</a:t>
            </a:r>
            <a:endParaRPr lang="en-US" altLang="zh-CN" sz="3000" dirty="0"/>
          </a:p>
        </p:txBody>
      </p:sp>
      <p:sp>
        <p:nvSpPr>
          <p:cNvPr id="3" name="C_6_BD#c8c3ba897?vcp=1&amp;pid=9bcb278d4&amp;color=0,0,0&amp;vtp=1&amp;vaab=1&amp;bbb=1"/>
          <p:cNvSpPr/>
          <p:nvPr/>
        </p:nvSpPr>
        <p:spPr>
          <a:xfrm>
            <a:off x="539496" y="1076204"/>
            <a:ext cx="11109960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北冥有鱼</a:t>
            </a:r>
            <a:endParaRPr lang="en-US" altLang="zh-CN" sz="2800" dirty="0"/>
          </a:p>
        </p:txBody>
      </p:sp>
      <p:graphicFrame>
        <p:nvGraphicFramePr>
          <p:cNvPr id="258" name="P_7_BD#1b922ab0f?colgroup=12,17&amp;vcp=1&amp;pid=c8c3ba897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3893633"/>
              </p:ext>
            </p:extLst>
          </p:nvPr>
        </p:nvGraphicFramePr>
        <p:xfrm>
          <a:off x="539496" y="1777156"/>
          <a:ext cx="11412000" cy="4434460"/>
        </p:xfrm>
        <a:graphic>
          <a:graphicData uri="http://schemas.openxmlformats.org/drawingml/2006/table">
            <a:tbl>
              <a:tblPr/>
              <a:tblGrid>
                <a:gridCol w="486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552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参考译文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94900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北冥有鱼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其名为鲲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鲲之大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不知其几千里也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化而为鸟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其名为鹏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鹏之背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不知其几千里也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怒而飞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其翼若垂天之云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是鸟也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海运则将徙于南冥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北海有一条鱼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它的名字叫鲲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鲲体积巨大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不知道有几千里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鲲变化为鸟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它的名字叫鹏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鹏的脊背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不知道长几千里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当它用力鼓动翅膀飞起的时候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那展开的双翅就像悬挂在天空的云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这只鹏鸟啊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海水运动时将要飞到南海去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2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8&amp;si=25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9" name="P_7_BD#1b922ab0f?colgroup=12,17&amp;vcp=1&amp;pid=c8c3ba897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89602225"/>
              </p:ext>
            </p:extLst>
          </p:nvPr>
        </p:nvGraphicFramePr>
        <p:xfrm>
          <a:off x="320421" y="823953"/>
          <a:ext cx="11664000" cy="5466652"/>
        </p:xfrm>
        <a:graphic>
          <a:graphicData uri="http://schemas.openxmlformats.org/drawingml/2006/table">
            <a:tbl>
              <a:tblPr/>
              <a:tblGrid>
                <a:gridCol w="4716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948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参考译文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9318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南冥者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天池也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齐谐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者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志怪者也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谐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之言曰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鹏之徙于南冥也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水击三千里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抟扶摇而上者九万里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去以六月息者也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野马也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尘埃也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生物之以息相吹也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天之苍苍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其正色邪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？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其远而无所至极邪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？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其视下也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亦若是则已矣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这南海是个天然形成的水池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齐谐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是一部专门记载怪异的事物的书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这本书上记载说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鹏鸟迁徙到南方的大海之时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翅膀击水而行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激起的波涛浪花有三千里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它乘着旋风盘旋飞至九万里的高空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凭借着六月的大风离开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山野中的雾气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空气中的尘埃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都是生物用气息吹拂的结果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天色湛蓝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是它真正的颜色吗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？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还是因为天空高远而看不到尽头呢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？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大鹏从天空往下看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也不过像人在地面上看天一样罢了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1b922ab0f?colgroup=12,17&amp;vcp=1&amp;pid=c8c3ba897&amp;color=0,0,0&amp;mp=1&amp;vtp=1&amp;vaab=1&amp;bt=1&amp;bbb=1">
            <a:extLst>
              <a:ext uri="{FF2B5EF4-FFF2-40B4-BE49-F238E27FC236}">
                <a16:creationId xmlns:a16="http://schemas.microsoft.com/office/drawing/2014/main" id="{FF0B2060-E4A1-159D-4468-A568A429B81F}"/>
              </a:ext>
            </a:extLst>
          </p:cNvPr>
          <p:cNvSpPr txBox="1"/>
          <p:nvPr/>
        </p:nvSpPr>
        <p:spPr>
          <a:xfrm>
            <a:off x="10684804" y="240075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9&amp;si=25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1b922ab0f?sp=1&amp;vcp=1&amp;pid=c8c3ba897&amp;color=0,0,0&amp;vtp=1&amp;vaab=1&amp;bt=1&amp;bbb=1"/>
          <p:cNvSpPr/>
          <p:nvPr/>
        </p:nvSpPr>
        <p:spPr>
          <a:xfrm>
            <a:off x="539496" y="250542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1.朗读节奏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（1）怒／而飞，其翼／若／垂天之云。</a:t>
            </a:r>
          </a:p>
          <a:p>
            <a:pPr latinLnBrk="1"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（2）天之／苍苍，其／正色邪？其／远而无所至极邪？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0&amp;si=26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1b922ab0f?sp=1&amp;vcp=1&amp;pid=c8c3ba897&amp;color=0,0,0&amp;vtp=1&amp;vaab=1&amp;bt=1&amp;bbb=1"/>
          <p:cNvSpPr/>
          <p:nvPr/>
        </p:nvSpPr>
        <p:spPr>
          <a:xfrm>
            <a:off x="539496" y="392475"/>
            <a:ext cx="11109960" cy="5735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.重要实词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（1）通假字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①北冥有鱼（同“溟”，海）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②其正色邪（同“耶”，语气词，呢、吗）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（2）古今异义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南冥者，天池也（古义：天然形成的水池/今义：高山湖泊名）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（3）词类活用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①南冥者，天池也（名词用作形容词，天然的）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②志怪者也（形容词用作名词，怪异的事物）</a:t>
            </a:r>
            <a:endParaRPr lang="en-US" altLang="zh-CN" sz="2800" dirty="0"/>
          </a:p>
        </p:txBody>
      </p:sp>
      <p:sp>
        <p:nvSpPr>
          <p:cNvPr id="10" name="P_7#1b922ab0f?sp=1&amp;vcp=1&amp;pid=c8c3ba897&amp;color=0,0,0&amp;vtp=1&amp;vaab=1&amp;bt=1&amp;bbb=1&amp;zzd= 3">
            <a:extLst>
              <a:ext uri="{FF2B5EF4-FFF2-40B4-BE49-F238E27FC236}">
                <a16:creationId xmlns:a16="http://schemas.microsoft.com/office/drawing/2014/main" id="{2EAA63E7-898F-3AAB-4E9F-97EC6E0A08A8}"/>
              </a:ext>
            </a:extLst>
          </p:cNvPr>
          <p:cNvSpPr/>
          <p:nvPr/>
        </p:nvSpPr>
        <p:spPr>
          <a:xfrm>
            <a:off x="2120678" y="229747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_7#1b922ab0f?sp=1&amp;vcp=1&amp;pid=c8c3ba897&amp;color=0,0,0&amp;vtp=1&amp;vaab=1&amp;bt=1&amp;bbb=1&amp;zzd= 4">
            <a:extLst>
              <a:ext uri="{FF2B5EF4-FFF2-40B4-BE49-F238E27FC236}">
                <a16:creationId xmlns:a16="http://schemas.microsoft.com/office/drawing/2014/main" id="{ECB404D7-A143-94AE-A6C3-FAF4D8C6DEF2}"/>
              </a:ext>
            </a:extLst>
          </p:cNvPr>
          <p:cNvSpPr/>
          <p:nvPr/>
        </p:nvSpPr>
        <p:spPr>
          <a:xfrm>
            <a:off x="2831878" y="294517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P_7#1b922ab0f?sp=1&amp;vcp=1&amp;pid=c8c3ba897&amp;color=0,0,0&amp;vtp=1&amp;vaab=1&amp;bt=1&amp;bbb=1&amp;zzd= 7">
            <a:extLst>
              <a:ext uri="{FF2B5EF4-FFF2-40B4-BE49-F238E27FC236}">
                <a16:creationId xmlns:a16="http://schemas.microsoft.com/office/drawing/2014/main" id="{F7DEEC3F-721D-BD02-45E6-7C585A2FCAF1}"/>
              </a:ext>
            </a:extLst>
          </p:cNvPr>
          <p:cNvSpPr/>
          <p:nvPr/>
        </p:nvSpPr>
        <p:spPr>
          <a:xfrm>
            <a:off x="2831878" y="424057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P_7#1b922ab0f?sp=1&amp;vcp=1&amp;pid=c8c3ba897&amp;color=0,0,0&amp;vtp=1&amp;vaab=1&amp;bt=1&amp;bbb=1&amp;zzd= 7">
            <a:extLst>
              <a:ext uri="{FF2B5EF4-FFF2-40B4-BE49-F238E27FC236}">
                <a16:creationId xmlns:a16="http://schemas.microsoft.com/office/drawing/2014/main" id="{DDFF4EB5-D8E5-38F1-1682-635E68A228CF}"/>
              </a:ext>
            </a:extLst>
          </p:cNvPr>
          <p:cNvSpPr/>
          <p:nvPr/>
        </p:nvSpPr>
        <p:spPr>
          <a:xfrm>
            <a:off x="3187478" y="424057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P_7#1b922ab0f?sp=1&amp;vcp=1&amp;pid=c8c3ba897&amp;color=0,0,0&amp;vtp=1&amp;vaab=1&amp;bt=1&amp;bbb=1&amp;zzd= 9">
            <a:extLst>
              <a:ext uri="{FF2B5EF4-FFF2-40B4-BE49-F238E27FC236}">
                <a16:creationId xmlns:a16="http://schemas.microsoft.com/office/drawing/2014/main" id="{072BBAAF-5E9E-736E-928B-B688A924B35D}"/>
              </a:ext>
            </a:extLst>
          </p:cNvPr>
          <p:cNvSpPr/>
          <p:nvPr/>
        </p:nvSpPr>
        <p:spPr>
          <a:xfrm>
            <a:off x="3187478" y="553597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P_7#1b922ab0f?sp=1&amp;vcp=1&amp;pid=c8c3ba897&amp;color=0,0,0&amp;vtp=1&amp;vaab=1&amp;bt=1&amp;bbb=1&amp;zzd= 10">
            <a:extLst>
              <a:ext uri="{FF2B5EF4-FFF2-40B4-BE49-F238E27FC236}">
                <a16:creationId xmlns:a16="http://schemas.microsoft.com/office/drawing/2014/main" id="{09A32E0C-5E90-80CA-80DF-442EA29699C8}"/>
              </a:ext>
            </a:extLst>
          </p:cNvPr>
          <p:cNvSpPr/>
          <p:nvPr/>
        </p:nvSpPr>
        <p:spPr>
          <a:xfrm>
            <a:off x="2120678" y="6156307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&amp;si=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fa407de04?sp=1&amp;vcp=1&amp;pid=18046fb26&amp;color=0,0,0&amp;vtp=1&amp;vaab=1&amp;bt=1&amp;bbb=1"/>
          <p:cNvSpPr/>
          <p:nvPr/>
        </p:nvSpPr>
        <p:spPr>
          <a:xfrm>
            <a:off x="539496" y="154530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）其他实词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①人不知而不愠（生气，恼怒）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②吾日三省吾身（自我检查、反省）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③学而不思则罔（迷惑，意思是感到迷茫而无所适从）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④思而不学则殆（疑惑）</a:t>
            </a:r>
          </a:p>
          <a:p>
            <a:pPr latinLnBrk="1"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⑤博学而笃志（坚定）</a:t>
            </a:r>
            <a:endParaRPr lang="en-US" altLang="zh-CN" sz="2800" dirty="0"/>
          </a:p>
        </p:txBody>
      </p:sp>
      <p:sp>
        <p:nvSpPr>
          <p:cNvPr id="8" name="P_6_BD#fa407de04?sp=1&amp;vcp=1&amp;pid=18046fb26&amp;color=0,0,0&amp;vtp=1&amp;vaab=1&amp;bt=1&amp;bbb=1&amp;zzd= 2">
            <a:extLst>
              <a:ext uri="{FF2B5EF4-FFF2-40B4-BE49-F238E27FC236}">
                <a16:creationId xmlns:a16="http://schemas.microsoft.com/office/drawing/2014/main" id="{73369536-5CA8-6A56-CF1E-C711DEB7520E}"/>
              </a:ext>
            </a:extLst>
          </p:cNvPr>
          <p:cNvSpPr/>
          <p:nvPr/>
        </p:nvSpPr>
        <p:spPr>
          <a:xfrm>
            <a:off x="3543078" y="280260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6_BD#fa407de04?sp=1&amp;vcp=1&amp;pid=18046fb26&amp;color=0,0,0&amp;vtp=1&amp;vaab=1&amp;bt=1&amp;bbb=1&amp;zzd= 3">
            <a:extLst>
              <a:ext uri="{FF2B5EF4-FFF2-40B4-BE49-F238E27FC236}">
                <a16:creationId xmlns:a16="http://schemas.microsoft.com/office/drawing/2014/main" id="{BD7244CA-AA2E-128B-1637-5DF27C6AE145}"/>
              </a:ext>
            </a:extLst>
          </p:cNvPr>
          <p:cNvSpPr/>
          <p:nvPr/>
        </p:nvSpPr>
        <p:spPr>
          <a:xfrm>
            <a:off x="2831878" y="345030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6_BD#fa407de04?sp=1&amp;vcp=1&amp;pid=18046fb26&amp;color=0,0,0&amp;vtp=1&amp;vaab=1&amp;bt=1&amp;bbb=1&amp;zzd= 4">
            <a:extLst>
              <a:ext uri="{FF2B5EF4-FFF2-40B4-BE49-F238E27FC236}">
                <a16:creationId xmlns:a16="http://schemas.microsoft.com/office/drawing/2014/main" id="{51B14180-86FE-227E-41B2-057467EA0F22}"/>
              </a:ext>
            </a:extLst>
          </p:cNvPr>
          <p:cNvSpPr/>
          <p:nvPr/>
        </p:nvSpPr>
        <p:spPr>
          <a:xfrm>
            <a:off x="3543078" y="409800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_6_BD#fa407de04?sp=1&amp;vcp=1&amp;pid=18046fb26&amp;color=0,0,0&amp;vtp=1&amp;vaab=1&amp;bt=1&amp;bbb=1&amp;zzd= 5">
            <a:extLst>
              <a:ext uri="{FF2B5EF4-FFF2-40B4-BE49-F238E27FC236}">
                <a16:creationId xmlns:a16="http://schemas.microsoft.com/office/drawing/2014/main" id="{4489FED0-A5C3-8C85-4156-EDAF6DF2CA15}"/>
              </a:ext>
            </a:extLst>
          </p:cNvPr>
          <p:cNvSpPr/>
          <p:nvPr/>
        </p:nvSpPr>
        <p:spPr>
          <a:xfrm>
            <a:off x="3543078" y="474570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P_6_BD#fa407de04?sp=1&amp;vcp=1&amp;pid=18046fb26&amp;color=0,0,0&amp;vtp=1&amp;vaab=1&amp;bt=1&amp;bbb=1&amp;zzd= 6">
            <a:extLst>
              <a:ext uri="{FF2B5EF4-FFF2-40B4-BE49-F238E27FC236}">
                <a16:creationId xmlns:a16="http://schemas.microsoft.com/office/drawing/2014/main" id="{F90BD734-0FF7-8A5B-191C-6B62AB686136}"/>
              </a:ext>
            </a:extLst>
          </p:cNvPr>
          <p:cNvSpPr/>
          <p:nvPr/>
        </p:nvSpPr>
        <p:spPr>
          <a:xfrm>
            <a:off x="2831878" y="535651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2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1&amp;si=26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_BD#1b922ab0f?sp=1&amp;vcp=1&amp;pid=c8c3ba897&amp;color=0,0,0&amp;vtp=1&amp;vaab=1&amp;bt=1&amp;bbb=1"/>
          <p:cNvSpPr/>
          <p:nvPr/>
        </p:nvSpPr>
        <p:spPr>
          <a:xfrm>
            <a:off x="539496" y="154530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）其他实词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①怒而飞（振奋，这里指用力鼓动翅膀）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②其翼若垂天之云（悬挂）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③志怪者也（记载）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④抟扶摇而上者九万里（抟，盘旋飞翔；扶摇，旋风）</a:t>
            </a:r>
          </a:p>
          <a:p>
            <a:pPr latinLnBrk="1"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⑤去以六月息者也（气息，这里指风）</a:t>
            </a:r>
            <a:endParaRPr lang="en-US" altLang="zh-CN" sz="2800" dirty="0"/>
          </a:p>
        </p:txBody>
      </p:sp>
      <p:sp>
        <p:nvSpPr>
          <p:cNvPr id="8" name="P_7_BD#1b922ab0f?sp=1&amp;vcp=1&amp;pid=c8c3ba897&amp;color=0,0,0&amp;vtp=1&amp;vaab=1&amp;bt=1&amp;bbb=1&amp;zzd= 2">
            <a:extLst>
              <a:ext uri="{FF2B5EF4-FFF2-40B4-BE49-F238E27FC236}">
                <a16:creationId xmlns:a16="http://schemas.microsoft.com/office/drawing/2014/main" id="{3C178DDB-D8C5-00DE-B00F-BAB402BED470}"/>
              </a:ext>
            </a:extLst>
          </p:cNvPr>
          <p:cNvSpPr/>
          <p:nvPr/>
        </p:nvSpPr>
        <p:spPr>
          <a:xfrm>
            <a:off x="1765078" y="280260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7_BD#1b922ab0f?sp=1&amp;vcp=1&amp;pid=c8c3ba897&amp;color=0,0,0&amp;vtp=1&amp;vaab=1&amp;bt=1&amp;bbb=1&amp;zzd= 3">
            <a:extLst>
              <a:ext uri="{FF2B5EF4-FFF2-40B4-BE49-F238E27FC236}">
                <a16:creationId xmlns:a16="http://schemas.microsoft.com/office/drawing/2014/main" id="{C139DCD8-C707-E39C-9643-9396480D8A81}"/>
              </a:ext>
            </a:extLst>
          </p:cNvPr>
          <p:cNvSpPr/>
          <p:nvPr/>
        </p:nvSpPr>
        <p:spPr>
          <a:xfrm>
            <a:off x="2831878" y="345030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7_BD#1b922ab0f?sp=1&amp;vcp=1&amp;pid=c8c3ba897&amp;color=0,0,0&amp;vtp=1&amp;vaab=1&amp;bt=1&amp;bbb=1&amp;zzd= 4">
            <a:extLst>
              <a:ext uri="{FF2B5EF4-FFF2-40B4-BE49-F238E27FC236}">
                <a16:creationId xmlns:a16="http://schemas.microsoft.com/office/drawing/2014/main" id="{2B5A3255-AE6F-DDDD-0C95-10039DAE2C34}"/>
              </a:ext>
            </a:extLst>
          </p:cNvPr>
          <p:cNvSpPr/>
          <p:nvPr/>
        </p:nvSpPr>
        <p:spPr>
          <a:xfrm>
            <a:off x="1765078" y="409800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_7_BD#1b922ab0f?sp=1&amp;vcp=1&amp;pid=c8c3ba897&amp;color=0,0,0&amp;vtp=1&amp;vaab=1&amp;bt=1&amp;bbb=1&amp;zzd= 5">
            <a:extLst>
              <a:ext uri="{FF2B5EF4-FFF2-40B4-BE49-F238E27FC236}">
                <a16:creationId xmlns:a16="http://schemas.microsoft.com/office/drawing/2014/main" id="{E5309204-A644-F3A0-085F-203461B4D55F}"/>
              </a:ext>
            </a:extLst>
          </p:cNvPr>
          <p:cNvSpPr/>
          <p:nvPr/>
        </p:nvSpPr>
        <p:spPr>
          <a:xfrm>
            <a:off x="1765078" y="474570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P_7_BD#1b922ab0f?sp=1&amp;vcp=1&amp;pid=c8c3ba897&amp;color=0,0,0&amp;vtp=1&amp;vaab=1&amp;bt=1&amp;bbb=1&amp;zzd= 5">
            <a:extLst>
              <a:ext uri="{FF2B5EF4-FFF2-40B4-BE49-F238E27FC236}">
                <a16:creationId xmlns:a16="http://schemas.microsoft.com/office/drawing/2014/main" id="{01492FD0-B6C2-FD0B-B616-413EE707E943}"/>
              </a:ext>
            </a:extLst>
          </p:cNvPr>
          <p:cNvSpPr/>
          <p:nvPr/>
        </p:nvSpPr>
        <p:spPr>
          <a:xfrm>
            <a:off x="2120678" y="474570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P_7_BD#1b922ab0f?sp=1&amp;vcp=1&amp;pid=c8c3ba897&amp;color=0,0,0&amp;vtp=1&amp;vaab=1&amp;bt=1&amp;bbb=1&amp;zzd= 5">
            <a:extLst>
              <a:ext uri="{FF2B5EF4-FFF2-40B4-BE49-F238E27FC236}">
                <a16:creationId xmlns:a16="http://schemas.microsoft.com/office/drawing/2014/main" id="{963C2D5C-7FEE-AE44-16CF-1602268B4196}"/>
              </a:ext>
            </a:extLst>
          </p:cNvPr>
          <p:cNvSpPr/>
          <p:nvPr/>
        </p:nvSpPr>
        <p:spPr>
          <a:xfrm>
            <a:off x="2476278" y="474570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P_7_BD#1b922ab0f?sp=1&amp;vcp=1&amp;pid=c8c3ba897&amp;color=0,0,0&amp;vtp=1&amp;vaab=1&amp;bt=1&amp;bbb=1&amp;zzd= 6">
            <a:extLst>
              <a:ext uri="{FF2B5EF4-FFF2-40B4-BE49-F238E27FC236}">
                <a16:creationId xmlns:a16="http://schemas.microsoft.com/office/drawing/2014/main" id="{083F4372-3974-B57D-5DB7-EA2511BF8AD3}"/>
              </a:ext>
            </a:extLst>
          </p:cNvPr>
          <p:cNvSpPr/>
          <p:nvPr/>
        </p:nvSpPr>
        <p:spPr>
          <a:xfrm>
            <a:off x="3187478" y="5346986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2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2&amp;si=26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1b922ab0f?sp=1&amp;vcp=1&amp;pid=c8c3ba897&amp;color=0,0,0&amp;vtp=1&amp;vaab=1&amp;bt=1&amp;bbb=1&amp;hb=1"/>
          <p:cNvSpPr/>
          <p:nvPr/>
        </p:nvSpPr>
        <p:spPr>
          <a:xfrm>
            <a:off x="539496" y="117700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3.重要虚词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①北冥有鱼，其名为鲲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（代词，它的）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②其正色邪？其远而无所至极邪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？（连词，表选择，译为“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</a:t>
            </a: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还是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”）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③其视下也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（代词，指大鹏）</a:t>
            </a:r>
            <a:endParaRPr lang="en-US" altLang="zh-CN" sz="2800" dirty="0"/>
          </a:p>
        </p:txBody>
      </p:sp>
      <p:sp>
        <p:nvSpPr>
          <p:cNvPr id="3" name="P_7#1b922ab0f?sp=1&amp;vcp=1&amp;pid=c8c3ba897&amp;color=0,0,0&amp;vtp=1&amp;vaab=1&amp;bt=1&amp;bbb=1&amp;hb=1&amp;zzd= 5">
            <a:extLst>
              <a:ext uri="{FF2B5EF4-FFF2-40B4-BE49-F238E27FC236}">
                <a16:creationId xmlns:a16="http://schemas.microsoft.com/office/drawing/2014/main" id="{415A3420-8480-28AA-AB41-0D14771B108D}"/>
              </a:ext>
            </a:extLst>
          </p:cNvPr>
          <p:cNvSpPr/>
          <p:nvPr/>
        </p:nvSpPr>
        <p:spPr>
          <a:xfrm>
            <a:off x="3543078" y="308200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P_7#1b922ab0f?sp=1&amp;vcp=1&amp;pid=c8c3ba897&amp;color=0,0,0&amp;vtp=1&amp;vaab=1&amp;bt=1&amp;bbb=1&amp;hb=1&amp;zzd= 7">
            <a:extLst>
              <a:ext uri="{FF2B5EF4-FFF2-40B4-BE49-F238E27FC236}">
                <a16:creationId xmlns:a16="http://schemas.microsoft.com/office/drawing/2014/main" id="{C13CE22B-DC09-08BA-6067-55DB2AC07A92}"/>
              </a:ext>
            </a:extLst>
          </p:cNvPr>
          <p:cNvSpPr/>
          <p:nvPr/>
        </p:nvSpPr>
        <p:spPr>
          <a:xfrm>
            <a:off x="1765078" y="372970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_7#1b922ab0f?sp=1&amp;vcp=1&amp;pid=c8c3ba897&amp;color=0,0,0&amp;vtp=1&amp;vaab=1&amp;bt=1&amp;bbb=1&amp;hb=1&amp;zzd= 7">
            <a:extLst>
              <a:ext uri="{FF2B5EF4-FFF2-40B4-BE49-F238E27FC236}">
                <a16:creationId xmlns:a16="http://schemas.microsoft.com/office/drawing/2014/main" id="{C2EB5FAF-5D02-90CD-BE86-3563960E79EB}"/>
              </a:ext>
            </a:extLst>
          </p:cNvPr>
          <p:cNvSpPr/>
          <p:nvPr/>
        </p:nvSpPr>
        <p:spPr>
          <a:xfrm>
            <a:off x="3543078" y="372970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7#1b922ab0f?sp=1&amp;vcp=1&amp;pid=c8c3ba897&amp;color=0,0,0&amp;vtp=1&amp;vaab=1&amp;bt=1&amp;bbb=1&amp;hb=1&amp;zzd= 10">
            <a:extLst>
              <a:ext uri="{FF2B5EF4-FFF2-40B4-BE49-F238E27FC236}">
                <a16:creationId xmlns:a16="http://schemas.microsoft.com/office/drawing/2014/main" id="{452CA268-1DB5-7CEF-DA91-0CD07176D554}"/>
              </a:ext>
            </a:extLst>
          </p:cNvPr>
          <p:cNvSpPr/>
          <p:nvPr/>
        </p:nvSpPr>
        <p:spPr>
          <a:xfrm>
            <a:off x="1765078" y="498821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2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3&amp;si=26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1b922ab0f?sp=1&amp;vcp=1&amp;pid=c8c3ba897&amp;color=0,0,0&amp;vtp=1&amp;vaab=1&amp;bt=1&amp;bbb=1&amp;hb=1"/>
          <p:cNvSpPr/>
          <p:nvPr/>
        </p:nvSpPr>
        <p:spPr>
          <a:xfrm>
            <a:off x="539496" y="121256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4.理解拓展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北冥有鱼》这则故事以大鹏南飞为喻，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说明世上的万物无论大小，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都受到不同的限制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，处在不同的束缚之中，因此，大鹏看似逍遥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，其实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还没有达到真正的逍遥。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5.主旨分析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本文通过鲲鹏变化和鹏飞南冥两个故事，说明了“逍遥”的真正含义，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阐述作者无所依凭的主张和追求绝对精神自由的思想。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5&amp;si=26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1b922ab0f?sp=1&amp;vcp=1&amp;pid=c8c3ba897&amp;color=0,0,0&amp;vtp=1&amp;vaab=1&amp;bt=1&amp;bbb=1&amp;hb=1"/>
          <p:cNvSpPr/>
          <p:nvPr/>
        </p:nvSpPr>
        <p:spPr>
          <a:xfrm>
            <a:off x="539496" y="217903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6.写作特色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本文夹叙夹议，以“野马”“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尘埃”和“鹏”对比，表明万物皆有所待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构思精巧，借用寓言说理，想象丰富，意境开阔，运用了夸张的修辞手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法，充满浪漫主义色彩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6&amp;si=26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1a45ca377?vcp=1&amp;pid=9bcb278d4&amp;color=0,0,0&amp;vtp=1&amp;vaab=1&amp;bt=1&amp;bbb=1"/>
          <p:cNvSpPr/>
          <p:nvPr/>
        </p:nvSpPr>
        <p:spPr>
          <a:xfrm>
            <a:off x="539496" y="554400"/>
            <a:ext cx="11109960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庄子与惠子游于濠梁之上</a:t>
            </a:r>
            <a:endParaRPr lang="en-US" altLang="zh-CN" sz="2800" dirty="0"/>
          </a:p>
        </p:txBody>
      </p:sp>
      <p:graphicFrame>
        <p:nvGraphicFramePr>
          <p:cNvPr id="267" name="P_7_BD#b2d901944?colgroup=12,17&amp;vcp=1&amp;pid=1a45ca377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240440"/>
              </p:ext>
            </p:extLst>
          </p:nvPr>
        </p:nvGraphicFramePr>
        <p:xfrm>
          <a:off x="264924" y="1274536"/>
          <a:ext cx="11659104" cy="3879724"/>
        </p:xfrm>
        <a:graphic>
          <a:graphicData uri="http://schemas.openxmlformats.org/drawingml/2006/table">
            <a:tbl>
              <a:tblPr/>
              <a:tblGrid>
                <a:gridCol w="511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5471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参考译文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0164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庄子与惠子游于濠梁之上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庄子曰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鲦鱼出游从容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是鱼之乐也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惠子曰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子非鱼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安知鱼之乐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？”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庄子曰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子非我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安知我不知鱼之乐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？”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庄子与惠施在濠水的桥上游玩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庄子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白色小鱼在河水中游得多么悠闲自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得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这是鱼的快乐啊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惠施说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你不是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鱼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怎么知道鱼的快乐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？”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庄子说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你不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是我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怎么知道我不知道鱼的快乐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？”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2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7&amp;si=26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8" name="P_7_BD#b2d901944?colgroup=12,17&amp;vcp=1&amp;pid=1a45ca377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9834291"/>
              </p:ext>
            </p:extLst>
          </p:nvPr>
        </p:nvGraphicFramePr>
        <p:xfrm>
          <a:off x="539496" y="1278318"/>
          <a:ext cx="11091672" cy="4434460"/>
        </p:xfrm>
        <a:graphic>
          <a:graphicData uri="http://schemas.openxmlformats.org/drawingml/2006/table">
            <a:tbl>
              <a:tblPr/>
              <a:tblGrid>
                <a:gridCol w="45445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5471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参考译文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94900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惠子曰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我非子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固不知子矣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子固非鱼也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子之不知鱼之乐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全矣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庄子曰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请循其本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子曰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‘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汝安知鱼乐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’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云者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既已知吾知之而问我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我知之濠上也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惠施说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我不是你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固然不知道你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你本来就不是鱼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你不知道鱼的快乐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是完全可以肯定的了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庄子说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请让我们追溯话题本原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你说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‘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你哪儿知道鱼快乐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’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的话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说明你已经知道我知道鱼快乐而在问我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我是在濠水的桥上知道的啊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b2d901944?colgroup=12,17&amp;vcp=1&amp;pid=1a45ca377&amp;color=0,0,0&amp;mp=1&amp;vtp=1&amp;vaab=1&amp;bt=1&amp;bbb=1">
            <a:extLst>
              <a:ext uri="{FF2B5EF4-FFF2-40B4-BE49-F238E27FC236}">
                <a16:creationId xmlns:a16="http://schemas.microsoft.com/office/drawing/2014/main" id="{5CA17575-8A38-BE0C-6EAC-BCC5ED939368}"/>
              </a:ext>
            </a:extLst>
          </p:cNvPr>
          <p:cNvSpPr txBox="1"/>
          <p:nvPr/>
        </p:nvSpPr>
        <p:spPr>
          <a:xfrm>
            <a:off x="10913023" y="56991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3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8&amp;si=26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b2d901944?sp=1&amp;vcp=1&amp;pid=1a45ca377&amp;color=0,0,0&amp;vtp=1&amp;vaab=1&amp;bt=1&amp;bbb=1"/>
          <p:cNvSpPr/>
          <p:nvPr/>
        </p:nvSpPr>
        <p:spPr>
          <a:xfrm>
            <a:off x="539496" y="597249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1.朗读节奏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/非我，安知/我/不知/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鱼之乐？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2.重要实词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（1）古今异义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0" cap="none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子非我（古义：对人的尊称/今义：孩子；儿子）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（2）其他实词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①安知鱼之乐（怎么）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②子之不知鱼之乐，全矣（完全，完备）</a:t>
            </a:r>
            <a:endParaRPr lang="en-US" altLang="zh-CN" sz="2800" dirty="0"/>
          </a:p>
        </p:txBody>
      </p:sp>
      <p:sp>
        <p:nvSpPr>
          <p:cNvPr id="8" name="P_7#b2d901944?sp=1&amp;vcp=1&amp;pid=1a45ca377&amp;color=0,0,0&amp;vtp=1&amp;vaab=1&amp;bt=1&amp;bbb=1&amp;zzd= 7">
            <a:extLst>
              <a:ext uri="{FF2B5EF4-FFF2-40B4-BE49-F238E27FC236}">
                <a16:creationId xmlns:a16="http://schemas.microsoft.com/office/drawing/2014/main" id="{7B789EF0-05E5-1941-1CB5-0F2A10161CBC}"/>
              </a:ext>
            </a:extLst>
          </p:cNvPr>
          <p:cNvSpPr/>
          <p:nvPr/>
        </p:nvSpPr>
        <p:spPr>
          <a:xfrm>
            <a:off x="1409478" y="379764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7#b2d901944?sp=1&amp;vcp=1&amp;pid=1a45ca377&amp;color=0,0,0&amp;vtp=1&amp;vaab=1&amp;bt=1&amp;bbb=1&amp;zzd= 9">
            <a:extLst>
              <a:ext uri="{FF2B5EF4-FFF2-40B4-BE49-F238E27FC236}">
                <a16:creationId xmlns:a16="http://schemas.microsoft.com/office/drawing/2014/main" id="{8CBDC53F-B2D8-ACCA-9DC9-89C86FEBB43F}"/>
              </a:ext>
            </a:extLst>
          </p:cNvPr>
          <p:cNvSpPr/>
          <p:nvPr/>
        </p:nvSpPr>
        <p:spPr>
          <a:xfrm>
            <a:off x="1765078" y="509304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7#b2d901944?sp=1&amp;vcp=1&amp;pid=1a45ca377&amp;color=0,0,0&amp;vtp=1&amp;vaab=1&amp;bt=1&amp;bbb=1&amp;zzd= 10">
            <a:extLst>
              <a:ext uri="{FF2B5EF4-FFF2-40B4-BE49-F238E27FC236}">
                <a16:creationId xmlns:a16="http://schemas.microsoft.com/office/drawing/2014/main" id="{5C919691-9FA6-78CF-208D-C5DF0F70BE8E}"/>
              </a:ext>
            </a:extLst>
          </p:cNvPr>
          <p:cNvSpPr/>
          <p:nvPr/>
        </p:nvSpPr>
        <p:spPr>
          <a:xfrm>
            <a:off x="4609878" y="5703856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23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0&amp;si=27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b2d901944?sp=1&amp;vcp=1&amp;pid=1a45ca377&amp;color=0,0,0&amp;vtp=1&amp;vaab=1&amp;bt=1&amp;bbb=1"/>
          <p:cNvSpPr/>
          <p:nvPr/>
        </p:nvSpPr>
        <p:spPr>
          <a:xfrm>
            <a:off x="539496" y="87982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3.重要虚词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之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①安知鱼之乐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（助词，的）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②既已知吾知之而问我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（代词，代“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知鱼之乐”）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4.理解拓展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《庄子与惠子游于濠梁之上》由庄子和惠子对“鱼之乐”的辩论构成，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氛围轻松、闲适，让人感受到日常生活中的诗意并深受感染。在庄子和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惠子的辩论中，谁是胜者？关于这一点，历来争论不休。</a:t>
            </a:r>
            <a:endParaRPr lang="en-US" altLang="zh-CN" sz="2800" dirty="0"/>
          </a:p>
        </p:txBody>
      </p:sp>
      <p:sp>
        <p:nvSpPr>
          <p:cNvPr id="4" name="P_7#b2d901944?sp=1&amp;vcp=1&amp;pid=1a45ca377&amp;color=0,0,0&amp;vtp=1&amp;vaab=1&amp;bt=1&amp;bbb=1&amp;zzd= 5">
            <a:extLst>
              <a:ext uri="{FF2B5EF4-FFF2-40B4-BE49-F238E27FC236}">
                <a16:creationId xmlns:a16="http://schemas.microsoft.com/office/drawing/2014/main" id="{8F231374-5ACD-1A25-D46E-E8ACB89616EB}"/>
              </a:ext>
            </a:extLst>
          </p:cNvPr>
          <p:cNvSpPr/>
          <p:nvPr/>
        </p:nvSpPr>
        <p:spPr>
          <a:xfrm>
            <a:off x="2831878" y="27848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_7#b2d901944?sp=1&amp;vcp=1&amp;pid=1a45ca377&amp;color=0,0,0&amp;vtp=1&amp;vaab=1&amp;bt=1&amp;bbb=1&amp;zzd= 7">
            <a:extLst>
              <a:ext uri="{FF2B5EF4-FFF2-40B4-BE49-F238E27FC236}">
                <a16:creationId xmlns:a16="http://schemas.microsoft.com/office/drawing/2014/main" id="{8ABE9A93-75E1-9C4F-CEA4-1EC8C86E059A}"/>
              </a:ext>
            </a:extLst>
          </p:cNvPr>
          <p:cNvSpPr/>
          <p:nvPr/>
        </p:nvSpPr>
        <p:spPr>
          <a:xfrm>
            <a:off x="3543078" y="34325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23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2&amp;si=27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b2d901944?sp=1&amp;vcp=1&amp;pid=1a45ca377&amp;color=0,0,0&amp;vtp=1&amp;vaab=1&amp;bt=1&amp;bbb=1&amp;hb=1"/>
          <p:cNvSpPr/>
          <p:nvPr/>
        </p:nvSpPr>
        <p:spPr>
          <a:xfrm>
            <a:off x="539496" y="249907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5.主旨分析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本文通过记叙庄子和惠子精彩的辩论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，表现了庄子机智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、巧妙的辩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论风格和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“万物与我为一”的思想。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3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3&amp;si=27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b2d901944?sp=1&amp;vcp=1&amp;pid=1a45ca377&amp;color=0,0,0&amp;vtp=1&amp;vaab=1&amp;bt=1&amp;bbb=1"/>
          <p:cNvSpPr/>
          <p:nvPr/>
        </p:nvSpPr>
        <p:spPr>
          <a:xfrm>
            <a:off x="539496" y="154530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.写作特色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（1）精彩的论辩艺术。通篇采用对话的形式，两人用“以子之矛，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攻子之盾”的方法，显示了精彩的论辩艺术。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（2）笔法轻松，机智与幽默。庄子是否知道“鱼之乐”，本是深奥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的逻辑问题，但文章用轻松、闲适的笔调描述论辩过程，二人的语言不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乏幽默之处，令人感受到日常生活中的诗意。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&amp;si=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fa407de04?sp=1&amp;vcp=1&amp;pid=18046fb26&amp;color=0,0,0&amp;vtp=1&amp;vaab=1&amp;bt=1&amp;bbb=1"/>
          <p:cNvSpPr/>
          <p:nvPr/>
        </p:nvSpPr>
        <p:spPr>
          <a:xfrm>
            <a:off x="539496" y="72996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3.重要虚词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（1）而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学而时习之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/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吾十有五而志于学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/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择其善者而从之，其不善者而改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之（连词，表承接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人不知而不愠，不亦君子乎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/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学而不思则罔，思而不学则殆（连词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表转折，可译为“却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”）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曲肱而枕之（连词，表修饰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7" name="P_6#fa407de04?sp=1&amp;vcp=1&amp;pid=18046fb26&amp;color=0,0,0&amp;vtp=1&amp;vaab=1&amp;bt=1&amp;bbb=1&amp;zzd= 3">
            <a:extLst>
              <a:ext uri="{FF2B5EF4-FFF2-40B4-BE49-F238E27FC236}">
                <a16:creationId xmlns:a16="http://schemas.microsoft.com/office/drawing/2014/main" id="{1B0A7DE2-8F39-AA76-BC4E-50DBEF9CC1AC}"/>
              </a:ext>
            </a:extLst>
          </p:cNvPr>
          <p:cNvSpPr/>
          <p:nvPr/>
        </p:nvSpPr>
        <p:spPr>
          <a:xfrm>
            <a:off x="2120678" y="263496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6#fa407de04?sp=1&amp;vcp=1&amp;pid=18046fb26&amp;color=0,0,0&amp;vtp=1&amp;vaab=1&amp;bt=1&amp;bbb=1&amp;zzd= 3">
            <a:extLst>
              <a:ext uri="{FF2B5EF4-FFF2-40B4-BE49-F238E27FC236}">
                <a16:creationId xmlns:a16="http://schemas.microsoft.com/office/drawing/2014/main" id="{4D1BEB34-55D8-EB62-6940-A4E913A5AE1E}"/>
              </a:ext>
            </a:extLst>
          </p:cNvPr>
          <p:cNvSpPr/>
          <p:nvPr/>
        </p:nvSpPr>
        <p:spPr>
          <a:xfrm>
            <a:off x="5063903" y="263496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6#fa407de04?sp=1&amp;vcp=1&amp;pid=18046fb26&amp;color=0,0,0&amp;vtp=1&amp;vaab=1&amp;bt=1&amp;bbb=1&amp;zzd= 3">
            <a:extLst>
              <a:ext uri="{FF2B5EF4-FFF2-40B4-BE49-F238E27FC236}">
                <a16:creationId xmlns:a16="http://schemas.microsoft.com/office/drawing/2014/main" id="{DDAB617C-7754-12D0-F551-567C90E9726C}"/>
              </a:ext>
            </a:extLst>
          </p:cNvPr>
          <p:cNvSpPr/>
          <p:nvPr/>
        </p:nvSpPr>
        <p:spPr>
          <a:xfrm>
            <a:off x="8007128" y="263496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6#fa407de04?sp=1&amp;vcp=1&amp;pid=18046fb26&amp;color=0,0,0&amp;vtp=1&amp;vaab=1&amp;bt=1&amp;bbb=1&amp;zzd= 3">
            <a:extLst>
              <a:ext uri="{FF2B5EF4-FFF2-40B4-BE49-F238E27FC236}">
                <a16:creationId xmlns:a16="http://schemas.microsoft.com/office/drawing/2014/main" id="{43FBFA0F-1CDA-9E78-C187-0D9AF7622B24}"/>
              </a:ext>
            </a:extLst>
          </p:cNvPr>
          <p:cNvSpPr/>
          <p:nvPr/>
        </p:nvSpPr>
        <p:spPr>
          <a:xfrm>
            <a:off x="10851928" y="263496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_6#fa407de04?sp=1&amp;vcp=1&amp;pid=18046fb26&amp;color=0,0,0&amp;vtp=1&amp;vaab=1&amp;bt=1&amp;bbb=1&amp;zzd= 5">
            <a:extLst>
              <a:ext uri="{FF2B5EF4-FFF2-40B4-BE49-F238E27FC236}">
                <a16:creationId xmlns:a16="http://schemas.microsoft.com/office/drawing/2014/main" id="{A136DFB2-1151-FA00-1F38-83F1EC67CFFE}"/>
              </a:ext>
            </a:extLst>
          </p:cNvPr>
          <p:cNvSpPr/>
          <p:nvPr/>
        </p:nvSpPr>
        <p:spPr>
          <a:xfrm>
            <a:off x="2831878" y="393036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P_6#fa407de04?sp=1&amp;vcp=1&amp;pid=18046fb26&amp;color=0,0,0&amp;vtp=1&amp;vaab=1&amp;bt=1&amp;bbb=1&amp;zzd= 5">
            <a:extLst>
              <a:ext uri="{FF2B5EF4-FFF2-40B4-BE49-F238E27FC236}">
                <a16:creationId xmlns:a16="http://schemas.microsoft.com/office/drawing/2014/main" id="{63F3AF85-14B0-BF6F-C18D-97D7FBF535FE}"/>
              </a:ext>
            </a:extLst>
          </p:cNvPr>
          <p:cNvSpPr/>
          <p:nvPr/>
        </p:nvSpPr>
        <p:spPr>
          <a:xfrm>
            <a:off x="6486303" y="393036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P_6#fa407de04?sp=1&amp;vcp=1&amp;pid=18046fb26&amp;color=0,0,0&amp;vtp=1&amp;vaab=1&amp;bt=1&amp;bbb=1&amp;zzd= 5">
            <a:extLst>
              <a:ext uri="{FF2B5EF4-FFF2-40B4-BE49-F238E27FC236}">
                <a16:creationId xmlns:a16="http://schemas.microsoft.com/office/drawing/2014/main" id="{3AC04333-6524-5DF2-BFDA-9A15AAE53AB1}"/>
              </a:ext>
            </a:extLst>
          </p:cNvPr>
          <p:cNvSpPr/>
          <p:nvPr/>
        </p:nvSpPr>
        <p:spPr>
          <a:xfrm>
            <a:off x="8975503" y="393036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P_6#fa407de04?sp=1&amp;vcp=1&amp;pid=18046fb26&amp;color=0,0,0&amp;vtp=1&amp;vaab=1&amp;bt=1&amp;bbb=1&amp;zzd= 7">
            <a:extLst>
              <a:ext uri="{FF2B5EF4-FFF2-40B4-BE49-F238E27FC236}">
                <a16:creationId xmlns:a16="http://schemas.microsoft.com/office/drawing/2014/main" id="{AB132BCD-EF36-7776-53F9-67DF59B7EB4C}"/>
              </a:ext>
            </a:extLst>
          </p:cNvPr>
          <p:cNvSpPr/>
          <p:nvPr/>
        </p:nvSpPr>
        <p:spPr>
          <a:xfrm>
            <a:off x="2476278" y="5179346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24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4&amp;si=27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b42c79ba9?vcp=1&amp;pid=4a14f3c61&amp;color=0,0,0&amp;vtp=1&amp;vaab=1&amp;bt=1&amp;bbb=1"/>
          <p:cNvSpPr/>
          <p:nvPr/>
        </p:nvSpPr>
        <p:spPr>
          <a:xfrm>
            <a:off x="539496" y="267747"/>
            <a:ext cx="11109960" cy="61277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（五）《礼记》二则</a:t>
            </a:r>
            <a:endParaRPr lang="en-US" altLang="zh-CN" sz="3000" dirty="0"/>
          </a:p>
        </p:txBody>
      </p:sp>
      <p:sp>
        <p:nvSpPr>
          <p:cNvPr id="3" name="C_6_BD#17cd6be67?sp=1&amp;vcp=1&amp;pid=b42c79ba9&amp;color=0,0,0&amp;vtp=1&amp;vaab=1&amp;bbb=1"/>
          <p:cNvSpPr/>
          <p:nvPr/>
        </p:nvSpPr>
        <p:spPr>
          <a:xfrm>
            <a:off x="539496" y="822469"/>
            <a:ext cx="11109960" cy="57194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虽有嘉肴</a:t>
            </a:r>
            <a:endParaRPr lang="en-US" altLang="zh-CN" sz="2800" dirty="0"/>
          </a:p>
        </p:txBody>
      </p:sp>
      <p:graphicFrame>
        <p:nvGraphicFramePr>
          <p:cNvPr id="275" name="P_7_BD#4ca799e0e?colgroup=9,19&amp;vcp=1&amp;pid=17cd6be67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7432470"/>
              </p:ext>
            </p:extLst>
          </p:nvPr>
        </p:nvGraphicFramePr>
        <p:xfrm>
          <a:off x="362016" y="1523421"/>
          <a:ext cx="11464920" cy="4736402"/>
        </p:xfrm>
        <a:graphic>
          <a:graphicData uri="http://schemas.openxmlformats.org/drawingml/2006/table">
            <a:tbl>
              <a:tblPr/>
              <a:tblGrid>
                <a:gridCol w="4104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3609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参考译文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379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38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虽有嘉肴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弗食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不知其旨也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虽有至道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弗学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不知其善也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是故学然后知不足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教然后知困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知不足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然后能自反也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知困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然后能自强也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故曰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教学相长也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兑命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曰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学学半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其此之谓乎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！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38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虽然有美味的肉食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不去品尝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就不知道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38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其味美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虽然有最好的道理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不去学习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就不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38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知道它的好处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所以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学习之后才知道自己的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38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不足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教人之后才知道自己有困惑的地方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知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38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道了自己的不足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然后就能自我反思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知道了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38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自己有困惑的地方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然后才能勉励自己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所以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38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教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学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是互相推动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互相促进的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</a:p>
                    <a:p>
                      <a:pPr marL="0" indent="0" algn="l" latinLnBrk="1" hangingPunct="0">
                        <a:lnSpc>
                          <a:spcPts val="38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尚书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·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兑命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说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教别人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占自己学习的一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38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大概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说的就是这个道理吧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！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24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5&amp;si=27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4ca799e0e?sp=1&amp;vcp=1&amp;pid=17cd6be67&amp;color=0,0,0&amp;vtp=1&amp;vaab=1&amp;bt=1&amp;bbb=1"/>
          <p:cNvSpPr/>
          <p:nvPr/>
        </p:nvSpPr>
        <p:spPr>
          <a:xfrm>
            <a:off x="539496" y="281911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1.朗读节奏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是故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/学/然后知不足，教/然后知困。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4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6&amp;si=27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4ca799e0e?sp=1&amp;vcp=1&amp;pid=17cd6be67&amp;color=0,0,0&amp;vtp=1&amp;vaab=1&amp;bt=1&amp;bbb=1"/>
          <p:cNvSpPr/>
          <p:nvPr/>
        </p:nvSpPr>
        <p:spPr>
          <a:xfrm>
            <a:off x="539496" y="554400"/>
            <a:ext cx="11109960" cy="5735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2.重要实词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（1）通假字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学学半（xi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à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o，同“敩”，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教导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（2）古今异义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弗食，不知其旨也（古义：味美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/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今义：意义、目的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是故学然后知不足［古义：指示代词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，“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是故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”，（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这一样）所以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/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今义：判断动词，与“否”相对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教然后知困（古义：困惑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/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今义：陷在艰难痛苦中或受环境、条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件的限制无法摆脱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5" name="P_7#4ca799e0e?sp=1&amp;vcp=1&amp;pid=17cd6be67&amp;color=0,0,0&amp;vtp=1&amp;vaab=1&amp;bt=1&amp;bbb=1&amp;zzd= 4">
            <a:extLst>
              <a:ext uri="{FF2B5EF4-FFF2-40B4-BE49-F238E27FC236}">
                <a16:creationId xmlns:a16="http://schemas.microsoft.com/office/drawing/2014/main" id="{64FCF94F-C8AF-1C40-ADFD-E5B31FE801D3}"/>
              </a:ext>
            </a:extLst>
          </p:cNvPr>
          <p:cNvSpPr/>
          <p:nvPr/>
        </p:nvSpPr>
        <p:spPr>
          <a:xfrm>
            <a:off x="1409478" y="24594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7#4ca799e0e?sp=1&amp;vcp=1&amp;pid=17cd6be67&amp;color=0,0,0&amp;vtp=1&amp;vaab=1&amp;bt=1&amp;bbb=1&amp;zzd= 7">
            <a:extLst>
              <a:ext uri="{FF2B5EF4-FFF2-40B4-BE49-F238E27FC236}">
                <a16:creationId xmlns:a16="http://schemas.microsoft.com/office/drawing/2014/main" id="{F74753BC-6BAF-6980-F477-1CA9477C3DFE}"/>
              </a:ext>
            </a:extLst>
          </p:cNvPr>
          <p:cNvSpPr/>
          <p:nvPr/>
        </p:nvSpPr>
        <p:spPr>
          <a:xfrm>
            <a:off x="3898678" y="37548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7#4ca799e0e?sp=1&amp;vcp=1&amp;pid=17cd6be67&amp;color=0,0,0&amp;vtp=1&amp;vaab=1&amp;bt=1&amp;bbb=1&amp;zzd= 9">
            <a:extLst>
              <a:ext uri="{FF2B5EF4-FFF2-40B4-BE49-F238E27FC236}">
                <a16:creationId xmlns:a16="http://schemas.microsoft.com/office/drawing/2014/main" id="{C2E95792-A3A4-6567-A21D-824A4B27B078}"/>
              </a:ext>
            </a:extLst>
          </p:cNvPr>
          <p:cNvSpPr/>
          <p:nvPr/>
        </p:nvSpPr>
        <p:spPr>
          <a:xfrm>
            <a:off x="1765078" y="44025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7#4ca799e0e?sp=1&amp;vcp=1&amp;pid=17cd6be67&amp;color=0,0,0&amp;vtp=1&amp;vaab=1&amp;bt=1&amp;bbb=1&amp;zzd= 12">
            <a:extLst>
              <a:ext uri="{FF2B5EF4-FFF2-40B4-BE49-F238E27FC236}">
                <a16:creationId xmlns:a16="http://schemas.microsoft.com/office/drawing/2014/main" id="{CC45A731-9313-2F15-1847-1AFE8AF20D7B}"/>
              </a:ext>
            </a:extLst>
          </p:cNvPr>
          <p:cNvSpPr/>
          <p:nvPr/>
        </p:nvSpPr>
        <p:spPr>
          <a:xfrm>
            <a:off x="3187478" y="56979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24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7&amp;si=27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_BD#4ca799e0e?sp=1&amp;vcp=1&amp;pid=17cd6be67&amp;color=0,0,0&amp;vtp=1&amp;vaab=1&amp;bt=1&amp;bbb=1"/>
          <p:cNvSpPr/>
          <p:nvPr/>
        </p:nvSpPr>
        <p:spPr>
          <a:xfrm>
            <a:off x="539496" y="1570069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）其他实词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①虽有至道（最好的道理）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②然后能自反也（自我反思）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③然后能自强也（勉励自己）</a:t>
            </a:r>
          </a:p>
          <a:p>
            <a:pPr latinLnBrk="1"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④教学相长也（互相推动、互相促进）</a:t>
            </a:r>
            <a:endParaRPr lang="en-US" altLang="zh-CN" sz="2800" dirty="0"/>
          </a:p>
        </p:txBody>
      </p:sp>
      <p:sp>
        <p:nvSpPr>
          <p:cNvPr id="7" name="P_7_BD#4ca799e0e?sp=1&amp;vcp=1&amp;pid=17cd6be67&amp;color=0,0,0&amp;vtp=1&amp;vaab=1&amp;bt=1&amp;bbb=1&amp;zzd= 2">
            <a:extLst>
              <a:ext uri="{FF2B5EF4-FFF2-40B4-BE49-F238E27FC236}">
                <a16:creationId xmlns:a16="http://schemas.microsoft.com/office/drawing/2014/main" id="{E4ADDF73-4886-DFF5-05BC-4A2D5D3A6A46}"/>
              </a:ext>
            </a:extLst>
          </p:cNvPr>
          <p:cNvSpPr/>
          <p:nvPr/>
        </p:nvSpPr>
        <p:spPr>
          <a:xfrm>
            <a:off x="2476278" y="282736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7_BD#4ca799e0e?sp=1&amp;vcp=1&amp;pid=17cd6be67&amp;color=0,0,0&amp;vtp=1&amp;vaab=1&amp;bt=1&amp;bbb=1&amp;zzd= 2">
            <a:extLst>
              <a:ext uri="{FF2B5EF4-FFF2-40B4-BE49-F238E27FC236}">
                <a16:creationId xmlns:a16="http://schemas.microsoft.com/office/drawing/2014/main" id="{9305E20E-4A83-3A12-E485-71BBC632C8BF}"/>
              </a:ext>
            </a:extLst>
          </p:cNvPr>
          <p:cNvSpPr/>
          <p:nvPr/>
        </p:nvSpPr>
        <p:spPr>
          <a:xfrm>
            <a:off x="2831878" y="282736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7_BD#4ca799e0e?sp=1&amp;vcp=1&amp;pid=17cd6be67&amp;color=0,0,0&amp;vtp=1&amp;vaab=1&amp;bt=1&amp;bbb=1&amp;zzd= 3">
            <a:extLst>
              <a:ext uri="{FF2B5EF4-FFF2-40B4-BE49-F238E27FC236}">
                <a16:creationId xmlns:a16="http://schemas.microsoft.com/office/drawing/2014/main" id="{AE8C11CF-FDF7-1623-3886-CC501C6F6869}"/>
              </a:ext>
            </a:extLst>
          </p:cNvPr>
          <p:cNvSpPr/>
          <p:nvPr/>
        </p:nvSpPr>
        <p:spPr>
          <a:xfrm>
            <a:off x="2831878" y="347506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7_BD#4ca799e0e?sp=1&amp;vcp=1&amp;pid=17cd6be67&amp;color=0,0,0&amp;vtp=1&amp;vaab=1&amp;bt=1&amp;bbb=1&amp;zzd= 3">
            <a:extLst>
              <a:ext uri="{FF2B5EF4-FFF2-40B4-BE49-F238E27FC236}">
                <a16:creationId xmlns:a16="http://schemas.microsoft.com/office/drawing/2014/main" id="{D3C977ED-4B39-E91E-3D65-1765139E64E8}"/>
              </a:ext>
            </a:extLst>
          </p:cNvPr>
          <p:cNvSpPr/>
          <p:nvPr/>
        </p:nvSpPr>
        <p:spPr>
          <a:xfrm>
            <a:off x="3187478" y="347506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_7_BD#4ca799e0e?sp=1&amp;vcp=1&amp;pid=17cd6be67&amp;color=0,0,0&amp;vtp=1&amp;vaab=1&amp;bt=1&amp;bbb=1&amp;zzd= 4">
            <a:extLst>
              <a:ext uri="{FF2B5EF4-FFF2-40B4-BE49-F238E27FC236}">
                <a16:creationId xmlns:a16="http://schemas.microsoft.com/office/drawing/2014/main" id="{85C835D0-78D8-1006-1E08-9C872F651ADE}"/>
              </a:ext>
            </a:extLst>
          </p:cNvPr>
          <p:cNvSpPr/>
          <p:nvPr/>
        </p:nvSpPr>
        <p:spPr>
          <a:xfrm>
            <a:off x="2831878" y="412276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P_7_BD#4ca799e0e?sp=1&amp;vcp=1&amp;pid=17cd6be67&amp;color=0,0,0&amp;vtp=1&amp;vaab=1&amp;bt=1&amp;bbb=1&amp;zzd= 4">
            <a:extLst>
              <a:ext uri="{FF2B5EF4-FFF2-40B4-BE49-F238E27FC236}">
                <a16:creationId xmlns:a16="http://schemas.microsoft.com/office/drawing/2014/main" id="{4015B32A-C382-1483-E9E9-10C24B1BD89C}"/>
              </a:ext>
            </a:extLst>
          </p:cNvPr>
          <p:cNvSpPr/>
          <p:nvPr/>
        </p:nvSpPr>
        <p:spPr>
          <a:xfrm>
            <a:off x="3187478" y="412276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P_7_BD#4ca799e0e?sp=1&amp;vcp=1&amp;pid=17cd6be67&amp;color=0,0,0&amp;vtp=1&amp;vaab=1&amp;bt=1&amp;bbb=1&amp;zzd= 5">
            <a:extLst>
              <a:ext uri="{FF2B5EF4-FFF2-40B4-BE49-F238E27FC236}">
                <a16:creationId xmlns:a16="http://schemas.microsoft.com/office/drawing/2014/main" id="{85FE3BBF-D08B-4DDA-C3B8-F5213329B3AE}"/>
              </a:ext>
            </a:extLst>
          </p:cNvPr>
          <p:cNvSpPr/>
          <p:nvPr/>
        </p:nvSpPr>
        <p:spPr>
          <a:xfrm>
            <a:off x="2476278" y="4733576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P_7_BD#4ca799e0e?sp=1&amp;vcp=1&amp;pid=17cd6be67&amp;color=0,0,0&amp;vtp=1&amp;vaab=1&amp;bt=1&amp;bbb=1&amp;zzd= 5">
            <a:extLst>
              <a:ext uri="{FF2B5EF4-FFF2-40B4-BE49-F238E27FC236}">
                <a16:creationId xmlns:a16="http://schemas.microsoft.com/office/drawing/2014/main" id="{9D094455-AEFA-9CD4-DAD1-681AB88ECB0D}"/>
              </a:ext>
            </a:extLst>
          </p:cNvPr>
          <p:cNvSpPr/>
          <p:nvPr/>
        </p:nvSpPr>
        <p:spPr>
          <a:xfrm>
            <a:off x="2831878" y="4733576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24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8&amp;si=27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4ca799e0e?sp=1&amp;vcp=1&amp;pid=17cd6be67&amp;color=0,0,0&amp;vtp=1&amp;vaab=1&amp;bt=1&amp;bbb=1"/>
          <p:cNvSpPr/>
          <p:nvPr/>
        </p:nvSpPr>
        <p:spPr>
          <a:xfrm>
            <a:off x="539496" y="660749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3.重要虚词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其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①不知其旨也（代词，代指“嘉肴”，它的）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其此之谓乎（副词，表示推测，可译为“大概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”）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4.理解拓展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教学相长”启示我们：事物是相互联系、相互影响的，学习的人在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学习的过程中获得知识，教学的人在教的过程中也能获得新的知识和见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解，二者都能获益，都能促进自身的发展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P_7#4ca799e0e?sp=1&amp;vcp=1&amp;pid=17cd6be67&amp;color=0,0,0&amp;vtp=1&amp;vaab=1&amp;bt=1&amp;bbb=1&amp;zzd= 5">
            <a:extLst>
              <a:ext uri="{FF2B5EF4-FFF2-40B4-BE49-F238E27FC236}">
                <a16:creationId xmlns:a16="http://schemas.microsoft.com/office/drawing/2014/main" id="{35709E17-202F-F5B5-4954-B7E967AAA5F6}"/>
              </a:ext>
            </a:extLst>
          </p:cNvPr>
          <p:cNvSpPr/>
          <p:nvPr/>
        </p:nvSpPr>
        <p:spPr>
          <a:xfrm>
            <a:off x="2476278" y="256574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_7#4ca799e0e?sp=1&amp;vcp=1&amp;pid=17cd6be67&amp;color=0,0,0&amp;vtp=1&amp;vaab=1&amp;bt=1&amp;bbb=1&amp;zzd= 7">
            <a:extLst>
              <a:ext uri="{FF2B5EF4-FFF2-40B4-BE49-F238E27FC236}">
                <a16:creationId xmlns:a16="http://schemas.microsoft.com/office/drawing/2014/main" id="{27B47254-60D5-23AD-D92E-E3E0A409903E}"/>
              </a:ext>
            </a:extLst>
          </p:cNvPr>
          <p:cNvSpPr/>
          <p:nvPr/>
        </p:nvSpPr>
        <p:spPr>
          <a:xfrm>
            <a:off x="1765078" y="321344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24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0&amp;si=28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4ca799e0e?sp=1&amp;vcp=1&amp;pid=17cd6be67&amp;color=0,0,0&amp;vtp=1&amp;vaab=1&amp;bt=1&amp;bbb=1"/>
          <p:cNvSpPr/>
          <p:nvPr/>
        </p:nvSpPr>
        <p:spPr>
          <a:xfrm>
            <a:off x="539496" y="90522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5.写作特色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（1）类比论证，生动形象。运用类比论证的方法，先从“虽有嘉肴，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弗食，不知其旨也”引出“虽有至道，弗学，不知其善也”的道理，强调要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学习，要实践；然后说到教和学中存在的“不足”和“困”等问题，进而提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出解决的方法，即“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自反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”“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自强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”；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最后得出“教学相长”的结论。过渡自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然，生动形象，易于理解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-1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（2）引用论证，增强文章的说服力。文章在总结出中心论点“教学相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-10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长”后，又引用《兑命》中的话作为有力证据，以增强对中心论点的阐述</a:t>
            </a:r>
            <a:r>
              <a:rPr kumimoji="0" lang="en-US" altLang="zh-CN" sz="2800" b="0" i="0" u="none" strike="noStrike" kern="1200" cap="none" spc="-1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4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1&amp;si=28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6a60faff7?vcp=1&amp;pid=b42c79ba9&amp;color=0,0,0&amp;vtp=1&amp;vaab=1&amp;bt=1&amp;bbb=1"/>
          <p:cNvSpPr/>
          <p:nvPr/>
        </p:nvSpPr>
        <p:spPr>
          <a:xfrm>
            <a:off x="539496" y="554400"/>
            <a:ext cx="11109960" cy="50793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大道之行也</a:t>
            </a:r>
            <a:endParaRPr lang="en-US" altLang="zh-CN" sz="2800" dirty="0"/>
          </a:p>
        </p:txBody>
      </p:sp>
      <p:graphicFrame>
        <p:nvGraphicFramePr>
          <p:cNvPr id="282" name="P_7_BD#fe7148765?colgroup=8,20&amp;vcp=1&amp;pid=6a60faff7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5234662"/>
              </p:ext>
            </p:extLst>
          </p:nvPr>
        </p:nvGraphicFramePr>
        <p:xfrm>
          <a:off x="539496" y="1174413"/>
          <a:ext cx="11091672" cy="4958652"/>
        </p:xfrm>
        <a:graphic>
          <a:graphicData uri="http://schemas.openxmlformats.org/drawingml/2006/table">
            <a:tbl>
              <a:tblPr/>
              <a:tblGrid>
                <a:gridCol w="33467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7449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3252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参考译文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98135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大道之行也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天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下为公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选贤与能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讲信修睦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故人不独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亲其亲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不独子其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子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使老有所终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壮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有所用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幼有所长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矜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寡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孤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独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废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疾者皆有所养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男有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分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女有归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在大道施行的时候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天下是公共的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选拔推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举品德高尚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有才干的人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讲求诚信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培养和睦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气氛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因此人们不只是敬爱自己的父母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不只是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疼爱自己的子女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要使老年人能有终老的保障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中年人能够发挥自己的才能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为社会效力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幼童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能顺利地成长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使老而无妻的人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老而无夫的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人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幼而无父的人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老而无子的人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残疾而不能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做事的人都能得到供养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男子要有职分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女子要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及时出嫁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24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2&amp;si=28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3" name="P_7_BD#fe7148765?colgroup=8,20&amp;vcp=1&amp;pid=6a60faff7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9508640"/>
              </p:ext>
            </p:extLst>
          </p:nvPr>
        </p:nvGraphicFramePr>
        <p:xfrm>
          <a:off x="539496" y="1306893"/>
          <a:ext cx="11412000" cy="4434460"/>
        </p:xfrm>
        <a:graphic>
          <a:graphicData uri="http://schemas.openxmlformats.org/drawingml/2006/table">
            <a:tbl>
              <a:tblPr/>
              <a:tblGrid>
                <a:gridCol w="3708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704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参考译文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94900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货恶其弃于地也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不必藏于己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力恶其不出于身也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不必为己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是故谋闭而不兴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盗窃乱贼而不作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故外户而不闭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是谓大同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财物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厌恶把它扔在地上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但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之所以厌恶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不一定是因为想要据为己有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力气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厌恶它不出于自己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但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愿意自己多出力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不一定是为了自己的私利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这样一来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图谋之心闭塞而不会兴起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不会有人盗窃财物和作乱害人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因此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家家户户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把门从外面带上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而不从里面闩上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这就叫作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大同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社会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fe7148765?colgroup=8,20&amp;vcp=1&amp;pid=6a60faff7&amp;color=0,0,0&amp;mp=1&amp;vtp=1&amp;vaab=1&amp;bt=1&amp;bbb=1">
            <a:extLst>
              <a:ext uri="{FF2B5EF4-FFF2-40B4-BE49-F238E27FC236}">
                <a16:creationId xmlns:a16="http://schemas.microsoft.com/office/drawing/2014/main" id="{43AA7264-93F8-3E21-45AA-644CCDE4AC87}"/>
              </a:ext>
            </a:extLst>
          </p:cNvPr>
          <p:cNvSpPr txBox="1"/>
          <p:nvPr/>
        </p:nvSpPr>
        <p:spPr>
          <a:xfrm>
            <a:off x="10913023" y="598487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4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3&amp;si=28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fe7148765?sp=1&amp;vcp=1&amp;pid=6a60faff7&amp;color=0,0,0&amp;vtp=1&amp;vaab=1&amp;bt=1&amp;bbb=1"/>
          <p:cNvSpPr/>
          <p:nvPr/>
        </p:nvSpPr>
        <p:spPr>
          <a:xfrm>
            <a:off x="539496" y="281911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1.朗读节奏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故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/人/不独/亲其亲，不独/子其子。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4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4&amp;si=28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fe7148765?sp=1&amp;vcp=1&amp;pid=6a60faff7&amp;color=0,0,0&amp;vtp=1&amp;vaab=1&amp;bt=1&amp;bbb=1"/>
          <p:cNvSpPr/>
          <p:nvPr/>
        </p:nvSpPr>
        <p:spPr>
          <a:xfrm>
            <a:off x="539496" y="635349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2.重要实词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（1）通假字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①选贤与能（同“举”，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推举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②矜、寡、孤、独（同“鳏”，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老而无妻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（2）古今异义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大道之行也（古义：指儒家推崇的上古时代的政治制度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/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今义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宽阔的路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男有分，女有归（古义：女子出嫁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/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今义：返回，回归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7" name="P_7#fe7148765?sp=1&amp;vcp=1&amp;pid=6a60faff7&amp;color=0,0,0&amp;vtp=1&amp;vaab=1&amp;bt=1&amp;bbb=1&amp;zzd= 3">
            <a:extLst>
              <a:ext uri="{FF2B5EF4-FFF2-40B4-BE49-F238E27FC236}">
                <a16:creationId xmlns:a16="http://schemas.microsoft.com/office/drawing/2014/main" id="{5C30618F-127E-6CF0-ED89-F6931AD13163}"/>
              </a:ext>
            </a:extLst>
          </p:cNvPr>
          <p:cNvSpPr/>
          <p:nvPr/>
        </p:nvSpPr>
        <p:spPr>
          <a:xfrm>
            <a:off x="2476278" y="254034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7#fe7148765?sp=1&amp;vcp=1&amp;pid=6a60faff7&amp;color=0,0,0&amp;vtp=1&amp;vaab=1&amp;bt=1&amp;bbb=1&amp;zzd= 4">
            <a:extLst>
              <a:ext uri="{FF2B5EF4-FFF2-40B4-BE49-F238E27FC236}">
                <a16:creationId xmlns:a16="http://schemas.microsoft.com/office/drawing/2014/main" id="{E97032B5-6F3B-4E16-F709-B6CB3CB10C5B}"/>
              </a:ext>
            </a:extLst>
          </p:cNvPr>
          <p:cNvSpPr/>
          <p:nvPr/>
        </p:nvSpPr>
        <p:spPr>
          <a:xfrm>
            <a:off x="1765078" y="318804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7#fe7148765?sp=1&amp;vcp=1&amp;pid=6a60faff7&amp;color=0,0,0&amp;vtp=1&amp;vaab=1&amp;bt=1&amp;bbb=1&amp;zzd= 7">
            <a:extLst>
              <a:ext uri="{FF2B5EF4-FFF2-40B4-BE49-F238E27FC236}">
                <a16:creationId xmlns:a16="http://schemas.microsoft.com/office/drawing/2014/main" id="{BC2F11C0-3C02-8A44-ABFD-59C5E257C210}"/>
              </a:ext>
            </a:extLst>
          </p:cNvPr>
          <p:cNvSpPr/>
          <p:nvPr/>
        </p:nvSpPr>
        <p:spPr>
          <a:xfrm>
            <a:off x="1765078" y="448344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7#fe7148765?sp=1&amp;vcp=1&amp;pid=6a60faff7&amp;color=0,0,0&amp;vtp=1&amp;vaab=1&amp;bt=1&amp;bbb=1&amp;zzd= 7">
            <a:extLst>
              <a:ext uri="{FF2B5EF4-FFF2-40B4-BE49-F238E27FC236}">
                <a16:creationId xmlns:a16="http://schemas.microsoft.com/office/drawing/2014/main" id="{DB2A048F-3709-A003-44AA-51420EEAA89E}"/>
              </a:ext>
            </a:extLst>
          </p:cNvPr>
          <p:cNvSpPr/>
          <p:nvPr/>
        </p:nvSpPr>
        <p:spPr>
          <a:xfrm>
            <a:off x="2120678" y="448344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_7#fe7148765?sp=1&amp;vcp=1&amp;pid=6a60faff7&amp;color=0,0,0&amp;vtp=1&amp;vaab=1&amp;bt=1&amp;bbb=1&amp;zzd= 10">
            <a:extLst>
              <a:ext uri="{FF2B5EF4-FFF2-40B4-BE49-F238E27FC236}">
                <a16:creationId xmlns:a16="http://schemas.microsoft.com/office/drawing/2014/main" id="{27530C9B-5D94-DAC6-664B-4F6836C33095}"/>
              </a:ext>
            </a:extLst>
          </p:cNvPr>
          <p:cNvSpPr/>
          <p:nvPr/>
        </p:nvSpPr>
        <p:spPr>
          <a:xfrm>
            <a:off x="3898678" y="573243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&amp;si=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fa407de04?sp=1&amp;vcp=1&amp;pid=18046fb26&amp;color=0,0,0&amp;vtp=1&amp;vaab=1&amp;bt=1&amp;bbb=1"/>
          <p:cNvSpPr/>
          <p:nvPr/>
        </p:nvSpPr>
        <p:spPr>
          <a:xfrm>
            <a:off x="539496" y="428339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（2）于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吾十有五而志于学（介词，在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于我如浮云（介词，对、对于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4.理解拓展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-10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本课所选十二章涉及三个方面的内容：学习的态度和方法；思想品德</a:t>
            </a:r>
            <a:endParaRPr kumimoji="0" lang="en-US" altLang="zh-CN" sz="2800" b="0" i="0" u="none" strike="noStrike" kern="1200" cap="none" spc="-10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-10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修养；孔子思想体系的核心</a:t>
            </a:r>
            <a:r>
              <a:rPr kumimoji="0" lang="en-US" altLang="zh-CN" sz="2800" b="0" i="0" u="none" strike="noStrike" kern="1200" cap="none" spc="-1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——“仁”。</a:t>
            </a:r>
            <a:r>
              <a:rPr kumimoji="0" lang="en-US" altLang="zh-CN" sz="2800" b="0" i="0" u="none" strike="noStrike" kern="1200" cap="none" spc="-10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启迪我们：学习要有端正的态度和</a:t>
            </a:r>
            <a:endParaRPr kumimoji="0" lang="en-US" altLang="zh-CN" sz="2800" b="0" i="0" u="none" strike="noStrike" kern="1200" cap="none" spc="-10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-10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良好的习惯，做人要有仁爱之心，要心胸开阔，意志坚定，理想远大</a:t>
            </a:r>
            <a:r>
              <a:rPr kumimoji="0" lang="en-US" altLang="zh-CN" sz="2800" b="0" i="0" u="none" strike="noStrike" kern="1200" cap="none" spc="-1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6" name="P_6_BD#fa407de04?sp=1&amp;vcp=1&amp;pid=18046fb26&amp;color=0,0,0&amp;vtp=1&amp;vaab=1&amp;bt=1&amp;bbb=1&amp;zzd= 2">
            <a:extLst>
              <a:ext uri="{FF2B5EF4-FFF2-40B4-BE49-F238E27FC236}">
                <a16:creationId xmlns:a16="http://schemas.microsoft.com/office/drawing/2014/main" id="{23FD6A3B-78BF-A624-22CA-222247898F10}"/>
              </a:ext>
            </a:extLst>
          </p:cNvPr>
          <p:cNvSpPr/>
          <p:nvPr/>
        </p:nvSpPr>
        <p:spPr>
          <a:xfrm>
            <a:off x="3898678" y="168563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6_BD#fa407de04?sp=1&amp;vcp=1&amp;pid=18046fb26&amp;color=0,0,0&amp;vtp=1&amp;vaab=1&amp;bt=1&amp;bbb=1&amp;zzd= 3">
            <a:extLst>
              <a:ext uri="{FF2B5EF4-FFF2-40B4-BE49-F238E27FC236}">
                <a16:creationId xmlns:a16="http://schemas.microsoft.com/office/drawing/2014/main" id="{48E51A05-72A8-DF28-55FD-71262C7A53A4}"/>
              </a:ext>
            </a:extLst>
          </p:cNvPr>
          <p:cNvSpPr/>
          <p:nvPr/>
        </p:nvSpPr>
        <p:spPr>
          <a:xfrm>
            <a:off x="1765078" y="233333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P_6#fa407de04?sp=1&amp;vcp=1&amp;pid=18046fb26&amp;color=0,0,0&amp;vtp=1&amp;vaab=1&amp;bt=1&amp;bbb=1"/>
          <p:cNvSpPr/>
          <p:nvPr/>
        </p:nvSpPr>
        <p:spPr>
          <a:xfrm>
            <a:off x="539496" y="4905089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5.写作特色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语言简约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，道理精深，富有哲理。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5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5&amp;si=28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_BD#fe7148765?sp=1&amp;vcp=1&amp;pid=6a60faff7&amp;color=0,0,0&amp;vtp=1&amp;vaab=1&amp;bt=1&amp;bbb=1"/>
          <p:cNvSpPr/>
          <p:nvPr/>
        </p:nvSpPr>
        <p:spPr>
          <a:xfrm>
            <a:off x="539496" y="122526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）词类活用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①选贤与能（形容词用作名词，贤，品德高尚的人；能，才干出众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的人）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②故人不独亲其亲，不独子其子（名词的意动用法，亲，以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亲，敬爱；子，以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为子，疼爱）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③使老有所终，壮有所用，幼有所长（形容词用作名词，老，老年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人；壮，中年人；幼，幼童）</a:t>
            </a:r>
            <a:endParaRPr lang="en-US" altLang="zh-CN" sz="2800" dirty="0"/>
          </a:p>
        </p:txBody>
      </p:sp>
      <p:sp>
        <p:nvSpPr>
          <p:cNvPr id="6" name="P_7_BD#fe7148765?sp=1&amp;vcp=1&amp;pid=6a60faff7&amp;color=0,0,0&amp;vtp=1&amp;vaab=1&amp;bt=1&amp;bbb=1&amp;zzd= 2">
            <a:extLst>
              <a:ext uri="{FF2B5EF4-FFF2-40B4-BE49-F238E27FC236}">
                <a16:creationId xmlns:a16="http://schemas.microsoft.com/office/drawing/2014/main" id="{5E4CA129-47A6-5E08-D8E0-C1BC9DF25231}"/>
              </a:ext>
            </a:extLst>
          </p:cNvPr>
          <p:cNvSpPr/>
          <p:nvPr/>
        </p:nvSpPr>
        <p:spPr>
          <a:xfrm>
            <a:off x="2120678" y="248256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7_BD#fe7148765?sp=1&amp;vcp=1&amp;pid=6a60faff7&amp;color=0,0,0&amp;vtp=1&amp;vaab=1&amp;bt=1&amp;bbb=1&amp;zzd= 2">
            <a:extLst>
              <a:ext uri="{FF2B5EF4-FFF2-40B4-BE49-F238E27FC236}">
                <a16:creationId xmlns:a16="http://schemas.microsoft.com/office/drawing/2014/main" id="{32935D25-02BF-30CB-A6B9-42F1E0FBD288}"/>
              </a:ext>
            </a:extLst>
          </p:cNvPr>
          <p:cNvSpPr/>
          <p:nvPr/>
        </p:nvSpPr>
        <p:spPr>
          <a:xfrm>
            <a:off x="2831878" y="248256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7_BD#fe7148765?sp=1&amp;vcp=1&amp;pid=6a60faff7&amp;color=0,0,0&amp;vtp=1&amp;vaab=1&amp;bt=1&amp;bbb=1&amp;zzd= 4">
            <a:extLst>
              <a:ext uri="{FF2B5EF4-FFF2-40B4-BE49-F238E27FC236}">
                <a16:creationId xmlns:a16="http://schemas.microsoft.com/office/drawing/2014/main" id="{287C27F4-E5E4-89CC-A0A2-F70B55438EB9}"/>
              </a:ext>
            </a:extLst>
          </p:cNvPr>
          <p:cNvSpPr/>
          <p:nvPr/>
        </p:nvSpPr>
        <p:spPr>
          <a:xfrm>
            <a:off x="3187478" y="377796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7_BD#fe7148765?sp=1&amp;vcp=1&amp;pid=6a60faff7&amp;color=0,0,0&amp;vtp=1&amp;vaab=1&amp;bt=1&amp;bbb=1&amp;zzd= 4">
            <a:extLst>
              <a:ext uri="{FF2B5EF4-FFF2-40B4-BE49-F238E27FC236}">
                <a16:creationId xmlns:a16="http://schemas.microsoft.com/office/drawing/2014/main" id="{E9F449A4-3715-93D6-054C-875DB6BD4ECE}"/>
              </a:ext>
            </a:extLst>
          </p:cNvPr>
          <p:cNvSpPr/>
          <p:nvPr/>
        </p:nvSpPr>
        <p:spPr>
          <a:xfrm>
            <a:off x="5321078" y="377796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7_BD#fe7148765?sp=1&amp;vcp=1&amp;pid=6a60faff7&amp;color=0,0,0&amp;vtp=1&amp;vaab=1&amp;bt=1&amp;bbb=1&amp;zzd= 6">
            <a:extLst>
              <a:ext uri="{FF2B5EF4-FFF2-40B4-BE49-F238E27FC236}">
                <a16:creationId xmlns:a16="http://schemas.microsoft.com/office/drawing/2014/main" id="{68961546-F9BF-AEBC-2B05-FE093CC77A08}"/>
              </a:ext>
            </a:extLst>
          </p:cNvPr>
          <p:cNvSpPr/>
          <p:nvPr/>
        </p:nvSpPr>
        <p:spPr>
          <a:xfrm>
            <a:off x="2120678" y="507336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_7_BD#fe7148765?sp=1&amp;vcp=1&amp;pid=6a60faff7&amp;color=0,0,0&amp;vtp=1&amp;vaab=1&amp;bt=1&amp;bbb=1&amp;zzd= 6">
            <a:extLst>
              <a:ext uri="{FF2B5EF4-FFF2-40B4-BE49-F238E27FC236}">
                <a16:creationId xmlns:a16="http://schemas.microsoft.com/office/drawing/2014/main" id="{D3EA0FED-32CD-7D8D-9CE0-AE3EA33BA421}"/>
              </a:ext>
            </a:extLst>
          </p:cNvPr>
          <p:cNvSpPr/>
          <p:nvPr/>
        </p:nvSpPr>
        <p:spPr>
          <a:xfrm>
            <a:off x="3898678" y="507336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P_7_BD#fe7148765?sp=1&amp;vcp=1&amp;pid=6a60faff7&amp;color=0,0,0&amp;vtp=1&amp;vaab=1&amp;bt=1&amp;bbb=1&amp;zzd= 6">
            <a:extLst>
              <a:ext uri="{FF2B5EF4-FFF2-40B4-BE49-F238E27FC236}">
                <a16:creationId xmlns:a16="http://schemas.microsoft.com/office/drawing/2014/main" id="{B4A4096E-31CD-DCF2-AD89-9AE8796F860A}"/>
              </a:ext>
            </a:extLst>
          </p:cNvPr>
          <p:cNvSpPr/>
          <p:nvPr/>
        </p:nvSpPr>
        <p:spPr>
          <a:xfrm>
            <a:off x="5676678" y="507336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25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6&amp;si=28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_BD#fe7148765?sp=1&amp;vcp=1&amp;pid=6a60faff7&amp;color=0,0,0&amp;vtp=1&amp;vaab=1&amp;bt=1&amp;bbb=1"/>
          <p:cNvSpPr/>
          <p:nvPr/>
        </p:nvSpPr>
        <p:spPr>
          <a:xfrm>
            <a:off x="539496" y="717899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）其他实词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①男有分（职分，职守）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②货恶其弃于地也（厌恶）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③是谓大同（指人人平等、自由的社会景象，这是我国历史上某些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思想家的理想之一）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3.重要虚词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（1）故人不独亲其亲，不独子其子（代词，自己的、他的）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（2）是故谋闭而不兴（连词，表顺承）</a:t>
            </a:r>
            <a:endParaRPr lang="en-US" altLang="zh-CN" sz="2800" dirty="0"/>
          </a:p>
        </p:txBody>
      </p:sp>
      <p:sp>
        <p:nvSpPr>
          <p:cNvPr id="8" name="P_7_BD#fe7148765?sp=1&amp;vcp=1&amp;pid=6a60faff7&amp;color=0,0,0&amp;vtp=1&amp;vaab=1&amp;bt=1&amp;bbb=1&amp;zzd= 2">
            <a:extLst>
              <a:ext uri="{FF2B5EF4-FFF2-40B4-BE49-F238E27FC236}">
                <a16:creationId xmlns:a16="http://schemas.microsoft.com/office/drawing/2014/main" id="{FAF9E765-F9B4-C7D9-AB9A-42814962B5CB}"/>
              </a:ext>
            </a:extLst>
          </p:cNvPr>
          <p:cNvSpPr/>
          <p:nvPr/>
        </p:nvSpPr>
        <p:spPr>
          <a:xfrm>
            <a:off x="2476278" y="197519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7_BD#fe7148765?sp=1&amp;vcp=1&amp;pid=6a60faff7&amp;color=0,0,0&amp;vtp=1&amp;vaab=1&amp;bt=1&amp;bbb=1&amp;zzd= 3">
            <a:extLst>
              <a:ext uri="{FF2B5EF4-FFF2-40B4-BE49-F238E27FC236}">
                <a16:creationId xmlns:a16="http://schemas.microsoft.com/office/drawing/2014/main" id="{B4BB94BD-B93E-27E7-BE4B-D4AB4A3F0F95}"/>
              </a:ext>
            </a:extLst>
          </p:cNvPr>
          <p:cNvSpPr/>
          <p:nvPr/>
        </p:nvSpPr>
        <p:spPr>
          <a:xfrm>
            <a:off x="2120678" y="262289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7_BD#fe7148765?sp=1&amp;vcp=1&amp;pid=6a60faff7&amp;color=0,0,0&amp;vtp=1&amp;vaab=1&amp;bt=1&amp;bbb=1&amp;zzd= 5">
            <a:extLst>
              <a:ext uri="{FF2B5EF4-FFF2-40B4-BE49-F238E27FC236}">
                <a16:creationId xmlns:a16="http://schemas.microsoft.com/office/drawing/2014/main" id="{C10775F7-27A6-025A-582D-9C0DFE90EF61}"/>
              </a:ext>
            </a:extLst>
          </p:cNvPr>
          <p:cNvSpPr/>
          <p:nvPr/>
        </p:nvSpPr>
        <p:spPr>
          <a:xfrm>
            <a:off x="2476278" y="327059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_7_BD#fe7148765?sp=1&amp;vcp=1&amp;pid=6a60faff7&amp;color=0,0,0&amp;vtp=1&amp;vaab=1&amp;bt=1&amp;bbb=1&amp;zzd= 5">
            <a:extLst>
              <a:ext uri="{FF2B5EF4-FFF2-40B4-BE49-F238E27FC236}">
                <a16:creationId xmlns:a16="http://schemas.microsoft.com/office/drawing/2014/main" id="{6A6BCC35-C496-24B1-5BDF-E7E81A1D79BF}"/>
              </a:ext>
            </a:extLst>
          </p:cNvPr>
          <p:cNvSpPr/>
          <p:nvPr/>
        </p:nvSpPr>
        <p:spPr>
          <a:xfrm>
            <a:off x="2831878" y="327059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P_7_BD#fe7148765?sp=1&amp;vcp=1&amp;pid=6a60faff7&amp;color=0,0,0&amp;vtp=1&amp;vaab=1&amp;bt=1&amp;bbb=1&amp;zzd= 8">
            <a:extLst>
              <a:ext uri="{FF2B5EF4-FFF2-40B4-BE49-F238E27FC236}">
                <a16:creationId xmlns:a16="http://schemas.microsoft.com/office/drawing/2014/main" id="{D364386B-42D6-1FE6-9E23-1790D2E9FD0B}"/>
              </a:ext>
            </a:extLst>
          </p:cNvPr>
          <p:cNvSpPr/>
          <p:nvPr/>
        </p:nvSpPr>
        <p:spPr>
          <a:xfrm>
            <a:off x="4076478" y="521369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P_7_BD#fe7148765?sp=1&amp;vcp=1&amp;pid=6a60faff7&amp;color=0,0,0&amp;vtp=1&amp;vaab=1&amp;bt=1&amp;bbb=1&amp;zzd= 8">
            <a:extLst>
              <a:ext uri="{FF2B5EF4-FFF2-40B4-BE49-F238E27FC236}">
                <a16:creationId xmlns:a16="http://schemas.microsoft.com/office/drawing/2014/main" id="{82A5A439-34C0-050E-08F9-530075810998}"/>
              </a:ext>
            </a:extLst>
          </p:cNvPr>
          <p:cNvSpPr/>
          <p:nvPr/>
        </p:nvSpPr>
        <p:spPr>
          <a:xfrm>
            <a:off x="6210078" y="521369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P_7_BD#fe7148765?sp=1&amp;vcp=1&amp;pid=6a60faff7&amp;color=0,0,0&amp;vtp=1&amp;vaab=1&amp;bt=1&amp;bbb=1&amp;zzd= 9">
            <a:extLst>
              <a:ext uri="{FF2B5EF4-FFF2-40B4-BE49-F238E27FC236}">
                <a16:creationId xmlns:a16="http://schemas.microsoft.com/office/drawing/2014/main" id="{D5C16F2D-1C8E-1EBF-8C4B-03ECB60CB394}"/>
              </a:ext>
            </a:extLst>
          </p:cNvPr>
          <p:cNvSpPr/>
          <p:nvPr/>
        </p:nvSpPr>
        <p:spPr>
          <a:xfrm>
            <a:off x="3720878" y="583403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25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8&amp;si=28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fe7148765?sp=1&amp;vcp=1&amp;pid=6a60faff7&amp;color=0,0,0&amp;vtp=1&amp;vaab=1&amp;bt=1&amp;bbb=1&amp;hb=1"/>
          <p:cNvSpPr/>
          <p:nvPr/>
        </p:nvSpPr>
        <p:spPr>
          <a:xfrm>
            <a:off x="539496" y="89252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4.理解拓展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本文是《礼记·礼运》中的一段，是孔子对学生言偃说的一番话，主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旨是阐明儒家理想中“大同”社会的基本特征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：①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人人都能受到社会的关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爱；②人人都能安居乐业；③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货尽其用，人尽其力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5.主旨分析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本文通过对理想社会的描绘，阐明了儒家思想中“大同”社会的基本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特征，表达了作者对理想社会的向往，反映了我国古代劳动人民对美好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生活的期盼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5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0&amp;si=29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fe7148765?sp=1&amp;vcp=1&amp;pid=6a60faff7&amp;color=0,0,0&amp;vtp=1&amp;vaab=1&amp;bt=1&amp;bbb=1&amp;hb=1"/>
          <p:cNvSpPr/>
          <p:nvPr/>
        </p:nvSpPr>
        <p:spPr>
          <a:xfrm>
            <a:off x="539496" y="153895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6.写作特色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本文在阐明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“大同”社会政治纲领的内容时，按照逻辑关系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，由政权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归属谈到政权所属的条件，再谈到在德才兼备的领导者的管理下所呈现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的和谐平等的人际关系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。在此之后，阐述了在这些纲领维护下的“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大同”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社会的基本特征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，分三个方面展开，从物质生活谈到理想观念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。既全面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又有条理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，反映了作者清晰的思路。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5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1&amp;si=29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47424c507?vcp=1&amp;pid=4a14f3c61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2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（六）马</a:t>
            </a:r>
            <a:r>
              <a:rPr lang="en-US" altLang="zh-CN" sz="3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说</a:t>
            </a:r>
            <a:endParaRPr lang="en-US" altLang="zh-CN" sz="3000" dirty="0"/>
          </a:p>
        </p:txBody>
      </p:sp>
      <p:graphicFrame>
        <p:nvGraphicFramePr>
          <p:cNvPr id="292" name="P_6_BD#94bfcac6a?colgroup=11,18&amp;vcp=1&amp;pid=47424c507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588866"/>
              </p:ext>
            </p:extLst>
          </p:nvPr>
        </p:nvGraphicFramePr>
        <p:xfrm>
          <a:off x="442476" y="1272966"/>
          <a:ext cx="11304000" cy="3879724"/>
        </p:xfrm>
        <a:graphic>
          <a:graphicData uri="http://schemas.openxmlformats.org/drawingml/2006/table">
            <a:tbl>
              <a:tblPr/>
              <a:tblGrid>
                <a:gridCol w="4428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876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参考译文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0164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世有伯乐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然后有千里马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千里马常有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而伯乐不常有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故虽有名马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祗辱于奴隶人之手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骈死于槽枥之间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不以千里称也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世上有了伯乐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然后才会有千里马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千里马是经常有的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可是伯乐却不经常有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因此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虽然是很名贵的马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即千里马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也只能在奴仆的手下受到屈辱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跟普通的马一同死在马槽里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不以千里马而著称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25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2&amp;si=29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3" name="P_6_BD#94bfcac6a?colgroup=11,18&amp;vcp=1&amp;pid=47424c507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3350999"/>
              </p:ext>
            </p:extLst>
          </p:nvPr>
        </p:nvGraphicFramePr>
        <p:xfrm>
          <a:off x="539496" y="1306893"/>
          <a:ext cx="11194560" cy="4484117"/>
        </p:xfrm>
        <a:graphic>
          <a:graphicData uri="http://schemas.openxmlformats.org/drawingml/2006/table">
            <a:tbl>
              <a:tblPr/>
              <a:tblGrid>
                <a:gridCol w="4428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7665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参考译文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94900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5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马之千里者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一食或尽粟一石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食马者不知其能千里而食也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是马也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虽有千里之能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食不饱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力不足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才美不外见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且欲与常马等不可得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安求其能千里也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5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日行千里的马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一顿有时能吃下一石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5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粮食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喂马的人不懂得要根据它日行千里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5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的本领来喂养它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所以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这样的马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即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5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使有日行千里的能耐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却吃不饱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力气不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5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足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它的才能和美好的素质也就不能表现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5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在外面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想要跟普通的马相等尚且办不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5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到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又怎么能要求它日行千里呢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6_BD#94bfcac6a?colgroup=11,18&amp;vcp=1&amp;pid=47424c507&amp;color=0,0,0&amp;vtp=1&amp;vaab=1&amp;bt=1&amp;bbb=1">
            <a:extLst>
              <a:ext uri="{FF2B5EF4-FFF2-40B4-BE49-F238E27FC236}">
                <a16:creationId xmlns:a16="http://schemas.microsoft.com/office/drawing/2014/main" id="{AA61BDC6-8E40-56F1-77EA-96E88D8295EB}"/>
              </a:ext>
            </a:extLst>
          </p:cNvPr>
          <p:cNvSpPr txBox="1"/>
          <p:nvPr/>
        </p:nvSpPr>
        <p:spPr>
          <a:xfrm>
            <a:off x="10913023" y="598487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5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3&amp;si=29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4" name="P_6_BD#94bfcac6a?colgroup=11,18&amp;vcp=1&amp;pid=47424c507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4628493"/>
              </p:ext>
            </p:extLst>
          </p:nvPr>
        </p:nvGraphicFramePr>
        <p:xfrm>
          <a:off x="390000" y="1546161"/>
          <a:ext cx="11412000" cy="3879724"/>
        </p:xfrm>
        <a:graphic>
          <a:graphicData uri="http://schemas.openxmlformats.org/drawingml/2006/table">
            <a:tbl>
              <a:tblPr/>
              <a:tblGrid>
                <a:gridCol w="4428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984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参考译文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0164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策之不以其道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食之不能尽其材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鸣之而不能通其意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执策而临之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曰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天下无马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呜呼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其真无马邪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？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其真不知马也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！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用马鞭赶它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不按照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驱使千里马的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正确方法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喂它却不能让它竭尽才能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它鸣叫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却不能通晓它的意思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反而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拿着鞭子站在它跟前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天下没有千里马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!”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唉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真的没有千里马吗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？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其实是他们真不识得千里马啊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！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6_BD#94bfcac6a?colgroup=11,18&amp;vcp=1&amp;pid=47424c507&amp;color=0,0,0&amp;vtp=1&amp;vaab=1&amp;bt=1&amp;bbb=1">
            <a:extLst>
              <a:ext uri="{FF2B5EF4-FFF2-40B4-BE49-F238E27FC236}">
                <a16:creationId xmlns:a16="http://schemas.microsoft.com/office/drawing/2014/main" id="{A345B327-B69A-11A6-1DC5-C924862D4F3A}"/>
              </a:ext>
            </a:extLst>
          </p:cNvPr>
          <p:cNvSpPr txBox="1"/>
          <p:nvPr/>
        </p:nvSpPr>
        <p:spPr>
          <a:xfrm>
            <a:off x="10913023" y="837755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5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4&amp;si=29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94bfcac6a?sp=1&amp;vcp=1&amp;pid=47424c507&amp;color=0,0,0&amp;vtp=1&amp;vaab=1&amp;bt=1&amp;bbb=1"/>
          <p:cNvSpPr/>
          <p:nvPr/>
        </p:nvSpPr>
        <p:spPr>
          <a:xfrm>
            <a:off x="539496" y="186534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.朗读节奏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（1）故/虽有/名马，祗/辱于奴隶人之手，骈死/于槽枥之间，不以/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千里/称也。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（2）食马者/不知其能千里/而食也。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（3）策之/不以其道，食之/不能/尽其材，鸣之/而不能/通其意。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5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5&amp;si=29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94bfcac6a?sp=1&amp;vcp=1&amp;pid=47424c507&amp;color=0,0,0&amp;vtp=1&amp;vaab=1&amp;bt=1&amp;bbb=1"/>
          <p:cNvSpPr/>
          <p:nvPr/>
        </p:nvSpPr>
        <p:spPr>
          <a:xfrm>
            <a:off x="539496" y="89506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.重要实词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（1）通假字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①祗辱于奴隶人之手［同“衹（只）”，只、仅］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②食马者不知其能千里而食也（同“饲”，喂）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③才美不外见（同“现”）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（2）古今异义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一食或尽粟一石（古义：有时/今义：或者）</a:t>
            </a:r>
            <a:endParaRPr lang="en-US" altLang="zh-CN" sz="2800" dirty="0"/>
          </a:p>
        </p:txBody>
      </p:sp>
      <p:sp>
        <p:nvSpPr>
          <p:cNvPr id="8" name="P_6#94bfcac6a?sp=1&amp;vcp=1&amp;pid=47424c507&amp;color=0,0,0&amp;vtp=1&amp;vaab=1&amp;bt=1&amp;bbb=1&amp;zzd= 3">
            <a:extLst>
              <a:ext uri="{FF2B5EF4-FFF2-40B4-BE49-F238E27FC236}">
                <a16:creationId xmlns:a16="http://schemas.microsoft.com/office/drawing/2014/main" id="{7CD7C218-34D1-BA7B-DE7C-E0C3FB1B5333}"/>
              </a:ext>
            </a:extLst>
          </p:cNvPr>
          <p:cNvSpPr/>
          <p:nvPr/>
        </p:nvSpPr>
        <p:spPr>
          <a:xfrm>
            <a:off x="1765078" y="280006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6#94bfcac6a?sp=1&amp;vcp=1&amp;pid=47424c507&amp;color=0,0,0&amp;vtp=1&amp;vaab=1&amp;bt=1&amp;bbb=1&amp;zzd= 4">
            <a:extLst>
              <a:ext uri="{FF2B5EF4-FFF2-40B4-BE49-F238E27FC236}">
                <a16:creationId xmlns:a16="http://schemas.microsoft.com/office/drawing/2014/main" id="{0D7B35CE-9B00-2DC8-AD60-5815D50089D3}"/>
              </a:ext>
            </a:extLst>
          </p:cNvPr>
          <p:cNvSpPr/>
          <p:nvPr/>
        </p:nvSpPr>
        <p:spPr>
          <a:xfrm>
            <a:off x="1765078" y="344776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6#94bfcac6a?sp=1&amp;vcp=1&amp;pid=47424c507&amp;color=0,0,0&amp;vtp=1&amp;vaab=1&amp;bt=1&amp;bbb=1&amp;zzd= 4">
            <a:extLst>
              <a:ext uri="{FF2B5EF4-FFF2-40B4-BE49-F238E27FC236}">
                <a16:creationId xmlns:a16="http://schemas.microsoft.com/office/drawing/2014/main" id="{1F96E458-6809-8EFB-A9B1-811BE8D5EEDA}"/>
              </a:ext>
            </a:extLst>
          </p:cNvPr>
          <p:cNvSpPr/>
          <p:nvPr/>
        </p:nvSpPr>
        <p:spPr>
          <a:xfrm>
            <a:off x="5321078" y="344776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_6#94bfcac6a?sp=1&amp;vcp=1&amp;pid=47424c507&amp;color=0,0,0&amp;vtp=1&amp;vaab=1&amp;bt=1&amp;bbb=1&amp;zzd= 5">
            <a:extLst>
              <a:ext uri="{FF2B5EF4-FFF2-40B4-BE49-F238E27FC236}">
                <a16:creationId xmlns:a16="http://schemas.microsoft.com/office/drawing/2014/main" id="{18AA0E56-18AB-3604-E044-DD0A6992A0D4}"/>
              </a:ext>
            </a:extLst>
          </p:cNvPr>
          <p:cNvSpPr/>
          <p:nvPr/>
        </p:nvSpPr>
        <p:spPr>
          <a:xfrm>
            <a:off x="3187478" y="409546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P_6#94bfcac6a?sp=1&amp;vcp=1&amp;pid=47424c507&amp;color=0,0,0&amp;vtp=1&amp;vaab=1&amp;bt=1&amp;bbb=1&amp;zzd= 8">
            <a:extLst>
              <a:ext uri="{FF2B5EF4-FFF2-40B4-BE49-F238E27FC236}">
                <a16:creationId xmlns:a16="http://schemas.microsoft.com/office/drawing/2014/main" id="{AD414B9A-E3CE-ADB5-3637-DB25CE29FBD7}"/>
              </a:ext>
            </a:extLst>
          </p:cNvPr>
          <p:cNvSpPr/>
          <p:nvPr/>
        </p:nvSpPr>
        <p:spPr>
          <a:xfrm>
            <a:off x="2120678" y="5401596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25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6&amp;si=29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94bfcac6a?sp=1&amp;vcp=1&amp;pid=47424c507&amp;color=0,0,0&amp;vtp=1&amp;vaab=1&amp;bt=1&amp;bbb=1"/>
          <p:cNvSpPr/>
          <p:nvPr/>
        </p:nvSpPr>
        <p:spPr>
          <a:xfrm>
            <a:off x="539496" y="186534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）词类活用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①一食或尽粟一石（形容词用作动词，吃尽）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②食马者不知其能千里而食也（数量词用作动词，日行千里）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③策之不以其道（名词用作动词，用马鞭驱赶）</a:t>
            </a:r>
          </a:p>
          <a:p>
            <a:pPr latinLnBrk="1"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④食之不能尽其材（形容词的使动用法，使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尽，竭尽）</a:t>
            </a:r>
            <a:endParaRPr lang="en-US" altLang="zh-CN" sz="2800" dirty="0"/>
          </a:p>
        </p:txBody>
      </p:sp>
      <p:sp>
        <p:nvSpPr>
          <p:cNvPr id="7" name="P_6_BD#94bfcac6a?sp=1&amp;vcp=1&amp;pid=47424c507&amp;color=0,0,0&amp;vtp=1&amp;vaab=1&amp;bt=1&amp;bbb=1&amp;zzd= 2">
            <a:extLst>
              <a:ext uri="{FF2B5EF4-FFF2-40B4-BE49-F238E27FC236}">
                <a16:creationId xmlns:a16="http://schemas.microsoft.com/office/drawing/2014/main" id="{E8E03AC2-B5EF-8555-ED55-3A20D6F69E53}"/>
              </a:ext>
            </a:extLst>
          </p:cNvPr>
          <p:cNvSpPr/>
          <p:nvPr/>
        </p:nvSpPr>
        <p:spPr>
          <a:xfrm>
            <a:off x="2831878" y="312264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6_BD#94bfcac6a?sp=1&amp;vcp=1&amp;pid=47424c507&amp;color=0,0,0&amp;vtp=1&amp;vaab=1&amp;bt=1&amp;bbb=1&amp;zzd= 3">
            <a:extLst>
              <a:ext uri="{FF2B5EF4-FFF2-40B4-BE49-F238E27FC236}">
                <a16:creationId xmlns:a16="http://schemas.microsoft.com/office/drawing/2014/main" id="{B1DF9C01-75A6-D3D0-DC4D-57BFED991C99}"/>
              </a:ext>
            </a:extLst>
          </p:cNvPr>
          <p:cNvSpPr/>
          <p:nvPr/>
        </p:nvSpPr>
        <p:spPr>
          <a:xfrm>
            <a:off x="4254278" y="377034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6_BD#94bfcac6a?sp=1&amp;vcp=1&amp;pid=47424c507&amp;color=0,0,0&amp;vtp=1&amp;vaab=1&amp;bt=1&amp;bbb=1&amp;zzd= 3">
            <a:extLst>
              <a:ext uri="{FF2B5EF4-FFF2-40B4-BE49-F238E27FC236}">
                <a16:creationId xmlns:a16="http://schemas.microsoft.com/office/drawing/2014/main" id="{ECAA9525-6AD4-44A4-9545-FB7A76209A8B}"/>
              </a:ext>
            </a:extLst>
          </p:cNvPr>
          <p:cNvSpPr/>
          <p:nvPr/>
        </p:nvSpPr>
        <p:spPr>
          <a:xfrm>
            <a:off x="4609878" y="377034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6_BD#94bfcac6a?sp=1&amp;vcp=1&amp;pid=47424c507&amp;color=0,0,0&amp;vtp=1&amp;vaab=1&amp;bt=1&amp;bbb=1&amp;zzd= 4">
            <a:extLst>
              <a:ext uri="{FF2B5EF4-FFF2-40B4-BE49-F238E27FC236}">
                <a16:creationId xmlns:a16="http://schemas.microsoft.com/office/drawing/2014/main" id="{49A6CB6B-5F8C-B9F7-2E95-D681E3F2A5EC}"/>
              </a:ext>
            </a:extLst>
          </p:cNvPr>
          <p:cNvSpPr/>
          <p:nvPr/>
        </p:nvSpPr>
        <p:spPr>
          <a:xfrm>
            <a:off x="1765078" y="441804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_6_BD#94bfcac6a?sp=1&amp;vcp=1&amp;pid=47424c507&amp;color=0,0,0&amp;vtp=1&amp;vaab=1&amp;bt=1&amp;bbb=1&amp;zzd= 5">
            <a:extLst>
              <a:ext uri="{FF2B5EF4-FFF2-40B4-BE49-F238E27FC236}">
                <a16:creationId xmlns:a16="http://schemas.microsoft.com/office/drawing/2014/main" id="{BBCE7DEA-F0FB-AA20-FC83-6C557F73402D}"/>
              </a:ext>
            </a:extLst>
          </p:cNvPr>
          <p:cNvSpPr/>
          <p:nvPr/>
        </p:nvSpPr>
        <p:spPr>
          <a:xfrm>
            <a:off x="3187478" y="502885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&amp;si=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40d44c4fa?vcp=1&amp;pid=832d35b65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（三）诫子书</a:t>
            </a:r>
            <a:endParaRPr lang="en-US" altLang="zh-CN" sz="3000" dirty="0"/>
          </a:p>
        </p:txBody>
      </p:sp>
      <p:graphicFrame>
        <p:nvGraphicFramePr>
          <p:cNvPr id="32" name="P_6_BD#b96f875e2?colgroup=9,19&amp;vcp=1&amp;pid=40d44c4fa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89888951"/>
              </p:ext>
            </p:extLst>
          </p:nvPr>
        </p:nvGraphicFramePr>
        <p:xfrm>
          <a:off x="539496" y="1295191"/>
          <a:ext cx="11082528" cy="4989196"/>
        </p:xfrm>
        <a:graphic>
          <a:graphicData uri="http://schemas.openxmlformats.org/drawingml/2006/table">
            <a:tbl>
              <a:tblPr/>
              <a:tblGrid>
                <a:gridCol w="37398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3426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参考译文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49636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夫君子之行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静以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修身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俭以养德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非淡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泊无以明志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非宁静无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以致远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夫学须静也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才须学也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非学无以广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非志无以成学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淫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慢则不能励精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险躁则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不能治性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君子的行为操守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以宁静专一来修养身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心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以节俭来培养品德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不内心恬淡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不慕名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利没办法明确志向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不能宁静专一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就无法达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到远大目标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学习必须静心专一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而才干来自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学习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不学习就无法增长才干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不定下志向就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无法学有所成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放纵懈怠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就无法振奋精神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轻薄浮躁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就不能修养性情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26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7&amp;si=29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94bfcac6a?sp=1&amp;vcp=1&amp;pid=47424c507&amp;color=0,0,0&amp;vtp=1&amp;vaab=1&amp;bt=1&amp;bbb=1"/>
          <p:cNvSpPr/>
          <p:nvPr/>
        </p:nvSpPr>
        <p:spPr>
          <a:xfrm>
            <a:off x="539496" y="154530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）其他实词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①骈死于槽枥之间（本义为两马并驾，引申为并列）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②不以千里称也（著称）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③策之不以其道（正确方法）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④鸣之而不能通其意（通晓）</a:t>
            </a:r>
          </a:p>
          <a:p>
            <a:pPr latinLnBrk="1"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⑤执策而临之（面对）</a:t>
            </a:r>
            <a:endParaRPr lang="en-US" altLang="zh-CN" sz="2800" dirty="0"/>
          </a:p>
        </p:txBody>
      </p:sp>
      <p:sp>
        <p:nvSpPr>
          <p:cNvPr id="8" name="P_6_BD#94bfcac6a?sp=1&amp;vcp=1&amp;pid=47424c507&amp;color=0,0,0&amp;vtp=1&amp;vaab=1&amp;bt=1&amp;bbb=1&amp;zzd= 2">
            <a:extLst>
              <a:ext uri="{FF2B5EF4-FFF2-40B4-BE49-F238E27FC236}">
                <a16:creationId xmlns:a16="http://schemas.microsoft.com/office/drawing/2014/main" id="{86DE644A-65D9-99C4-DACB-47D60F4D3E58}"/>
              </a:ext>
            </a:extLst>
          </p:cNvPr>
          <p:cNvSpPr/>
          <p:nvPr/>
        </p:nvSpPr>
        <p:spPr>
          <a:xfrm>
            <a:off x="1765078" y="280260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6_BD#94bfcac6a?sp=1&amp;vcp=1&amp;pid=47424c507&amp;color=0,0,0&amp;vtp=1&amp;vaab=1&amp;bt=1&amp;bbb=1&amp;zzd= 3">
            <a:extLst>
              <a:ext uri="{FF2B5EF4-FFF2-40B4-BE49-F238E27FC236}">
                <a16:creationId xmlns:a16="http://schemas.microsoft.com/office/drawing/2014/main" id="{26A9E223-9B8E-367E-2CF5-D6963BC85310}"/>
              </a:ext>
            </a:extLst>
          </p:cNvPr>
          <p:cNvSpPr/>
          <p:nvPr/>
        </p:nvSpPr>
        <p:spPr>
          <a:xfrm>
            <a:off x="3187478" y="345030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6_BD#94bfcac6a?sp=1&amp;vcp=1&amp;pid=47424c507&amp;color=0,0,0&amp;vtp=1&amp;vaab=1&amp;bt=1&amp;bbb=1&amp;zzd= 4">
            <a:extLst>
              <a:ext uri="{FF2B5EF4-FFF2-40B4-BE49-F238E27FC236}">
                <a16:creationId xmlns:a16="http://schemas.microsoft.com/office/drawing/2014/main" id="{EB152266-1FE6-78FA-10F4-DB719026715C}"/>
              </a:ext>
            </a:extLst>
          </p:cNvPr>
          <p:cNvSpPr/>
          <p:nvPr/>
        </p:nvSpPr>
        <p:spPr>
          <a:xfrm>
            <a:off x="3543078" y="409800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_6_BD#94bfcac6a?sp=1&amp;vcp=1&amp;pid=47424c507&amp;color=0,0,0&amp;vtp=1&amp;vaab=1&amp;bt=1&amp;bbb=1&amp;zzd= 5">
            <a:extLst>
              <a:ext uri="{FF2B5EF4-FFF2-40B4-BE49-F238E27FC236}">
                <a16:creationId xmlns:a16="http://schemas.microsoft.com/office/drawing/2014/main" id="{FD3F67BE-E332-1FF0-64EF-B4C2ACA797CE}"/>
              </a:ext>
            </a:extLst>
          </p:cNvPr>
          <p:cNvSpPr/>
          <p:nvPr/>
        </p:nvSpPr>
        <p:spPr>
          <a:xfrm>
            <a:off x="3543078" y="474570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P_6_BD#94bfcac6a?sp=1&amp;vcp=1&amp;pid=47424c507&amp;color=0,0,0&amp;vtp=1&amp;vaab=1&amp;bt=1&amp;bbb=1&amp;zzd= 6">
            <a:extLst>
              <a:ext uri="{FF2B5EF4-FFF2-40B4-BE49-F238E27FC236}">
                <a16:creationId xmlns:a16="http://schemas.microsoft.com/office/drawing/2014/main" id="{1D9B9DB1-DEE8-198B-565E-CF184BAA39EF}"/>
              </a:ext>
            </a:extLst>
          </p:cNvPr>
          <p:cNvSpPr/>
          <p:nvPr/>
        </p:nvSpPr>
        <p:spPr>
          <a:xfrm>
            <a:off x="2831878" y="535651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26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8&amp;si=29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94bfcac6a?sp=1&amp;vcp=1&amp;pid=47424c507&amp;color=0,0,0&amp;vtp=1&amp;vaab=1&amp;bt=1&amp;bbb=1"/>
          <p:cNvSpPr/>
          <p:nvPr/>
        </p:nvSpPr>
        <p:spPr>
          <a:xfrm>
            <a:off x="539496" y="1116679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.重要虚词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（1）之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①马之千里者（助词，定语后置的标志，不译）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②虽有千里之能（助词，的）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③策之不以其道（代词，代千里马）</a:t>
            </a:r>
          </a:p>
          <a:p>
            <a:pPr latinLnBrk="1"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④鸣之而不能通其意（助词，助读音节，不译）</a:t>
            </a:r>
            <a:endParaRPr lang="en-US" altLang="zh-CN" sz="2800" dirty="0"/>
          </a:p>
        </p:txBody>
      </p:sp>
      <p:sp>
        <p:nvSpPr>
          <p:cNvPr id="8" name="P_6#94bfcac6a?sp=1&amp;vcp=1&amp;pid=47424c507&amp;color=0,0,0&amp;vtp=1&amp;vaab=1&amp;bt=1&amp;bbb=1&amp;zzd= 3">
            <a:extLst>
              <a:ext uri="{FF2B5EF4-FFF2-40B4-BE49-F238E27FC236}">
                <a16:creationId xmlns:a16="http://schemas.microsoft.com/office/drawing/2014/main" id="{E0E7BE57-43A9-8E16-5265-8AF943AE5D8C}"/>
              </a:ext>
            </a:extLst>
          </p:cNvPr>
          <p:cNvSpPr/>
          <p:nvPr/>
        </p:nvSpPr>
        <p:spPr>
          <a:xfrm>
            <a:off x="2120678" y="302167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6#94bfcac6a?sp=1&amp;vcp=1&amp;pid=47424c507&amp;color=0,0,0&amp;vtp=1&amp;vaab=1&amp;bt=1&amp;bbb=1&amp;zzd= 4">
            <a:extLst>
              <a:ext uri="{FF2B5EF4-FFF2-40B4-BE49-F238E27FC236}">
                <a16:creationId xmlns:a16="http://schemas.microsoft.com/office/drawing/2014/main" id="{D182380F-5F4F-DBE2-2A4F-F336E44DC2F1}"/>
              </a:ext>
            </a:extLst>
          </p:cNvPr>
          <p:cNvSpPr/>
          <p:nvPr/>
        </p:nvSpPr>
        <p:spPr>
          <a:xfrm>
            <a:off x="3187478" y="366937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6#94bfcac6a?sp=1&amp;vcp=1&amp;pid=47424c507&amp;color=0,0,0&amp;vtp=1&amp;vaab=1&amp;bt=1&amp;bbb=1&amp;zzd= 5">
            <a:extLst>
              <a:ext uri="{FF2B5EF4-FFF2-40B4-BE49-F238E27FC236}">
                <a16:creationId xmlns:a16="http://schemas.microsoft.com/office/drawing/2014/main" id="{13B9FAF2-8BF1-0269-F6CF-FBE64918950A}"/>
              </a:ext>
            </a:extLst>
          </p:cNvPr>
          <p:cNvSpPr/>
          <p:nvPr/>
        </p:nvSpPr>
        <p:spPr>
          <a:xfrm>
            <a:off x="2120678" y="431707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_6#94bfcac6a?sp=1&amp;vcp=1&amp;pid=47424c507&amp;color=0,0,0&amp;vtp=1&amp;vaab=1&amp;bt=1&amp;bbb=1&amp;zzd= 6">
            <a:extLst>
              <a:ext uri="{FF2B5EF4-FFF2-40B4-BE49-F238E27FC236}">
                <a16:creationId xmlns:a16="http://schemas.microsoft.com/office/drawing/2014/main" id="{0E99ECB9-AC50-5A32-30DC-765EC6EC334D}"/>
              </a:ext>
            </a:extLst>
          </p:cNvPr>
          <p:cNvSpPr/>
          <p:nvPr/>
        </p:nvSpPr>
        <p:spPr>
          <a:xfrm>
            <a:off x="2120678" y="491836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26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9&amp;si=29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94bfcac6a?sp=1&amp;vcp=1&amp;pid=47424c507&amp;color=0,0,0&amp;vtp=1&amp;vaab=1&amp;bt=1&amp;bbb=1"/>
          <p:cNvSpPr/>
          <p:nvPr/>
        </p:nvSpPr>
        <p:spPr>
          <a:xfrm>
            <a:off x="539496" y="63852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）而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①食马者不知其能千里而食也（连词，表修饰）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②鸣之而不能通其意（连词，表转折，却）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③执策而临之（连词，表承接）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（3）其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①食马者不知其能千里而食也（代词，代千里马）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②其真无马邪（表示加强诘问语气，可不译）</a:t>
            </a:r>
          </a:p>
          <a:p>
            <a:pPr latinLnBrk="1"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③其真不知马也（表示强调，可译为“其实”或“实际上”）</a:t>
            </a:r>
            <a:endParaRPr lang="en-US" altLang="zh-CN" sz="2800" dirty="0"/>
          </a:p>
        </p:txBody>
      </p:sp>
      <p:sp>
        <p:nvSpPr>
          <p:cNvPr id="10" name="P_6_BD#94bfcac6a?sp=1&amp;vcp=1&amp;pid=47424c507&amp;color=0,0,0&amp;vtp=1&amp;vaab=1&amp;bt=1&amp;bbb=1&amp;zzd= 2">
            <a:extLst>
              <a:ext uri="{FF2B5EF4-FFF2-40B4-BE49-F238E27FC236}">
                <a16:creationId xmlns:a16="http://schemas.microsoft.com/office/drawing/2014/main" id="{264EEE7D-7C13-AAC8-5BF4-407AD0916134}"/>
              </a:ext>
            </a:extLst>
          </p:cNvPr>
          <p:cNvSpPr/>
          <p:nvPr/>
        </p:nvSpPr>
        <p:spPr>
          <a:xfrm>
            <a:off x="4965478" y="18958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_6_BD#94bfcac6a?sp=1&amp;vcp=1&amp;pid=47424c507&amp;color=0,0,0&amp;vtp=1&amp;vaab=1&amp;bt=1&amp;bbb=1&amp;zzd= 3">
            <a:extLst>
              <a:ext uri="{FF2B5EF4-FFF2-40B4-BE49-F238E27FC236}">
                <a16:creationId xmlns:a16="http://schemas.microsoft.com/office/drawing/2014/main" id="{C3848CF9-08E1-971D-58AC-D716F0908C6A}"/>
              </a:ext>
            </a:extLst>
          </p:cNvPr>
          <p:cNvSpPr/>
          <p:nvPr/>
        </p:nvSpPr>
        <p:spPr>
          <a:xfrm>
            <a:off x="2476278" y="25435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P_6_BD#94bfcac6a?sp=1&amp;vcp=1&amp;pid=47424c507&amp;color=0,0,0&amp;vtp=1&amp;vaab=1&amp;bt=1&amp;bbb=1&amp;zzd= 4">
            <a:extLst>
              <a:ext uri="{FF2B5EF4-FFF2-40B4-BE49-F238E27FC236}">
                <a16:creationId xmlns:a16="http://schemas.microsoft.com/office/drawing/2014/main" id="{88346377-1549-52A0-7574-C0307CD22335}"/>
              </a:ext>
            </a:extLst>
          </p:cNvPr>
          <p:cNvSpPr/>
          <p:nvPr/>
        </p:nvSpPr>
        <p:spPr>
          <a:xfrm>
            <a:off x="2476278" y="31912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P_6_BD#94bfcac6a?sp=1&amp;vcp=1&amp;pid=47424c507&amp;color=0,0,0&amp;vtp=1&amp;vaab=1&amp;bt=1&amp;bbb=1&amp;zzd= 6">
            <a:extLst>
              <a:ext uri="{FF2B5EF4-FFF2-40B4-BE49-F238E27FC236}">
                <a16:creationId xmlns:a16="http://schemas.microsoft.com/office/drawing/2014/main" id="{CBCBB30A-B29F-85A8-AEFF-FC3B4E75B64A}"/>
              </a:ext>
            </a:extLst>
          </p:cNvPr>
          <p:cNvSpPr/>
          <p:nvPr/>
        </p:nvSpPr>
        <p:spPr>
          <a:xfrm>
            <a:off x="3543078" y="44866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P_6_BD#94bfcac6a?sp=1&amp;vcp=1&amp;pid=47424c507&amp;color=0,0,0&amp;vtp=1&amp;vaab=1&amp;bt=1&amp;bbb=1&amp;zzd= 7">
            <a:extLst>
              <a:ext uri="{FF2B5EF4-FFF2-40B4-BE49-F238E27FC236}">
                <a16:creationId xmlns:a16="http://schemas.microsoft.com/office/drawing/2014/main" id="{FF29D955-245D-3E7F-AC54-0AA77FB1318C}"/>
              </a:ext>
            </a:extLst>
          </p:cNvPr>
          <p:cNvSpPr/>
          <p:nvPr/>
        </p:nvSpPr>
        <p:spPr>
          <a:xfrm>
            <a:off x="1765078" y="51343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P_6_BD#94bfcac6a?sp=1&amp;vcp=1&amp;pid=47424c507&amp;color=0,0,0&amp;vtp=1&amp;vaab=1&amp;bt=1&amp;bbb=1&amp;zzd= 8">
            <a:extLst>
              <a:ext uri="{FF2B5EF4-FFF2-40B4-BE49-F238E27FC236}">
                <a16:creationId xmlns:a16="http://schemas.microsoft.com/office/drawing/2014/main" id="{789E1193-B09D-84E2-3908-0775094F0FA4}"/>
              </a:ext>
            </a:extLst>
          </p:cNvPr>
          <p:cNvSpPr/>
          <p:nvPr/>
        </p:nvSpPr>
        <p:spPr>
          <a:xfrm>
            <a:off x="1765078" y="572608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26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0&amp;si=30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94bfcac6a?sp=1&amp;vcp=1&amp;pid=47424c507&amp;color=0,0,0&amp;vtp=1&amp;vaab=1&amp;bt=1&amp;bbb=1"/>
          <p:cNvSpPr/>
          <p:nvPr/>
        </p:nvSpPr>
        <p:spPr>
          <a:xfrm>
            <a:off x="539496" y="153895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）以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①不以千里称也（介词，凭借）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②策之不以其道（介词，按照）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4.理解拓展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当今社会，用人者要任人唯贤，善于识别人才并努力做到不浪费人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才，人尽其用，社会才能更好、更快地发展。</a:t>
            </a:r>
            <a:endParaRPr lang="en-US" altLang="zh-CN" sz="2800" dirty="0"/>
          </a:p>
        </p:txBody>
      </p:sp>
      <p:sp>
        <p:nvSpPr>
          <p:cNvPr id="6" name="P_6_BD#94bfcac6a?sp=1&amp;vcp=1&amp;pid=47424c507&amp;color=0,0,0&amp;vtp=1&amp;vaab=1&amp;bt=1&amp;bbb=1&amp;zzd= 2">
            <a:extLst>
              <a:ext uri="{FF2B5EF4-FFF2-40B4-BE49-F238E27FC236}">
                <a16:creationId xmlns:a16="http://schemas.microsoft.com/office/drawing/2014/main" id="{8541D1EF-D69A-6943-BE82-9C2A7844BF2E}"/>
              </a:ext>
            </a:extLst>
          </p:cNvPr>
          <p:cNvSpPr/>
          <p:nvPr/>
        </p:nvSpPr>
        <p:spPr>
          <a:xfrm>
            <a:off x="2120678" y="279625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6_BD#94bfcac6a?sp=1&amp;vcp=1&amp;pid=47424c507&amp;color=0,0,0&amp;vtp=1&amp;vaab=1&amp;bt=1&amp;bbb=1&amp;zzd= 3">
            <a:extLst>
              <a:ext uri="{FF2B5EF4-FFF2-40B4-BE49-F238E27FC236}">
                <a16:creationId xmlns:a16="http://schemas.microsoft.com/office/drawing/2014/main" id="{74C77B89-786B-4AD1-A9EE-B00771A89A90}"/>
              </a:ext>
            </a:extLst>
          </p:cNvPr>
          <p:cNvSpPr/>
          <p:nvPr/>
        </p:nvSpPr>
        <p:spPr>
          <a:xfrm>
            <a:off x="2831878" y="344395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26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2&amp;si=3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94bfcac6a?sp=1&amp;vcp=1&amp;pid=47424c507&amp;color=0,0,0&amp;vtp=1&amp;vaab=1&amp;bt=1&amp;bbb=1&amp;hb=1"/>
          <p:cNvSpPr/>
          <p:nvPr/>
        </p:nvSpPr>
        <p:spPr>
          <a:xfrm>
            <a:off x="539496" y="217903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5.情感分析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本文借“伯乐相马”的故事提出了“世有伯乐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然后有千里马”的观点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讽刺了封建统治者不识人才、摧残人才的愚昧和昏庸，表达了作者痛感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“伯乐不常有”和怀才不遇的愤慨之情。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6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3&amp;si=30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94bfcac6a?sp=1&amp;vcp=1&amp;pid=47424c507&amp;color=0,0,0&amp;vtp=1&amp;vaab=1&amp;bt=1&amp;bbb=1"/>
          <p:cNvSpPr/>
          <p:nvPr/>
        </p:nvSpPr>
        <p:spPr>
          <a:xfrm>
            <a:off x="539496" y="185899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6.写作特色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（1）托物寓意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意蕴深刻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本文通篇说马，而意在论人。表面上说的是“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相马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”“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食马”之事，实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际上表达了对社会重大政治问题之一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人才问题的见解。这种托物寓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意的写法，使深刻的思想蕴含在具体的形象之中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6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4&amp;si=30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94bfcac6a?sp=1&amp;vcp=1&amp;pid=47424c507&amp;color=0,0,0&amp;mp=1&amp;vtp=1&amp;vaab=1&amp;bt=1&amp;bbb=1&amp;hb=1"/>
          <p:cNvSpPr/>
          <p:nvPr/>
        </p:nvSpPr>
        <p:spPr>
          <a:xfrm>
            <a:off x="539496" y="185899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（2）观点鲜明，中心突出。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本文的三段文字都紧紧地围绕着一个中心来进行论述：千里马的被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埋没、被摧残，是“伯乐不常有”造成的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是“食马者不知其能千里而食也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造成的，是那些不能正确对待千里马、不能理解千里马的人造成的，进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一步阐释了“千里马常有，而伯乐不常有”的见解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6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5&amp;si=30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db0b53259?sp=1&amp;vcp=1&amp;pid=cf0e7c134&amp;color=238,61,7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EE3D49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九年级上册</a:t>
            </a:r>
            <a:endParaRPr lang="en-US" altLang="zh-CN" sz="3200" dirty="0"/>
          </a:p>
        </p:txBody>
      </p:sp>
      <p:sp>
        <p:nvSpPr>
          <p:cNvPr id="3" name="C_5_BD#e8a4e9fba?vcp=1&amp;pid=db0b53259&amp;color=0,0,0&amp;vtp=1&amp;vaab=1&amp;bbb=1"/>
          <p:cNvSpPr/>
          <p:nvPr/>
        </p:nvSpPr>
        <p:spPr>
          <a:xfrm>
            <a:off x="539496" y="127021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（一）岳阳楼记</a:t>
            </a:r>
            <a:endParaRPr lang="en-US" altLang="zh-CN" sz="3000" dirty="0"/>
          </a:p>
        </p:txBody>
      </p:sp>
      <p:graphicFrame>
        <p:nvGraphicFramePr>
          <p:cNvPr id="306" name="P_6_BD#fe4f928c4?colgroup=10,18&amp;vcp=1&amp;pid=e8a4e9fba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8390630"/>
              </p:ext>
            </p:extLst>
          </p:nvPr>
        </p:nvGraphicFramePr>
        <p:xfrm>
          <a:off x="539496" y="2003851"/>
          <a:ext cx="11091672" cy="3879724"/>
        </p:xfrm>
        <a:graphic>
          <a:graphicData uri="http://schemas.openxmlformats.org/drawingml/2006/table">
            <a:tbl>
              <a:tblPr/>
              <a:tblGrid>
                <a:gridCol w="40965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9951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参考译文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0164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庆历四年春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滕子京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谪守巴陵郡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越明年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政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通人和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百废具兴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乃重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修岳阳楼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增其旧制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刻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唐贤今人诗赋于其上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属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予作文以记之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庆历四年的春天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滕子京被贬官到岳州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做知州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到了第二年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政事顺利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百姓和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乐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各种荒废了的事业都兴办起来了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于是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滕子京命人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重新修建岳阳楼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扩大它原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有的规模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在上面刻上唐代名家和今人的诗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嘱托我写一篇文章来记述这件事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26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6&amp;si=30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" name="P_6_BD#fe4f928c4?colgroup=10,18&amp;vcp=1&amp;pid=e8a4e9fba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0227623"/>
              </p:ext>
            </p:extLst>
          </p:nvPr>
        </p:nvGraphicFramePr>
        <p:xfrm>
          <a:off x="539496" y="1183939"/>
          <a:ext cx="11091672" cy="4958652"/>
        </p:xfrm>
        <a:graphic>
          <a:graphicData uri="http://schemas.openxmlformats.org/drawingml/2006/table">
            <a:tbl>
              <a:tblPr/>
              <a:tblGrid>
                <a:gridCol w="40965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9951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6299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参考译文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39265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予观夫巴陵胜状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在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洞庭一湖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衔远山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吞长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江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浩浩汤汤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横无际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涯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朝晖夕阴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气象万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千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此则岳阳楼之大观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也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前人之述备矣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然则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北通巫峡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南极潇湘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迁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客骚人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多会于此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览物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之情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得无异乎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我看那巴陵郡的美景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全在洞庭一湖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</a:p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它连接着远方的山脉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吞吐着长江的水流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水势浩大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宽阔无边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早晚阴晴明暗多变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这是岳阳楼的壮丽景象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前人的记述很详尽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了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如此北面通向巫峡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南面直到潇水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湘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水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被降职到外地的官员和文人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大多在这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里聚会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看了然景物而触发的感情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恐怕会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有所不同吧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6_BD#fe4f928c4?colgroup=10,18&amp;vcp=1&amp;pid=e8a4e9fba&amp;color=0,0,0&amp;vtp=1&amp;vaab=1&amp;bt=1&amp;bbb=1">
            <a:extLst>
              <a:ext uri="{FF2B5EF4-FFF2-40B4-BE49-F238E27FC236}">
                <a16:creationId xmlns:a16="http://schemas.microsoft.com/office/drawing/2014/main" id="{7F0D98BC-D3B6-6E4E-8062-246D95BBB50F}"/>
              </a:ext>
            </a:extLst>
          </p:cNvPr>
          <p:cNvSpPr txBox="1"/>
          <p:nvPr/>
        </p:nvSpPr>
        <p:spPr>
          <a:xfrm>
            <a:off x="10913023" y="554400"/>
            <a:ext cx="718145" cy="516552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43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6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7&amp;si=30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8" name="P_6_BD#fe4f928c4?colgroup=10,18&amp;vcp=1&amp;pid=e8a4e9fba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6682497"/>
              </p:ext>
            </p:extLst>
          </p:nvPr>
        </p:nvGraphicFramePr>
        <p:xfrm>
          <a:off x="539496" y="1183939"/>
          <a:ext cx="11091672" cy="4958652"/>
        </p:xfrm>
        <a:graphic>
          <a:graphicData uri="http://schemas.openxmlformats.org/drawingml/2006/table">
            <a:tbl>
              <a:tblPr/>
              <a:tblGrid>
                <a:gridCol w="40965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9951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94768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参考译文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6453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若夫淫雨霏霏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连月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不开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阴风怒号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浊浪排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空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日星隐曜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山岳潜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形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商旅不行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樯倾楫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摧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薄暮冥冥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虎啸猿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啼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登斯楼也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则有去国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怀乡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忧谗畏讥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满目萧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然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感极而悲者矣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有时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连绵不断的雨纷纷而下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接连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几个月不放晴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阴冷的风怒吼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浑浊的浪冲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向天空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太阳和星星隐藏起光辉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山岳隐没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了形体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商人和旅客不能前行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桅杆倒下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船桨断折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傍晚天色昏暗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虎在咆哮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猿在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悲啼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这时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登上这座楼啊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就会产生离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开国都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怀念家乡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担心被说坏话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惧怕被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批评指责的情怀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会觉得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满眼萧条景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象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感慨到极点而悲伤了啊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6_BD#fe4f928c4?colgroup=10,18&amp;vcp=1&amp;pid=e8a4e9fba&amp;color=0,0,0&amp;vtp=1&amp;vaab=1&amp;bt=1&amp;bbb=1">
            <a:extLst>
              <a:ext uri="{FF2B5EF4-FFF2-40B4-BE49-F238E27FC236}">
                <a16:creationId xmlns:a16="http://schemas.microsoft.com/office/drawing/2014/main" id="{20FB57F6-659E-FDD2-2553-DD7E1CBD664C}"/>
              </a:ext>
            </a:extLst>
          </p:cNvPr>
          <p:cNvSpPr txBox="1"/>
          <p:nvPr/>
        </p:nvSpPr>
        <p:spPr>
          <a:xfrm>
            <a:off x="10913023" y="554400"/>
            <a:ext cx="718145" cy="516552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43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&amp;si=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" name="P_6_BD#b96f875e2?colgroup=9,19&amp;vcp=1&amp;pid=40d44c4fa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3996127"/>
              </p:ext>
            </p:extLst>
          </p:nvPr>
        </p:nvGraphicFramePr>
        <p:xfrm>
          <a:off x="539496" y="2118804"/>
          <a:ext cx="11082528" cy="3324988"/>
        </p:xfrm>
        <a:graphic>
          <a:graphicData uri="http://schemas.openxmlformats.org/drawingml/2006/table">
            <a:tbl>
              <a:tblPr/>
              <a:tblGrid>
                <a:gridCol w="37398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3426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参考译文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85428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年与时驰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意与日去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遂成枯落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多不接世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悲守穷庐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将复何及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！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年纪随同时光而疾速逝去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意志随同岁月而丧失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最终年老志衰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没有用处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这样的人大多对社会没有任何贡献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只能悲哀地坐守着那穷困潦倒之人住的陋室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那时再悔恨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又怎么来得及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！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6_BD#b96f875e2?colgroup=9,19&amp;vcp=1&amp;pid=40d44c4fa&amp;color=0,0,0&amp;mp=1&amp;vtp=1&amp;vaab=1&amp;bt=1&amp;bbb=1">
            <a:extLst>
              <a:ext uri="{FF2B5EF4-FFF2-40B4-BE49-F238E27FC236}">
                <a16:creationId xmlns:a16="http://schemas.microsoft.com/office/drawing/2014/main" id="{45331E4D-4208-EF96-F42D-1B17A72688D0}"/>
              </a:ext>
            </a:extLst>
          </p:cNvPr>
          <p:cNvSpPr txBox="1"/>
          <p:nvPr/>
        </p:nvSpPr>
        <p:spPr>
          <a:xfrm>
            <a:off x="10903879" y="141039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7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8&amp;si=30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9" name="P_6_BD#fe4f928c4?colgroup=10,18&amp;vcp=1&amp;pid=e8a4e9fba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7959718"/>
              </p:ext>
            </p:extLst>
          </p:nvPr>
        </p:nvGraphicFramePr>
        <p:xfrm>
          <a:off x="539496" y="839896"/>
          <a:ext cx="11368512" cy="5428552"/>
        </p:xfrm>
        <a:graphic>
          <a:graphicData uri="http://schemas.openxmlformats.org/drawingml/2006/table">
            <a:tbl>
              <a:tblPr/>
              <a:tblGrid>
                <a:gridCol w="40965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272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参考译文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042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至若春和景明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波澜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不惊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上下天光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一碧万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顷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沙鸥翔集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锦鳞游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泳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岸芷汀兰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郁郁青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青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而或长烟一空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皓月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千里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浮光跃金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静影沉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璧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渔歌互答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此乐何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极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登斯楼也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则有心旷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神怡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宠辱偕忘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把酒临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风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其喜洋洋者矣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到了春风和煦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阳光明媚的时候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湖面平静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没有风浪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天色湖光相接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一片青绿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广阔无际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沙洲上的鸥鸟时而飞翔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时而停歇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美丽的鱼儿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在水中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畅游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岸上与小洲上的花草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茂盛而青绿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有时候大片烟雾完全消散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皎洁的月光一泻千里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浮动的光像跳动的金子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静静的月影像沉入水中的玉璧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渔夫的歌声在你唱我和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这样的乐趣哪有尽头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这时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登上这座楼啊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就会感到胸怀开阔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精神爽快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荣耀和屈辱一并忘掉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端着酒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迎着风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那是喜洋洋的欢乐啊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6_BD#fe4f928c4?colgroup=10,18&amp;vcp=1&amp;pid=e8a4e9fba&amp;color=0,0,0&amp;vtp=1&amp;vaab=1&amp;bt=1&amp;bbb=1">
            <a:extLst>
              <a:ext uri="{FF2B5EF4-FFF2-40B4-BE49-F238E27FC236}">
                <a16:creationId xmlns:a16="http://schemas.microsoft.com/office/drawing/2014/main" id="{895FC8F3-0694-770F-0B6F-7F24FF0F05C6}"/>
              </a:ext>
            </a:extLst>
          </p:cNvPr>
          <p:cNvSpPr txBox="1"/>
          <p:nvPr/>
        </p:nvSpPr>
        <p:spPr>
          <a:xfrm>
            <a:off x="10913023" y="26177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 dirty="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7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9&amp;si=30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0" name="P_6_BD#fe4f928c4?colgroup=10,18&amp;vcp=1&amp;pid=e8a4e9fba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9485025"/>
              </p:ext>
            </p:extLst>
          </p:nvPr>
        </p:nvGraphicFramePr>
        <p:xfrm>
          <a:off x="539496" y="810409"/>
          <a:ext cx="11091672" cy="5428552"/>
        </p:xfrm>
        <a:graphic>
          <a:graphicData uri="http://schemas.openxmlformats.org/drawingml/2006/table">
            <a:tbl>
              <a:tblPr/>
              <a:tblGrid>
                <a:gridCol w="40965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9951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08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参考译文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33022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嗟夫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予尝求古仁人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之心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或异二者之为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何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哉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？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不以物喜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不以己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悲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居庙堂之高则忧其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民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处江湖之远则忧其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君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是进亦忧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退亦忧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</a:p>
                    <a:p>
                      <a:pPr marL="0" indent="0" algn="l" latinLnBrk="1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然则何时而乐耶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？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其必曰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先天下之忧而忧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后天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下之乐而乐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乎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噫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微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斯人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吾谁与归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？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时六年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九月十五日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唉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我曾经探求古代品德高尚的人们的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心思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或许不同于以上两种表现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为什么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呢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？（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他们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不因为外物和自己处境的变化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而喜悲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在朝做官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则为平民百姓忧虑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被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贬谪到边远地区做地方官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则替君主担忧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</a:p>
                    <a:p>
                      <a:pPr marL="0" indent="0" algn="l" latinLnBrk="1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这样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他们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进朝为官也忧虑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退居江湖为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民也忧虑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那么什么时候才快乐呢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？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他们大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概一定会说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在天下人忧之前先忧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在天下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人乐之后才乐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吧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啊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如果没有这种人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lvl="0" indent="0" algn="l" latinLnBrk="1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我同谁一道呢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？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写于庆历六年九月十五日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6_BD#fe4f928c4?colgroup=10,18&amp;vcp=1&amp;pid=e8a4e9fba&amp;color=0,0,0&amp;vtp=1&amp;vaab=1&amp;bt=1&amp;bbb=1">
            <a:extLst>
              <a:ext uri="{FF2B5EF4-FFF2-40B4-BE49-F238E27FC236}">
                <a16:creationId xmlns:a16="http://schemas.microsoft.com/office/drawing/2014/main" id="{E5E9C11E-7555-7490-9CBA-96B0289F04C6}"/>
              </a:ext>
            </a:extLst>
          </p:cNvPr>
          <p:cNvSpPr txBox="1"/>
          <p:nvPr/>
        </p:nvSpPr>
        <p:spPr>
          <a:xfrm>
            <a:off x="10913023" y="221025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7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0&amp;si=3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fe4f928c4?sp=1&amp;vcp=1&amp;pid=e8a4e9fba&amp;color=0,0,0&amp;vtp=1&amp;vaab=1&amp;bt=1&amp;bbb=1"/>
          <p:cNvSpPr/>
          <p:nvPr/>
        </p:nvSpPr>
        <p:spPr>
          <a:xfrm>
            <a:off x="539496" y="218538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.朗读节奏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（1）乃/重修岳阳楼，增其/旧制，刻/唐贤今人诗赋/于其上。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（2）予/尝求/古仁人/之心，或异/二者之为。</a:t>
            </a:r>
          </a:p>
          <a:p>
            <a:pPr latinLnBrk="1"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（3）先/天下之忧/而忧，后/天下之乐/而乐。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7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1&amp;si=3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fe4f928c4?sp=1&amp;vcp=1&amp;pid=e8a4e9fba&amp;color=0,0,0&amp;vtp=1&amp;vaab=1&amp;bt=1&amp;bbb=1"/>
          <p:cNvSpPr/>
          <p:nvPr/>
        </p:nvSpPr>
        <p:spPr>
          <a:xfrm>
            <a:off x="539496" y="402000"/>
            <a:ext cx="11109960" cy="5735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2.重要实词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（1）通假字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①百废具兴（同“俱”，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全、皆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②属予作文以记之（同“嘱”，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嘱托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（2）古今异义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增其旧制（古义：规模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/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今义：制度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气象万千（古义：景象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/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今义：指大气的状态和现象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去国怀乡（古义：国都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/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今义：国家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微斯人（古义：如果没有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/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今义：细小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7" name="P_6#fe4f928c4?sp=1&amp;vcp=1&amp;pid=e8a4e9fba&amp;color=0,0,0&amp;vtp=1&amp;vaab=1&amp;bt=1&amp;bbb=1&amp;zzd= 3">
            <a:extLst>
              <a:ext uri="{FF2B5EF4-FFF2-40B4-BE49-F238E27FC236}">
                <a16:creationId xmlns:a16="http://schemas.microsoft.com/office/drawing/2014/main" id="{C2F8A440-5E94-7036-FE12-27568E8988F9}"/>
              </a:ext>
            </a:extLst>
          </p:cNvPr>
          <p:cNvSpPr/>
          <p:nvPr/>
        </p:nvSpPr>
        <p:spPr>
          <a:xfrm>
            <a:off x="2476278" y="23070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6#fe4f928c4?sp=1&amp;vcp=1&amp;pid=e8a4e9fba&amp;color=0,0,0&amp;vtp=1&amp;vaab=1&amp;bt=1&amp;bbb=1&amp;zzd= 4">
            <a:extLst>
              <a:ext uri="{FF2B5EF4-FFF2-40B4-BE49-F238E27FC236}">
                <a16:creationId xmlns:a16="http://schemas.microsoft.com/office/drawing/2014/main" id="{F82528CE-0EF2-A520-7FAE-A7202714048F}"/>
              </a:ext>
            </a:extLst>
          </p:cNvPr>
          <p:cNvSpPr/>
          <p:nvPr/>
        </p:nvSpPr>
        <p:spPr>
          <a:xfrm>
            <a:off x="1765078" y="29547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6#fe4f928c4?sp=1&amp;vcp=1&amp;pid=e8a4e9fba&amp;color=0,0,0&amp;vtp=1&amp;vaab=1&amp;bt=1&amp;bbb=1&amp;zzd= 7">
            <a:extLst>
              <a:ext uri="{FF2B5EF4-FFF2-40B4-BE49-F238E27FC236}">
                <a16:creationId xmlns:a16="http://schemas.microsoft.com/office/drawing/2014/main" id="{40D1B7C7-C651-1A6D-A457-1297E3D48928}"/>
              </a:ext>
            </a:extLst>
          </p:cNvPr>
          <p:cNvSpPr/>
          <p:nvPr/>
        </p:nvSpPr>
        <p:spPr>
          <a:xfrm>
            <a:off x="2831878" y="42501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6#fe4f928c4?sp=1&amp;vcp=1&amp;pid=e8a4e9fba&amp;color=0,0,0&amp;vtp=1&amp;vaab=1&amp;bt=1&amp;bbb=1&amp;zzd= 9">
            <a:extLst>
              <a:ext uri="{FF2B5EF4-FFF2-40B4-BE49-F238E27FC236}">
                <a16:creationId xmlns:a16="http://schemas.microsoft.com/office/drawing/2014/main" id="{CC3D3BFB-0F29-7738-CFCF-D2FA74CAD8BC}"/>
              </a:ext>
            </a:extLst>
          </p:cNvPr>
          <p:cNvSpPr/>
          <p:nvPr/>
        </p:nvSpPr>
        <p:spPr>
          <a:xfrm>
            <a:off x="1765078" y="48978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_6#fe4f928c4?sp=1&amp;vcp=1&amp;pid=e8a4e9fba&amp;color=0,0,0&amp;vtp=1&amp;vaab=1&amp;bt=1&amp;bbb=1&amp;zzd= 9">
            <a:extLst>
              <a:ext uri="{FF2B5EF4-FFF2-40B4-BE49-F238E27FC236}">
                <a16:creationId xmlns:a16="http://schemas.microsoft.com/office/drawing/2014/main" id="{81AE667F-F65D-67CF-B6D1-3C4CF859CEE8}"/>
              </a:ext>
            </a:extLst>
          </p:cNvPr>
          <p:cNvSpPr/>
          <p:nvPr/>
        </p:nvSpPr>
        <p:spPr>
          <a:xfrm>
            <a:off x="2120678" y="48978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P_6#fe4f928c4?sp=1&amp;vcp=1&amp;pid=e8a4e9fba&amp;color=0,0,0&amp;vtp=1&amp;vaab=1&amp;bt=1&amp;bbb=1&amp;zzd= 11">
            <a:extLst>
              <a:ext uri="{FF2B5EF4-FFF2-40B4-BE49-F238E27FC236}">
                <a16:creationId xmlns:a16="http://schemas.microsoft.com/office/drawing/2014/main" id="{5144DD63-BAD5-0775-DDC8-B350C9291E99}"/>
              </a:ext>
            </a:extLst>
          </p:cNvPr>
          <p:cNvSpPr/>
          <p:nvPr/>
        </p:nvSpPr>
        <p:spPr>
          <a:xfrm>
            <a:off x="2120678" y="55455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P_6#fe4f928c4?sp=1&amp;vcp=1&amp;pid=e8a4e9fba&amp;color=0,0,0&amp;vtp=1&amp;vaab=1&amp;bt=1&amp;bbb=1&amp;zzd= 13">
            <a:extLst>
              <a:ext uri="{FF2B5EF4-FFF2-40B4-BE49-F238E27FC236}">
                <a16:creationId xmlns:a16="http://schemas.microsoft.com/office/drawing/2014/main" id="{10DC6556-D034-839D-E77F-874A94E70644}"/>
              </a:ext>
            </a:extLst>
          </p:cNvPr>
          <p:cNvSpPr/>
          <p:nvPr/>
        </p:nvSpPr>
        <p:spPr>
          <a:xfrm>
            <a:off x="1765078" y="6184882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27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2&amp;si=3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fe4f928c4?sp=1&amp;vcp=1&amp;pid=e8a4e9fba&amp;color=0,0,0&amp;vtp=1&amp;vaab=1&amp;bt=1&amp;bbb=1&amp;hb=1"/>
          <p:cNvSpPr/>
          <p:nvPr/>
        </p:nvSpPr>
        <p:spPr>
          <a:xfrm>
            <a:off x="539496" y="249907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（3）词类活用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kern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先天下之忧而忧，后天下之乐而乐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（方位名词用作状语，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先，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之前；后，在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之后）</a:t>
            </a:r>
            <a:endParaRPr lang="en-US" altLang="zh-CN" sz="2800" dirty="0"/>
          </a:p>
        </p:txBody>
      </p:sp>
      <p:sp>
        <p:nvSpPr>
          <p:cNvPr id="3" name="P_6_BD#fe4f928c4?sp=1&amp;vcp=1&amp;pid=e8a4e9fba&amp;color=0,0,0&amp;vtp=1&amp;vaab=1&amp;bt=1&amp;bbb=1&amp;hb=1&amp;zzd= 3">
            <a:extLst>
              <a:ext uri="{FF2B5EF4-FFF2-40B4-BE49-F238E27FC236}">
                <a16:creationId xmlns:a16="http://schemas.microsoft.com/office/drawing/2014/main" id="{78D12704-73D7-94CC-8DAB-3657B2D374C9}"/>
              </a:ext>
            </a:extLst>
          </p:cNvPr>
          <p:cNvSpPr/>
          <p:nvPr/>
        </p:nvSpPr>
        <p:spPr>
          <a:xfrm>
            <a:off x="1409478" y="375637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P_6_BD#fe4f928c4?sp=1&amp;vcp=1&amp;pid=e8a4e9fba&amp;color=0,0,0&amp;vtp=1&amp;vaab=1&amp;bt=1&amp;bbb=1&amp;hb=1&amp;zzd= 3">
            <a:extLst>
              <a:ext uri="{FF2B5EF4-FFF2-40B4-BE49-F238E27FC236}">
                <a16:creationId xmlns:a16="http://schemas.microsoft.com/office/drawing/2014/main" id="{A4CE2C92-31A9-1D42-0AE8-32C721FA6C58}"/>
              </a:ext>
            </a:extLst>
          </p:cNvPr>
          <p:cNvSpPr/>
          <p:nvPr/>
        </p:nvSpPr>
        <p:spPr>
          <a:xfrm>
            <a:off x="4254278" y="375637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27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3&amp;si=3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fe4f928c4?sp=1&amp;vcp=1&amp;pid=e8a4e9fba&amp;color=0,0,0&amp;vtp=1&amp;vaab=1&amp;bt=1&amp;bbb=1"/>
          <p:cNvSpPr/>
          <p:nvPr/>
        </p:nvSpPr>
        <p:spPr>
          <a:xfrm>
            <a:off x="539496" y="968089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（4）其他实词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越明年（到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予观夫巴陵胜状（胜景，美景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迁客骚人（被降职到外地的官员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连月不开（指天气放晴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⑤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至若春和景明（日光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</a:p>
          <a:p>
            <a:pPr latinLnBrk="1"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⑥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居庙堂之高则忧其民（指朝廷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9" name="P_6_BD#fe4f928c4?sp=1&amp;vcp=1&amp;pid=e8a4e9fba&amp;color=0,0,0&amp;vtp=1&amp;vaab=1&amp;bt=1&amp;bbb=1&amp;zzd= 2">
            <a:extLst>
              <a:ext uri="{FF2B5EF4-FFF2-40B4-BE49-F238E27FC236}">
                <a16:creationId xmlns:a16="http://schemas.microsoft.com/office/drawing/2014/main" id="{D02973AA-5E9D-903C-2132-4F0E672EF669}"/>
              </a:ext>
            </a:extLst>
          </p:cNvPr>
          <p:cNvSpPr/>
          <p:nvPr/>
        </p:nvSpPr>
        <p:spPr>
          <a:xfrm>
            <a:off x="1765078" y="222538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6_BD#fe4f928c4?sp=1&amp;vcp=1&amp;pid=e8a4e9fba&amp;color=0,0,0&amp;vtp=1&amp;vaab=1&amp;bt=1&amp;bbb=1&amp;zzd= 3">
            <a:extLst>
              <a:ext uri="{FF2B5EF4-FFF2-40B4-BE49-F238E27FC236}">
                <a16:creationId xmlns:a16="http://schemas.microsoft.com/office/drawing/2014/main" id="{225D5FBF-5EF9-5142-AD6E-E433B1899C51}"/>
              </a:ext>
            </a:extLst>
          </p:cNvPr>
          <p:cNvSpPr/>
          <p:nvPr/>
        </p:nvSpPr>
        <p:spPr>
          <a:xfrm>
            <a:off x="3543078" y="287308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_6_BD#fe4f928c4?sp=1&amp;vcp=1&amp;pid=e8a4e9fba&amp;color=0,0,0&amp;vtp=1&amp;vaab=1&amp;bt=1&amp;bbb=1&amp;zzd= 3">
            <a:extLst>
              <a:ext uri="{FF2B5EF4-FFF2-40B4-BE49-F238E27FC236}">
                <a16:creationId xmlns:a16="http://schemas.microsoft.com/office/drawing/2014/main" id="{A57375E3-C5F1-672A-3B0D-C2FF6DD1DFD5}"/>
              </a:ext>
            </a:extLst>
          </p:cNvPr>
          <p:cNvSpPr/>
          <p:nvPr/>
        </p:nvSpPr>
        <p:spPr>
          <a:xfrm>
            <a:off x="3898678" y="287308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P_6_BD#fe4f928c4?sp=1&amp;vcp=1&amp;pid=e8a4e9fba&amp;color=0,0,0&amp;vtp=1&amp;vaab=1&amp;bt=1&amp;bbb=1&amp;zzd= 4">
            <a:extLst>
              <a:ext uri="{FF2B5EF4-FFF2-40B4-BE49-F238E27FC236}">
                <a16:creationId xmlns:a16="http://schemas.microsoft.com/office/drawing/2014/main" id="{12B7C552-C77E-068E-22B1-6E5E2E5D8DDC}"/>
              </a:ext>
            </a:extLst>
          </p:cNvPr>
          <p:cNvSpPr/>
          <p:nvPr/>
        </p:nvSpPr>
        <p:spPr>
          <a:xfrm>
            <a:off x="1765078" y="352078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P_6_BD#fe4f928c4?sp=1&amp;vcp=1&amp;pid=e8a4e9fba&amp;color=0,0,0&amp;vtp=1&amp;vaab=1&amp;bt=1&amp;bbb=1&amp;zzd= 4">
            <a:extLst>
              <a:ext uri="{FF2B5EF4-FFF2-40B4-BE49-F238E27FC236}">
                <a16:creationId xmlns:a16="http://schemas.microsoft.com/office/drawing/2014/main" id="{21A4B075-1944-61FE-22A1-0C08FD27CEB1}"/>
              </a:ext>
            </a:extLst>
          </p:cNvPr>
          <p:cNvSpPr/>
          <p:nvPr/>
        </p:nvSpPr>
        <p:spPr>
          <a:xfrm>
            <a:off x="2120678" y="352078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P_6_BD#fe4f928c4?sp=1&amp;vcp=1&amp;pid=e8a4e9fba&amp;color=0,0,0&amp;vtp=1&amp;vaab=1&amp;bt=1&amp;bbb=1&amp;zzd= 5">
            <a:extLst>
              <a:ext uri="{FF2B5EF4-FFF2-40B4-BE49-F238E27FC236}">
                <a16:creationId xmlns:a16="http://schemas.microsoft.com/office/drawing/2014/main" id="{7B1D83A2-33A4-AD4D-A7C1-AB8E79905E79}"/>
              </a:ext>
            </a:extLst>
          </p:cNvPr>
          <p:cNvSpPr/>
          <p:nvPr/>
        </p:nvSpPr>
        <p:spPr>
          <a:xfrm>
            <a:off x="2831878" y="416848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P_6_BD#fe4f928c4?sp=1&amp;vcp=1&amp;pid=e8a4e9fba&amp;color=0,0,0&amp;vtp=1&amp;vaab=1&amp;bt=1&amp;bbb=1&amp;zzd= 6">
            <a:extLst>
              <a:ext uri="{FF2B5EF4-FFF2-40B4-BE49-F238E27FC236}">
                <a16:creationId xmlns:a16="http://schemas.microsoft.com/office/drawing/2014/main" id="{8A620999-C61C-3F7C-1B5D-9A5E49A47E68}"/>
              </a:ext>
            </a:extLst>
          </p:cNvPr>
          <p:cNvSpPr/>
          <p:nvPr/>
        </p:nvSpPr>
        <p:spPr>
          <a:xfrm>
            <a:off x="3187478" y="481618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P_6_BD#fe4f928c4?sp=1&amp;vcp=1&amp;pid=e8a4e9fba&amp;color=0,0,0&amp;vtp=1&amp;vaab=1&amp;bt=1&amp;bbb=1&amp;zzd= 7">
            <a:extLst>
              <a:ext uri="{FF2B5EF4-FFF2-40B4-BE49-F238E27FC236}">
                <a16:creationId xmlns:a16="http://schemas.microsoft.com/office/drawing/2014/main" id="{D312AB1A-0F34-D0DF-BB9C-5BE4A83AF7DE}"/>
              </a:ext>
            </a:extLst>
          </p:cNvPr>
          <p:cNvSpPr/>
          <p:nvPr/>
        </p:nvSpPr>
        <p:spPr>
          <a:xfrm>
            <a:off x="2120678" y="5426996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P_6_BD#fe4f928c4?sp=1&amp;vcp=1&amp;pid=e8a4e9fba&amp;color=0,0,0&amp;vtp=1&amp;vaab=1&amp;bt=1&amp;bbb=1&amp;zzd= 7">
            <a:extLst>
              <a:ext uri="{FF2B5EF4-FFF2-40B4-BE49-F238E27FC236}">
                <a16:creationId xmlns:a16="http://schemas.microsoft.com/office/drawing/2014/main" id="{3F65228D-D806-9C8C-CA03-32C5B91A09C6}"/>
              </a:ext>
            </a:extLst>
          </p:cNvPr>
          <p:cNvSpPr/>
          <p:nvPr/>
        </p:nvSpPr>
        <p:spPr>
          <a:xfrm>
            <a:off x="2476278" y="5426996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27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4&amp;si=3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fe4f928c4?sp=1&amp;vcp=1&amp;pid=e8a4e9fba&amp;color=0,0,0&amp;vtp=1&amp;vaab=1&amp;bt=1&amp;bbb=1"/>
          <p:cNvSpPr/>
          <p:nvPr/>
        </p:nvSpPr>
        <p:spPr>
          <a:xfrm>
            <a:off x="539496" y="88236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.重要虚词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（1）以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①属予作文以记之（连词，表目的，可译为“来”）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②不以物喜，不以己悲（介词，因为）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（2）夫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①予观夫巴陵胜状（代词，那）</a:t>
            </a:r>
          </a:p>
          <a:p>
            <a:pPr latinLnBrk="1"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②嗟夫（句尾语气词，表感叹）</a:t>
            </a:r>
            <a:endParaRPr lang="en-US" altLang="zh-CN" sz="2800" dirty="0"/>
          </a:p>
        </p:txBody>
      </p:sp>
      <p:sp>
        <p:nvSpPr>
          <p:cNvPr id="9" name="P_6#fe4f928c4?sp=1&amp;vcp=1&amp;pid=e8a4e9fba&amp;color=0,0,0&amp;vtp=1&amp;vaab=1&amp;bt=1&amp;bbb=1&amp;zzd= 3">
            <a:extLst>
              <a:ext uri="{FF2B5EF4-FFF2-40B4-BE49-F238E27FC236}">
                <a16:creationId xmlns:a16="http://schemas.microsoft.com/office/drawing/2014/main" id="{6475CFE4-33B5-7108-27B5-1CD8AE64CEFC}"/>
              </a:ext>
            </a:extLst>
          </p:cNvPr>
          <p:cNvSpPr/>
          <p:nvPr/>
        </p:nvSpPr>
        <p:spPr>
          <a:xfrm>
            <a:off x="3187478" y="278736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6#fe4f928c4?sp=1&amp;vcp=1&amp;pid=e8a4e9fba&amp;color=0,0,0&amp;vtp=1&amp;vaab=1&amp;bt=1&amp;bbb=1&amp;zzd= 4">
            <a:extLst>
              <a:ext uri="{FF2B5EF4-FFF2-40B4-BE49-F238E27FC236}">
                <a16:creationId xmlns:a16="http://schemas.microsoft.com/office/drawing/2014/main" id="{67BC658C-3195-1458-0900-8396B2920FA5}"/>
              </a:ext>
            </a:extLst>
          </p:cNvPr>
          <p:cNvSpPr/>
          <p:nvPr/>
        </p:nvSpPr>
        <p:spPr>
          <a:xfrm>
            <a:off x="2120678" y="343506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_6#fe4f928c4?sp=1&amp;vcp=1&amp;pid=e8a4e9fba&amp;color=0,0,0&amp;vtp=1&amp;vaab=1&amp;bt=1&amp;bbb=1&amp;zzd= 4">
            <a:extLst>
              <a:ext uri="{FF2B5EF4-FFF2-40B4-BE49-F238E27FC236}">
                <a16:creationId xmlns:a16="http://schemas.microsoft.com/office/drawing/2014/main" id="{3C087BF3-1555-BDCB-BE81-50C397912DB6}"/>
              </a:ext>
            </a:extLst>
          </p:cNvPr>
          <p:cNvSpPr/>
          <p:nvPr/>
        </p:nvSpPr>
        <p:spPr>
          <a:xfrm>
            <a:off x="3898678" y="343506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P_6#fe4f928c4?sp=1&amp;vcp=1&amp;pid=e8a4e9fba&amp;color=0,0,0&amp;vtp=1&amp;vaab=1&amp;bt=1&amp;bbb=1&amp;zzd= 6">
            <a:extLst>
              <a:ext uri="{FF2B5EF4-FFF2-40B4-BE49-F238E27FC236}">
                <a16:creationId xmlns:a16="http://schemas.microsoft.com/office/drawing/2014/main" id="{7393D30C-6A0C-B602-90F6-3B7FE1400BB3}"/>
              </a:ext>
            </a:extLst>
          </p:cNvPr>
          <p:cNvSpPr/>
          <p:nvPr/>
        </p:nvSpPr>
        <p:spPr>
          <a:xfrm>
            <a:off x="2476278" y="473046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P_6#fe4f928c4?sp=1&amp;vcp=1&amp;pid=e8a4e9fba&amp;color=0,0,0&amp;vtp=1&amp;vaab=1&amp;bt=1&amp;bbb=1&amp;zzd= 7">
            <a:extLst>
              <a:ext uri="{FF2B5EF4-FFF2-40B4-BE49-F238E27FC236}">
                <a16:creationId xmlns:a16="http://schemas.microsoft.com/office/drawing/2014/main" id="{C138F5E0-67AF-BA2A-76F0-CEC46015EC2C}"/>
              </a:ext>
            </a:extLst>
          </p:cNvPr>
          <p:cNvSpPr/>
          <p:nvPr/>
        </p:nvSpPr>
        <p:spPr>
          <a:xfrm>
            <a:off x="2120678" y="5350796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27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5&amp;si=3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fe4f928c4?sp=1&amp;vcp=1&amp;pid=e8a4e9fba&amp;color=0,0,0&amp;vtp=1&amp;vaab=1&amp;bt=1&amp;bbb=1"/>
          <p:cNvSpPr/>
          <p:nvPr/>
        </p:nvSpPr>
        <p:spPr>
          <a:xfrm>
            <a:off x="539496" y="1243679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（3）则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此则岳阳楼之大观也［副词，表判断，可译为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“（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就）是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”］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则有心旷神怡；居庙堂之高则忧其民（连词，表承接，可译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为“就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”）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（4）乃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乃重修岳阳楼（连词，于是、就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6" name="P_6_BD#fe4f928c4?sp=1&amp;vcp=1&amp;pid=e8a4e9fba&amp;color=0,0,0&amp;vtp=1&amp;vaab=1&amp;bt=1&amp;bbb=1&amp;zzd= 2">
            <a:extLst>
              <a:ext uri="{FF2B5EF4-FFF2-40B4-BE49-F238E27FC236}">
                <a16:creationId xmlns:a16="http://schemas.microsoft.com/office/drawing/2014/main" id="{8ACDBCD9-1AF9-E199-3F1C-02CE5F8D019E}"/>
              </a:ext>
            </a:extLst>
          </p:cNvPr>
          <p:cNvSpPr/>
          <p:nvPr/>
        </p:nvSpPr>
        <p:spPr>
          <a:xfrm>
            <a:off x="2120678" y="250097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6_BD#fe4f928c4?sp=1&amp;vcp=1&amp;pid=e8a4e9fba&amp;color=0,0,0&amp;vtp=1&amp;vaab=1&amp;bt=1&amp;bbb=1&amp;zzd= 3">
            <a:extLst>
              <a:ext uri="{FF2B5EF4-FFF2-40B4-BE49-F238E27FC236}">
                <a16:creationId xmlns:a16="http://schemas.microsoft.com/office/drawing/2014/main" id="{93E4B2EF-1245-FFC6-8DB2-0CB5A1F4343F}"/>
              </a:ext>
            </a:extLst>
          </p:cNvPr>
          <p:cNvSpPr/>
          <p:nvPr/>
        </p:nvSpPr>
        <p:spPr>
          <a:xfrm>
            <a:off x="1765078" y="314867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6_BD#fe4f928c4?sp=1&amp;vcp=1&amp;pid=e8a4e9fba&amp;color=0,0,0&amp;vtp=1&amp;vaab=1&amp;bt=1&amp;bbb=1&amp;zzd= 3">
            <a:extLst>
              <a:ext uri="{FF2B5EF4-FFF2-40B4-BE49-F238E27FC236}">
                <a16:creationId xmlns:a16="http://schemas.microsoft.com/office/drawing/2014/main" id="{AF92C9C7-CDA8-0705-4EA0-47A12E9F46D4}"/>
              </a:ext>
            </a:extLst>
          </p:cNvPr>
          <p:cNvSpPr/>
          <p:nvPr/>
        </p:nvSpPr>
        <p:spPr>
          <a:xfrm>
            <a:off x="6032278" y="314867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6_BD#fe4f928c4?sp=1&amp;vcp=1&amp;pid=e8a4e9fba&amp;color=0,0,0&amp;vtp=1&amp;vaab=1&amp;bt=1&amp;bbb=1&amp;zzd= 7">
            <a:extLst>
              <a:ext uri="{FF2B5EF4-FFF2-40B4-BE49-F238E27FC236}">
                <a16:creationId xmlns:a16="http://schemas.microsoft.com/office/drawing/2014/main" id="{F45688C8-34A3-CACD-195D-3A2AC23AE8A9}"/>
              </a:ext>
            </a:extLst>
          </p:cNvPr>
          <p:cNvSpPr/>
          <p:nvPr/>
        </p:nvSpPr>
        <p:spPr>
          <a:xfrm>
            <a:off x="1409478" y="5054886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27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6&amp;si=3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fe4f928c4?sp=1&amp;vcp=1&amp;pid=e8a4e9fba&amp;color=0,0,0&amp;vtp=1&amp;vaab=1&amp;bt=1&amp;bbb=1&amp;hb=1"/>
          <p:cNvSpPr/>
          <p:nvPr/>
        </p:nvSpPr>
        <p:spPr>
          <a:xfrm>
            <a:off x="539496" y="89252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4.理解拓展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从范仲淹被贬谪但仍以天下为己任这一角度看，这篇文章启示我们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在社会激烈的竞争中，成败得失是人生常事，我们需要摆正心态，豁达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面对人生的起伏，这样才能有所成就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5.情感分析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本文借描写岳阳楼周围的景物，通过对“迁客骚人”览物之情的分析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生动地表达了作者“不以物喜，不以己悲”的旷达胸襟和“先天下之忧而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忧，后天下之乐而乐”的宏大政治抱负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7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8&amp;si=3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fe4f928c4?sp=1&amp;vcp=1&amp;pid=e8a4e9fba&amp;color=0,0,0&amp;vtp=1&amp;vaab=1&amp;bt=1&amp;bbb=1&amp;hb=1"/>
          <p:cNvSpPr/>
          <p:nvPr/>
        </p:nvSpPr>
        <p:spPr>
          <a:xfrm>
            <a:off x="539496" y="185264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6.写作特色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本文内容充实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，情感丰富，叙事、写景、议论、抒情自然结合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，既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有对事情本末的交代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，又有对湖光山色的描写；既有深刻的议论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，又有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惆怅悲沉的抒情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文章骈散交替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，叙议结合，文质兼美，具有很强的艺术感染力。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&amp;si=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b96f875e2?sp=1&amp;vcp=1&amp;pid=40d44c4fa&amp;color=0,0,0&amp;vtp=1&amp;vaab=1&amp;bt=1&amp;bbb=1"/>
          <p:cNvSpPr/>
          <p:nvPr/>
        </p:nvSpPr>
        <p:spPr>
          <a:xfrm>
            <a:off x="539496" y="250542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.朗读节奏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（1）非/淡泊/无以/明志</a:t>
            </a:r>
          </a:p>
          <a:p>
            <a:pPr latinLnBrk="1"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（2）险躁/则/不能/治性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8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9&amp;si=3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e5b333f82?vcp=1&amp;pid=db0b53259&amp;color=0,0,0&amp;vtp=1&amp;vaab=1&amp;bt=1&amp;bbb=1"/>
          <p:cNvSpPr/>
          <p:nvPr/>
        </p:nvSpPr>
        <p:spPr>
          <a:xfrm>
            <a:off x="539496" y="449625"/>
            <a:ext cx="11109960" cy="54419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（二）醉翁亭记</a:t>
            </a:r>
            <a:endParaRPr lang="en-US" altLang="zh-CN" sz="3000" dirty="0"/>
          </a:p>
        </p:txBody>
      </p:sp>
      <p:graphicFrame>
        <p:nvGraphicFramePr>
          <p:cNvPr id="320" name="P_6_BD#469321ad1?colgroup=11,18&amp;vcp=1&amp;pid=e5b333f82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1454142"/>
              </p:ext>
            </p:extLst>
          </p:nvPr>
        </p:nvGraphicFramePr>
        <p:xfrm>
          <a:off x="368046" y="1106595"/>
          <a:ext cx="11340000" cy="4942777"/>
        </p:xfrm>
        <a:graphic>
          <a:graphicData uri="http://schemas.openxmlformats.org/drawingml/2006/table">
            <a:tbl>
              <a:tblPr/>
              <a:tblGrid>
                <a:gridCol w="4428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912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53769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参考译文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81181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5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环滁皆山也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其西南诸峰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林壑尤美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望之蔚然而深秀者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琅琊也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山行六七里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渐闻水声潺潺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而泻出于两峰之间者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酿泉也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峰回路转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有亭翼然临于泉上者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醉翁亭也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5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环绕着滁州城的都是山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它西南方向的山峦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树林和山谷尤其优美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一眼望去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树木茂盛又幽深秀丽的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是琅琊山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沿着山路走六七里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渐渐地听到潺潺的水声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又看到一股水流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从两山之间飞淌下来的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是酿泉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山势回环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路也跟着转弯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有一座亭子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亭角翘起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像鸟张开翅膀一样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高踞于泉水之上的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是醉翁亭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28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0&amp;si=3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1" name="P_6_BD#469321ad1?colgroup=11,18&amp;vcp=1&amp;pid=e5b333f82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9698977"/>
              </p:ext>
            </p:extLst>
          </p:nvPr>
        </p:nvGraphicFramePr>
        <p:xfrm>
          <a:off x="539496" y="1134300"/>
          <a:ext cx="11340000" cy="4989196"/>
        </p:xfrm>
        <a:graphic>
          <a:graphicData uri="http://schemas.openxmlformats.org/drawingml/2006/table">
            <a:tbl>
              <a:tblPr/>
              <a:tblGrid>
                <a:gridCol w="4428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912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参考译文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49636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作亭者谁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？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山之僧智仙也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名之者谁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？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太守自谓也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太守与客来饮于此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饮少辄醉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而年又最高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故自号曰醉翁也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醉翁之意不在酒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在乎山水之间也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山水之乐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得之心而寓之酒也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造亭的人是谁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？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是山里的和尚智仙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给它起名的是谁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？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是太守用自己的别号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醉翁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来命名的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太守和宾客来这里饮酒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喝一点就醉了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而年龄又最大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所以给自己起了个号叫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醉翁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醉翁的意趣不在酒上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而在山光水色中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欣赏山水的乐趣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领会于心间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寄托在酒上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6_BD#469321ad1?colgroup=11,18&amp;vcp=1&amp;pid=e5b333f82&amp;color=0,0,0&amp;mp=1&amp;vtp=1&amp;vaab=1&amp;bt=1&amp;bbb=1">
            <a:extLst>
              <a:ext uri="{FF2B5EF4-FFF2-40B4-BE49-F238E27FC236}">
                <a16:creationId xmlns:a16="http://schemas.microsoft.com/office/drawing/2014/main" id="{00E9BE13-616E-E687-118B-440A3A1B41AC}"/>
              </a:ext>
            </a:extLst>
          </p:cNvPr>
          <p:cNvSpPr txBox="1"/>
          <p:nvPr/>
        </p:nvSpPr>
        <p:spPr>
          <a:xfrm>
            <a:off x="10913023" y="42589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8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1&amp;si=3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2" name="P_6_BD#469321ad1?colgroup=11,18&amp;vcp=1&amp;pid=e5b333f82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7766059"/>
              </p:ext>
            </p:extLst>
          </p:nvPr>
        </p:nvGraphicFramePr>
        <p:xfrm>
          <a:off x="310896" y="873766"/>
          <a:ext cx="11237112" cy="5361814"/>
        </p:xfrm>
        <a:graphic>
          <a:graphicData uri="http://schemas.openxmlformats.org/drawingml/2006/table">
            <a:tbl>
              <a:tblPr/>
              <a:tblGrid>
                <a:gridCol w="43251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912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98593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参考译文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69428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若夫日出而林霏开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云归而岩穴暝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晦明变化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者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山间之朝暮也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野芳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发而幽香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佳木秀而繁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阴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风霜高洁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水落而石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出者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山间之四时也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朝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而往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暮而归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四时之景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不同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而乐亦无穷也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要说那太阳出来而树林里的雾气散开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云雾聚拢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山谷就显得昏暗了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朝则自暗而明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暮则自明而暗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或暗或明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变化不一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就是山中的早晨和晚上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野花开放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有一股清幽的香气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好的树木枝叶繁茂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形成浓密的绿荫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天高气爽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霜色洁白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水流减少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石头裸露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这是山中的四季景色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早晨上山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傍晚返回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四季的景色不同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而那快乐也是无穷无尽的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6_BD#469321ad1?colgroup=11,18&amp;vcp=1&amp;pid=e5b333f82&amp;color=0,0,0&amp;vtp=1&amp;vaab=1&amp;bt=1&amp;bbb=1">
            <a:extLst>
              <a:ext uri="{FF2B5EF4-FFF2-40B4-BE49-F238E27FC236}">
                <a16:creationId xmlns:a16="http://schemas.microsoft.com/office/drawing/2014/main" id="{20038731-83D7-BB4E-0AFD-3F0401A48AE7}"/>
              </a:ext>
            </a:extLst>
          </p:cNvPr>
          <p:cNvSpPr txBox="1"/>
          <p:nvPr/>
        </p:nvSpPr>
        <p:spPr>
          <a:xfrm>
            <a:off x="10913023" y="335325"/>
            <a:ext cx="718145" cy="516552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4300"/>
              </a:lnSpc>
            </a:pPr>
            <a:r>
              <a:rPr lang="zh-CN" altLang="en-US" sz="2800" dirty="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8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2&amp;si=3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3" name="P_6_BD#469321ad1?colgroup=11,18&amp;vcp=1&amp;pid=e5b333f82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0416339"/>
              </p:ext>
            </p:extLst>
          </p:nvPr>
        </p:nvGraphicFramePr>
        <p:xfrm>
          <a:off x="174720" y="832485"/>
          <a:ext cx="11842560" cy="5528374"/>
        </p:xfrm>
        <a:graphic>
          <a:graphicData uri="http://schemas.openxmlformats.org/drawingml/2006/table">
            <a:tbl>
              <a:tblPr/>
              <a:tblGrid>
                <a:gridCol w="5076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7665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7181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6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</a:t>
                      </a:r>
                      <a:r>
                        <a:rPr lang="en-US" altLang="zh-CN" sz="26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6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</a:t>
                      </a:r>
                      <a:endParaRPr lang="en-US" altLang="zh-CN" sz="26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6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参考译文</a:t>
                      </a:r>
                      <a:endParaRPr lang="en-US" altLang="zh-CN" sz="26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26173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3700"/>
                        </a:lnSpc>
                      </a:pP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至于负者歌于途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行者休于树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前者呼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后者应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伛偻提携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往来而不绝者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滁人游也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临溪而渔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溪深而鱼肥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酿泉为酒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泉香而酒洌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山肴野蔌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杂然而前陈者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太守宴也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宴酣之乐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非丝非竹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射者中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弈者胜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觥筹交错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起坐而喧哗者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众宾欢也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苍颜白发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颓然乎其间者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太守醉也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26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3700"/>
                        </a:lnSpc>
                      </a:pP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至于背着东西的人在路上歌唱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走路的人在树下休息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前面的呼喊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后面的应答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老人弯着腰走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小孩由大人领着走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来来往往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络绎不绝的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是滁州人们的出游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到溪边来钓鱼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溪水深鱼儿肥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用泉水来酿酒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泉水甜酒水清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野味野菜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杂七杂八摆开在面前的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这是太守的酒宴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宴中欢饮的乐趣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不在于音乐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投壶的投中了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下棋的下赢了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酒杯和酒筹交互错杂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起来坐下大声喧哗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是众位宾客快乐的样子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苍老的容颜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花白的头发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醉倒</a:t>
                      </a:r>
                    </a:p>
                    <a:p>
                      <a:pPr marL="0" lvl="0" indent="0" algn="l" latinLnBrk="1" hangingPunct="0">
                        <a:lnSpc>
                          <a:spcPts val="3700"/>
                        </a:lnSpc>
                      </a:pPr>
                      <a:r>
                        <a:rPr lang="en-US" altLang="zh-CN" sz="26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在众人中间</a:t>
                      </a:r>
                      <a:r>
                        <a:rPr lang="en-US" altLang="zh-CN" sz="26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6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这是太守喝醉了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26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6_BD#469321ad1?colgroup=11,18&amp;vcp=1&amp;pid=e5b333f82&amp;color=0,0,0&amp;vtp=1&amp;vaab=1&amp;bt=1&amp;bbb=1">
            <a:extLst>
              <a:ext uri="{FF2B5EF4-FFF2-40B4-BE49-F238E27FC236}">
                <a16:creationId xmlns:a16="http://schemas.microsoft.com/office/drawing/2014/main" id="{0B831A34-E9C3-4550-5456-DEF875DA9502}"/>
              </a:ext>
            </a:extLst>
          </p:cNvPr>
          <p:cNvSpPr txBox="1"/>
          <p:nvPr/>
        </p:nvSpPr>
        <p:spPr>
          <a:xfrm>
            <a:off x="10913023" y="24103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 dirty="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8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3&amp;si=3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4" name="P_6_BD#469321ad1?colgroup=11,18&amp;vcp=1&amp;pid=e5b333f82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954654"/>
              </p:ext>
            </p:extLst>
          </p:nvPr>
        </p:nvGraphicFramePr>
        <p:xfrm>
          <a:off x="264000" y="1070089"/>
          <a:ext cx="11664000" cy="4958652"/>
        </p:xfrm>
        <a:graphic>
          <a:graphicData uri="http://schemas.openxmlformats.org/drawingml/2006/table">
            <a:tbl>
              <a:tblPr/>
              <a:tblGrid>
                <a:gridCol w="475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912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0989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参考译文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47524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已而夕阳在山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人影散乱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太守归而宾客从也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树林阴翳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鸣声上下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游人去而禽鸟乐也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然而禽鸟知山林之乐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而不知人之乐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人知从太守游而乐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而不知太守之乐其乐也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醉能同其乐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醒能述以文者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太守也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太守谓谁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？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庐陵欧阳修也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不久夕阳落到西山上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人的影子散乱一地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是太守回去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宾客跟从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他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枝叶茂密成荫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禽鸟在高处低处鸣叫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是游人走后鸟儿在欢唱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然而鸟儿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只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知道山林的乐趣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却不知道游人的乐趣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游人知道跟着太守游玩的乐趣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却不知道太守以游人的快乐为快乐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醉了能够同大家一起欢乐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醒来能够用文章记述这事的人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是太守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太守是谁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？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就是庐陵人欧阳修啊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6_BD#469321ad1?colgroup=11,18&amp;vcp=1&amp;pid=e5b333f82&amp;color=0,0,0&amp;vtp=1&amp;vaab=1&amp;bt=1&amp;bbb=1">
            <a:extLst>
              <a:ext uri="{FF2B5EF4-FFF2-40B4-BE49-F238E27FC236}">
                <a16:creationId xmlns:a16="http://schemas.microsoft.com/office/drawing/2014/main" id="{E42CBA41-881A-C4E4-C3AB-A0C5AC4D4150}"/>
              </a:ext>
            </a:extLst>
          </p:cNvPr>
          <p:cNvSpPr txBox="1"/>
          <p:nvPr/>
        </p:nvSpPr>
        <p:spPr>
          <a:xfrm>
            <a:off x="10913023" y="441001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 dirty="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8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4&amp;si=3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469321ad1?sp=1&amp;vcp=1&amp;pid=e5b333f82&amp;color=0,0,0&amp;vtp=1&amp;vaab=1&amp;bt=1&amp;bbb=1"/>
          <p:cNvSpPr/>
          <p:nvPr/>
        </p:nvSpPr>
        <p:spPr>
          <a:xfrm>
            <a:off x="539496" y="250542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.朗读节奏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（1）山行/六七里，渐闻/水声潺潺，而泻出于/两峰之间者。</a:t>
            </a:r>
          </a:p>
          <a:p>
            <a:pPr latinLnBrk="1"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（2）醉翁之意/不在酒，在乎/山水之间也。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8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5&amp;si=3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469321ad1?sp=1&amp;vcp=1&amp;pid=e5b333f82&amp;color=0,0,0&amp;vtp=1&amp;vaab=1&amp;bt=1&amp;bbb=1"/>
          <p:cNvSpPr/>
          <p:nvPr/>
        </p:nvSpPr>
        <p:spPr>
          <a:xfrm>
            <a:off x="539496" y="1262729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.重要实词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（1）古今异义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①若夫日出而林霏开（古义：散开/今义：打开）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②野芳发而幽香（古义：开放/今义：散发）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③四时之景不同（古义：季节/今义：时间）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④非丝非竹（古义：弦乐器、管乐器/今义：丝线、竹子）</a:t>
            </a:r>
            <a:endParaRPr lang="en-US" altLang="zh-CN" sz="2800" dirty="0"/>
          </a:p>
        </p:txBody>
      </p:sp>
      <p:sp>
        <p:nvSpPr>
          <p:cNvPr id="4" name="P_6#469321ad1?sp=1&amp;vcp=1&amp;pid=e5b333f82&amp;color=0,0,0&amp;vtp=1&amp;vaab=1&amp;bt=1&amp;bbb=1&amp;zzd= 4">
            <a:extLst>
              <a:ext uri="{FF2B5EF4-FFF2-40B4-BE49-F238E27FC236}">
                <a16:creationId xmlns:a16="http://schemas.microsoft.com/office/drawing/2014/main" id="{4CA30F00-993B-4668-0903-C58ECB0F18FE}"/>
              </a:ext>
            </a:extLst>
          </p:cNvPr>
          <p:cNvSpPr/>
          <p:nvPr/>
        </p:nvSpPr>
        <p:spPr>
          <a:xfrm>
            <a:off x="4254278" y="316772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_6#469321ad1?sp=1&amp;vcp=1&amp;pid=e5b333f82&amp;color=0,0,0&amp;vtp=1&amp;vaab=1&amp;bt=1&amp;bbb=1&amp;zzd= 6">
            <a:extLst>
              <a:ext uri="{FF2B5EF4-FFF2-40B4-BE49-F238E27FC236}">
                <a16:creationId xmlns:a16="http://schemas.microsoft.com/office/drawing/2014/main" id="{C030ACA4-B54A-04AF-92E5-6759A3C99F80}"/>
              </a:ext>
            </a:extLst>
          </p:cNvPr>
          <p:cNvSpPr/>
          <p:nvPr/>
        </p:nvSpPr>
        <p:spPr>
          <a:xfrm>
            <a:off x="2476278" y="381542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6#469321ad1?sp=1&amp;vcp=1&amp;pid=e5b333f82&amp;color=0,0,0&amp;vtp=1&amp;vaab=1&amp;bt=1&amp;bbb=1&amp;zzd= 8">
            <a:extLst>
              <a:ext uri="{FF2B5EF4-FFF2-40B4-BE49-F238E27FC236}">
                <a16:creationId xmlns:a16="http://schemas.microsoft.com/office/drawing/2014/main" id="{C81D80FB-3F20-F983-C6BB-615E82E1DAC1}"/>
              </a:ext>
            </a:extLst>
          </p:cNvPr>
          <p:cNvSpPr/>
          <p:nvPr/>
        </p:nvSpPr>
        <p:spPr>
          <a:xfrm>
            <a:off x="2120678" y="446312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6#469321ad1?sp=1&amp;vcp=1&amp;pid=e5b333f82&amp;color=0,0,0&amp;vtp=1&amp;vaab=1&amp;bt=1&amp;bbb=1&amp;zzd= 10">
            <a:extLst>
              <a:ext uri="{FF2B5EF4-FFF2-40B4-BE49-F238E27FC236}">
                <a16:creationId xmlns:a16="http://schemas.microsoft.com/office/drawing/2014/main" id="{33A02A80-F4E5-CCE5-9FA9-C36D4D3D3CE6}"/>
              </a:ext>
            </a:extLst>
          </p:cNvPr>
          <p:cNvSpPr/>
          <p:nvPr/>
        </p:nvSpPr>
        <p:spPr>
          <a:xfrm>
            <a:off x="2120678" y="5054886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6#469321ad1?sp=1&amp;vcp=1&amp;pid=e5b333f82&amp;color=0,0,0&amp;vtp=1&amp;vaab=1&amp;bt=1&amp;bbb=1&amp;zzd= 10">
            <a:extLst>
              <a:ext uri="{FF2B5EF4-FFF2-40B4-BE49-F238E27FC236}">
                <a16:creationId xmlns:a16="http://schemas.microsoft.com/office/drawing/2014/main" id="{B35EF7A6-E033-F080-38A3-E7879644A393}"/>
              </a:ext>
            </a:extLst>
          </p:cNvPr>
          <p:cNvSpPr/>
          <p:nvPr/>
        </p:nvSpPr>
        <p:spPr>
          <a:xfrm>
            <a:off x="2831878" y="5054886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28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6&amp;si=3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469321ad1?sp=1&amp;vcp=1&amp;pid=e5b333f82&amp;color=0,0,0&amp;vtp=1&amp;vaab=1&amp;bt=1&amp;bbb=1"/>
          <p:cNvSpPr/>
          <p:nvPr/>
        </p:nvSpPr>
        <p:spPr>
          <a:xfrm>
            <a:off x="539496" y="1493869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）词类活用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①山行六七里（名词用作状语，沿着山路）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②有亭翼然临于泉上者（名词用作状语，像鸟张开翅膀一样）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③名之者谁（名词用作动词，取名、命名）</a:t>
            </a:r>
          </a:p>
          <a:p>
            <a:pPr latinLnBrk="1"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④而不知太守之乐其乐也（意动用法，以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为快乐）</a:t>
            </a:r>
            <a:endParaRPr lang="en-US" altLang="zh-CN" sz="2800" dirty="0"/>
          </a:p>
        </p:txBody>
      </p:sp>
      <p:sp>
        <p:nvSpPr>
          <p:cNvPr id="7" name="P_6_BD#469321ad1?sp=1&amp;vcp=1&amp;pid=e5b333f82&amp;color=0,0,0&amp;vtp=1&amp;vaab=1&amp;bt=1&amp;bbb=1&amp;zzd= 2">
            <a:extLst>
              <a:ext uri="{FF2B5EF4-FFF2-40B4-BE49-F238E27FC236}">
                <a16:creationId xmlns:a16="http://schemas.microsoft.com/office/drawing/2014/main" id="{FE6D43B7-8706-8EA2-2328-C3819F93EB57}"/>
              </a:ext>
            </a:extLst>
          </p:cNvPr>
          <p:cNvSpPr/>
          <p:nvPr/>
        </p:nvSpPr>
        <p:spPr>
          <a:xfrm>
            <a:off x="1765078" y="275116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6_BD#469321ad1?sp=1&amp;vcp=1&amp;pid=e5b333f82&amp;color=0,0,0&amp;vtp=1&amp;vaab=1&amp;bt=1&amp;bbb=1&amp;zzd= 3">
            <a:extLst>
              <a:ext uri="{FF2B5EF4-FFF2-40B4-BE49-F238E27FC236}">
                <a16:creationId xmlns:a16="http://schemas.microsoft.com/office/drawing/2014/main" id="{EEBEBDB7-2F86-033D-1E08-FCE4377A9D87}"/>
              </a:ext>
            </a:extLst>
          </p:cNvPr>
          <p:cNvSpPr/>
          <p:nvPr/>
        </p:nvSpPr>
        <p:spPr>
          <a:xfrm>
            <a:off x="2476278" y="339886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6_BD#469321ad1?sp=1&amp;vcp=1&amp;pid=e5b333f82&amp;color=0,0,0&amp;vtp=1&amp;vaab=1&amp;bt=1&amp;bbb=1&amp;zzd= 3">
            <a:extLst>
              <a:ext uri="{FF2B5EF4-FFF2-40B4-BE49-F238E27FC236}">
                <a16:creationId xmlns:a16="http://schemas.microsoft.com/office/drawing/2014/main" id="{0FF71A65-58E8-538A-04E7-0F1FA8E617B9}"/>
              </a:ext>
            </a:extLst>
          </p:cNvPr>
          <p:cNvSpPr/>
          <p:nvPr/>
        </p:nvSpPr>
        <p:spPr>
          <a:xfrm>
            <a:off x="2831878" y="339886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6_BD#469321ad1?sp=1&amp;vcp=1&amp;pid=e5b333f82&amp;color=0,0,0&amp;vtp=1&amp;vaab=1&amp;bt=1&amp;bbb=1&amp;zzd= 4">
            <a:extLst>
              <a:ext uri="{FF2B5EF4-FFF2-40B4-BE49-F238E27FC236}">
                <a16:creationId xmlns:a16="http://schemas.microsoft.com/office/drawing/2014/main" id="{B18BF408-A5DD-8465-C9F4-E3339B5DD3BF}"/>
              </a:ext>
            </a:extLst>
          </p:cNvPr>
          <p:cNvSpPr/>
          <p:nvPr/>
        </p:nvSpPr>
        <p:spPr>
          <a:xfrm>
            <a:off x="1765078" y="404656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_6_BD#469321ad1?sp=1&amp;vcp=1&amp;pid=e5b333f82&amp;color=0,0,0&amp;vtp=1&amp;vaab=1&amp;bt=1&amp;bbb=1&amp;zzd= 5">
            <a:extLst>
              <a:ext uri="{FF2B5EF4-FFF2-40B4-BE49-F238E27FC236}">
                <a16:creationId xmlns:a16="http://schemas.microsoft.com/office/drawing/2014/main" id="{F98A5055-83FC-A3DE-3DE0-A3D8B1789E08}"/>
              </a:ext>
            </a:extLst>
          </p:cNvPr>
          <p:cNvSpPr/>
          <p:nvPr/>
        </p:nvSpPr>
        <p:spPr>
          <a:xfrm>
            <a:off x="3898678" y="4657376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28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7&amp;si=3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469321ad1?sp=1&amp;vcp=1&amp;pid=e5b333f82&amp;color=0,0,0&amp;vtp=1&amp;vaab=1&amp;bt=1&amp;bbb=1"/>
          <p:cNvSpPr/>
          <p:nvPr/>
        </p:nvSpPr>
        <p:spPr>
          <a:xfrm>
            <a:off x="539496" y="99666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（3）其他实词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望之蔚然而深秀者（茂盛的样子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得之心而寓之酒也（领会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云归而岩穴暝（归，聚拢；暝，昏暗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野芳发而幽香（花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⑤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伛偻提携（伛偻，弯腰曲背，这里指老人；提携，牵扶，这里指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被牵扶的人，即儿童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8" name="P_6_BD#469321ad1?sp=1&amp;vcp=1&amp;pid=e5b333f82&amp;color=0,0,0&amp;vtp=1&amp;vaab=1&amp;bt=1&amp;bbb=1&amp;zzd= 2">
            <a:extLst>
              <a:ext uri="{FF2B5EF4-FFF2-40B4-BE49-F238E27FC236}">
                <a16:creationId xmlns:a16="http://schemas.microsoft.com/office/drawing/2014/main" id="{3022AC0D-A011-749D-6544-4EA33B1AFC56}"/>
              </a:ext>
            </a:extLst>
          </p:cNvPr>
          <p:cNvSpPr/>
          <p:nvPr/>
        </p:nvSpPr>
        <p:spPr>
          <a:xfrm>
            <a:off x="2476278" y="225396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6_BD#469321ad1?sp=1&amp;vcp=1&amp;pid=e5b333f82&amp;color=0,0,0&amp;vtp=1&amp;vaab=1&amp;bt=1&amp;bbb=1&amp;zzd= 2">
            <a:extLst>
              <a:ext uri="{FF2B5EF4-FFF2-40B4-BE49-F238E27FC236}">
                <a16:creationId xmlns:a16="http://schemas.microsoft.com/office/drawing/2014/main" id="{888D935E-8613-9B10-C2AA-43C4C9177ABD}"/>
              </a:ext>
            </a:extLst>
          </p:cNvPr>
          <p:cNvSpPr/>
          <p:nvPr/>
        </p:nvSpPr>
        <p:spPr>
          <a:xfrm>
            <a:off x="2831878" y="225396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6_BD#469321ad1?sp=1&amp;vcp=1&amp;pid=e5b333f82&amp;color=0,0,0&amp;vtp=1&amp;vaab=1&amp;bt=1&amp;bbb=1&amp;zzd= 3">
            <a:extLst>
              <a:ext uri="{FF2B5EF4-FFF2-40B4-BE49-F238E27FC236}">
                <a16:creationId xmlns:a16="http://schemas.microsoft.com/office/drawing/2014/main" id="{9342EFAB-1646-34EC-6811-5C8B0136F29B}"/>
              </a:ext>
            </a:extLst>
          </p:cNvPr>
          <p:cNvSpPr/>
          <p:nvPr/>
        </p:nvSpPr>
        <p:spPr>
          <a:xfrm>
            <a:off x="1765078" y="290166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_6_BD#469321ad1?sp=1&amp;vcp=1&amp;pid=e5b333f82&amp;color=0,0,0&amp;vtp=1&amp;vaab=1&amp;bt=1&amp;bbb=1&amp;zzd= 4">
            <a:extLst>
              <a:ext uri="{FF2B5EF4-FFF2-40B4-BE49-F238E27FC236}">
                <a16:creationId xmlns:a16="http://schemas.microsoft.com/office/drawing/2014/main" id="{14FE9DF8-7C92-9E89-140B-934040CB1C52}"/>
              </a:ext>
            </a:extLst>
          </p:cNvPr>
          <p:cNvSpPr/>
          <p:nvPr/>
        </p:nvSpPr>
        <p:spPr>
          <a:xfrm>
            <a:off x="2120678" y="354936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P_6_BD#469321ad1?sp=1&amp;vcp=1&amp;pid=e5b333f82&amp;color=0,0,0&amp;vtp=1&amp;vaab=1&amp;bt=1&amp;bbb=1&amp;zzd= 4">
            <a:extLst>
              <a:ext uri="{FF2B5EF4-FFF2-40B4-BE49-F238E27FC236}">
                <a16:creationId xmlns:a16="http://schemas.microsoft.com/office/drawing/2014/main" id="{D35D2368-5ECE-1713-629E-240651625541}"/>
              </a:ext>
            </a:extLst>
          </p:cNvPr>
          <p:cNvSpPr/>
          <p:nvPr/>
        </p:nvSpPr>
        <p:spPr>
          <a:xfrm>
            <a:off x="3543078" y="354936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P_6_BD#469321ad1?sp=1&amp;vcp=1&amp;pid=e5b333f82&amp;color=0,0,0&amp;vtp=1&amp;vaab=1&amp;bt=1&amp;bbb=1&amp;zzd= 5">
            <a:extLst>
              <a:ext uri="{FF2B5EF4-FFF2-40B4-BE49-F238E27FC236}">
                <a16:creationId xmlns:a16="http://schemas.microsoft.com/office/drawing/2014/main" id="{BD2D4157-6EBD-1F3C-2168-068FB82F1134}"/>
              </a:ext>
            </a:extLst>
          </p:cNvPr>
          <p:cNvSpPr/>
          <p:nvPr/>
        </p:nvSpPr>
        <p:spPr>
          <a:xfrm>
            <a:off x="2120678" y="419706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P_6_BD#469321ad1?sp=1&amp;vcp=1&amp;pid=e5b333f82&amp;color=0,0,0&amp;vtp=1&amp;vaab=1&amp;bt=1&amp;bbb=1&amp;zzd= 6">
            <a:extLst>
              <a:ext uri="{FF2B5EF4-FFF2-40B4-BE49-F238E27FC236}">
                <a16:creationId xmlns:a16="http://schemas.microsoft.com/office/drawing/2014/main" id="{21E73CE0-ADBD-B428-6213-E8B5AB5B8323}"/>
              </a:ext>
            </a:extLst>
          </p:cNvPr>
          <p:cNvSpPr/>
          <p:nvPr/>
        </p:nvSpPr>
        <p:spPr>
          <a:xfrm>
            <a:off x="1765078" y="484476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P_6_BD#469321ad1?sp=1&amp;vcp=1&amp;pid=e5b333f82&amp;color=0,0,0&amp;vtp=1&amp;vaab=1&amp;bt=1&amp;bbb=1&amp;zzd= 6">
            <a:extLst>
              <a:ext uri="{FF2B5EF4-FFF2-40B4-BE49-F238E27FC236}">
                <a16:creationId xmlns:a16="http://schemas.microsoft.com/office/drawing/2014/main" id="{7CB27D0E-B1E5-2941-B337-C33431B77226}"/>
              </a:ext>
            </a:extLst>
          </p:cNvPr>
          <p:cNvSpPr/>
          <p:nvPr/>
        </p:nvSpPr>
        <p:spPr>
          <a:xfrm>
            <a:off x="2120678" y="484476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P_6_BD#469321ad1?sp=1&amp;vcp=1&amp;pid=e5b333f82&amp;color=0,0,0&amp;vtp=1&amp;vaab=1&amp;bt=1&amp;bbb=1&amp;zzd= 6">
            <a:extLst>
              <a:ext uri="{FF2B5EF4-FFF2-40B4-BE49-F238E27FC236}">
                <a16:creationId xmlns:a16="http://schemas.microsoft.com/office/drawing/2014/main" id="{721DBB6E-EDFC-7F41-ADE5-BD49D1B9E350}"/>
              </a:ext>
            </a:extLst>
          </p:cNvPr>
          <p:cNvSpPr/>
          <p:nvPr/>
        </p:nvSpPr>
        <p:spPr>
          <a:xfrm>
            <a:off x="2476278" y="484476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P_6_BD#469321ad1?sp=1&amp;vcp=1&amp;pid=e5b333f82&amp;color=0,0,0&amp;vtp=1&amp;vaab=1&amp;bt=1&amp;bbb=1&amp;zzd= 6">
            <a:extLst>
              <a:ext uri="{FF2B5EF4-FFF2-40B4-BE49-F238E27FC236}">
                <a16:creationId xmlns:a16="http://schemas.microsoft.com/office/drawing/2014/main" id="{ABA5CDA2-B9A8-E349-298F-28CF0D200647}"/>
              </a:ext>
            </a:extLst>
          </p:cNvPr>
          <p:cNvSpPr/>
          <p:nvPr/>
        </p:nvSpPr>
        <p:spPr>
          <a:xfrm>
            <a:off x="2831878" y="484476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28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8&amp;si=3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469321ad1?sp=1&amp;vcp=1&amp;pid=e5b333f82&amp;color=0,0,0&amp;vtp=1&amp;vaab=1&amp;bt=1&amp;bbb=1"/>
          <p:cNvSpPr/>
          <p:nvPr/>
        </p:nvSpPr>
        <p:spPr>
          <a:xfrm>
            <a:off x="539496" y="250542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⑥弈者胜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下棋）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⑦树林阴翳（遮盖）</a:t>
            </a:r>
          </a:p>
          <a:p>
            <a:pPr latinLnBrk="1"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⑧鸣声上下（指高处和低处）</a:t>
            </a:r>
            <a:endParaRPr lang="en-US" altLang="zh-CN" sz="2800" dirty="0"/>
          </a:p>
        </p:txBody>
      </p:sp>
      <p:sp>
        <p:nvSpPr>
          <p:cNvPr id="5" name="P_6_BD#469321ad1?sp=1&amp;vcp=1&amp;pid=e5b333f82&amp;color=0,0,0&amp;vtp=1&amp;vaab=1&amp;bt=1&amp;bbb=1&amp;zzd= 1">
            <a:extLst>
              <a:ext uri="{FF2B5EF4-FFF2-40B4-BE49-F238E27FC236}">
                <a16:creationId xmlns:a16="http://schemas.microsoft.com/office/drawing/2014/main" id="{5805DD45-AB39-EF01-0860-862CAA63919E}"/>
              </a:ext>
            </a:extLst>
          </p:cNvPr>
          <p:cNvSpPr/>
          <p:nvPr/>
        </p:nvSpPr>
        <p:spPr>
          <a:xfrm>
            <a:off x="1765078" y="31150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6_BD#469321ad1?sp=1&amp;vcp=1&amp;pid=e5b333f82&amp;color=0,0,0&amp;vtp=1&amp;vaab=1&amp;bt=1&amp;bbb=1&amp;zzd= 2">
            <a:extLst>
              <a:ext uri="{FF2B5EF4-FFF2-40B4-BE49-F238E27FC236}">
                <a16:creationId xmlns:a16="http://schemas.microsoft.com/office/drawing/2014/main" id="{71943925-B008-7865-127D-A6F704645FD0}"/>
              </a:ext>
            </a:extLst>
          </p:cNvPr>
          <p:cNvSpPr/>
          <p:nvPr/>
        </p:nvSpPr>
        <p:spPr>
          <a:xfrm>
            <a:off x="2831878" y="37627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6_BD#469321ad1?sp=1&amp;vcp=1&amp;pid=e5b333f82&amp;color=0,0,0&amp;vtp=1&amp;vaab=1&amp;bt=1&amp;bbb=1&amp;zzd= 3">
            <a:extLst>
              <a:ext uri="{FF2B5EF4-FFF2-40B4-BE49-F238E27FC236}">
                <a16:creationId xmlns:a16="http://schemas.microsoft.com/office/drawing/2014/main" id="{F180FA75-082F-0BCF-2D4C-D54E5DEFFEA0}"/>
              </a:ext>
            </a:extLst>
          </p:cNvPr>
          <p:cNvSpPr/>
          <p:nvPr/>
        </p:nvSpPr>
        <p:spPr>
          <a:xfrm>
            <a:off x="2476278" y="437353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6_BD#469321ad1?sp=1&amp;vcp=1&amp;pid=e5b333f82&amp;color=0,0,0&amp;vtp=1&amp;vaab=1&amp;bt=1&amp;bbb=1&amp;zzd= 3">
            <a:extLst>
              <a:ext uri="{FF2B5EF4-FFF2-40B4-BE49-F238E27FC236}">
                <a16:creationId xmlns:a16="http://schemas.microsoft.com/office/drawing/2014/main" id="{9E9F561E-EF86-D00B-FDBA-BBDB105308CA}"/>
              </a:ext>
            </a:extLst>
          </p:cNvPr>
          <p:cNvSpPr/>
          <p:nvPr/>
        </p:nvSpPr>
        <p:spPr>
          <a:xfrm>
            <a:off x="2831878" y="437353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4&amp;si=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b96f875e2?sp=1&amp;vcp=1&amp;pid=40d44c4fa&amp;color=0,0,0&amp;vtp=1&amp;vaab=1&amp;bt=1&amp;bbb=1"/>
          <p:cNvSpPr/>
          <p:nvPr/>
        </p:nvSpPr>
        <p:spPr>
          <a:xfrm>
            <a:off x="539496" y="89887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.重要实词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（1）词类活用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非学无以广才（形容词用作动词，增长）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（2）其他实词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①诫子书（告诫，劝勉）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②非宁静无以致远（达到）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③淫慢则不能励精（振奋）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④险躁则不能治性（修养）</a:t>
            </a:r>
            <a:endParaRPr lang="en-US" altLang="zh-CN" sz="2800" dirty="0"/>
          </a:p>
        </p:txBody>
      </p:sp>
      <p:sp>
        <p:nvSpPr>
          <p:cNvPr id="9" name="P_6#b96f875e2?sp=1&amp;vcp=1&amp;pid=40d44c4fa&amp;color=0,0,0&amp;vtp=1&amp;vaab=1&amp;bt=1&amp;bbb=1&amp;zzd= 4">
            <a:extLst>
              <a:ext uri="{FF2B5EF4-FFF2-40B4-BE49-F238E27FC236}">
                <a16:creationId xmlns:a16="http://schemas.microsoft.com/office/drawing/2014/main" id="{CECE1166-B74D-5244-5D80-DAC6E5E2D5EB}"/>
              </a:ext>
            </a:extLst>
          </p:cNvPr>
          <p:cNvSpPr/>
          <p:nvPr/>
        </p:nvSpPr>
        <p:spPr>
          <a:xfrm>
            <a:off x="2831878" y="280387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6#b96f875e2?sp=1&amp;vcp=1&amp;pid=40d44c4fa&amp;color=0,0,0&amp;vtp=1&amp;vaab=1&amp;bt=1&amp;bbb=1&amp;zzd= 6">
            <a:extLst>
              <a:ext uri="{FF2B5EF4-FFF2-40B4-BE49-F238E27FC236}">
                <a16:creationId xmlns:a16="http://schemas.microsoft.com/office/drawing/2014/main" id="{2B492804-056D-6A35-4AFA-09936754DA20}"/>
              </a:ext>
            </a:extLst>
          </p:cNvPr>
          <p:cNvSpPr/>
          <p:nvPr/>
        </p:nvSpPr>
        <p:spPr>
          <a:xfrm>
            <a:off x="1765078" y="409927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_6#b96f875e2?sp=1&amp;vcp=1&amp;pid=40d44c4fa&amp;color=0,0,0&amp;vtp=1&amp;vaab=1&amp;bt=1&amp;bbb=1&amp;zzd= 7">
            <a:extLst>
              <a:ext uri="{FF2B5EF4-FFF2-40B4-BE49-F238E27FC236}">
                <a16:creationId xmlns:a16="http://schemas.microsoft.com/office/drawing/2014/main" id="{DAD7C5F3-E272-0F50-F010-545546BF9403}"/>
              </a:ext>
            </a:extLst>
          </p:cNvPr>
          <p:cNvSpPr/>
          <p:nvPr/>
        </p:nvSpPr>
        <p:spPr>
          <a:xfrm>
            <a:off x="3543078" y="474697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P_6#b96f875e2?sp=1&amp;vcp=1&amp;pid=40d44c4fa&amp;color=0,0,0&amp;vtp=1&amp;vaab=1&amp;bt=1&amp;bbb=1&amp;zzd= 8">
            <a:extLst>
              <a:ext uri="{FF2B5EF4-FFF2-40B4-BE49-F238E27FC236}">
                <a16:creationId xmlns:a16="http://schemas.microsoft.com/office/drawing/2014/main" id="{E2F7FB59-B42B-B4F0-8513-2F5A6A5BBD9E}"/>
              </a:ext>
            </a:extLst>
          </p:cNvPr>
          <p:cNvSpPr/>
          <p:nvPr/>
        </p:nvSpPr>
        <p:spPr>
          <a:xfrm>
            <a:off x="3543078" y="539467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P_6#b96f875e2?sp=1&amp;vcp=1&amp;pid=40d44c4fa&amp;color=0,0,0&amp;vtp=1&amp;vaab=1&amp;bt=1&amp;bbb=1&amp;zzd= 9">
            <a:extLst>
              <a:ext uri="{FF2B5EF4-FFF2-40B4-BE49-F238E27FC236}">
                <a16:creationId xmlns:a16="http://schemas.microsoft.com/office/drawing/2014/main" id="{94574EDB-243F-9D74-33A1-F455BEC392F0}"/>
              </a:ext>
            </a:extLst>
          </p:cNvPr>
          <p:cNvSpPr/>
          <p:nvPr/>
        </p:nvSpPr>
        <p:spPr>
          <a:xfrm>
            <a:off x="3543078" y="598643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29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9&amp;si=3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469321ad1?sp=1&amp;vcp=1&amp;pid=e5b333f82&amp;color=0,0,0&amp;vtp=1&amp;vaab=1&amp;bt=1&amp;bbb=1"/>
          <p:cNvSpPr/>
          <p:nvPr/>
        </p:nvSpPr>
        <p:spPr>
          <a:xfrm>
            <a:off x="539496" y="929989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3.重要虚词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（1）而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渐闻水声潺潺，而泻出于两峰之间者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/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若夫日出而林霏开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/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野芳发</a:t>
            </a:r>
            <a:endParaRPr kumimoji="0" lang="en-US" altLang="zh-CN" sz="100" b="0" i="0" u="none" strike="noStrike" kern="0" cap="none" spc="-9990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而幽香，佳木秀而繁阴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/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水落而石出者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/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太守归而宾客从也（连词，表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承接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望之蔚然而深秀者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/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溪深而鱼肥（连词，表并列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饮少辄醉，而年又最高（连词，表递进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7" name="P_6#469321ad1?sp=1&amp;vcp=1&amp;pid=e5b333f82&amp;color=0,0,0&amp;vtp=1&amp;vaab=1&amp;bt=1&amp;bbb=1&amp;zzd= 3">
            <a:extLst>
              <a:ext uri="{FF2B5EF4-FFF2-40B4-BE49-F238E27FC236}">
                <a16:creationId xmlns:a16="http://schemas.microsoft.com/office/drawing/2014/main" id="{5DF4C25E-4EF4-F4F3-1D3D-4EAABA49270A}"/>
              </a:ext>
            </a:extLst>
          </p:cNvPr>
          <p:cNvSpPr/>
          <p:nvPr/>
        </p:nvSpPr>
        <p:spPr>
          <a:xfrm>
            <a:off x="4254278" y="283498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6#469321ad1?sp=1&amp;vcp=1&amp;pid=e5b333f82&amp;color=0,0,0&amp;vtp=1&amp;vaab=1&amp;bt=1&amp;bbb=1&amp;zzd= 3">
            <a:extLst>
              <a:ext uri="{FF2B5EF4-FFF2-40B4-BE49-F238E27FC236}">
                <a16:creationId xmlns:a16="http://schemas.microsoft.com/office/drawing/2014/main" id="{6996DFB8-E622-18FB-493B-EF698380081B}"/>
              </a:ext>
            </a:extLst>
          </p:cNvPr>
          <p:cNvSpPr/>
          <p:nvPr/>
        </p:nvSpPr>
        <p:spPr>
          <a:xfrm>
            <a:off x="8975503" y="283498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6#469321ad1?sp=1&amp;vcp=1&amp;pid=e5b333f82&amp;color=0,0,0&amp;vtp=1&amp;vaab=1&amp;bt=1&amp;bbb=1&amp;zzd= 3">
            <a:extLst>
              <a:ext uri="{FF2B5EF4-FFF2-40B4-BE49-F238E27FC236}">
                <a16:creationId xmlns:a16="http://schemas.microsoft.com/office/drawing/2014/main" id="{C768E5FD-46CC-D7A4-DCAB-7A28EEDD62B3}"/>
              </a:ext>
            </a:extLst>
          </p:cNvPr>
          <p:cNvSpPr/>
          <p:nvPr/>
        </p:nvSpPr>
        <p:spPr>
          <a:xfrm>
            <a:off x="698278" y="348268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6#469321ad1?sp=1&amp;vcp=1&amp;pid=e5b333f82&amp;color=0,0,0&amp;vtp=1&amp;vaab=1&amp;bt=1&amp;bbb=1&amp;zzd= 4">
            <a:extLst>
              <a:ext uri="{FF2B5EF4-FFF2-40B4-BE49-F238E27FC236}">
                <a16:creationId xmlns:a16="http://schemas.microsoft.com/office/drawing/2014/main" id="{69EAB9FF-18DE-519E-2960-03829C1E1F28}"/>
              </a:ext>
            </a:extLst>
          </p:cNvPr>
          <p:cNvSpPr/>
          <p:nvPr/>
        </p:nvSpPr>
        <p:spPr>
          <a:xfrm>
            <a:off x="3187478" y="348268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_6#469321ad1?sp=1&amp;vcp=1&amp;pid=e5b333f82&amp;color=0,0,0&amp;vtp=1&amp;vaab=1&amp;bt=1&amp;bbb=1&amp;zzd= 4">
            <a:extLst>
              <a:ext uri="{FF2B5EF4-FFF2-40B4-BE49-F238E27FC236}">
                <a16:creationId xmlns:a16="http://schemas.microsoft.com/office/drawing/2014/main" id="{64B440D7-1E2B-DC99-9FD6-8E5E3DC242DE}"/>
              </a:ext>
            </a:extLst>
          </p:cNvPr>
          <p:cNvSpPr/>
          <p:nvPr/>
        </p:nvSpPr>
        <p:spPr>
          <a:xfrm>
            <a:off x="5063903" y="348268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P_6#469321ad1?sp=1&amp;vcp=1&amp;pid=e5b333f82&amp;color=0,0,0&amp;vtp=1&amp;vaab=1&amp;bt=1&amp;bbb=1&amp;zzd= 4">
            <a:extLst>
              <a:ext uri="{FF2B5EF4-FFF2-40B4-BE49-F238E27FC236}">
                <a16:creationId xmlns:a16="http://schemas.microsoft.com/office/drawing/2014/main" id="{F208444A-E405-A4B0-540C-5E6EC1A1C4BB}"/>
              </a:ext>
            </a:extLst>
          </p:cNvPr>
          <p:cNvSpPr/>
          <p:nvPr/>
        </p:nvSpPr>
        <p:spPr>
          <a:xfrm>
            <a:off x="7651528" y="348268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P_6#469321ad1?sp=1&amp;vcp=1&amp;pid=e5b333f82&amp;color=0,0,0&amp;vtp=1&amp;vaab=1&amp;bt=1&amp;bbb=1&amp;zzd= 6">
            <a:extLst>
              <a:ext uri="{FF2B5EF4-FFF2-40B4-BE49-F238E27FC236}">
                <a16:creationId xmlns:a16="http://schemas.microsoft.com/office/drawing/2014/main" id="{555EB589-E237-C88F-7C90-AD34BD7B2D75}"/>
              </a:ext>
            </a:extLst>
          </p:cNvPr>
          <p:cNvSpPr/>
          <p:nvPr/>
        </p:nvSpPr>
        <p:spPr>
          <a:xfrm>
            <a:off x="3187478" y="477808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P_6#469321ad1?sp=1&amp;vcp=1&amp;pid=e5b333f82&amp;color=0,0,0&amp;vtp=1&amp;vaab=1&amp;bt=1&amp;bbb=1&amp;zzd= 6">
            <a:extLst>
              <a:ext uri="{FF2B5EF4-FFF2-40B4-BE49-F238E27FC236}">
                <a16:creationId xmlns:a16="http://schemas.microsoft.com/office/drawing/2014/main" id="{346B0CD1-12A2-1A39-9A72-12FFF24E984D}"/>
              </a:ext>
            </a:extLst>
          </p:cNvPr>
          <p:cNvSpPr/>
          <p:nvPr/>
        </p:nvSpPr>
        <p:spPr>
          <a:xfrm>
            <a:off x="5419503" y="477808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P_6#469321ad1?sp=1&amp;vcp=1&amp;pid=e5b333f82&amp;color=0,0,0&amp;vtp=1&amp;vaab=1&amp;bt=1&amp;bbb=1&amp;zzd= 7">
            <a:extLst>
              <a:ext uri="{FF2B5EF4-FFF2-40B4-BE49-F238E27FC236}">
                <a16:creationId xmlns:a16="http://schemas.microsoft.com/office/drawing/2014/main" id="{1CEFF84D-75ED-5F86-075B-D7165CAF7A60}"/>
              </a:ext>
            </a:extLst>
          </p:cNvPr>
          <p:cNvSpPr/>
          <p:nvPr/>
        </p:nvSpPr>
        <p:spPr>
          <a:xfrm>
            <a:off x="3543078" y="5388896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29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0&amp;si=3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469321ad1?sp=1&amp;vcp=1&amp;pid=e5b333f82&amp;color=0,0,0&amp;mp=1&amp;vtp=1&amp;vaab=1&amp;bt=1&amp;bbb=1"/>
          <p:cNvSpPr/>
          <p:nvPr/>
        </p:nvSpPr>
        <p:spPr>
          <a:xfrm>
            <a:off x="539496" y="250542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朝而往，暮而归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/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杂然而前陈者（连词，表修饰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⑤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四时之景不同，而乐亦无穷也（连词，表因果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</a:p>
          <a:p>
            <a:pPr latinLnBrk="1"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⑥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而不知人之乐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/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而不知太守之乐其乐也（连词，表转折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5" name="P_6_BD#469321ad1?sp=1&amp;vcp=1&amp;pid=e5b333f82&amp;color=0,0,0&amp;mp=1&amp;vtp=1&amp;vaab=1&amp;bt=1&amp;bbb=1&amp;zzd= 1">
            <a:extLst>
              <a:ext uri="{FF2B5EF4-FFF2-40B4-BE49-F238E27FC236}">
                <a16:creationId xmlns:a16="http://schemas.microsoft.com/office/drawing/2014/main" id="{E99491FB-808F-11AA-8B5F-23C8BBF3B681}"/>
              </a:ext>
            </a:extLst>
          </p:cNvPr>
          <p:cNvSpPr/>
          <p:nvPr/>
        </p:nvSpPr>
        <p:spPr>
          <a:xfrm>
            <a:off x="2120678" y="31150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6_BD#469321ad1?sp=1&amp;vcp=1&amp;pid=e5b333f82&amp;color=0,0,0&amp;mp=1&amp;vtp=1&amp;vaab=1&amp;bt=1&amp;bbb=1&amp;zzd= 1">
            <a:extLst>
              <a:ext uri="{FF2B5EF4-FFF2-40B4-BE49-F238E27FC236}">
                <a16:creationId xmlns:a16="http://schemas.microsoft.com/office/drawing/2014/main" id="{03D5AC79-76E2-48CC-2F29-95E7C841391E}"/>
              </a:ext>
            </a:extLst>
          </p:cNvPr>
          <p:cNvSpPr/>
          <p:nvPr/>
        </p:nvSpPr>
        <p:spPr>
          <a:xfrm>
            <a:off x="3543078" y="31150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6_BD#469321ad1?sp=1&amp;vcp=1&amp;pid=e5b333f82&amp;color=0,0,0&amp;mp=1&amp;vtp=1&amp;vaab=1&amp;bt=1&amp;bbb=1&amp;zzd= 1">
            <a:extLst>
              <a:ext uri="{FF2B5EF4-FFF2-40B4-BE49-F238E27FC236}">
                <a16:creationId xmlns:a16="http://schemas.microsoft.com/office/drawing/2014/main" id="{E6C9A554-4C0E-D36F-176C-664778387FF8}"/>
              </a:ext>
            </a:extLst>
          </p:cNvPr>
          <p:cNvSpPr/>
          <p:nvPr/>
        </p:nvSpPr>
        <p:spPr>
          <a:xfrm>
            <a:off x="5063903" y="31150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6_BD#469321ad1?sp=1&amp;vcp=1&amp;pid=e5b333f82&amp;color=0,0,0&amp;mp=1&amp;vtp=1&amp;vaab=1&amp;bt=1&amp;bbb=1&amp;zzd= 2">
            <a:extLst>
              <a:ext uri="{FF2B5EF4-FFF2-40B4-BE49-F238E27FC236}">
                <a16:creationId xmlns:a16="http://schemas.microsoft.com/office/drawing/2014/main" id="{40A71D02-551E-8B03-7B99-87D91CBB8E3F}"/>
              </a:ext>
            </a:extLst>
          </p:cNvPr>
          <p:cNvSpPr/>
          <p:nvPr/>
        </p:nvSpPr>
        <p:spPr>
          <a:xfrm>
            <a:off x="4254278" y="37627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6_BD#469321ad1?sp=1&amp;vcp=1&amp;pid=e5b333f82&amp;color=0,0,0&amp;mp=1&amp;vtp=1&amp;vaab=1&amp;bt=1&amp;bbb=1&amp;zzd= 3">
            <a:extLst>
              <a:ext uri="{FF2B5EF4-FFF2-40B4-BE49-F238E27FC236}">
                <a16:creationId xmlns:a16="http://schemas.microsoft.com/office/drawing/2014/main" id="{86E56927-92FD-154C-88F0-8AAEE25CA544}"/>
              </a:ext>
            </a:extLst>
          </p:cNvPr>
          <p:cNvSpPr/>
          <p:nvPr/>
        </p:nvSpPr>
        <p:spPr>
          <a:xfrm>
            <a:off x="1765078" y="437353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6_BD#469321ad1?sp=1&amp;vcp=1&amp;pid=e5b333f82&amp;color=0,0,0&amp;mp=1&amp;vtp=1&amp;vaab=1&amp;bt=1&amp;bbb=1&amp;zzd= 3">
            <a:extLst>
              <a:ext uri="{FF2B5EF4-FFF2-40B4-BE49-F238E27FC236}">
                <a16:creationId xmlns:a16="http://schemas.microsoft.com/office/drawing/2014/main" id="{1DE3010F-E3F1-1E65-1606-2E0B778BE401}"/>
              </a:ext>
            </a:extLst>
          </p:cNvPr>
          <p:cNvSpPr/>
          <p:nvPr/>
        </p:nvSpPr>
        <p:spPr>
          <a:xfrm>
            <a:off x="3997103" y="437353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29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1&amp;si=3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469321ad1?sp=1&amp;vcp=1&amp;pid=e5b333f82&amp;color=0,0,0&amp;vtp=1&amp;vaab=1&amp;bt=1&amp;bbb=1"/>
          <p:cNvSpPr/>
          <p:nvPr/>
        </p:nvSpPr>
        <p:spPr>
          <a:xfrm>
            <a:off x="539496" y="122526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（2）之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望之蔚然而深秀者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/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而不知太守之乐其乐也（助词，用在主谓语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之间，取消句子的独立性，不译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泻出于两峰之间者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/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醉翁之意不在酒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/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山水之乐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/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山间之朝暮也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/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宴酣</a:t>
            </a:r>
            <a:endParaRPr kumimoji="0" lang="en-US" altLang="zh-CN" sz="100" b="0" i="0" u="none" strike="noStrike" kern="0" cap="none" spc="-9990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之乐（助词，的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名之者谁（代词，指醉翁亭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）/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得之心而寓之酒也（代词，指代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山水之乐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”）</a:t>
            </a:r>
            <a:endParaRPr lang="en-US" altLang="zh-CN" sz="2800" dirty="0"/>
          </a:p>
        </p:txBody>
      </p:sp>
      <p:sp>
        <p:nvSpPr>
          <p:cNvPr id="6" name="P_6_BD#469321ad1?sp=1&amp;vcp=1&amp;pid=e5b333f82&amp;color=0,0,0&amp;vtp=1&amp;vaab=1&amp;bt=1&amp;bbb=1&amp;zzd= 2">
            <a:extLst>
              <a:ext uri="{FF2B5EF4-FFF2-40B4-BE49-F238E27FC236}">
                <a16:creationId xmlns:a16="http://schemas.microsoft.com/office/drawing/2014/main" id="{F7C5E76D-72FC-6049-01FD-7B996CE186DF}"/>
              </a:ext>
            </a:extLst>
          </p:cNvPr>
          <p:cNvSpPr/>
          <p:nvPr/>
        </p:nvSpPr>
        <p:spPr>
          <a:xfrm>
            <a:off x="2120678" y="248256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6_BD#469321ad1?sp=1&amp;vcp=1&amp;pid=e5b333f82&amp;color=0,0,0&amp;vtp=1&amp;vaab=1&amp;bt=1&amp;bbb=1&amp;zzd= 2">
            <a:extLst>
              <a:ext uri="{FF2B5EF4-FFF2-40B4-BE49-F238E27FC236}">
                <a16:creationId xmlns:a16="http://schemas.microsoft.com/office/drawing/2014/main" id="{02CE1A36-E460-8470-795B-1F1B91B7B32A}"/>
              </a:ext>
            </a:extLst>
          </p:cNvPr>
          <p:cNvSpPr/>
          <p:nvPr/>
        </p:nvSpPr>
        <p:spPr>
          <a:xfrm>
            <a:off x="6486303" y="248256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6_BD#469321ad1?sp=1&amp;vcp=1&amp;pid=e5b333f82&amp;color=0,0,0&amp;vtp=1&amp;vaab=1&amp;bt=1&amp;bbb=1&amp;zzd= 4">
            <a:extLst>
              <a:ext uri="{FF2B5EF4-FFF2-40B4-BE49-F238E27FC236}">
                <a16:creationId xmlns:a16="http://schemas.microsoft.com/office/drawing/2014/main" id="{1133677E-861A-4740-C1BD-5F16675C17A3}"/>
              </a:ext>
            </a:extLst>
          </p:cNvPr>
          <p:cNvSpPr/>
          <p:nvPr/>
        </p:nvSpPr>
        <p:spPr>
          <a:xfrm>
            <a:off x="3543078" y="377796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6_BD#469321ad1?sp=1&amp;vcp=1&amp;pid=e5b333f82&amp;color=0,0,0&amp;vtp=1&amp;vaab=1&amp;bt=1&amp;bbb=1&amp;zzd= 4">
            <a:extLst>
              <a:ext uri="{FF2B5EF4-FFF2-40B4-BE49-F238E27FC236}">
                <a16:creationId xmlns:a16="http://schemas.microsoft.com/office/drawing/2014/main" id="{B8990F96-F14E-2804-B086-72D7D9BBA592}"/>
              </a:ext>
            </a:extLst>
          </p:cNvPr>
          <p:cNvSpPr/>
          <p:nvPr/>
        </p:nvSpPr>
        <p:spPr>
          <a:xfrm>
            <a:off x="5419503" y="377796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6_BD#469321ad1?sp=1&amp;vcp=1&amp;pid=e5b333f82&amp;color=0,0,0&amp;vtp=1&amp;vaab=1&amp;bt=1&amp;bbb=1&amp;zzd= 4">
            <a:extLst>
              <a:ext uri="{FF2B5EF4-FFF2-40B4-BE49-F238E27FC236}">
                <a16:creationId xmlns:a16="http://schemas.microsoft.com/office/drawing/2014/main" id="{BF77A6FA-8982-B086-5D6F-A5372544DDBC}"/>
              </a:ext>
            </a:extLst>
          </p:cNvPr>
          <p:cNvSpPr/>
          <p:nvPr/>
        </p:nvSpPr>
        <p:spPr>
          <a:xfrm>
            <a:off x="8007128" y="377796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_6_BD#469321ad1?sp=1&amp;vcp=1&amp;pid=e5b333f82&amp;color=0,0,0&amp;vtp=1&amp;vaab=1&amp;bt=1&amp;bbb=1&amp;zzd= 4">
            <a:extLst>
              <a:ext uri="{FF2B5EF4-FFF2-40B4-BE49-F238E27FC236}">
                <a16:creationId xmlns:a16="http://schemas.microsoft.com/office/drawing/2014/main" id="{CEE1F029-AAD9-FB6A-A699-94E8C48DADC1}"/>
              </a:ext>
            </a:extLst>
          </p:cNvPr>
          <p:cNvSpPr/>
          <p:nvPr/>
        </p:nvSpPr>
        <p:spPr>
          <a:xfrm>
            <a:off x="9527953" y="377796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P_6_BD#469321ad1?sp=1&amp;vcp=1&amp;pid=e5b333f82&amp;color=0,0,0&amp;vtp=1&amp;vaab=1&amp;bt=1&amp;bbb=1&amp;zzd= 4">
            <a:extLst>
              <a:ext uri="{FF2B5EF4-FFF2-40B4-BE49-F238E27FC236}">
                <a16:creationId xmlns:a16="http://schemas.microsoft.com/office/drawing/2014/main" id="{A704C2EE-B743-268D-FD76-2037EC1C24D4}"/>
              </a:ext>
            </a:extLst>
          </p:cNvPr>
          <p:cNvSpPr/>
          <p:nvPr/>
        </p:nvSpPr>
        <p:spPr>
          <a:xfrm>
            <a:off x="698278" y="442566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P_6_BD#469321ad1?sp=1&amp;vcp=1&amp;pid=e5b333f82&amp;color=0,0,0&amp;vtp=1&amp;vaab=1&amp;bt=1&amp;bbb=1&amp;zzd= 6">
            <a:extLst>
              <a:ext uri="{FF2B5EF4-FFF2-40B4-BE49-F238E27FC236}">
                <a16:creationId xmlns:a16="http://schemas.microsoft.com/office/drawing/2014/main" id="{AB6D3B40-2320-7C21-4C3E-AD5D66833C55}"/>
              </a:ext>
            </a:extLst>
          </p:cNvPr>
          <p:cNvSpPr/>
          <p:nvPr/>
        </p:nvSpPr>
        <p:spPr>
          <a:xfrm>
            <a:off x="2120678" y="507336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P_6_BD#469321ad1?sp=1&amp;vcp=1&amp;pid=e5b333f82&amp;color=0,0,0&amp;vtp=1&amp;vaab=1&amp;bt=1&amp;bbb=1&amp;zzd= 6">
            <a:extLst>
              <a:ext uri="{FF2B5EF4-FFF2-40B4-BE49-F238E27FC236}">
                <a16:creationId xmlns:a16="http://schemas.microsoft.com/office/drawing/2014/main" id="{76AFAC9B-7C9A-607E-F0CB-8E70B01DF38C}"/>
              </a:ext>
            </a:extLst>
          </p:cNvPr>
          <p:cNvSpPr/>
          <p:nvPr/>
        </p:nvSpPr>
        <p:spPr>
          <a:xfrm>
            <a:off x="6841903" y="507336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P_6_BD#469321ad1?sp=1&amp;vcp=1&amp;pid=e5b333f82&amp;color=0,0,0&amp;vtp=1&amp;vaab=1&amp;bt=1&amp;bbb=1&amp;zzd= 6">
            <a:extLst>
              <a:ext uri="{FF2B5EF4-FFF2-40B4-BE49-F238E27FC236}">
                <a16:creationId xmlns:a16="http://schemas.microsoft.com/office/drawing/2014/main" id="{53CD88CF-94DD-3E96-B269-D6AD1FAA33FB}"/>
              </a:ext>
            </a:extLst>
          </p:cNvPr>
          <p:cNvSpPr/>
          <p:nvPr/>
        </p:nvSpPr>
        <p:spPr>
          <a:xfrm>
            <a:off x="8264303" y="507336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29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2&amp;si=3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469321ad1?sp=1&amp;vcp=1&amp;pid=e5b333f82&amp;color=0,0,0&amp;vtp=1&amp;vaab=1&amp;bt=1&amp;bbb=1"/>
          <p:cNvSpPr/>
          <p:nvPr/>
        </p:nvSpPr>
        <p:spPr>
          <a:xfrm>
            <a:off x="539496" y="121891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）于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①泻出于两峰之间者（介词，从）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②有亭翼然临于泉上者（介词，在）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4.理解拓展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在实际生活中，不少人遇到一点困难就怨天尤人，不去寻找解决困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难的办法，而作者在仕途受挫的情况下，没有抱怨，而是心系百姓，与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民同乐。我们要学习他这种乐观向上的精神和积极进取的人生态度。</a:t>
            </a:r>
            <a:endParaRPr lang="en-US" altLang="zh-CN" sz="2800" dirty="0"/>
          </a:p>
        </p:txBody>
      </p:sp>
      <p:sp>
        <p:nvSpPr>
          <p:cNvPr id="6" name="P_6_BD#469321ad1?sp=1&amp;vcp=1&amp;pid=e5b333f82&amp;color=0,0,0&amp;vtp=1&amp;vaab=1&amp;bt=1&amp;bbb=1&amp;zzd= 2">
            <a:extLst>
              <a:ext uri="{FF2B5EF4-FFF2-40B4-BE49-F238E27FC236}">
                <a16:creationId xmlns:a16="http://schemas.microsoft.com/office/drawing/2014/main" id="{4169584C-F576-0DC6-5004-FD0C766497A0}"/>
              </a:ext>
            </a:extLst>
          </p:cNvPr>
          <p:cNvSpPr/>
          <p:nvPr/>
        </p:nvSpPr>
        <p:spPr>
          <a:xfrm>
            <a:off x="2476278" y="247621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6_BD#469321ad1?sp=1&amp;vcp=1&amp;pid=e5b333f82&amp;color=0,0,0&amp;vtp=1&amp;vaab=1&amp;bt=1&amp;bbb=1&amp;zzd= 3">
            <a:extLst>
              <a:ext uri="{FF2B5EF4-FFF2-40B4-BE49-F238E27FC236}">
                <a16:creationId xmlns:a16="http://schemas.microsoft.com/office/drawing/2014/main" id="{867CEACF-1287-0B98-FB94-CC8008747B53}"/>
              </a:ext>
            </a:extLst>
          </p:cNvPr>
          <p:cNvSpPr/>
          <p:nvPr/>
        </p:nvSpPr>
        <p:spPr>
          <a:xfrm>
            <a:off x="3543078" y="312391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29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4&amp;si=3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469321ad1?sp=1&amp;vcp=1&amp;pid=e5b333f82&amp;color=0,0,0&amp;vtp=1&amp;vaab=1&amp;bt=1&amp;bbb=1&amp;hb=1"/>
          <p:cNvSpPr/>
          <p:nvPr/>
        </p:nvSpPr>
        <p:spPr>
          <a:xfrm>
            <a:off x="539496" y="153260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5.情感分析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本文描写了醉翁亭的秀丽环境和自然风光，勾勒出太守与民同乐的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画面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抒发了作者的政治理想和娱情山水以排遣抑郁的复杂情感。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6.写作特色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本文描写了复杂多变的景物和情境。如第二段写山间朝暮及四时景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物的变化，言简意深，片语传神。语句凝练，语意精警含蓄。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9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6&amp;si=3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fe05b346d?vcp=1&amp;pid=db0b53259&amp;color=0,0,0&amp;vtp=1&amp;vaab=1&amp;bt=1&amp;bbb=1"/>
          <p:cNvSpPr/>
          <p:nvPr/>
        </p:nvSpPr>
        <p:spPr>
          <a:xfrm>
            <a:off x="539496" y="341249"/>
            <a:ext cx="11109960" cy="61277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（三）湖心亭看雪</a:t>
            </a:r>
            <a:endParaRPr lang="en-US" altLang="zh-CN" sz="3000" dirty="0"/>
          </a:p>
        </p:txBody>
      </p:sp>
      <p:graphicFrame>
        <p:nvGraphicFramePr>
          <p:cNvPr id="337" name="P_6_BD#347bfae4d?colgroup=11,18&amp;vcp=1&amp;pid=fe05b346d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7314057"/>
              </p:ext>
            </p:extLst>
          </p:nvPr>
        </p:nvGraphicFramePr>
        <p:xfrm>
          <a:off x="262476" y="1082040"/>
          <a:ext cx="11664000" cy="4958652"/>
        </p:xfrm>
        <a:graphic>
          <a:graphicData uri="http://schemas.openxmlformats.org/drawingml/2006/table">
            <a:tbl>
              <a:tblPr/>
              <a:tblGrid>
                <a:gridCol w="4428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236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1821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参考译文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4592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崇祯五年十二月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余住西湖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大雪三日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湖中人鸟声俱绝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是日更定矣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余拏一小舟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拥毳衣炉火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独往湖心亭看雪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雾凇沆砀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天与云与山与水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上下一白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湖上影子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惟长堤一痕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湖心亭一点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与余舟一芥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舟中人两三粒而已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崇祯五年十二月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我住在西湖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接连下了三天的大雪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湖中行人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飞鸟的声音都消失了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这一天晚上初更时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我撑着一叶扁舟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裹着裘皮衣服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围着火炉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独自前往湖心亭看雪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冰花周围弥漫着白汽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天与云与山与水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浑然一体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白茫茫一片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湖上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比较清晰的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影子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只有西湖长堤在雪中隐隐露出一道痕迹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一点湖心亭的轮廓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和我的一叶小舟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舟中的两三粒人影罢了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29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7&amp;si=33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8" name="P_6_BD#347bfae4d?colgroup=11,18&amp;vcp=1&amp;pid=fe05b346d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3663655"/>
              </p:ext>
            </p:extLst>
          </p:nvPr>
        </p:nvGraphicFramePr>
        <p:xfrm>
          <a:off x="426000" y="1082040"/>
          <a:ext cx="11340000" cy="4958652"/>
        </p:xfrm>
        <a:graphic>
          <a:graphicData uri="http://schemas.openxmlformats.org/drawingml/2006/table">
            <a:tbl>
              <a:tblPr/>
              <a:tblGrid>
                <a:gridCol w="4428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912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24818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参考译文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9760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到亭上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有两人铺毡对坐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一童子烧酒炉正沸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见余大喜曰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湖中焉得更有此人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拉余同饮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余强饮三大白而别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问其姓氏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是金陵人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客此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及下船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舟子喃喃曰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莫说相公痴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更有痴似相公者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到了亭子上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看见有两个人已铺着毡子相对而坐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一个童子正把酒炉里的酒烧得滚沸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他们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看见我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非常高兴地说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在湖中哪能还有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您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这样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有闲情雅致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的人呢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拉着我一同饮酒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我尽力喝了三大杯酒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然后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和他们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道别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问他们的姓氏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得知他们是金陵人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客居此地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等到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回来时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下了船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船夫嘟哝道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不要说相公您痴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还有像您一样痴的人呢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6_BD#347bfae4d?colgroup=11,18&amp;vcp=1&amp;pid=fe05b346d&amp;color=0,0,0&amp;vtp=1&amp;vaab=1&amp;bt=1&amp;bbb=1">
            <a:extLst>
              <a:ext uri="{FF2B5EF4-FFF2-40B4-BE49-F238E27FC236}">
                <a16:creationId xmlns:a16="http://schemas.microsoft.com/office/drawing/2014/main" id="{90DE5FEF-2C69-F771-BD95-BF78D6340CF2}"/>
              </a:ext>
            </a:extLst>
          </p:cNvPr>
          <p:cNvSpPr txBox="1"/>
          <p:nvPr/>
        </p:nvSpPr>
        <p:spPr>
          <a:xfrm>
            <a:off x="10913023" y="37363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9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8&amp;si=33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347bfae4d?sp=1&amp;vcp=1&amp;pid=fe05b346d&amp;color=0,0,0&amp;vtp=1&amp;vaab=1&amp;bt=1&amp;bbb=1"/>
          <p:cNvSpPr/>
          <p:nvPr/>
        </p:nvSpPr>
        <p:spPr>
          <a:xfrm>
            <a:off x="539496" y="281911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1.朗读节奏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余拏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/一小舟，拥/毳衣炉火，独往/湖心亭/看雪。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9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9&amp;si=33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347bfae4d?sp=1&amp;vcp=1&amp;pid=fe05b346d&amp;color=0,0,0&amp;vtp=1&amp;vaab=1&amp;bt=1&amp;bbb=1"/>
          <p:cNvSpPr/>
          <p:nvPr/>
        </p:nvSpPr>
        <p:spPr>
          <a:xfrm>
            <a:off x="539496" y="698849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.重要实词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（1）古今异义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①是日更定矣（古义：这/今义：判断词，与“非”相对）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②余强饮三大白而别（古义：名词，杯，古人罚酒时用的酒杯/今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义：白色）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（2）词类活用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①大雪三日（名词用作动词，下大雪）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②是金陵人，客此（名词用作动词，客居）</a:t>
            </a:r>
            <a:endParaRPr lang="en-US" altLang="zh-CN" sz="2800" dirty="0"/>
          </a:p>
        </p:txBody>
      </p:sp>
      <p:sp>
        <p:nvSpPr>
          <p:cNvPr id="5" name="P_6#347bfae4d?sp=1&amp;vcp=1&amp;pid=fe05b346d&amp;color=0,0,0&amp;vtp=1&amp;vaab=1&amp;bt=1&amp;bbb=1&amp;zzd= 4">
            <a:extLst>
              <a:ext uri="{FF2B5EF4-FFF2-40B4-BE49-F238E27FC236}">
                <a16:creationId xmlns:a16="http://schemas.microsoft.com/office/drawing/2014/main" id="{BF96EF55-52ED-E673-F23E-120DE8D90737}"/>
              </a:ext>
            </a:extLst>
          </p:cNvPr>
          <p:cNvSpPr/>
          <p:nvPr/>
        </p:nvSpPr>
        <p:spPr>
          <a:xfrm>
            <a:off x="1765078" y="260384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6#347bfae4d?sp=1&amp;vcp=1&amp;pid=fe05b346d&amp;color=0,0,0&amp;vtp=1&amp;vaab=1&amp;bt=1&amp;bbb=1&amp;zzd= 6">
            <a:extLst>
              <a:ext uri="{FF2B5EF4-FFF2-40B4-BE49-F238E27FC236}">
                <a16:creationId xmlns:a16="http://schemas.microsoft.com/office/drawing/2014/main" id="{92DF28C9-2BE9-8B99-E4D3-D79ECB6EBEE1}"/>
              </a:ext>
            </a:extLst>
          </p:cNvPr>
          <p:cNvSpPr/>
          <p:nvPr/>
        </p:nvSpPr>
        <p:spPr>
          <a:xfrm>
            <a:off x="3543078" y="325154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6#347bfae4d?sp=1&amp;vcp=1&amp;pid=fe05b346d&amp;color=0,0,0&amp;vtp=1&amp;vaab=1&amp;bt=1&amp;bbb=1&amp;zzd= 10">
            <a:extLst>
              <a:ext uri="{FF2B5EF4-FFF2-40B4-BE49-F238E27FC236}">
                <a16:creationId xmlns:a16="http://schemas.microsoft.com/office/drawing/2014/main" id="{2CA18682-3330-5D23-63B9-DB5A9D0FF7BE}"/>
              </a:ext>
            </a:extLst>
          </p:cNvPr>
          <p:cNvSpPr/>
          <p:nvPr/>
        </p:nvSpPr>
        <p:spPr>
          <a:xfrm>
            <a:off x="1765078" y="519464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6#347bfae4d?sp=1&amp;vcp=1&amp;pid=fe05b346d&amp;color=0,0,0&amp;vtp=1&amp;vaab=1&amp;bt=1&amp;bbb=1&amp;zzd= 10">
            <a:extLst>
              <a:ext uri="{FF2B5EF4-FFF2-40B4-BE49-F238E27FC236}">
                <a16:creationId xmlns:a16="http://schemas.microsoft.com/office/drawing/2014/main" id="{56D57AC5-15C7-891E-D560-C427BC0D17E4}"/>
              </a:ext>
            </a:extLst>
          </p:cNvPr>
          <p:cNvSpPr/>
          <p:nvPr/>
        </p:nvSpPr>
        <p:spPr>
          <a:xfrm>
            <a:off x="2120678" y="519464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6#347bfae4d?sp=1&amp;vcp=1&amp;pid=fe05b346d&amp;color=0,0,0&amp;vtp=1&amp;vaab=1&amp;bt=1&amp;bbb=1&amp;zzd= 12">
            <a:extLst>
              <a:ext uri="{FF2B5EF4-FFF2-40B4-BE49-F238E27FC236}">
                <a16:creationId xmlns:a16="http://schemas.microsoft.com/office/drawing/2014/main" id="{EF0C4BA2-79D1-2CDB-1428-0457DE10043D}"/>
              </a:ext>
            </a:extLst>
          </p:cNvPr>
          <p:cNvSpPr/>
          <p:nvPr/>
        </p:nvSpPr>
        <p:spPr>
          <a:xfrm>
            <a:off x="3543078" y="5805456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29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40&amp;si=34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347bfae4d?sp=1&amp;vcp=1&amp;pid=fe05b346d&amp;color=0,0,0&amp;vtp=1&amp;vaab=1&amp;bt=1&amp;bbb=1"/>
          <p:cNvSpPr/>
          <p:nvPr/>
        </p:nvSpPr>
        <p:spPr>
          <a:xfrm>
            <a:off x="539496" y="106651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）其他实词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①湖中人鸟声俱绝（消失）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②雾凇沆砀（雾凇，天气寒冷时，雾冻结在树木的枝叶上形成的白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色松散冰晶；沆砀，白汽弥漫的样子）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③余强饮三大白而别（尽力）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3.重要虚词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而：余强饮三大白而别（连词，表承接）</a:t>
            </a:r>
            <a:endParaRPr lang="en-US" altLang="zh-CN" sz="2800" dirty="0"/>
          </a:p>
        </p:txBody>
      </p:sp>
      <p:sp>
        <p:nvSpPr>
          <p:cNvPr id="7" name="P_6_BD#347bfae4d?sp=1&amp;vcp=1&amp;pid=fe05b346d&amp;color=0,0,0&amp;vtp=1&amp;vaab=1&amp;bt=1&amp;bbb=1&amp;zzd= 2">
            <a:extLst>
              <a:ext uri="{FF2B5EF4-FFF2-40B4-BE49-F238E27FC236}">
                <a16:creationId xmlns:a16="http://schemas.microsoft.com/office/drawing/2014/main" id="{98F03C8F-DD55-3865-0C73-198C1A78026D}"/>
              </a:ext>
            </a:extLst>
          </p:cNvPr>
          <p:cNvSpPr/>
          <p:nvPr/>
        </p:nvSpPr>
        <p:spPr>
          <a:xfrm>
            <a:off x="3898678" y="232381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6_BD#347bfae4d?sp=1&amp;vcp=1&amp;pid=fe05b346d&amp;color=0,0,0&amp;vtp=1&amp;vaab=1&amp;bt=1&amp;bbb=1&amp;zzd= 3">
            <a:extLst>
              <a:ext uri="{FF2B5EF4-FFF2-40B4-BE49-F238E27FC236}">
                <a16:creationId xmlns:a16="http://schemas.microsoft.com/office/drawing/2014/main" id="{36DDDED6-1949-5A45-453E-FE2DCDB57C47}"/>
              </a:ext>
            </a:extLst>
          </p:cNvPr>
          <p:cNvSpPr/>
          <p:nvPr/>
        </p:nvSpPr>
        <p:spPr>
          <a:xfrm>
            <a:off x="1765078" y="297151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6_BD#347bfae4d?sp=1&amp;vcp=1&amp;pid=fe05b346d&amp;color=0,0,0&amp;vtp=1&amp;vaab=1&amp;bt=1&amp;bbb=1&amp;zzd= 3">
            <a:extLst>
              <a:ext uri="{FF2B5EF4-FFF2-40B4-BE49-F238E27FC236}">
                <a16:creationId xmlns:a16="http://schemas.microsoft.com/office/drawing/2014/main" id="{6CA77302-4C71-F476-ADF8-A380679E43F6}"/>
              </a:ext>
            </a:extLst>
          </p:cNvPr>
          <p:cNvSpPr/>
          <p:nvPr/>
        </p:nvSpPr>
        <p:spPr>
          <a:xfrm>
            <a:off x="2120678" y="297151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6_BD#347bfae4d?sp=1&amp;vcp=1&amp;pid=fe05b346d&amp;color=0,0,0&amp;vtp=1&amp;vaab=1&amp;bt=1&amp;bbb=1&amp;zzd= 3">
            <a:extLst>
              <a:ext uri="{FF2B5EF4-FFF2-40B4-BE49-F238E27FC236}">
                <a16:creationId xmlns:a16="http://schemas.microsoft.com/office/drawing/2014/main" id="{D679AC99-BD01-18C8-33EA-999E6AB1EBA5}"/>
              </a:ext>
            </a:extLst>
          </p:cNvPr>
          <p:cNvSpPr/>
          <p:nvPr/>
        </p:nvSpPr>
        <p:spPr>
          <a:xfrm>
            <a:off x="2476278" y="297151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_6_BD#347bfae4d?sp=1&amp;vcp=1&amp;pid=fe05b346d&amp;color=0,0,0&amp;vtp=1&amp;vaab=1&amp;bt=1&amp;bbb=1&amp;zzd= 3">
            <a:extLst>
              <a:ext uri="{FF2B5EF4-FFF2-40B4-BE49-F238E27FC236}">
                <a16:creationId xmlns:a16="http://schemas.microsoft.com/office/drawing/2014/main" id="{EF9CA611-C1E6-00F3-F83D-F52685B7F796}"/>
              </a:ext>
            </a:extLst>
          </p:cNvPr>
          <p:cNvSpPr/>
          <p:nvPr/>
        </p:nvSpPr>
        <p:spPr>
          <a:xfrm>
            <a:off x="2831878" y="297151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P_6_BD#347bfae4d?sp=1&amp;vcp=1&amp;pid=fe05b346d&amp;color=0,0,0&amp;vtp=1&amp;vaab=1&amp;bt=1&amp;bbb=1&amp;zzd= 5">
            <a:extLst>
              <a:ext uri="{FF2B5EF4-FFF2-40B4-BE49-F238E27FC236}">
                <a16:creationId xmlns:a16="http://schemas.microsoft.com/office/drawing/2014/main" id="{9C4545F3-FDE7-9A6B-9BEF-765D1BE84A6E}"/>
              </a:ext>
            </a:extLst>
          </p:cNvPr>
          <p:cNvSpPr/>
          <p:nvPr/>
        </p:nvSpPr>
        <p:spPr>
          <a:xfrm>
            <a:off x="2120678" y="426691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P_6_BD#347bfae4d?sp=1&amp;vcp=1&amp;pid=fe05b346d&amp;color=0,0,0&amp;vtp=1&amp;vaab=1&amp;bt=1&amp;bbb=1&amp;zzd= 8">
            <a:extLst>
              <a:ext uri="{FF2B5EF4-FFF2-40B4-BE49-F238E27FC236}">
                <a16:creationId xmlns:a16="http://schemas.microsoft.com/office/drawing/2014/main" id="{5F6BC922-2D29-683B-B090-49A3520EEC91}"/>
              </a:ext>
            </a:extLst>
          </p:cNvPr>
          <p:cNvSpPr/>
          <p:nvPr/>
        </p:nvSpPr>
        <p:spPr>
          <a:xfrm>
            <a:off x="4254278" y="552542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832d35b65?sp=1&amp;vcp=1&amp;pid=cf0e7c134&amp;color=238,61,73&amp;vtp=1&amp;vaab=1&amp;bt=1&amp;bbb=1"/>
          <p:cNvSpPr/>
          <p:nvPr/>
        </p:nvSpPr>
        <p:spPr>
          <a:xfrm>
            <a:off x="539496" y="322907"/>
            <a:ext cx="11109960" cy="65366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EE3D49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七年级上册</a:t>
            </a:r>
            <a:endParaRPr lang="en-US" altLang="zh-CN" sz="3200" dirty="0"/>
          </a:p>
        </p:txBody>
      </p:sp>
      <p:sp>
        <p:nvSpPr>
          <p:cNvPr id="3" name="C_5_BD#11d0200ab?vcp=1&amp;pid=832d35b65&amp;color=0,0,0&amp;vtp=1&amp;vaab=1&amp;bbb=1"/>
          <p:cNvSpPr/>
          <p:nvPr/>
        </p:nvSpPr>
        <p:spPr>
          <a:xfrm>
            <a:off x="539496" y="938882"/>
            <a:ext cx="11109960" cy="61277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（一）《世说新语》二则</a:t>
            </a:r>
            <a:endParaRPr lang="en-US" altLang="zh-CN" sz="3000" dirty="0"/>
          </a:p>
        </p:txBody>
      </p:sp>
      <p:sp>
        <p:nvSpPr>
          <p:cNvPr id="4" name="C_6_BD#52b256326?sp=1&amp;vcp=1&amp;pid=11d0200ab&amp;color=0,0,0&amp;vtp=1&amp;vaab=1&amp;bbb=1"/>
          <p:cNvSpPr/>
          <p:nvPr/>
        </p:nvSpPr>
        <p:spPr>
          <a:xfrm>
            <a:off x="539496" y="1542599"/>
            <a:ext cx="11109960" cy="5669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咏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雪</a:t>
            </a:r>
            <a:endParaRPr lang="en-US" altLang="zh-CN" sz="2800" dirty="0"/>
          </a:p>
        </p:txBody>
      </p:sp>
      <p:graphicFrame>
        <p:nvGraphicFramePr>
          <p:cNvPr id="5" name="P_7_BD#3f42ed094?colgroup=10,19&amp;vcp=1&amp;pid=52b256326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24291119"/>
              </p:ext>
            </p:extLst>
          </p:nvPr>
        </p:nvGraphicFramePr>
        <p:xfrm>
          <a:off x="539496" y="2108815"/>
          <a:ext cx="11052000" cy="4267200"/>
        </p:xfrm>
        <a:graphic>
          <a:graphicData uri="http://schemas.openxmlformats.org/drawingml/2006/table">
            <a:tbl>
              <a:tblPr/>
              <a:tblGrid>
                <a:gridCol w="4068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984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9167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参考译文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7825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谢太傅寒雪日</a:t>
                      </a:r>
                      <a:r>
                        <a:rPr lang="en-US" altLang="zh-CN" sz="2800" b="0" i="0" dirty="0">
                          <a:solidFill>
                            <a:srgbClr val="0070C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内集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与</a:t>
                      </a:r>
                      <a:r>
                        <a:rPr lang="en-US" altLang="zh-CN" sz="2800" b="0" i="0" dirty="0">
                          <a:solidFill>
                            <a:srgbClr val="0070C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儿女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讲论</a:t>
                      </a:r>
                      <a:r>
                        <a:rPr lang="en-US" altLang="zh-CN" sz="2800" b="0" i="0" dirty="0">
                          <a:solidFill>
                            <a:srgbClr val="0070C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文义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70C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俄而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雪骤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公欣然曰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白雪纷纷</a:t>
                      </a:r>
                      <a:r>
                        <a:rPr lang="en-US" altLang="zh-CN" sz="2800" b="0" i="0" dirty="0">
                          <a:solidFill>
                            <a:srgbClr val="0070C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何所似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？”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兄子</a:t>
                      </a:r>
                      <a:r>
                        <a:rPr lang="en-US" altLang="zh-CN" sz="2800" b="0" i="0" dirty="0">
                          <a:solidFill>
                            <a:srgbClr val="0070C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胡儿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曰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撒盐空中</a:t>
                      </a:r>
                      <a:r>
                        <a:rPr lang="en-US" altLang="zh-CN" sz="2800" b="0" i="0" dirty="0">
                          <a:solidFill>
                            <a:srgbClr val="0070C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差可拟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兄女曰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：“</a:t>
                      </a:r>
                      <a:r>
                        <a:rPr lang="en-US" altLang="zh-CN" sz="2800" b="0" i="0" dirty="0">
                          <a:solidFill>
                            <a:srgbClr val="0070C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未若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柳絮</a:t>
                      </a:r>
                      <a:r>
                        <a:rPr lang="en-US" altLang="zh-CN" sz="2800" b="0" i="0" dirty="0">
                          <a:solidFill>
                            <a:srgbClr val="0070C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因风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起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公大笑乐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即</a:t>
                      </a:r>
                      <a:r>
                        <a:rPr lang="en-US" altLang="zh-CN" sz="2800" b="0" i="0" dirty="0">
                          <a:solidFill>
                            <a:srgbClr val="0070C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公大兄无奕女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左将军</a:t>
                      </a:r>
                      <a:r>
                        <a:rPr lang="en-US" altLang="zh-CN" sz="2800" b="0" i="0" dirty="0">
                          <a:solidFill>
                            <a:srgbClr val="0070C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王凝之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妻也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谢太傅在寒冷的雪天把</a:t>
                      </a:r>
                      <a:r>
                        <a:rPr lang="en-US" altLang="zh-CN" sz="2800" b="0" i="0" dirty="0" err="1">
                          <a:solidFill>
                            <a:srgbClr val="0070C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家里人聚集在一起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和他的</a:t>
                      </a:r>
                      <a:r>
                        <a:rPr lang="zh-CN" altLang="en-US" sz="2800" b="0" i="0" dirty="0">
                          <a:solidFill>
                            <a:srgbClr val="0070C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小</a:t>
                      </a:r>
                      <a:r>
                        <a:rPr lang="en-US" altLang="zh-CN" sz="2800" b="0" i="0" dirty="0">
                          <a:solidFill>
                            <a:srgbClr val="0070C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讲解</a:t>
                      </a:r>
                      <a:r>
                        <a:rPr lang="en-US" altLang="zh-CN" sz="2800" b="0" i="0" dirty="0">
                          <a:solidFill>
                            <a:srgbClr val="0070C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文章的义理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70C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不久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雪下得急了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谢太傅高兴地说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这纷纷扬扬的白雪</a:t>
                      </a:r>
                      <a:r>
                        <a:rPr lang="en-US" altLang="zh-CN" sz="2800" b="0" i="0" dirty="0">
                          <a:solidFill>
                            <a:srgbClr val="0070C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像什么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？”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谢太傅次兄的长子</a:t>
                      </a:r>
                      <a:r>
                        <a:rPr lang="en-US" altLang="zh-CN" sz="2800" b="0" i="0" dirty="0">
                          <a:solidFill>
                            <a:srgbClr val="0070C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谢朗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在空中撒盐</a:t>
                      </a:r>
                      <a:r>
                        <a:rPr lang="en-US" altLang="zh-CN" sz="2800" b="0" i="0" dirty="0">
                          <a:solidFill>
                            <a:srgbClr val="0070C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大体可以相比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谢太傅长兄的女儿说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：“</a:t>
                      </a:r>
                      <a:r>
                        <a:rPr lang="en-US" altLang="zh-CN" sz="2800" b="0" i="0" dirty="0">
                          <a:solidFill>
                            <a:srgbClr val="0070C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不如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比作柳絮</a:t>
                      </a:r>
                      <a:r>
                        <a:rPr lang="en-US" altLang="zh-CN" sz="2800" b="0" i="0" dirty="0">
                          <a:solidFill>
                            <a:srgbClr val="0070C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乘风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飞舞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谢太傅大笑而十分高兴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她就是</a:t>
                      </a:r>
                      <a:r>
                        <a:rPr lang="en-US" altLang="zh-CN" sz="2800" b="0" i="0" dirty="0">
                          <a:solidFill>
                            <a:srgbClr val="0070C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谢太傅长兄谢无奕的女儿谢道韫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70C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左将军王凝之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的妻子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5&amp;si=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b96f875e2?sp=1&amp;vcp=1&amp;pid=40d44c4fa&amp;color=0,0,0&amp;vtp=1&amp;vaab=1&amp;bt=1&amp;bbb=1"/>
          <p:cNvSpPr/>
          <p:nvPr/>
        </p:nvSpPr>
        <p:spPr>
          <a:xfrm>
            <a:off x="539496" y="185899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.重要虚词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（1）夫：夫君子之行（助词，用于句首，表示发端）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（2）以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静以修身（连词，表示后者是前者的目的）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（3）则：淫慢则不能励精（连词，表顺承，就）</a:t>
            </a:r>
            <a:endParaRPr lang="en-US" altLang="zh-CN" sz="2800" dirty="0"/>
          </a:p>
        </p:txBody>
      </p:sp>
      <p:sp>
        <p:nvSpPr>
          <p:cNvPr id="6" name="P_6#b96f875e2?sp=1&amp;vcp=1&amp;pid=40d44c4fa&amp;color=0,0,0&amp;vtp=1&amp;vaab=1&amp;bt=1&amp;bbb=1&amp;zzd= 2">
            <a:extLst>
              <a:ext uri="{FF2B5EF4-FFF2-40B4-BE49-F238E27FC236}">
                <a16:creationId xmlns:a16="http://schemas.microsoft.com/office/drawing/2014/main" id="{3A9D4EBC-15B3-1801-A0BD-7757312FEE50}"/>
              </a:ext>
            </a:extLst>
          </p:cNvPr>
          <p:cNvSpPr/>
          <p:nvPr/>
        </p:nvSpPr>
        <p:spPr>
          <a:xfrm>
            <a:off x="3009678" y="311629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6#b96f875e2?sp=1&amp;vcp=1&amp;pid=40d44c4fa&amp;color=0,0,0&amp;vtp=1&amp;vaab=1&amp;bt=1&amp;bbb=1&amp;zzd= 5">
            <a:extLst>
              <a:ext uri="{FF2B5EF4-FFF2-40B4-BE49-F238E27FC236}">
                <a16:creationId xmlns:a16="http://schemas.microsoft.com/office/drawing/2014/main" id="{4CBEE469-9884-7353-F066-697F5C065548}"/>
              </a:ext>
            </a:extLst>
          </p:cNvPr>
          <p:cNvSpPr/>
          <p:nvPr/>
        </p:nvSpPr>
        <p:spPr>
          <a:xfrm>
            <a:off x="1765078" y="441169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6#b96f875e2?sp=1&amp;vcp=1&amp;pid=40d44c4fa&amp;color=0,0,0&amp;vtp=1&amp;vaab=1&amp;bt=1&amp;bbb=1&amp;zzd= 6">
            <a:extLst>
              <a:ext uri="{FF2B5EF4-FFF2-40B4-BE49-F238E27FC236}">
                <a16:creationId xmlns:a16="http://schemas.microsoft.com/office/drawing/2014/main" id="{03866C9F-210A-D25D-7DA3-8156DEEE4726}"/>
              </a:ext>
            </a:extLst>
          </p:cNvPr>
          <p:cNvSpPr/>
          <p:nvPr/>
        </p:nvSpPr>
        <p:spPr>
          <a:xfrm>
            <a:off x="3720878" y="5012976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30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42&amp;si=34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347bfae4d?sp=1&amp;vcp=1&amp;pid=fe05b346d&amp;color=0,0,0&amp;vtp=1&amp;vaab=1&amp;bt=1&amp;bbb=1&amp;hb=1"/>
          <p:cNvSpPr/>
          <p:nvPr/>
        </p:nvSpPr>
        <p:spPr>
          <a:xfrm>
            <a:off x="539496" y="185899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4.理解拓展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本文通过写作者在湖心亭赏雪遇到知己的事，表现了作者孤独寂寞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的心境和淡淡的愁绪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。突出了作者卓尔不群的高雅情趣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，体现出作者的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故国之思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，反映了作者不与世俗同流合污、不随波逐流的品质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，以及远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离世俗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、孤芳自赏的情怀，更寄托了人生渺茫的慨叹。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0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43&amp;si=34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347bfae4d?sp=1&amp;vcp=1&amp;pid=fe05b346d&amp;color=0,0,0&amp;vtp=1&amp;vaab=1&amp;bt=1&amp;bbb=1&amp;hb=1"/>
          <p:cNvSpPr/>
          <p:nvPr/>
        </p:nvSpPr>
        <p:spPr>
          <a:xfrm>
            <a:off x="539496" y="217903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5.写作特色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本文首先交代了看雪的时间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、地点、天气状况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；接着记述了赏雪的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具体经过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，最后叙述了在湖心亭的奇遇。全文笔调淡雅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，如同一幅写意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山水画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，人与自然达到了和谐统一的境界。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0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44&amp;si=34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04f8eb8a0?sp=1&amp;vcp=1&amp;pid=cf0e7c134&amp;color=238,61,7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EE3D49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九年级下册</a:t>
            </a:r>
            <a:endParaRPr lang="en-US" altLang="zh-CN" sz="3200" dirty="0"/>
          </a:p>
        </p:txBody>
      </p:sp>
      <p:sp>
        <p:nvSpPr>
          <p:cNvPr id="3" name="C_5_BD#9f3d459e0?vcp=1&amp;pid=04f8eb8a0&amp;color=0,0,0&amp;vtp=1&amp;vaab=1&amp;bbb=1"/>
          <p:cNvSpPr/>
          <p:nvPr/>
        </p:nvSpPr>
        <p:spPr>
          <a:xfrm>
            <a:off x="539496" y="127021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（一）鱼我所欲也</a:t>
            </a:r>
            <a:endParaRPr lang="en-US" altLang="zh-CN" sz="3000" dirty="0"/>
          </a:p>
        </p:txBody>
      </p:sp>
      <p:graphicFrame>
        <p:nvGraphicFramePr>
          <p:cNvPr id="345" name="P_6_BD#243900be1?colgroup=10,18&amp;vcp=1&amp;pid=9f3d459e0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4150115"/>
              </p:ext>
            </p:extLst>
          </p:nvPr>
        </p:nvGraphicFramePr>
        <p:xfrm>
          <a:off x="423840" y="2003851"/>
          <a:ext cx="11378016" cy="3879724"/>
        </p:xfrm>
        <a:graphic>
          <a:graphicData uri="http://schemas.openxmlformats.org/drawingml/2006/table">
            <a:tbl>
              <a:tblPr/>
              <a:tblGrid>
                <a:gridCol w="439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9860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参考译文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0164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鱼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我所欲也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熊掌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亦我所欲也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二者不可得兼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舍鱼而取熊掌者也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生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亦我所欲也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义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亦我所欲也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鱼是我所喜爱的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熊掌也是我所喜爱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的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如果这两种东西不能同时都得到的话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那么我就只好放弃鱼而选取熊掌了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生命是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我所喜爱的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道义也是我所喜爱的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如果这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两样东西不能同时都具有的话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那么我就只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好牺牲生命而选取道义了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30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45&amp;si=34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6" name="P_6_BD#243900be1?colgroup=10,18&amp;vcp=1&amp;pid=9f3d459e0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9722432"/>
              </p:ext>
            </p:extLst>
          </p:nvPr>
        </p:nvGraphicFramePr>
        <p:xfrm>
          <a:off x="264000" y="1105725"/>
          <a:ext cx="11664000" cy="4989196"/>
        </p:xfrm>
        <a:graphic>
          <a:graphicData uri="http://schemas.openxmlformats.org/drawingml/2006/table">
            <a:tbl>
              <a:tblPr/>
              <a:tblGrid>
                <a:gridCol w="4428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236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参考译文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49636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二者不可得兼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舍生而取义者也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生亦我所欲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所欲有甚于生者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故不为苟得也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死亦我所恶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所恶有甚于死者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故患有所不辟也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如使人之所欲莫甚于生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则凡可以得生者何不用也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生命是我所喜爱的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但我所喜爱的还有胜过生命的东西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所以我不做苟且偷生的事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死亡是我所厌恶的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但我所厌恶的还有超过死亡的事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所以有的祸患我不躲避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如果人们所喜爱的东西没有超过生命的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那么凡是能够用来求得生存的手段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什么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手段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不用呢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6_BD#243900be1?colgroup=10,18&amp;vcp=1&amp;pid=9f3d459e0&amp;color=0,0,0&amp;mp=1&amp;vtp=1&amp;vaab=1&amp;bt=1&amp;bbb=1">
            <a:extLst>
              <a:ext uri="{FF2B5EF4-FFF2-40B4-BE49-F238E27FC236}">
                <a16:creationId xmlns:a16="http://schemas.microsoft.com/office/drawing/2014/main" id="{F456868A-048C-3EDF-1C3E-B0DE13C0F0CD}"/>
              </a:ext>
            </a:extLst>
          </p:cNvPr>
          <p:cNvSpPr txBox="1"/>
          <p:nvPr/>
        </p:nvSpPr>
        <p:spPr>
          <a:xfrm>
            <a:off x="10913023" y="397319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0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46&amp;si=34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7" name="P_6_BD#243900be1?colgroup=10,18&amp;vcp=1&amp;pid=9f3d459e0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9363414"/>
              </p:ext>
            </p:extLst>
          </p:nvPr>
        </p:nvGraphicFramePr>
        <p:xfrm>
          <a:off x="226992" y="814637"/>
          <a:ext cx="11738016" cy="5466652"/>
        </p:xfrm>
        <a:graphic>
          <a:graphicData uri="http://schemas.openxmlformats.org/drawingml/2006/table">
            <a:tbl>
              <a:tblPr/>
              <a:tblGrid>
                <a:gridCol w="475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9860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3785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参考译文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7353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使人之所恶莫甚于死者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则凡可以辟患者何不为也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？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由是则生而有不用也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由是则可以辟患而有不为也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是故所欲有甚于生者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所恶有甚于死者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非独贤者有是心也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人皆有之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贤者能勿丧耳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如果人们所厌恶的事情没有超过死亡的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那么凡是能够用来逃避灾祸的坏事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哪一桩不可以干呢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？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采用某种手段就能够活命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可是有的人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却不肯采用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采用某种办法就能够躲避灾祸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可是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有的人却不肯采用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由此可见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他们所喜爱的有比生命更宝贵的东西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那就是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他们所厌恶的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有比死亡更严重的事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那就是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不义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不仅贤人有这种心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人人都有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不过贤人能够不丧失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它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罢了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6_BD#243900be1?colgroup=10,18&amp;vcp=1&amp;pid=9f3d459e0&amp;color=0,0,0&amp;mp=1&amp;vtp=1&amp;vaab=1&amp;bt=1&amp;bbb=1">
            <a:extLst>
              <a:ext uri="{FF2B5EF4-FFF2-40B4-BE49-F238E27FC236}">
                <a16:creationId xmlns:a16="http://schemas.microsoft.com/office/drawing/2014/main" id="{61ADA25F-52DC-DC62-E4C1-B0E80198BD4F}"/>
              </a:ext>
            </a:extLst>
          </p:cNvPr>
          <p:cNvSpPr txBox="1"/>
          <p:nvPr/>
        </p:nvSpPr>
        <p:spPr>
          <a:xfrm>
            <a:off x="10913023" y="230759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0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47&amp;si=34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8" name="P_6_BD#243900be1?colgroup=10,18&amp;vcp=1&amp;pid=9f3d459e0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4401054"/>
              </p:ext>
            </p:extLst>
          </p:nvPr>
        </p:nvGraphicFramePr>
        <p:xfrm>
          <a:off x="539496" y="1286700"/>
          <a:ext cx="11091672" cy="4989196"/>
        </p:xfrm>
        <a:graphic>
          <a:graphicData uri="http://schemas.openxmlformats.org/drawingml/2006/table">
            <a:tbl>
              <a:tblPr/>
              <a:tblGrid>
                <a:gridCol w="410565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9860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参考译文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49636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一箪食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一豆羹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得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之则生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弗得则死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呼尔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而与之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行道之人弗受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蹴尔而与之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乞人不屑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也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万钟则不辩礼义而受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万钟于我何加焉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为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宫室之美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妻妾之奉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所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识穷乏者得我与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一碗饭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一碗粥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吃了就能活下去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不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吃就会饿死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可是没有礼貌地吆喝着给他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过路的饥民也不肯接受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用脚踩踏再给别人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吃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乞丐也轻视而不肯接受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优厚的俸禄如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果不辩别是否合乎礼义就接受了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优厚的俸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禄对我有什么益处呢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是为了住宅的华丽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妻妾的侍奉和所认识的穷困的人感激我吗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6_BD#243900be1?colgroup=10,18&amp;vcp=1&amp;pid=9f3d459e0&amp;color=0,0,0&amp;vtp=1&amp;vaab=1&amp;bt=1&amp;bbb=1">
            <a:extLst>
              <a:ext uri="{FF2B5EF4-FFF2-40B4-BE49-F238E27FC236}">
                <a16:creationId xmlns:a16="http://schemas.microsoft.com/office/drawing/2014/main" id="{30FCB652-9FF0-C039-AD6B-383AE21932E3}"/>
              </a:ext>
            </a:extLst>
          </p:cNvPr>
          <p:cNvSpPr txBox="1"/>
          <p:nvPr/>
        </p:nvSpPr>
        <p:spPr>
          <a:xfrm>
            <a:off x="10913023" y="57829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0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48&amp;si=34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9" name="P_6_BD#243900be1?colgroup=10,18&amp;vcp=1&amp;pid=9f3d459e0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7478226"/>
              </p:ext>
            </p:extLst>
          </p:nvPr>
        </p:nvGraphicFramePr>
        <p:xfrm>
          <a:off x="226992" y="1306893"/>
          <a:ext cx="11738016" cy="4434460"/>
        </p:xfrm>
        <a:graphic>
          <a:graphicData uri="http://schemas.openxmlformats.org/drawingml/2006/table">
            <a:tbl>
              <a:tblPr/>
              <a:tblGrid>
                <a:gridCol w="475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9860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参考译文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94900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乡为身死而不受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今为宫室之美为之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乡为身死而不受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今为妻妾之奉为之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乡为身死而不受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今为所识穷乏者得我而为之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是亦不可以已乎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？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此之谓失其本心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先前为了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礼义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宁愿死也不接受施舍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现在为了住宅的华丽却接受了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先前为了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礼义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宁愿死也不接受施舍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现在为了妻妾的侍奉却接受了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先前为了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礼义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宁愿死也不接受施舍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现在为了熟识的穷人感激自己却接受了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这种做法不是可以让它停止了吗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？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这就叫作丧失了人的羞恶之心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6_BD#243900be1?colgroup=10,18&amp;vcp=1&amp;pid=9f3d459e0&amp;color=0,0,0&amp;mp=1&amp;vtp=1&amp;vaab=1&amp;bt=1&amp;bbb=1">
            <a:extLst>
              <a:ext uri="{FF2B5EF4-FFF2-40B4-BE49-F238E27FC236}">
                <a16:creationId xmlns:a16="http://schemas.microsoft.com/office/drawing/2014/main" id="{53FC7D25-301F-0332-6B58-038AA4688E5E}"/>
              </a:ext>
            </a:extLst>
          </p:cNvPr>
          <p:cNvSpPr txBox="1"/>
          <p:nvPr/>
        </p:nvSpPr>
        <p:spPr>
          <a:xfrm>
            <a:off x="10913023" y="598487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0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49&amp;si=34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243900be1?sp=1&amp;vcp=1&amp;pid=9f3d459e0&amp;color=0,0,0&amp;vtp=1&amp;vaab=1&amp;bt=1&amp;bbb=1"/>
          <p:cNvSpPr/>
          <p:nvPr/>
        </p:nvSpPr>
        <p:spPr>
          <a:xfrm>
            <a:off x="539496" y="250542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.朗读节奏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（1）如使/人之所欲/莫甚于生，则/凡可以得生者/何不用也？</a:t>
            </a:r>
          </a:p>
          <a:p>
            <a:pPr latinLnBrk="1"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（2）由是/则生/而有不用也，由是/则可以辟患/而有不为也。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0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50&amp;si=35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243900be1?sp=1&amp;vcp=1&amp;pid=9f3d459e0&amp;color=0,0,0&amp;vtp=1&amp;vaab=1&amp;bt=1&amp;bbb=1"/>
          <p:cNvSpPr/>
          <p:nvPr/>
        </p:nvSpPr>
        <p:spPr>
          <a:xfrm>
            <a:off x="539496" y="122526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2.重要实词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（1）通假字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①故患有所不辟也（同“避”，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躲避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②万钟则不辩礼义而受之（同“辨”，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辨别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③所识穷乏者得我与［得，同“德”，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感恩、感激；与，同“欤（yú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）”，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语气词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乡为身死而不受（同“向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”，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先前、从前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8" name="P_6#243900be1?sp=1&amp;vcp=1&amp;pid=9f3d459e0&amp;color=0,0,0&amp;vtp=1&amp;vaab=1&amp;bt=1&amp;bbb=1&amp;zzd= 3">
            <a:extLst>
              <a:ext uri="{FF2B5EF4-FFF2-40B4-BE49-F238E27FC236}">
                <a16:creationId xmlns:a16="http://schemas.microsoft.com/office/drawing/2014/main" id="{84755B86-144F-E638-D18D-F57A85EE71EC}"/>
              </a:ext>
            </a:extLst>
          </p:cNvPr>
          <p:cNvSpPr/>
          <p:nvPr/>
        </p:nvSpPr>
        <p:spPr>
          <a:xfrm>
            <a:off x="3543078" y="313026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6#243900be1?sp=1&amp;vcp=1&amp;pid=9f3d459e0&amp;color=0,0,0&amp;vtp=1&amp;vaab=1&amp;bt=1&amp;bbb=1&amp;zzd= 4">
            <a:extLst>
              <a:ext uri="{FF2B5EF4-FFF2-40B4-BE49-F238E27FC236}">
                <a16:creationId xmlns:a16="http://schemas.microsoft.com/office/drawing/2014/main" id="{52B8BBE6-F926-707E-E091-B1DBFA7A102E}"/>
              </a:ext>
            </a:extLst>
          </p:cNvPr>
          <p:cNvSpPr/>
          <p:nvPr/>
        </p:nvSpPr>
        <p:spPr>
          <a:xfrm>
            <a:off x="3187478" y="377796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6#243900be1?sp=1&amp;vcp=1&amp;pid=9f3d459e0&amp;color=0,0,0&amp;vtp=1&amp;vaab=1&amp;bt=1&amp;bbb=1&amp;zzd= 5">
            <a:extLst>
              <a:ext uri="{FF2B5EF4-FFF2-40B4-BE49-F238E27FC236}">
                <a16:creationId xmlns:a16="http://schemas.microsoft.com/office/drawing/2014/main" id="{DD858F09-CBD7-507F-AB3E-D9DA47791613}"/>
              </a:ext>
            </a:extLst>
          </p:cNvPr>
          <p:cNvSpPr/>
          <p:nvPr/>
        </p:nvSpPr>
        <p:spPr>
          <a:xfrm>
            <a:off x="3543078" y="442566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_6#243900be1?sp=1&amp;vcp=1&amp;pid=9f3d459e0&amp;color=0,0,0&amp;vtp=1&amp;vaab=1&amp;bt=1&amp;bbb=1&amp;zzd= 5">
            <a:extLst>
              <a:ext uri="{FF2B5EF4-FFF2-40B4-BE49-F238E27FC236}">
                <a16:creationId xmlns:a16="http://schemas.microsoft.com/office/drawing/2014/main" id="{A956323A-5140-769D-0D29-C52FD37260D3}"/>
              </a:ext>
            </a:extLst>
          </p:cNvPr>
          <p:cNvSpPr/>
          <p:nvPr/>
        </p:nvSpPr>
        <p:spPr>
          <a:xfrm>
            <a:off x="4254278" y="442566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P_6#243900be1?sp=1&amp;vcp=1&amp;pid=9f3d459e0&amp;color=0,0,0&amp;vtp=1&amp;vaab=1&amp;bt=1&amp;bbb=1&amp;zzd= 7">
            <a:extLst>
              <a:ext uri="{FF2B5EF4-FFF2-40B4-BE49-F238E27FC236}">
                <a16:creationId xmlns:a16="http://schemas.microsoft.com/office/drawing/2014/main" id="{4F0945A3-0986-2BFA-C0C9-A9155D0A9041}"/>
              </a:ext>
            </a:extLst>
          </p:cNvPr>
          <p:cNvSpPr/>
          <p:nvPr/>
        </p:nvSpPr>
        <p:spPr>
          <a:xfrm>
            <a:off x="1765078" y="5674646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30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51&amp;si=35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243900be1?sp=1&amp;vcp=1&amp;pid=9f3d459e0&amp;color=0,0,0&amp;vtp=1&amp;vaab=1&amp;bt=1&amp;bbb=1&amp;hb=1"/>
          <p:cNvSpPr/>
          <p:nvPr/>
        </p:nvSpPr>
        <p:spPr>
          <a:xfrm>
            <a:off x="539496" y="185264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（2）古今异义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万钟则不辩礼义而受之（古义：古代的一种量器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/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今义：计时的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器具；响器，中空，用铜或铁制成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一箪食，一豆羹（古义：古代盛食物的一种容器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/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今义：豆类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植物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3" name="P_6_BD#243900be1?sp=1&amp;vcp=1&amp;pid=9f3d459e0&amp;color=0,0,0&amp;vtp=1&amp;vaab=1&amp;bt=1&amp;bbb=1&amp;hb=1&amp;zzd= 3">
            <a:extLst>
              <a:ext uri="{FF2B5EF4-FFF2-40B4-BE49-F238E27FC236}">
                <a16:creationId xmlns:a16="http://schemas.microsoft.com/office/drawing/2014/main" id="{D21D6E80-3B9E-CCCF-C93B-063EB5B6D3EA}"/>
              </a:ext>
            </a:extLst>
          </p:cNvPr>
          <p:cNvSpPr/>
          <p:nvPr/>
        </p:nvSpPr>
        <p:spPr>
          <a:xfrm>
            <a:off x="2120678" y="310994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P_6_BD#243900be1?sp=1&amp;vcp=1&amp;pid=9f3d459e0&amp;color=0,0,0&amp;vtp=1&amp;vaab=1&amp;bt=1&amp;bbb=1&amp;hb=1&amp;zzd= 6">
            <a:extLst>
              <a:ext uri="{FF2B5EF4-FFF2-40B4-BE49-F238E27FC236}">
                <a16:creationId xmlns:a16="http://schemas.microsoft.com/office/drawing/2014/main" id="{85589C65-95B6-90FB-D810-57EE662C7C82}"/>
              </a:ext>
            </a:extLst>
          </p:cNvPr>
          <p:cNvSpPr/>
          <p:nvPr/>
        </p:nvSpPr>
        <p:spPr>
          <a:xfrm>
            <a:off x="3543078" y="440534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6&amp;si=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b96f875e2?sp=1&amp;vcp=1&amp;pid=40d44c4fa&amp;color=0,0,0&amp;vtp=1&amp;vaab=1&amp;bt=1&amp;bbb=1&amp;hb=1"/>
          <p:cNvSpPr/>
          <p:nvPr/>
        </p:nvSpPr>
        <p:spPr>
          <a:xfrm>
            <a:off x="539496" y="89252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4.理解拓展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诫子书》跨越了时空，给人以强烈的震撼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它启示我们：不论面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对何人何事，都应内心恬淡，宁静专一。让自己的心宁静下来，才能在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纷繁的世事面前拨云见日，确定自己真正想要的东西，然后为之努力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不至于盲从迷失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5.情感分析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诸葛亮写这封家书的用意是告诫儿子要注意修身养性，淡泊名利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培养品德，寄予了他希望后代志存高远的厚望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52&amp;si=35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243900be1?sp=1&amp;vcp=1&amp;pid=9f3d459e0&amp;color=0,0,0&amp;vtp=1&amp;vaab=1&amp;bt=1&amp;bbb=1"/>
          <p:cNvSpPr/>
          <p:nvPr/>
        </p:nvSpPr>
        <p:spPr>
          <a:xfrm>
            <a:off x="539496" y="122526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）其他实词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①所欲有甚于生者（超过，胜过）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②故患有所不辟也（祸患，灾难）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③贤者能勿丧耳（丧失）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④蹴尔而与之（踩踏）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⑤乞人不屑也（认为不值得，表示轻视而不肯接受）</a:t>
            </a:r>
          </a:p>
          <a:p>
            <a:pPr latinLnBrk="1"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⑥失其本心（本性。这里指人的羞恶之心）</a:t>
            </a:r>
            <a:endParaRPr lang="en-US" altLang="zh-CN" sz="2800" dirty="0"/>
          </a:p>
        </p:txBody>
      </p:sp>
      <p:sp>
        <p:nvSpPr>
          <p:cNvPr id="9" name="P_6_BD#243900be1?sp=1&amp;vcp=1&amp;pid=9f3d459e0&amp;color=0,0,0&amp;vtp=1&amp;vaab=1&amp;bt=1&amp;bbb=1&amp;zzd= 2">
            <a:extLst>
              <a:ext uri="{FF2B5EF4-FFF2-40B4-BE49-F238E27FC236}">
                <a16:creationId xmlns:a16="http://schemas.microsoft.com/office/drawing/2014/main" id="{BFAE854A-4CFA-BDBE-E06C-654D04F9699D}"/>
              </a:ext>
            </a:extLst>
          </p:cNvPr>
          <p:cNvSpPr/>
          <p:nvPr/>
        </p:nvSpPr>
        <p:spPr>
          <a:xfrm>
            <a:off x="2831878" y="248256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6_BD#243900be1?sp=1&amp;vcp=1&amp;pid=9f3d459e0&amp;color=0,0,0&amp;vtp=1&amp;vaab=1&amp;bt=1&amp;bbb=1&amp;zzd= 3">
            <a:extLst>
              <a:ext uri="{FF2B5EF4-FFF2-40B4-BE49-F238E27FC236}">
                <a16:creationId xmlns:a16="http://schemas.microsoft.com/office/drawing/2014/main" id="{0682A45E-F62B-A2E2-145E-408AECCC595B}"/>
              </a:ext>
            </a:extLst>
          </p:cNvPr>
          <p:cNvSpPr/>
          <p:nvPr/>
        </p:nvSpPr>
        <p:spPr>
          <a:xfrm>
            <a:off x="2120678" y="313026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_6_BD#243900be1?sp=1&amp;vcp=1&amp;pid=9f3d459e0&amp;color=0,0,0&amp;vtp=1&amp;vaab=1&amp;bt=1&amp;bbb=1&amp;zzd= 4">
            <a:extLst>
              <a:ext uri="{FF2B5EF4-FFF2-40B4-BE49-F238E27FC236}">
                <a16:creationId xmlns:a16="http://schemas.microsoft.com/office/drawing/2014/main" id="{79C6BA55-33F3-7A1A-AE86-196B67416488}"/>
              </a:ext>
            </a:extLst>
          </p:cNvPr>
          <p:cNvSpPr/>
          <p:nvPr/>
        </p:nvSpPr>
        <p:spPr>
          <a:xfrm>
            <a:off x="3187478" y="377796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P_6_BD#243900be1?sp=1&amp;vcp=1&amp;pid=9f3d459e0&amp;color=0,0,0&amp;vtp=1&amp;vaab=1&amp;bt=1&amp;bbb=1&amp;zzd= 5">
            <a:extLst>
              <a:ext uri="{FF2B5EF4-FFF2-40B4-BE49-F238E27FC236}">
                <a16:creationId xmlns:a16="http://schemas.microsoft.com/office/drawing/2014/main" id="{E1A98C74-EF34-1725-489E-CE2282EA12D0}"/>
              </a:ext>
            </a:extLst>
          </p:cNvPr>
          <p:cNvSpPr/>
          <p:nvPr/>
        </p:nvSpPr>
        <p:spPr>
          <a:xfrm>
            <a:off x="1765078" y="442566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P_6_BD#243900be1?sp=1&amp;vcp=1&amp;pid=9f3d459e0&amp;color=0,0,0&amp;vtp=1&amp;vaab=1&amp;bt=1&amp;bbb=1&amp;zzd= 6">
            <a:extLst>
              <a:ext uri="{FF2B5EF4-FFF2-40B4-BE49-F238E27FC236}">
                <a16:creationId xmlns:a16="http://schemas.microsoft.com/office/drawing/2014/main" id="{A0B2A56C-8A65-25B5-CBAF-6DAEC0F7659A}"/>
              </a:ext>
            </a:extLst>
          </p:cNvPr>
          <p:cNvSpPr/>
          <p:nvPr/>
        </p:nvSpPr>
        <p:spPr>
          <a:xfrm>
            <a:off x="2476278" y="507336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P_6_BD#243900be1?sp=1&amp;vcp=1&amp;pid=9f3d459e0&amp;color=0,0,0&amp;vtp=1&amp;vaab=1&amp;bt=1&amp;bbb=1&amp;zzd= 6">
            <a:extLst>
              <a:ext uri="{FF2B5EF4-FFF2-40B4-BE49-F238E27FC236}">
                <a16:creationId xmlns:a16="http://schemas.microsoft.com/office/drawing/2014/main" id="{DFECC14D-94E5-4D3A-21B9-9ECDD837D2B3}"/>
              </a:ext>
            </a:extLst>
          </p:cNvPr>
          <p:cNvSpPr/>
          <p:nvPr/>
        </p:nvSpPr>
        <p:spPr>
          <a:xfrm>
            <a:off x="2831878" y="507336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P_6_BD#243900be1?sp=1&amp;vcp=1&amp;pid=9f3d459e0&amp;color=0,0,0&amp;vtp=1&amp;vaab=1&amp;bt=1&amp;bbb=1&amp;zzd= 7">
            <a:extLst>
              <a:ext uri="{FF2B5EF4-FFF2-40B4-BE49-F238E27FC236}">
                <a16:creationId xmlns:a16="http://schemas.microsoft.com/office/drawing/2014/main" id="{6F749F1A-2BB2-2AAD-76AA-9AC523A408C3}"/>
              </a:ext>
            </a:extLst>
          </p:cNvPr>
          <p:cNvSpPr/>
          <p:nvPr/>
        </p:nvSpPr>
        <p:spPr>
          <a:xfrm>
            <a:off x="2476278" y="568417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P_6_BD#243900be1?sp=1&amp;vcp=1&amp;pid=9f3d459e0&amp;color=0,0,0&amp;vtp=1&amp;vaab=1&amp;bt=1&amp;bbb=1&amp;zzd= 7">
            <a:extLst>
              <a:ext uri="{FF2B5EF4-FFF2-40B4-BE49-F238E27FC236}">
                <a16:creationId xmlns:a16="http://schemas.microsoft.com/office/drawing/2014/main" id="{30AF3BC3-4465-D220-F567-857A7EB71716}"/>
              </a:ext>
            </a:extLst>
          </p:cNvPr>
          <p:cNvSpPr/>
          <p:nvPr/>
        </p:nvSpPr>
        <p:spPr>
          <a:xfrm>
            <a:off x="2831878" y="568417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3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53&amp;si=35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243900be1?sp=1&amp;vcp=1&amp;pid=9f3d459e0&amp;color=0,0,0&amp;vtp=1&amp;vaab=1&amp;bt=1&amp;bbb=1"/>
          <p:cNvSpPr/>
          <p:nvPr/>
        </p:nvSpPr>
        <p:spPr>
          <a:xfrm>
            <a:off x="539496" y="929989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3.重要虚词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（1）而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由是则生而有不用也（连词，表转折，却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呼尔而与之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/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蹴尔而与之（连词，表修饰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（2）于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所欲有甚于生者（介词，比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</a:p>
          <a:p>
            <a:pPr latinLnBrk="1"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万钟于我何加焉［介词，对（于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）］</a:t>
            </a:r>
            <a:endParaRPr lang="en-US" altLang="zh-CN" sz="2800" dirty="0"/>
          </a:p>
        </p:txBody>
      </p:sp>
      <p:sp>
        <p:nvSpPr>
          <p:cNvPr id="9" name="P_6#243900be1?sp=1&amp;vcp=1&amp;pid=9f3d459e0&amp;color=0,0,0&amp;vtp=1&amp;vaab=1&amp;bt=1&amp;bbb=1&amp;zzd= 3">
            <a:extLst>
              <a:ext uri="{FF2B5EF4-FFF2-40B4-BE49-F238E27FC236}">
                <a16:creationId xmlns:a16="http://schemas.microsoft.com/office/drawing/2014/main" id="{11211D78-160D-0F38-9104-663364CC36A5}"/>
              </a:ext>
            </a:extLst>
          </p:cNvPr>
          <p:cNvSpPr/>
          <p:nvPr/>
        </p:nvSpPr>
        <p:spPr>
          <a:xfrm>
            <a:off x="3187478" y="283498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6#243900be1?sp=1&amp;vcp=1&amp;pid=9f3d459e0&amp;color=0,0,0&amp;vtp=1&amp;vaab=1&amp;bt=1&amp;bbb=1&amp;zzd= 4">
            <a:extLst>
              <a:ext uri="{FF2B5EF4-FFF2-40B4-BE49-F238E27FC236}">
                <a16:creationId xmlns:a16="http://schemas.microsoft.com/office/drawing/2014/main" id="{154CEF94-B087-A2C8-423A-FD337724BB6A}"/>
              </a:ext>
            </a:extLst>
          </p:cNvPr>
          <p:cNvSpPr/>
          <p:nvPr/>
        </p:nvSpPr>
        <p:spPr>
          <a:xfrm>
            <a:off x="2476278" y="348268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_6#243900be1?sp=1&amp;vcp=1&amp;pid=9f3d459e0&amp;color=0,0,0&amp;vtp=1&amp;vaab=1&amp;bt=1&amp;bbb=1&amp;zzd= 4">
            <a:extLst>
              <a:ext uri="{FF2B5EF4-FFF2-40B4-BE49-F238E27FC236}">
                <a16:creationId xmlns:a16="http://schemas.microsoft.com/office/drawing/2014/main" id="{6D3426AE-DCD8-1CF4-702C-BE25F7A7DB05}"/>
              </a:ext>
            </a:extLst>
          </p:cNvPr>
          <p:cNvSpPr/>
          <p:nvPr/>
        </p:nvSpPr>
        <p:spPr>
          <a:xfrm>
            <a:off x="4352703" y="348268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P_6#243900be1?sp=1&amp;vcp=1&amp;pid=9f3d459e0&amp;color=0,0,0&amp;vtp=1&amp;vaab=1&amp;bt=1&amp;bbb=1&amp;zzd= 6">
            <a:extLst>
              <a:ext uri="{FF2B5EF4-FFF2-40B4-BE49-F238E27FC236}">
                <a16:creationId xmlns:a16="http://schemas.microsoft.com/office/drawing/2014/main" id="{97B9BFA0-3646-F17C-4B8D-D711C1CB34EC}"/>
              </a:ext>
            </a:extLst>
          </p:cNvPr>
          <p:cNvSpPr/>
          <p:nvPr/>
        </p:nvSpPr>
        <p:spPr>
          <a:xfrm>
            <a:off x="3187478" y="477808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P_6#243900be1?sp=1&amp;vcp=1&amp;pid=9f3d459e0&amp;color=0,0,0&amp;vtp=1&amp;vaab=1&amp;bt=1&amp;bbb=1&amp;zzd= 7">
            <a:extLst>
              <a:ext uri="{FF2B5EF4-FFF2-40B4-BE49-F238E27FC236}">
                <a16:creationId xmlns:a16="http://schemas.microsoft.com/office/drawing/2014/main" id="{9C10A57E-C899-30C6-2129-4663C59FF94E}"/>
              </a:ext>
            </a:extLst>
          </p:cNvPr>
          <p:cNvSpPr/>
          <p:nvPr/>
        </p:nvSpPr>
        <p:spPr>
          <a:xfrm>
            <a:off x="2476278" y="539842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3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54&amp;si=35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243900be1?sp=1&amp;vcp=1&amp;pid=9f3d459e0&amp;color=0,0,0&amp;vtp=1&amp;vaab=1&amp;bt=1&amp;bbb=1"/>
          <p:cNvSpPr/>
          <p:nvPr/>
        </p:nvSpPr>
        <p:spPr>
          <a:xfrm>
            <a:off x="539496" y="955389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（3）为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则凡可以辟患者何不为也（做，干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乡为身死而不受（介词，为了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今为宫室之美为之（介词，为了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（4）之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呼尔而与之（代词，他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为宫室之美（助词，的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7" name="P_6_BD#243900be1?sp=1&amp;vcp=1&amp;pid=9f3d459e0&amp;color=0,0,0&amp;vtp=1&amp;vaab=1&amp;bt=1&amp;bbb=1&amp;zzd= 2">
            <a:extLst>
              <a:ext uri="{FF2B5EF4-FFF2-40B4-BE49-F238E27FC236}">
                <a16:creationId xmlns:a16="http://schemas.microsoft.com/office/drawing/2014/main" id="{C893ADDB-4E25-7A9F-2911-09CC2B228588}"/>
              </a:ext>
            </a:extLst>
          </p:cNvPr>
          <p:cNvSpPr/>
          <p:nvPr/>
        </p:nvSpPr>
        <p:spPr>
          <a:xfrm>
            <a:off x="4965478" y="221268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6_BD#243900be1?sp=1&amp;vcp=1&amp;pid=9f3d459e0&amp;color=0,0,0&amp;vtp=1&amp;vaab=1&amp;bt=1&amp;bbb=1&amp;zzd= 3">
            <a:extLst>
              <a:ext uri="{FF2B5EF4-FFF2-40B4-BE49-F238E27FC236}">
                <a16:creationId xmlns:a16="http://schemas.microsoft.com/office/drawing/2014/main" id="{564A9355-2C37-99B9-45EA-FB7BBABBB573}"/>
              </a:ext>
            </a:extLst>
          </p:cNvPr>
          <p:cNvSpPr/>
          <p:nvPr/>
        </p:nvSpPr>
        <p:spPr>
          <a:xfrm>
            <a:off x="2120678" y="286038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6_BD#243900be1?sp=1&amp;vcp=1&amp;pid=9f3d459e0&amp;color=0,0,0&amp;vtp=1&amp;vaab=1&amp;bt=1&amp;bbb=1&amp;zzd= 4">
            <a:extLst>
              <a:ext uri="{FF2B5EF4-FFF2-40B4-BE49-F238E27FC236}">
                <a16:creationId xmlns:a16="http://schemas.microsoft.com/office/drawing/2014/main" id="{D89E5964-A495-7496-83FD-5864D40ED98C}"/>
              </a:ext>
            </a:extLst>
          </p:cNvPr>
          <p:cNvSpPr/>
          <p:nvPr/>
        </p:nvSpPr>
        <p:spPr>
          <a:xfrm>
            <a:off x="2120678" y="350808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6_BD#243900be1?sp=1&amp;vcp=1&amp;pid=9f3d459e0&amp;color=0,0,0&amp;vtp=1&amp;vaab=1&amp;bt=1&amp;bbb=1&amp;zzd= 7">
            <a:extLst>
              <a:ext uri="{FF2B5EF4-FFF2-40B4-BE49-F238E27FC236}">
                <a16:creationId xmlns:a16="http://schemas.microsoft.com/office/drawing/2014/main" id="{B0BA422A-E89A-A842-8224-509E72570221}"/>
              </a:ext>
            </a:extLst>
          </p:cNvPr>
          <p:cNvSpPr/>
          <p:nvPr/>
        </p:nvSpPr>
        <p:spPr>
          <a:xfrm>
            <a:off x="3187478" y="480348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_6_BD#243900be1?sp=1&amp;vcp=1&amp;pid=9f3d459e0&amp;color=0,0,0&amp;vtp=1&amp;vaab=1&amp;bt=1&amp;bbb=1&amp;zzd= 9">
            <a:extLst>
              <a:ext uri="{FF2B5EF4-FFF2-40B4-BE49-F238E27FC236}">
                <a16:creationId xmlns:a16="http://schemas.microsoft.com/office/drawing/2014/main" id="{7FD3007C-689A-AACF-00E5-9FF24AA1D23B}"/>
              </a:ext>
            </a:extLst>
          </p:cNvPr>
          <p:cNvSpPr/>
          <p:nvPr/>
        </p:nvSpPr>
        <p:spPr>
          <a:xfrm>
            <a:off x="2831878" y="540477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3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55&amp;si=35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243900be1?sp=1&amp;vcp=1&amp;pid=9f3d459e0&amp;color=0,0,0&amp;vtp=1&amp;vaab=1&amp;bt=1&amp;bbb=1"/>
          <p:cNvSpPr/>
          <p:nvPr/>
        </p:nvSpPr>
        <p:spPr>
          <a:xfrm>
            <a:off x="539496" y="1794859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（5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）则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①则凡可以辟患者何不为也（那么）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②得之则生（就）</a:t>
            </a:r>
          </a:p>
          <a:p>
            <a:pPr latinLnBrk="1"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③万钟则不辩礼义而受之（表假设，如果）</a:t>
            </a:r>
            <a:endParaRPr lang="en-US" altLang="zh-CN" sz="2800" dirty="0"/>
          </a:p>
        </p:txBody>
      </p:sp>
      <p:sp>
        <p:nvSpPr>
          <p:cNvPr id="6" name="P_6_BD#243900be1?sp=1&amp;vcp=1&amp;pid=9f3d459e0&amp;color=0,0,0&amp;vtp=1&amp;vaab=1&amp;bt=1&amp;bbb=1&amp;zzd= 2">
            <a:extLst>
              <a:ext uri="{FF2B5EF4-FFF2-40B4-BE49-F238E27FC236}">
                <a16:creationId xmlns:a16="http://schemas.microsoft.com/office/drawing/2014/main" id="{77C107C7-0C90-C88F-7304-06EEFBD1DC5F}"/>
              </a:ext>
            </a:extLst>
          </p:cNvPr>
          <p:cNvSpPr/>
          <p:nvPr/>
        </p:nvSpPr>
        <p:spPr>
          <a:xfrm>
            <a:off x="1765078" y="305215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6_BD#243900be1?sp=1&amp;vcp=1&amp;pid=9f3d459e0&amp;color=0,0,0&amp;vtp=1&amp;vaab=1&amp;bt=1&amp;bbb=1&amp;zzd= 3">
            <a:extLst>
              <a:ext uri="{FF2B5EF4-FFF2-40B4-BE49-F238E27FC236}">
                <a16:creationId xmlns:a16="http://schemas.microsoft.com/office/drawing/2014/main" id="{B42B4D22-25CA-5C8E-5E69-3EA73F773BDE}"/>
              </a:ext>
            </a:extLst>
          </p:cNvPr>
          <p:cNvSpPr/>
          <p:nvPr/>
        </p:nvSpPr>
        <p:spPr>
          <a:xfrm>
            <a:off x="2476278" y="369985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6_BD#243900be1?sp=1&amp;vcp=1&amp;pid=9f3d459e0&amp;color=0,0,0&amp;vtp=1&amp;vaab=1&amp;bt=1&amp;bbb=1&amp;zzd= 4">
            <a:extLst>
              <a:ext uri="{FF2B5EF4-FFF2-40B4-BE49-F238E27FC236}">
                <a16:creationId xmlns:a16="http://schemas.microsoft.com/office/drawing/2014/main" id="{D940A62A-C64C-C86C-FA0A-8A09791B87C2}"/>
              </a:ext>
            </a:extLst>
          </p:cNvPr>
          <p:cNvSpPr/>
          <p:nvPr/>
        </p:nvSpPr>
        <p:spPr>
          <a:xfrm>
            <a:off x="2476278" y="4329716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3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56&amp;si=35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243900be1?sp=1&amp;vcp=1&amp;pid=9f3d459e0&amp;color=0,0,0&amp;vtp=1&amp;vaab=1&amp;bt=1&amp;bbb=1&amp;hb=1"/>
          <p:cNvSpPr/>
          <p:nvPr/>
        </p:nvSpPr>
        <p:spPr>
          <a:xfrm>
            <a:off x="539496" y="185899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4.理解拓展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舍生”不限于舍弃生命，也包括舍弃与生命同等重要的个人利益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取义”的“义”不限于正义，而是包括正义在内的一切公义。时代呼唤这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种精神，只有这种精神在每个人心中牢牢地扎根，我们的国家才有希望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我们的民族才能崛起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57&amp;si=35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243900be1?sp=1&amp;vcp=1&amp;pid=9f3d459e0&amp;color=0,0,0&amp;vtp=1&amp;vaab=1&amp;bt=1&amp;bbb=1"/>
          <p:cNvSpPr/>
          <p:nvPr/>
        </p:nvSpPr>
        <p:spPr>
          <a:xfrm>
            <a:off x="539496" y="186534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.写作特色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（1）善用比喻。用“鱼”和“熊掌”比喻“生”和“义”，取义浅近，既使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道理易于接受，又增加了文章的趣味性。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（2）对比手法。以“鱼”与“熊掌”、“生”与“义”的对比，突出了中心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论点。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58&amp;si=35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b94ce4298?vcp=1&amp;pid=04f8eb8a0&amp;color=0,0,0&amp;vtp=1&amp;vaab=1&amp;bt=1&amp;bbb=1"/>
          <p:cNvSpPr/>
          <p:nvPr/>
        </p:nvSpPr>
        <p:spPr>
          <a:xfrm>
            <a:off x="539496" y="45915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（二）唐雎不辱使命</a:t>
            </a:r>
            <a:endParaRPr lang="en-US" altLang="zh-CN" sz="3000" dirty="0"/>
          </a:p>
        </p:txBody>
      </p:sp>
      <p:graphicFrame>
        <p:nvGraphicFramePr>
          <p:cNvPr id="359" name="P_6_BD#e531247cd?colgroup=11,18&amp;vcp=1&amp;pid=b94ce4298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3830655"/>
              </p:ext>
            </p:extLst>
          </p:nvPr>
        </p:nvGraphicFramePr>
        <p:xfrm>
          <a:off x="539496" y="1199941"/>
          <a:ext cx="11121408" cy="4989196"/>
        </p:xfrm>
        <a:graphic>
          <a:graphicData uri="http://schemas.openxmlformats.org/drawingml/2006/table">
            <a:tbl>
              <a:tblPr/>
              <a:tblGrid>
                <a:gridCol w="4428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934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参考译文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49636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秦王使人谓安陵君曰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寡人欲以五百里之地易安陵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安陵君其许寡人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安陵君曰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大王加惠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以大易小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甚善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虽然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受地于先王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愿终守之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弗敢易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秦王不说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安陵君因使唐雎使于秦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秦王派人对安陵君说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我想要用方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圆五百里的土地交换安陵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安陵君就答应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我吧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安陵君说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大王施与恩惠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用大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的交换小的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很好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虽然如此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但我从先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王那里接受了封地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愿意始终守护它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不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敢交换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秦王不高兴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安陵君因此派唐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雎出使到秦国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3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59&amp;si=35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60" name="P_6_BD#e531247cd?colgroup=11,18&amp;vcp=1&amp;pid=b94ce4298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9773131"/>
              </p:ext>
            </p:extLst>
          </p:nvPr>
        </p:nvGraphicFramePr>
        <p:xfrm>
          <a:off x="211296" y="872281"/>
          <a:ext cx="11844000" cy="5429949"/>
        </p:xfrm>
        <a:graphic>
          <a:graphicData uri="http://schemas.openxmlformats.org/drawingml/2006/table">
            <a:tbl>
              <a:tblPr/>
              <a:tblGrid>
                <a:gridCol w="5076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768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6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</a:t>
                      </a:r>
                      <a:r>
                        <a:rPr lang="en-US" altLang="zh-CN" sz="26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6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</a:t>
                      </a:r>
                      <a:endParaRPr lang="en-US" altLang="zh-CN" sz="26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6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参考译文</a:t>
                      </a:r>
                      <a:endParaRPr lang="en-US" altLang="zh-CN" sz="26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042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秦王谓唐雎曰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：“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寡人以五百里之地易安陵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安陵君不听寡人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何也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？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且秦灭韩亡魏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而君以五十里之地存者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以君为长者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故不错意也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今吾以十倍之地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请广于君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而君逆寡人者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轻寡人与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？”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唐雎对曰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：“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否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非若是也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安陵君受地于先王而守之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虽千里不敢易也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岂直五百里哉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？”</a:t>
                      </a:r>
                      <a:endParaRPr lang="en-US" altLang="zh-CN" sz="26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秦王对唐雎说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：“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我用方圆五百里的土地交换安陵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安陵君不听从我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为什么呢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？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况且秦国灭韩国和魏国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而安陵却凭借方圆五十里的土地幸存下来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是因为我把安陵君看作忠厚长者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所以不在意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现在我用十倍的土地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让安陵君扩大领土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但是他违背我的意愿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是轻视我吗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？”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唐雎回答说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：“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不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不是这样的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安陵君从先王那里接受了封地而守护它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即使是方圆千里的土地也不敢交换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哪里只是用五百里的土地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交换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呢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？”</a:t>
                      </a:r>
                      <a:endParaRPr lang="en-US" altLang="zh-CN" sz="26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6_BD#e531247cd?colgroup=11,18&amp;vcp=1&amp;pid=b94ce4298&amp;color=0,0,0&amp;vtp=1&amp;vaab=1&amp;bt=1&amp;bbb=1">
            <a:extLst>
              <a:ext uri="{FF2B5EF4-FFF2-40B4-BE49-F238E27FC236}">
                <a16:creationId xmlns:a16="http://schemas.microsoft.com/office/drawing/2014/main" id="{D799B4D9-68D9-5F0E-9FC2-77C7AAD5B4E5}"/>
              </a:ext>
            </a:extLst>
          </p:cNvPr>
          <p:cNvSpPr txBox="1"/>
          <p:nvPr/>
        </p:nvSpPr>
        <p:spPr>
          <a:xfrm>
            <a:off x="10903879" y="263831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 dirty="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60&amp;si=36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61" name="P_6_BD#e531247cd?colgroup=11,18&amp;vcp=1&amp;pid=b94ce4298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2731627"/>
              </p:ext>
            </p:extLst>
          </p:nvPr>
        </p:nvGraphicFramePr>
        <p:xfrm>
          <a:off x="282000" y="964864"/>
          <a:ext cx="11628000" cy="4942777"/>
        </p:xfrm>
        <a:graphic>
          <a:graphicData uri="http://schemas.openxmlformats.org/drawingml/2006/table">
            <a:tbl>
              <a:tblPr/>
              <a:tblGrid>
                <a:gridCol w="4788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840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18499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参考译文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26562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5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秦王怫然怒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谓唐雎曰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公亦尝闻天子之怒乎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？”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唐雎对曰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臣未尝闻也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秦王曰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天子之怒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伏尸百万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流血千里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唐雎曰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大王尝闻布衣之怒乎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？”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秦王曰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布衣之怒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亦免冠徒跣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以头抢地尔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5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秦王气势汹汹地发怒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对唐雎说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您曾听说天子发怒吗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？”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唐雎回答说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我未曾听说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秦王说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天子发怒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横尸百万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血流千里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唐雎说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大王曾经听说平民发怒吗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？”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秦王说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平民发怒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也不过是摘下帽子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光着脚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用头撞地罢了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6_BD#e531247cd?colgroup=11,18&amp;vcp=1&amp;pid=b94ce4298&amp;color=0,0,0&amp;vtp=1&amp;vaab=1&amp;bt=1&amp;bbb=1">
            <a:extLst>
              <a:ext uri="{FF2B5EF4-FFF2-40B4-BE49-F238E27FC236}">
                <a16:creationId xmlns:a16="http://schemas.microsoft.com/office/drawing/2014/main" id="{D5C0DC5F-CADB-C998-2C10-A4C75ED6EC8B}"/>
              </a:ext>
            </a:extLst>
          </p:cNvPr>
          <p:cNvSpPr txBox="1"/>
          <p:nvPr/>
        </p:nvSpPr>
        <p:spPr>
          <a:xfrm>
            <a:off x="10903879" y="335325"/>
            <a:ext cx="718145" cy="516552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43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61&amp;si=36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62" name="P_6_BD#e531247cd?colgroup=11,18&amp;vcp=1&amp;pid=b94ce4298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4004382"/>
              </p:ext>
            </p:extLst>
          </p:nvPr>
        </p:nvGraphicFramePr>
        <p:xfrm>
          <a:off x="264000" y="811440"/>
          <a:ext cx="11484000" cy="5528374"/>
        </p:xfrm>
        <a:graphic>
          <a:graphicData uri="http://schemas.openxmlformats.org/drawingml/2006/table">
            <a:tbl>
              <a:tblPr/>
              <a:tblGrid>
                <a:gridCol w="475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732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6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</a:t>
                      </a:r>
                      <a:r>
                        <a:rPr lang="en-US" altLang="zh-CN" sz="26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6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</a:t>
                      </a:r>
                      <a:endParaRPr lang="en-US" altLang="zh-CN" sz="26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6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参考译文</a:t>
                      </a:r>
                      <a:endParaRPr lang="en-US" altLang="zh-CN" sz="26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303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3700"/>
                        </a:lnSpc>
                      </a:pP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唐雎曰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：“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此庸夫之怒也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非士之怒也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夫专诸之刺王僚也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彗星袭月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聂政之刺韩傀也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白虹贯日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要离之刺庆忌也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仓鹰击于殿上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此三子者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皆布衣之士也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怀怒未发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休祲降于天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与臣而将四矣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若士必怒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伏尸二人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流血五步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天下缟素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今日是也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挺剑而起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26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3700"/>
                        </a:lnSpc>
                      </a:pP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唐雎说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：“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这是平庸无能的人发怒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不是有胆识有才能的人发怒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从前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专诸刺杀吴王僚时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彗星的尾巴扫过月亮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聂政刺杀韩傀时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白色的长虹穿日而过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要离刺杀庆忌时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苍鹰扑到宫殿上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这三个人都是出身平民的有胆识的人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心里的愤怒还没发作出来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上天就降示征兆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现在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专诸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聂政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要离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加上我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将变成四个人了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如果有胆识有才能的人一定要发怒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就要让两个人的尸体倒下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血流五步远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全国人民都要穿白色丧服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今天就是这样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”（</a:t>
                      </a:r>
                      <a:r>
                        <a:rPr lang="en-US" altLang="zh-CN" sz="26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于是唐雎</a:t>
                      </a:r>
                      <a:r>
                        <a:rPr lang="en-US" altLang="zh-CN" sz="26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6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拔出宝剑站起来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26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6_BD#e531247cd?colgroup=11,18&amp;vcp=1&amp;pid=b94ce4298&amp;color=0,0,0&amp;mp=1&amp;vtp=1&amp;vaab=1&amp;bt=1&amp;bbb=1">
            <a:extLst>
              <a:ext uri="{FF2B5EF4-FFF2-40B4-BE49-F238E27FC236}">
                <a16:creationId xmlns:a16="http://schemas.microsoft.com/office/drawing/2014/main" id="{767DFC4E-415D-FB38-8251-9187FBD9C915}"/>
              </a:ext>
            </a:extLst>
          </p:cNvPr>
          <p:cNvSpPr txBox="1"/>
          <p:nvPr/>
        </p:nvSpPr>
        <p:spPr>
          <a:xfrm>
            <a:off x="10903879" y="21150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8&amp;si=3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b96f875e2?sp=1&amp;vcp=1&amp;pid=40d44c4fa&amp;color=0,0,0&amp;vtp=1&amp;vaab=1&amp;bt=1&amp;bbb=1&amp;hb=1"/>
          <p:cNvSpPr/>
          <p:nvPr/>
        </p:nvSpPr>
        <p:spPr>
          <a:xfrm>
            <a:off x="539496" y="249907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6.写作特色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本文是一篇以议论为主的文言文，分别从治学和修身两方面进行论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，论述修身治学之道，强调淡泊宁静的重要性。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62&amp;si=36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63" name="P_6_BD#e531247cd?colgroup=11,18&amp;vcp=1&amp;pid=b94ce4298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3046062"/>
              </p:ext>
            </p:extLst>
          </p:nvPr>
        </p:nvGraphicFramePr>
        <p:xfrm>
          <a:off x="539496" y="1775904"/>
          <a:ext cx="11157408" cy="3324988"/>
        </p:xfrm>
        <a:graphic>
          <a:graphicData uri="http://schemas.openxmlformats.org/drawingml/2006/table">
            <a:tbl>
              <a:tblPr/>
              <a:tblGrid>
                <a:gridCol w="4464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934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参考译文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85428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秦王色挠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长跪而谢之曰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先生坐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何至于此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寡人谕矣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夫韩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魏灭亡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而安陵以五十里之地存者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徒以有先生也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秦王面露胆怯之色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直身跪着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向唐雎道歉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先生请坐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怎么会到这种地步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我明白了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韩国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魏国灭亡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而安陵国却凭借五十里的土地幸存下来的原因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只是因为有先生啊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6_BD#e531247cd?colgroup=11,18&amp;vcp=1&amp;pid=b94ce4298&amp;color=0,0,0&amp;vtp=1&amp;vaab=1&amp;bt=1&amp;bbb=1">
            <a:extLst>
              <a:ext uri="{FF2B5EF4-FFF2-40B4-BE49-F238E27FC236}">
                <a16:creationId xmlns:a16="http://schemas.microsoft.com/office/drawing/2014/main" id="{5F8806B5-0020-564A-592D-2E0C74D896B2}"/>
              </a:ext>
            </a:extLst>
          </p:cNvPr>
          <p:cNvSpPr txBox="1"/>
          <p:nvPr/>
        </p:nvSpPr>
        <p:spPr>
          <a:xfrm>
            <a:off x="10903879" y="106749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63&amp;si=36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e531247cd?sp=1&amp;vcp=1&amp;pid=b94ce4298&amp;color=0,0,0&amp;vtp=1&amp;vaab=1&amp;bt=1&amp;bbb=1"/>
          <p:cNvSpPr/>
          <p:nvPr/>
        </p:nvSpPr>
        <p:spPr>
          <a:xfrm>
            <a:off x="539496" y="686149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.朗读节奏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（1）寡人/欲以五百里之地/易安陵，安陵君/其许寡人！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（2）且秦/灭韩亡魏，而君/以五十里之地/存者，以君/为长者，故/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不错意也。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2.重要实词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（1）通假字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①故不错意也（同“措”）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②仓鹰击于殿上（同“苍”）</a:t>
            </a:r>
            <a:endParaRPr lang="en-US" altLang="zh-CN" sz="2800" dirty="0"/>
          </a:p>
        </p:txBody>
      </p:sp>
      <p:sp>
        <p:nvSpPr>
          <p:cNvPr id="9" name="P_6#e531247cd?sp=1&amp;vcp=1&amp;pid=b94ce4298&amp;color=0,0,0&amp;vtp=1&amp;vaab=1&amp;bt=1&amp;bbb=1&amp;zzd= 7">
            <a:extLst>
              <a:ext uri="{FF2B5EF4-FFF2-40B4-BE49-F238E27FC236}">
                <a16:creationId xmlns:a16="http://schemas.microsoft.com/office/drawing/2014/main" id="{303EAB58-2A96-97DA-0A17-7E17BF9AB02F}"/>
              </a:ext>
            </a:extLst>
          </p:cNvPr>
          <p:cNvSpPr/>
          <p:nvPr/>
        </p:nvSpPr>
        <p:spPr>
          <a:xfrm>
            <a:off x="2476278" y="518194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6#e531247cd?sp=1&amp;vcp=1&amp;pid=b94ce4298&amp;color=0,0,0&amp;vtp=1&amp;vaab=1&amp;bt=1&amp;bbb=1&amp;zzd= 8">
            <a:extLst>
              <a:ext uri="{FF2B5EF4-FFF2-40B4-BE49-F238E27FC236}">
                <a16:creationId xmlns:a16="http://schemas.microsoft.com/office/drawing/2014/main" id="{FBBC929D-C6D9-85DF-A542-B2E62B0B8473}"/>
              </a:ext>
            </a:extLst>
          </p:cNvPr>
          <p:cNvSpPr/>
          <p:nvPr/>
        </p:nvSpPr>
        <p:spPr>
          <a:xfrm>
            <a:off x="1765078" y="5792756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3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65&amp;si=36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e531247cd?sp=1&amp;vcp=1&amp;pid=b94ce4298&amp;color=0,0,0&amp;vtp=1&amp;vaab=1&amp;bt=1&amp;bbb=1&amp;hb=1"/>
          <p:cNvSpPr/>
          <p:nvPr/>
        </p:nvSpPr>
        <p:spPr>
          <a:xfrm>
            <a:off x="539496" y="1224629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（2）古今异义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虽然，受地于先王，愿终守之（古义：两个词，虽然这样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/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今义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一个词，表转折关系的连词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以头抢地耳（古义：碰，撞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/今义：抢夺）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休祲降于天（古义：吉祥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/今义：常指休息）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长跪而谢之（古义：道歉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/今义：感谢、凋落）</a:t>
            </a:r>
            <a:endParaRPr lang="en-US" altLang="zh-CN" sz="2800" dirty="0"/>
          </a:p>
        </p:txBody>
      </p:sp>
      <p:sp>
        <p:nvSpPr>
          <p:cNvPr id="3" name="P_6_BD#e531247cd?sp=1&amp;vcp=1&amp;pid=b94ce4298&amp;color=0,0,0&amp;vtp=1&amp;vaab=1&amp;bt=1&amp;bbb=1&amp;hb=1&amp;zzd= 3">
            <a:extLst>
              <a:ext uri="{FF2B5EF4-FFF2-40B4-BE49-F238E27FC236}">
                <a16:creationId xmlns:a16="http://schemas.microsoft.com/office/drawing/2014/main" id="{733DF194-28EC-2CAF-B433-CDDDC2428C52}"/>
              </a:ext>
            </a:extLst>
          </p:cNvPr>
          <p:cNvSpPr/>
          <p:nvPr/>
        </p:nvSpPr>
        <p:spPr>
          <a:xfrm>
            <a:off x="1765078" y="248192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P_6_BD#e531247cd?sp=1&amp;vcp=1&amp;pid=b94ce4298&amp;color=0,0,0&amp;vtp=1&amp;vaab=1&amp;bt=1&amp;bbb=1&amp;hb=1&amp;zzd= 3">
            <a:extLst>
              <a:ext uri="{FF2B5EF4-FFF2-40B4-BE49-F238E27FC236}">
                <a16:creationId xmlns:a16="http://schemas.microsoft.com/office/drawing/2014/main" id="{7F988BC2-5770-F45F-A81D-1133253897EF}"/>
              </a:ext>
            </a:extLst>
          </p:cNvPr>
          <p:cNvSpPr/>
          <p:nvPr/>
        </p:nvSpPr>
        <p:spPr>
          <a:xfrm>
            <a:off x="2120678" y="248192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_6_BD#e531247cd?sp=1&amp;vcp=1&amp;pid=b94ce4298&amp;color=0,0,0&amp;vtp=1&amp;vaab=1&amp;bt=1&amp;bbb=1&amp;hb=1&amp;zzd= 6">
            <a:extLst>
              <a:ext uri="{FF2B5EF4-FFF2-40B4-BE49-F238E27FC236}">
                <a16:creationId xmlns:a16="http://schemas.microsoft.com/office/drawing/2014/main" id="{FF5AA12F-5D97-A9EE-4E3C-71F0CB9148B0}"/>
              </a:ext>
            </a:extLst>
          </p:cNvPr>
          <p:cNvSpPr/>
          <p:nvPr/>
        </p:nvSpPr>
        <p:spPr>
          <a:xfrm>
            <a:off x="2476278" y="377732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6_BD#e531247cd?sp=1&amp;vcp=1&amp;pid=b94ce4298&amp;color=0,0,0&amp;vtp=1&amp;vaab=1&amp;bt=1&amp;bbb=1&amp;hb=1&amp;zzd= 8">
            <a:extLst>
              <a:ext uri="{FF2B5EF4-FFF2-40B4-BE49-F238E27FC236}">
                <a16:creationId xmlns:a16="http://schemas.microsoft.com/office/drawing/2014/main" id="{9534AE09-9DB2-27AE-781A-0302D24AB2D8}"/>
              </a:ext>
            </a:extLst>
          </p:cNvPr>
          <p:cNvSpPr/>
          <p:nvPr/>
        </p:nvSpPr>
        <p:spPr>
          <a:xfrm>
            <a:off x="1765078" y="442502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6_BD#e531247cd?sp=1&amp;vcp=1&amp;pid=b94ce4298&amp;color=0,0,0&amp;vtp=1&amp;vaab=1&amp;bt=1&amp;bbb=1&amp;hb=1&amp;zzd= 10">
            <a:extLst>
              <a:ext uri="{FF2B5EF4-FFF2-40B4-BE49-F238E27FC236}">
                <a16:creationId xmlns:a16="http://schemas.microsoft.com/office/drawing/2014/main" id="{6F919ECF-22AD-CF84-808E-087B3FC4F680}"/>
              </a:ext>
            </a:extLst>
          </p:cNvPr>
          <p:cNvSpPr/>
          <p:nvPr/>
        </p:nvSpPr>
        <p:spPr>
          <a:xfrm>
            <a:off x="2831878" y="5054886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3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66&amp;si=36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e531247cd?sp=1&amp;vcp=1&amp;pid=b94ce4298&amp;color=0,0,0&amp;vtp=1&amp;vaab=1&amp;bt=1&amp;bbb=1"/>
          <p:cNvSpPr/>
          <p:nvPr/>
        </p:nvSpPr>
        <p:spPr>
          <a:xfrm>
            <a:off x="539496" y="394684"/>
            <a:ext cx="11109960" cy="5735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（3）词类活用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请广于君（形容词用作动词，增广、扩充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轻寡人与（形容词用作动词，轻视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天下缟素，今日是也（名词用作动词，穿白色丧服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（4）其他实词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虽千里不敢易也（交换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秦王怫然怒（愤怒的样子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怀怒未发，休祲降于天（不祥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</a:p>
          <a:p>
            <a:pPr latinLnBrk="1"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寡人谕矣（明白，懂得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11" name="P_6_BD#e531247cd?sp=1&amp;vcp=1&amp;pid=b94ce4298&amp;color=0,0,0&amp;vtp=1&amp;vaab=1&amp;bt=1&amp;bbb=1&amp;zzd= 2">
            <a:extLst>
              <a:ext uri="{FF2B5EF4-FFF2-40B4-BE49-F238E27FC236}">
                <a16:creationId xmlns:a16="http://schemas.microsoft.com/office/drawing/2014/main" id="{6785DB01-0978-A42C-4685-99D4C15AABF4}"/>
              </a:ext>
            </a:extLst>
          </p:cNvPr>
          <p:cNvSpPr/>
          <p:nvPr/>
        </p:nvSpPr>
        <p:spPr>
          <a:xfrm>
            <a:off x="2120678" y="16519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P_6_BD#e531247cd?sp=1&amp;vcp=1&amp;pid=b94ce4298&amp;color=0,0,0&amp;vtp=1&amp;vaab=1&amp;bt=1&amp;bbb=1&amp;zzd= 3">
            <a:extLst>
              <a:ext uri="{FF2B5EF4-FFF2-40B4-BE49-F238E27FC236}">
                <a16:creationId xmlns:a16="http://schemas.microsoft.com/office/drawing/2014/main" id="{D4961B55-B95C-E4BE-B7C2-152B3A32D482}"/>
              </a:ext>
            </a:extLst>
          </p:cNvPr>
          <p:cNvSpPr/>
          <p:nvPr/>
        </p:nvSpPr>
        <p:spPr>
          <a:xfrm>
            <a:off x="1765078" y="22996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P_6_BD#e531247cd?sp=1&amp;vcp=1&amp;pid=b94ce4298&amp;color=0,0,0&amp;vtp=1&amp;vaab=1&amp;bt=1&amp;bbb=1&amp;zzd= 4">
            <a:extLst>
              <a:ext uri="{FF2B5EF4-FFF2-40B4-BE49-F238E27FC236}">
                <a16:creationId xmlns:a16="http://schemas.microsoft.com/office/drawing/2014/main" id="{CD828675-65DE-997B-0C78-2BC217CA76A5}"/>
              </a:ext>
            </a:extLst>
          </p:cNvPr>
          <p:cNvSpPr/>
          <p:nvPr/>
        </p:nvSpPr>
        <p:spPr>
          <a:xfrm>
            <a:off x="2476278" y="29473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P_6_BD#e531247cd?sp=1&amp;vcp=1&amp;pid=b94ce4298&amp;color=0,0,0&amp;vtp=1&amp;vaab=1&amp;bt=1&amp;bbb=1&amp;zzd= 4">
            <a:extLst>
              <a:ext uri="{FF2B5EF4-FFF2-40B4-BE49-F238E27FC236}">
                <a16:creationId xmlns:a16="http://schemas.microsoft.com/office/drawing/2014/main" id="{B4E40CAB-3470-C5C4-7598-9ABF75EA9EEF}"/>
              </a:ext>
            </a:extLst>
          </p:cNvPr>
          <p:cNvSpPr/>
          <p:nvPr/>
        </p:nvSpPr>
        <p:spPr>
          <a:xfrm>
            <a:off x="2831878" y="29473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P_6_BD#e531247cd?sp=1&amp;vcp=1&amp;pid=b94ce4298&amp;color=0,0,0&amp;vtp=1&amp;vaab=1&amp;bt=1&amp;bbb=1&amp;zzd= 6">
            <a:extLst>
              <a:ext uri="{FF2B5EF4-FFF2-40B4-BE49-F238E27FC236}">
                <a16:creationId xmlns:a16="http://schemas.microsoft.com/office/drawing/2014/main" id="{DF778EEF-E4B5-EDE9-6147-F5CCAD3D7443}"/>
              </a:ext>
            </a:extLst>
          </p:cNvPr>
          <p:cNvSpPr/>
          <p:nvPr/>
        </p:nvSpPr>
        <p:spPr>
          <a:xfrm>
            <a:off x="3543078" y="42427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P_6_BD#e531247cd?sp=1&amp;vcp=1&amp;pid=b94ce4298&amp;color=0,0,0&amp;vtp=1&amp;vaab=1&amp;bt=1&amp;bbb=1&amp;zzd= 7">
            <a:extLst>
              <a:ext uri="{FF2B5EF4-FFF2-40B4-BE49-F238E27FC236}">
                <a16:creationId xmlns:a16="http://schemas.microsoft.com/office/drawing/2014/main" id="{869DA755-31A6-55B4-7E3A-F752E31F0091}"/>
              </a:ext>
            </a:extLst>
          </p:cNvPr>
          <p:cNvSpPr/>
          <p:nvPr/>
        </p:nvSpPr>
        <p:spPr>
          <a:xfrm>
            <a:off x="2476278" y="48904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P_6_BD#e531247cd?sp=1&amp;vcp=1&amp;pid=b94ce4298&amp;color=0,0,0&amp;vtp=1&amp;vaab=1&amp;bt=1&amp;bbb=1&amp;zzd= 7">
            <a:extLst>
              <a:ext uri="{FF2B5EF4-FFF2-40B4-BE49-F238E27FC236}">
                <a16:creationId xmlns:a16="http://schemas.microsoft.com/office/drawing/2014/main" id="{C5B4BFA5-3655-080B-6EA3-F05989BE8AA3}"/>
              </a:ext>
            </a:extLst>
          </p:cNvPr>
          <p:cNvSpPr/>
          <p:nvPr/>
        </p:nvSpPr>
        <p:spPr>
          <a:xfrm>
            <a:off x="2831878" y="48904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P_6_BD#e531247cd?sp=1&amp;vcp=1&amp;pid=b94ce4298&amp;color=0,0,0&amp;vtp=1&amp;vaab=1&amp;bt=1&amp;bbb=1&amp;zzd= 8">
            <a:extLst>
              <a:ext uri="{FF2B5EF4-FFF2-40B4-BE49-F238E27FC236}">
                <a16:creationId xmlns:a16="http://schemas.microsoft.com/office/drawing/2014/main" id="{51FF245D-15AD-F38E-8F25-FA95C556B0A9}"/>
              </a:ext>
            </a:extLst>
          </p:cNvPr>
          <p:cNvSpPr/>
          <p:nvPr/>
        </p:nvSpPr>
        <p:spPr>
          <a:xfrm>
            <a:off x="3898678" y="55381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P_6_BD#e531247cd?sp=1&amp;vcp=1&amp;pid=b94ce4298&amp;color=0,0,0&amp;vtp=1&amp;vaab=1&amp;bt=1&amp;bbb=1&amp;zzd= 9">
            <a:extLst>
              <a:ext uri="{FF2B5EF4-FFF2-40B4-BE49-F238E27FC236}">
                <a16:creationId xmlns:a16="http://schemas.microsoft.com/office/drawing/2014/main" id="{BDAE072C-1E0C-3C7A-7540-4694442E6F89}"/>
              </a:ext>
            </a:extLst>
          </p:cNvPr>
          <p:cNvSpPr/>
          <p:nvPr/>
        </p:nvSpPr>
        <p:spPr>
          <a:xfrm>
            <a:off x="2476278" y="616804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3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67&amp;si=36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e531247cd?sp=1&amp;vcp=1&amp;pid=b94ce4298&amp;color=0,0,0&amp;vtp=1&amp;vaab=1&amp;bt=1&amp;bbb=1"/>
          <p:cNvSpPr/>
          <p:nvPr/>
        </p:nvSpPr>
        <p:spPr>
          <a:xfrm>
            <a:off x="539496" y="392475"/>
            <a:ext cx="11109960" cy="5735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3.重要虚词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（1）以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寡人欲以五百里之地易安陵（介词，用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而君以五十里之地存者（介词，凭借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以君为长者（介词，把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徒以有先生也（连词，因为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（2）夫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此庸夫之怒也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的人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</a:p>
          <a:p>
            <a:pPr latinLnBrk="1"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夫专诸之刺王僚也（句首发语词，无实义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11" name="P_6#e531247cd?sp=1&amp;vcp=1&amp;pid=b94ce4298&amp;color=0,0,0&amp;vtp=1&amp;vaab=1&amp;bt=1&amp;bbb=1&amp;zzd= 3">
            <a:extLst>
              <a:ext uri="{FF2B5EF4-FFF2-40B4-BE49-F238E27FC236}">
                <a16:creationId xmlns:a16="http://schemas.microsoft.com/office/drawing/2014/main" id="{EF831A31-FE30-1C43-45E7-A3060369779C}"/>
              </a:ext>
            </a:extLst>
          </p:cNvPr>
          <p:cNvSpPr/>
          <p:nvPr/>
        </p:nvSpPr>
        <p:spPr>
          <a:xfrm>
            <a:off x="2831878" y="229747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P_6#e531247cd?sp=1&amp;vcp=1&amp;pid=b94ce4298&amp;color=0,0,0&amp;vtp=1&amp;vaab=1&amp;bt=1&amp;bbb=1&amp;zzd= 4">
            <a:extLst>
              <a:ext uri="{FF2B5EF4-FFF2-40B4-BE49-F238E27FC236}">
                <a16:creationId xmlns:a16="http://schemas.microsoft.com/office/drawing/2014/main" id="{0ABED5D0-6ED2-EFC4-16E6-73AE1B61B11F}"/>
              </a:ext>
            </a:extLst>
          </p:cNvPr>
          <p:cNvSpPr/>
          <p:nvPr/>
        </p:nvSpPr>
        <p:spPr>
          <a:xfrm>
            <a:off x="2476278" y="294517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P_6#e531247cd?sp=1&amp;vcp=1&amp;pid=b94ce4298&amp;color=0,0,0&amp;vtp=1&amp;vaab=1&amp;bt=1&amp;bbb=1&amp;zzd= 5">
            <a:extLst>
              <a:ext uri="{FF2B5EF4-FFF2-40B4-BE49-F238E27FC236}">
                <a16:creationId xmlns:a16="http://schemas.microsoft.com/office/drawing/2014/main" id="{BFBE3563-C447-4062-74B5-05D8ADD4235F}"/>
              </a:ext>
            </a:extLst>
          </p:cNvPr>
          <p:cNvSpPr/>
          <p:nvPr/>
        </p:nvSpPr>
        <p:spPr>
          <a:xfrm>
            <a:off x="1765078" y="359287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P_6#e531247cd?sp=1&amp;vcp=1&amp;pid=b94ce4298&amp;color=0,0,0&amp;vtp=1&amp;vaab=1&amp;bt=1&amp;bbb=1&amp;zzd= 6">
            <a:extLst>
              <a:ext uri="{FF2B5EF4-FFF2-40B4-BE49-F238E27FC236}">
                <a16:creationId xmlns:a16="http://schemas.microsoft.com/office/drawing/2014/main" id="{0B34AE61-1E42-7E68-7EF6-118E29D2F222}"/>
              </a:ext>
            </a:extLst>
          </p:cNvPr>
          <p:cNvSpPr/>
          <p:nvPr/>
        </p:nvSpPr>
        <p:spPr>
          <a:xfrm>
            <a:off x="2120678" y="424057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P_6#e531247cd?sp=1&amp;vcp=1&amp;pid=b94ce4298&amp;color=0,0,0&amp;vtp=1&amp;vaab=1&amp;bt=1&amp;bbb=1&amp;zzd= 8">
            <a:extLst>
              <a:ext uri="{FF2B5EF4-FFF2-40B4-BE49-F238E27FC236}">
                <a16:creationId xmlns:a16="http://schemas.microsoft.com/office/drawing/2014/main" id="{8CDC5C93-CFDD-6135-753A-7899D2A67D63}"/>
              </a:ext>
            </a:extLst>
          </p:cNvPr>
          <p:cNvSpPr/>
          <p:nvPr/>
        </p:nvSpPr>
        <p:spPr>
          <a:xfrm>
            <a:off x="2476278" y="553597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P_6#e531247cd?sp=1&amp;vcp=1&amp;pid=b94ce4298&amp;color=0,0,0&amp;vtp=1&amp;vaab=1&amp;bt=1&amp;bbb=1&amp;zzd= 9">
            <a:extLst>
              <a:ext uri="{FF2B5EF4-FFF2-40B4-BE49-F238E27FC236}">
                <a16:creationId xmlns:a16="http://schemas.microsoft.com/office/drawing/2014/main" id="{37AF1581-02FD-244B-409E-08B7A956F985}"/>
              </a:ext>
            </a:extLst>
          </p:cNvPr>
          <p:cNvSpPr/>
          <p:nvPr/>
        </p:nvSpPr>
        <p:spPr>
          <a:xfrm>
            <a:off x="1765078" y="6146782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3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68&amp;si=36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e531247cd?sp=1&amp;vcp=1&amp;pid=b94ce4298&amp;color=0,0,0&amp;vtp=1&amp;vaab=1&amp;bt=1&amp;bbb=1"/>
          <p:cNvSpPr/>
          <p:nvPr/>
        </p:nvSpPr>
        <p:spPr>
          <a:xfrm>
            <a:off x="539496" y="218538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）而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①挺剑而起（连词，表承接）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②而安陵以五十里之地存者（连词，表转折，但是）</a:t>
            </a:r>
          </a:p>
          <a:p>
            <a:pPr latinLnBrk="1"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③长跪而谢之（连词，表修饰）</a:t>
            </a:r>
            <a:endParaRPr lang="en-US" altLang="zh-CN" sz="2800" dirty="0"/>
          </a:p>
        </p:txBody>
      </p:sp>
      <p:sp>
        <p:nvSpPr>
          <p:cNvPr id="6" name="P_6_BD#e531247cd?sp=1&amp;vcp=1&amp;pid=b94ce4298&amp;color=0,0,0&amp;vtp=1&amp;vaab=1&amp;bt=1&amp;bbb=1&amp;zzd= 2">
            <a:extLst>
              <a:ext uri="{FF2B5EF4-FFF2-40B4-BE49-F238E27FC236}">
                <a16:creationId xmlns:a16="http://schemas.microsoft.com/office/drawing/2014/main" id="{7E935633-0C8E-719F-EDB0-B1A5C4922EEA}"/>
              </a:ext>
            </a:extLst>
          </p:cNvPr>
          <p:cNvSpPr/>
          <p:nvPr/>
        </p:nvSpPr>
        <p:spPr>
          <a:xfrm>
            <a:off x="2476278" y="34426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6_BD#e531247cd?sp=1&amp;vcp=1&amp;pid=b94ce4298&amp;color=0,0,0&amp;vtp=1&amp;vaab=1&amp;bt=1&amp;bbb=1&amp;zzd= 3">
            <a:extLst>
              <a:ext uri="{FF2B5EF4-FFF2-40B4-BE49-F238E27FC236}">
                <a16:creationId xmlns:a16="http://schemas.microsoft.com/office/drawing/2014/main" id="{AD63F444-1A0F-7453-477E-3C3A2719D569}"/>
              </a:ext>
            </a:extLst>
          </p:cNvPr>
          <p:cNvSpPr/>
          <p:nvPr/>
        </p:nvSpPr>
        <p:spPr>
          <a:xfrm>
            <a:off x="1765078" y="40903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6_BD#e531247cd?sp=1&amp;vcp=1&amp;pid=b94ce4298&amp;color=0,0,0&amp;vtp=1&amp;vaab=1&amp;bt=1&amp;bbb=1&amp;zzd= 4">
            <a:extLst>
              <a:ext uri="{FF2B5EF4-FFF2-40B4-BE49-F238E27FC236}">
                <a16:creationId xmlns:a16="http://schemas.microsoft.com/office/drawing/2014/main" id="{3501FF3F-088D-C94F-5F86-537ECE3B8846}"/>
              </a:ext>
            </a:extLst>
          </p:cNvPr>
          <p:cNvSpPr/>
          <p:nvPr/>
        </p:nvSpPr>
        <p:spPr>
          <a:xfrm>
            <a:off x="2476278" y="470119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3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69&amp;si=36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e531247cd?sp=1&amp;vcp=1&amp;pid=b94ce4298&amp;color=0,0,0&amp;vtp=1&amp;vaab=1&amp;bt=1&amp;bbb=1"/>
          <p:cNvSpPr/>
          <p:nvPr/>
        </p:nvSpPr>
        <p:spPr>
          <a:xfrm>
            <a:off x="539496" y="122526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（4）之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寡人欲以五百里之地易安陵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/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而安陵以五十里之地存者（助词，的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愿终守之（代词，指代安陵国土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夫专诸之刺王僚也（助词，用在主谓语之间，取消句子的独立性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不译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长跪而谢之曰（代词，指唐雎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7" name="P_6_BD#e531247cd?sp=1&amp;vcp=1&amp;pid=b94ce4298&amp;color=0,0,0&amp;vtp=1&amp;vaab=1&amp;bt=1&amp;bbb=1&amp;zzd= 2">
            <a:extLst>
              <a:ext uri="{FF2B5EF4-FFF2-40B4-BE49-F238E27FC236}">
                <a16:creationId xmlns:a16="http://schemas.microsoft.com/office/drawing/2014/main" id="{DF979938-7214-D0A2-CE23-56B143D7F6F8}"/>
              </a:ext>
            </a:extLst>
          </p:cNvPr>
          <p:cNvSpPr/>
          <p:nvPr/>
        </p:nvSpPr>
        <p:spPr>
          <a:xfrm>
            <a:off x="4254278" y="248256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6_BD#e531247cd?sp=1&amp;vcp=1&amp;pid=b94ce4298&amp;color=0,0,0&amp;vtp=1&amp;vaab=1&amp;bt=1&amp;bbb=1&amp;zzd= 2">
            <a:extLst>
              <a:ext uri="{FF2B5EF4-FFF2-40B4-BE49-F238E27FC236}">
                <a16:creationId xmlns:a16="http://schemas.microsoft.com/office/drawing/2014/main" id="{7DF5BACF-227C-80F2-085B-54132226D196}"/>
              </a:ext>
            </a:extLst>
          </p:cNvPr>
          <p:cNvSpPr/>
          <p:nvPr/>
        </p:nvSpPr>
        <p:spPr>
          <a:xfrm>
            <a:off x="8619903" y="248256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6_BD#e531247cd?sp=1&amp;vcp=1&amp;pid=b94ce4298&amp;color=0,0,0&amp;vtp=1&amp;vaab=1&amp;bt=1&amp;bbb=1&amp;zzd= 4">
            <a:extLst>
              <a:ext uri="{FF2B5EF4-FFF2-40B4-BE49-F238E27FC236}">
                <a16:creationId xmlns:a16="http://schemas.microsoft.com/office/drawing/2014/main" id="{1FA5EC49-F3DA-0C01-EE4A-5B415B378710}"/>
              </a:ext>
            </a:extLst>
          </p:cNvPr>
          <p:cNvSpPr/>
          <p:nvPr/>
        </p:nvSpPr>
        <p:spPr>
          <a:xfrm>
            <a:off x="2812828" y="311121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6_BD#e531247cd?sp=1&amp;vcp=1&amp;pid=b94ce4298&amp;color=0,0,0&amp;vtp=1&amp;vaab=1&amp;bt=1&amp;bbb=1&amp;zzd= 5">
            <a:extLst>
              <a:ext uri="{FF2B5EF4-FFF2-40B4-BE49-F238E27FC236}">
                <a16:creationId xmlns:a16="http://schemas.microsoft.com/office/drawing/2014/main" id="{6582726A-DD42-7EC1-28E1-E304130A2FC5}"/>
              </a:ext>
            </a:extLst>
          </p:cNvPr>
          <p:cNvSpPr/>
          <p:nvPr/>
        </p:nvSpPr>
        <p:spPr>
          <a:xfrm>
            <a:off x="2825306" y="3765837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_6_BD#e531247cd?sp=1&amp;vcp=1&amp;pid=b94ce4298&amp;color=0,0,0&amp;vtp=1&amp;vaab=1&amp;bt=1&amp;bbb=1&amp;zzd= 7">
            <a:extLst>
              <a:ext uri="{FF2B5EF4-FFF2-40B4-BE49-F238E27FC236}">
                <a16:creationId xmlns:a16="http://schemas.microsoft.com/office/drawing/2014/main" id="{EE60D637-93FF-8C62-7A19-C9E2AA820EB2}"/>
              </a:ext>
            </a:extLst>
          </p:cNvPr>
          <p:cNvSpPr/>
          <p:nvPr/>
        </p:nvSpPr>
        <p:spPr>
          <a:xfrm>
            <a:off x="3193606" y="503647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3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70&amp;si=37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e531247cd?sp=1&amp;vcp=1&amp;pid=b94ce4298&amp;color=0,0,0&amp;vtp=1&amp;vaab=1&amp;bt=1&amp;bbb=1"/>
          <p:cNvSpPr/>
          <p:nvPr/>
        </p:nvSpPr>
        <p:spPr>
          <a:xfrm>
            <a:off x="539496" y="1154779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（5）然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虽然，受地于先王（代词，这样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秦王怫然怒（形容词词尾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的样子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（6）虽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虽然，受地于先王（转折连词，虽然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</a:p>
          <a:p>
            <a:pPr latinLnBrk="1"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虽千里不敢易也（让步连词，即使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8" name="P_6_BD#e531247cd?sp=1&amp;vcp=1&amp;pid=b94ce4298&amp;color=0,0,0&amp;vtp=1&amp;vaab=1&amp;bt=1&amp;bbb=1&amp;zzd= 2">
            <a:extLst>
              <a:ext uri="{FF2B5EF4-FFF2-40B4-BE49-F238E27FC236}">
                <a16:creationId xmlns:a16="http://schemas.microsoft.com/office/drawing/2014/main" id="{279BB964-8A1F-409D-DC50-108D7A8CE5E7}"/>
              </a:ext>
            </a:extLst>
          </p:cNvPr>
          <p:cNvSpPr/>
          <p:nvPr/>
        </p:nvSpPr>
        <p:spPr>
          <a:xfrm>
            <a:off x="2120678" y="241207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6_BD#e531247cd?sp=1&amp;vcp=1&amp;pid=b94ce4298&amp;color=0,0,0&amp;vtp=1&amp;vaab=1&amp;bt=1&amp;bbb=1&amp;zzd= 3">
            <a:extLst>
              <a:ext uri="{FF2B5EF4-FFF2-40B4-BE49-F238E27FC236}">
                <a16:creationId xmlns:a16="http://schemas.microsoft.com/office/drawing/2014/main" id="{D6FDFF90-1782-D52A-7EA0-E1D66A6BBB88}"/>
              </a:ext>
            </a:extLst>
          </p:cNvPr>
          <p:cNvSpPr/>
          <p:nvPr/>
        </p:nvSpPr>
        <p:spPr>
          <a:xfrm>
            <a:off x="2831878" y="305977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6_BD#e531247cd?sp=1&amp;vcp=1&amp;pid=b94ce4298&amp;color=0,0,0&amp;vtp=1&amp;vaab=1&amp;bt=1&amp;bbb=1&amp;zzd= 5">
            <a:extLst>
              <a:ext uri="{FF2B5EF4-FFF2-40B4-BE49-F238E27FC236}">
                <a16:creationId xmlns:a16="http://schemas.microsoft.com/office/drawing/2014/main" id="{78C3E0B3-B25E-D0C3-43B2-A3840F4B721F}"/>
              </a:ext>
            </a:extLst>
          </p:cNvPr>
          <p:cNvSpPr/>
          <p:nvPr/>
        </p:nvSpPr>
        <p:spPr>
          <a:xfrm>
            <a:off x="1765078" y="435517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_6_BD#e531247cd?sp=1&amp;vcp=1&amp;pid=b94ce4298&amp;color=0,0,0&amp;vtp=1&amp;vaab=1&amp;bt=1&amp;bbb=1&amp;zzd= 6">
            <a:extLst>
              <a:ext uri="{FF2B5EF4-FFF2-40B4-BE49-F238E27FC236}">
                <a16:creationId xmlns:a16="http://schemas.microsoft.com/office/drawing/2014/main" id="{8342FB1A-D3E3-B2F2-2B2C-EC81808027CA}"/>
              </a:ext>
            </a:extLst>
          </p:cNvPr>
          <p:cNvSpPr/>
          <p:nvPr/>
        </p:nvSpPr>
        <p:spPr>
          <a:xfrm>
            <a:off x="1765078" y="4985036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3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71&amp;si=37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e531247cd?sp=1&amp;vcp=1&amp;pid=b94ce4298&amp;color=0,0,0&amp;mp=1&amp;vtp=1&amp;vaab=1&amp;bt=1&amp;bbb=1"/>
          <p:cNvSpPr/>
          <p:nvPr/>
        </p:nvSpPr>
        <p:spPr>
          <a:xfrm>
            <a:off x="539496" y="1468469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（7）于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受地于先王（介词，从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仓鹰击于殿上（介词，到、在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（8）其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安陵君其许寡人（语气词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表示祈使语气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6" name="P_6_BD#e531247cd?sp=1&amp;vcp=1&amp;pid=b94ce4298&amp;color=0,0,0&amp;mp=1&amp;vtp=1&amp;vaab=1&amp;bt=1&amp;bbb=1&amp;zzd= 2">
            <a:extLst>
              <a:ext uri="{FF2B5EF4-FFF2-40B4-BE49-F238E27FC236}">
                <a16:creationId xmlns:a16="http://schemas.microsoft.com/office/drawing/2014/main" id="{F5C885DF-2FC7-753E-E6CC-DE61880C95F5}"/>
              </a:ext>
            </a:extLst>
          </p:cNvPr>
          <p:cNvSpPr/>
          <p:nvPr/>
        </p:nvSpPr>
        <p:spPr>
          <a:xfrm>
            <a:off x="2476278" y="272576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6_BD#e531247cd?sp=1&amp;vcp=1&amp;pid=b94ce4298&amp;color=0,0,0&amp;mp=1&amp;vtp=1&amp;vaab=1&amp;bt=1&amp;bbb=1&amp;zzd= 3">
            <a:extLst>
              <a:ext uri="{FF2B5EF4-FFF2-40B4-BE49-F238E27FC236}">
                <a16:creationId xmlns:a16="http://schemas.microsoft.com/office/drawing/2014/main" id="{568E62B0-4F27-3E9D-FAC1-D5186AFF14BE}"/>
              </a:ext>
            </a:extLst>
          </p:cNvPr>
          <p:cNvSpPr/>
          <p:nvPr/>
        </p:nvSpPr>
        <p:spPr>
          <a:xfrm>
            <a:off x="2831878" y="337346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6_BD#e531247cd?sp=1&amp;vcp=1&amp;pid=b94ce4298&amp;color=0,0,0&amp;mp=1&amp;vtp=1&amp;vaab=1&amp;bt=1&amp;bbb=1&amp;zzd= 6">
            <a:extLst>
              <a:ext uri="{FF2B5EF4-FFF2-40B4-BE49-F238E27FC236}">
                <a16:creationId xmlns:a16="http://schemas.microsoft.com/office/drawing/2014/main" id="{5E7FAF54-112E-562F-A0B3-F6061BEF858E}"/>
              </a:ext>
            </a:extLst>
          </p:cNvPr>
          <p:cNvSpPr/>
          <p:nvPr/>
        </p:nvSpPr>
        <p:spPr>
          <a:xfrm>
            <a:off x="2476278" y="4631976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3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72&amp;si=37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e531247cd?sp=1&amp;vcp=1&amp;pid=b94ce4298&amp;color=0,0,0&amp;vtp=1&amp;vaab=1&amp;bt=1&amp;bbb=1&amp;hb=1"/>
          <p:cNvSpPr/>
          <p:nvPr/>
        </p:nvSpPr>
        <p:spPr>
          <a:xfrm>
            <a:off x="539496" y="185899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4.理解拓展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本文记叙了唐雎在国家存亡的危急关头出使秦国，与秦王针锋相对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地进行斗争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，最终折服秦王，保全国家，完成使命的经过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。歌颂了他不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畏强暴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、敢于斗争的爱国精神，揭露了秦王骄横奸诈、外强中干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、色厉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内荏的本质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9&amp;si=3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609f5784c?vcp=1&amp;pid=832d35b65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（四）狼</a:t>
            </a:r>
            <a:endParaRPr lang="en-US" altLang="zh-CN" sz="3000" dirty="0"/>
          </a:p>
        </p:txBody>
      </p:sp>
      <p:graphicFrame>
        <p:nvGraphicFramePr>
          <p:cNvPr id="40" name="P_6_BD#6601414d1?colgroup=10,19&amp;vcp=1&amp;pid=609f5784c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9571803"/>
              </p:ext>
            </p:extLst>
          </p:nvPr>
        </p:nvGraphicFramePr>
        <p:xfrm>
          <a:off x="539496" y="1295191"/>
          <a:ext cx="11100816" cy="2215516"/>
        </p:xfrm>
        <a:graphic>
          <a:graphicData uri="http://schemas.openxmlformats.org/drawingml/2006/table">
            <a:tbl>
              <a:tblPr/>
              <a:tblGrid>
                <a:gridCol w="387705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2237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参考译文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一屠晚归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担中肉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止有剩骨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途中两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狼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缀行甚远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有个屠户天晚回家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担子里的肉已经卖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完了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只剩下一些骨头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路上遇到两只狼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紧跟着走了很远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3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73&amp;si=37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e531247cd?sp=1&amp;vcp=1&amp;pid=b94ce4298&amp;color=0,0,0&amp;vtp=1&amp;vaab=1&amp;bt=1&amp;bbb=1&amp;hb=1"/>
          <p:cNvSpPr/>
          <p:nvPr/>
        </p:nvSpPr>
        <p:spPr>
          <a:xfrm>
            <a:off x="539496" y="185899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5.主旨分析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本文记叙了唐雎在安陵国危急存亡的时刻出使秦国，与秦王展开针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锋相对的斗争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，并出色地完成使命的过程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，表现了唐雎维护国家尊严的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严正立场和不畏强暴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、敢于斗争的精神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，揭示了弱国安陵能够在外交上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战胜强秦的原因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74&amp;si=37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e531247cd?sp=1&amp;vcp=1&amp;pid=b94ce4298&amp;color=0,0,0&amp;vtp=1&amp;vaab=1&amp;bt=1&amp;bbb=1"/>
          <p:cNvSpPr/>
          <p:nvPr/>
        </p:nvSpPr>
        <p:spPr>
          <a:xfrm>
            <a:off x="539496" y="122526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.写作特色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（1）善于使用对话来刻画人物形象，其对话富于外交辞令，加之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文言虚词运用得当，使人物说话的语气突出，从而把人物的神态描绘得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形象、逼真。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（2）运用多种形式的对比和衬托来刻画人物。唐雎和秦王，一个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临危不惧、机智果敢，一个色厉内荏、外强中干。通过对比，二者形象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鲜明而生动。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75&amp;si=37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18ceed4c3?vcp=1&amp;pid=04f8eb8a0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（三）送东阳马生序</a:t>
            </a:r>
            <a:endParaRPr lang="en-US" altLang="zh-CN" sz="3000" dirty="0"/>
          </a:p>
        </p:txBody>
      </p:sp>
      <p:graphicFrame>
        <p:nvGraphicFramePr>
          <p:cNvPr id="376" name="P_6_BD#5185773a1?colgroup=10,18&amp;vcp=1&amp;pid=18ceed4c3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99479277"/>
              </p:ext>
            </p:extLst>
          </p:nvPr>
        </p:nvGraphicFramePr>
        <p:xfrm>
          <a:off x="539496" y="1295191"/>
          <a:ext cx="11091672" cy="4434460"/>
        </p:xfrm>
        <a:graphic>
          <a:graphicData uri="http://schemas.openxmlformats.org/drawingml/2006/table">
            <a:tbl>
              <a:tblPr/>
              <a:tblGrid>
                <a:gridCol w="40965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9951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参考译文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94900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余幼时即嗜学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家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贫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无从致书以观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每假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借于藏书之家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手自笔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录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计日以还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天大寒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砚冰坚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手指不可屈伸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弗之怠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录毕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走送之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不敢稍逾约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我小时就爱好读书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家里穷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没有办法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得到书来看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就经常向有书的人家去借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亲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手用笔抄写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计算着约定的日子按期归还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天气特别冷的时候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砚池里的墨水结成坚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手指不能屈伸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也不放松抄录书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3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76&amp;si=37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77" name="P_6_BD#5185773a1?colgroup=10,18&amp;vcp=1&amp;pid=18ceed4c3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8970021"/>
              </p:ext>
            </p:extLst>
          </p:nvPr>
        </p:nvGraphicFramePr>
        <p:xfrm>
          <a:off x="539496" y="1183939"/>
          <a:ext cx="11091672" cy="4958652"/>
        </p:xfrm>
        <a:graphic>
          <a:graphicData uri="http://schemas.openxmlformats.org/drawingml/2006/table">
            <a:tbl>
              <a:tblPr/>
              <a:tblGrid>
                <a:gridCol w="40965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9951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06633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参考译文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16508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以是人多以书假余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余因得遍观群书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既加冠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益慕圣贤之道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又患无硕师名人与游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尝趋百里外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从乡之先达执经叩问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先达德隆望尊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门人弟子填其室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未尝稍降辞色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抄写完毕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跑着送还书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不敢稍稍超过约定期限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因此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人家多愿意把书借给我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我也因此能够看到各种各样的书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成年以后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我更加仰慕古代圣贤的学说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又忧虑没有学问渊博的老师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名人交往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曾经快步走到百里以外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拿着经书向同乡有道德有学问的前辈请教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前辈道德声望高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向他求教的学生挤满了他的屋子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他从不把言辞和脸色略变得温和一些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6_BD#5185773a1?colgroup=10,18&amp;vcp=1&amp;pid=18ceed4c3&amp;color=0,0,0&amp;mp=1&amp;vtp=1&amp;vaab=1&amp;bt=1&amp;bbb=1">
            <a:extLst>
              <a:ext uri="{FF2B5EF4-FFF2-40B4-BE49-F238E27FC236}">
                <a16:creationId xmlns:a16="http://schemas.microsoft.com/office/drawing/2014/main" id="{893267B1-4EE6-B8CF-FF96-09F8293046D1}"/>
              </a:ext>
            </a:extLst>
          </p:cNvPr>
          <p:cNvSpPr txBox="1"/>
          <p:nvPr/>
        </p:nvSpPr>
        <p:spPr>
          <a:xfrm>
            <a:off x="10913023" y="554400"/>
            <a:ext cx="718145" cy="516552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43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77&amp;si=37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78" name="P_6_BD#5185773a1?colgroup=10,18&amp;vcp=1&amp;pid=18ceed4c3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0816023"/>
              </p:ext>
            </p:extLst>
          </p:nvPr>
        </p:nvGraphicFramePr>
        <p:xfrm>
          <a:off x="222420" y="1502346"/>
          <a:ext cx="11747160" cy="3879724"/>
        </p:xfrm>
        <a:graphic>
          <a:graphicData uri="http://schemas.openxmlformats.org/drawingml/2006/table">
            <a:tbl>
              <a:tblPr/>
              <a:tblGrid>
                <a:gridCol w="475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9951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参考译文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0164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余立侍左右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援疑质理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俯身倾耳以请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或遇其叱咄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色愈恭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礼愈至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不敢出一言以复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俟其欣悦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则又请焉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故余虽愚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卒获有所闻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我站在旁边侍候着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提出疑难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询问道理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弯下身子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侧着耳朵来请教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有时遇到他训斥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我的表情更加恭顺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礼节更加周到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不敢多说一句辩解的话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等到他高兴了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就又去请教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所以我虽然愚笨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但最终能够有所收获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6_BD#5185773a1?colgroup=10,18&amp;vcp=1&amp;pid=18ceed4c3&amp;color=0,0,0&amp;mp=1&amp;vtp=1&amp;vaab=1&amp;bt=1&amp;bbb=1">
            <a:extLst>
              <a:ext uri="{FF2B5EF4-FFF2-40B4-BE49-F238E27FC236}">
                <a16:creationId xmlns:a16="http://schemas.microsoft.com/office/drawing/2014/main" id="{AC012783-31A6-22EB-6BA8-CDEF8A254CAB}"/>
              </a:ext>
            </a:extLst>
          </p:cNvPr>
          <p:cNvSpPr txBox="1"/>
          <p:nvPr/>
        </p:nvSpPr>
        <p:spPr>
          <a:xfrm>
            <a:off x="10913023" y="79013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78&amp;si=37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79" name="P_6_BD#5185773a1?colgroup=10,18&amp;vcp=1&amp;pid=18ceed4c3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1585583"/>
              </p:ext>
            </p:extLst>
          </p:nvPr>
        </p:nvGraphicFramePr>
        <p:xfrm>
          <a:off x="539496" y="1096200"/>
          <a:ext cx="11091672" cy="4989196"/>
        </p:xfrm>
        <a:graphic>
          <a:graphicData uri="http://schemas.openxmlformats.org/drawingml/2006/table">
            <a:tbl>
              <a:tblPr/>
              <a:tblGrid>
                <a:gridCol w="40965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9951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参考译文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49636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当余之从师也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负箧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曳屣行深山巨谷中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穷冬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烈风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大雪深数尺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足肤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皲裂而不知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至舍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四支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僵劲不能动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媵人持汤沃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灌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以衾拥覆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久而乃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和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寓逆旅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主人日再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无鲜肥滋味之享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当我从师求学的时候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背着书箱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拖着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鞋子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行走在深山大谷里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深冬季节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刮着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猛烈的寒风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大雪几尺深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脚上的皮肤因寒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冷干燥而开裂了还不知道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到了客舍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四肢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僵硬不能动弹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旅舍中的仆役拿了热水来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给我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洗濯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用被子给我盖上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很久才暖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和过来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寄居在旅店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店主人每天供给两顿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饭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没有新鲜肥美的食物可以享受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6_BD#5185773a1?colgroup=10,18&amp;vcp=1&amp;pid=18ceed4c3&amp;color=0,0,0&amp;vtp=1&amp;vaab=1&amp;bt=1&amp;bbb=1">
            <a:extLst>
              <a:ext uri="{FF2B5EF4-FFF2-40B4-BE49-F238E27FC236}">
                <a16:creationId xmlns:a16="http://schemas.microsoft.com/office/drawing/2014/main" id="{FFADD2A3-E2CB-054A-1686-BDF6092EAAB5}"/>
              </a:ext>
            </a:extLst>
          </p:cNvPr>
          <p:cNvSpPr txBox="1"/>
          <p:nvPr/>
        </p:nvSpPr>
        <p:spPr>
          <a:xfrm>
            <a:off x="10913023" y="38779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3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79&amp;si=37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80" name="P_6_BD#5185773a1?colgroup=10,18&amp;vcp=1&amp;pid=18ceed4c3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377698"/>
              </p:ext>
            </p:extLst>
          </p:nvPr>
        </p:nvGraphicFramePr>
        <p:xfrm>
          <a:off x="539496" y="853231"/>
          <a:ext cx="11412000" cy="5373561"/>
        </p:xfrm>
        <a:graphic>
          <a:graphicData uri="http://schemas.openxmlformats.org/drawingml/2006/table">
            <a:tbl>
              <a:tblPr/>
              <a:tblGrid>
                <a:gridCol w="4284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128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5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</a:t>
                      </a:r>
                      <a:r>
                        <a:rPr lang="en-US" altLang="zh-CN" sz="25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5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</a:t>
                      </a:r>
                      <a:endParaRPr lang="en-US" altLang="zh-CN" sz="25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5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参考译文</a:t>
                      </a:r>
                      <a:endParaRPr lang="en-US" altLang="zh-CN" sz="25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303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3600"/>
                        </a:lnSpc>
                      </a:pPr>
                      <a:r>
                        <a:rPr lang="en-US" altLang="zh-CN" sz="25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同舍生皆被绮绣</a:t>
                      </a:r>
                      <a:r>
                        <a:rPr lang="en-US" altLang="zh-CN" sz="25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5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戴朱缨宝饰之帽</a:t>
                      </a:r>
                      <a:r>
                        <a:rPr lang="en-US" altLang="zh-CN" sz="25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5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腰白玉之环</a:t>
                      </a:r>
                      <a:r>
                        <a:rPr lang="en-US" altLang="zh-CN" sz="25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5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左佩刀</a:t>
                      </a:r>
                      <a:r>
                        <a:rPr lang="en-US" altLang="zh-CN" sz="25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5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右备容臭</a:t>
                      </a:r>
                      <a:r>
                        <a:rPr lang="en-US" altLang="zh-CN" sz="25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5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烨然若神人</a:t>
                      </a:r>
                      <a:r>
                        <a:rPr lang="en-US" altLang="zh-CN" sz="25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5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余则缊袍敝衣处其间</a:t>
                      </a:r>
                      <a:r>
                        <a:rPr lang="en-US" altLang="zh-CN" sz="25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5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略无慕艳意</a:t>
                      </a:r>
                      <a:r>
                        <a:rPr lang="en-US" altLang="zh-CN" sz="25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5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以中有足乐者</a:t>
                      </a:r>
                      <a:r>
                        <a:rPr lang="en-US" altLang="zh-CN" sz="25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5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不知口体之奉不若人也</a:t>
                      </a:r>
                      <a:r>
                        <a:rPr lang="en-US" altLang="zh-CN" sz="25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5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盖余之勤且艰若此</a:t>
                      </a:r>
                      <a:r>
                        <a:rPr lang="en-US" altLang="zh-CN" sz="25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5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今虽耄老</a:t>
                      </a:r>
                      <a:r>
                        <a:rPr lang="en-US" altLang="zh-CN" sz="25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5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未有所成</a:t>
                      </a:r>
                      <a:r>
                        <a:rPr lang="en-US" altLang="zh-CN" sz="25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5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犹幸预君子之列</a:t>
                      </a:r>
                      <a:r>
                        <a:rPr lang="en-US" altLang="zh-CN" sz="25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5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而承天子之宠光</a:t>
                      </a:r>
                      <a:r>
                        <a:rPr lang="en-US" altLang="zh-CN" sz="25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5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缀公卿之后</a:t>
                      </a:r>
                      <a:r>
                        <a:rPr lang="en-US" altLang="zh-CN" sz="25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5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日侍坐备顾问</a:t>
                      </a:r>
                      <a:r>
                        <a:rPr lang="en-US" altLang="zh-CN" sz="25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5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四海亦谬称其氏名</a:t>
                      </a:r>
                      <a:r>
                        <a:rPr lang="en-US" altLang="zh-CN" sz="25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5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况才之过于余者乎</a:t>
                      </a:r>
                      <a:r>
                        <a:rPr lang="en-US" altLang="zh-CN" sz="25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？</a:t>
                      </a:r>
                      <a:endParaRPr lang="en-US" altLang="zh-CN" sz="25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3600"/>
                        </a:lnSpc>
                      </a:pPr>
                      <a:r>
                        <a:rPr lang="en-US" altLang="zh-CN" sz="25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跟我住在一起的同学</a:t>
                      </a:r>
                      <a:r>
                        <a:rPr lang="en-US" altLang="zh-CN" sz="25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5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都穿着华丽的丝绸衣服</a:t>
                      </a:r>
                      <a:r>
                        <a:rPr lang="en-US" altLang="zh-CN" sz="25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5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戴着红缨装饰成的缀着珠宝的帽子</a:t>
                      </a:r>
                      <a:r>
                        <a:rPr lang="en-US" altLang="zh-CN" sz="25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5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腰间佩戴着白玉环</a:t>
                      </a:r>
                      <a:r>
                        <a:rPr lang="en-US" altLang="zh-CN" sz="25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5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左边佩着刀</a:t>
                      </a:r>
                      <a:r>
                        <a:rPr lang="en-US" altLang="zh-CN" sz="25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5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右边挂着香袋</a:t>
                      </a:r>
                      <a:r>
                        <a:rPr lang="en-US" altLang="zh-CN" sz="25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5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光彩鲜明</a:t>
                      </a:r>
                      <a:r>
                        <a:rPr lang="en-US" altLang="zh-CN" sz="25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5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像神仙一样</a:t>
                      </a:r>
                      <a:r>
                        <a:rPr lang="en-US" altLang="zh-CN" sz="25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5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我却穿着破旧的衣服</a:t>
                      </a:r>
                      <a:r>
                        <a:rPr lang="en-US" altLang="zh-CN" sz="25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5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生活在他们当中</a:t>
                      </a:r>
                      <a:r>
                        <a:rPr lang="en-US" altLang="zh-CN" sz="25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5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一点儿也不羡慕他们</a:t>
                      </a:r>
                      <a:r>
                        <a:rPr lang="en-US" altLang="zh-CN" sz="25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5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因为内心有值得快乐的事</a:t>
                      </a:r>
                      <a:r>
                        <a:rPr lang="en-US" altLang="zh-CN" sz="25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5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不觉得吃的穿的不如别人</a:t>
                      </a:r>
                      <a:r>
                        <a:rPr lang="en-US" altLang="zh-CN" sz="25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5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我求学时的勤奋和艰苦大概就是这样</a:t>
                      </a:r>
                      <a:r>
                        <a:rPr lang="en-US" altLang="zh-CN" sz="25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5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现在我虽然年老</a:t>
                      </a:r>
                      <a:r>
                        <a:rPr lang="en-US" altLang="zh-CN" sz="25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5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没有什么成就</a:t>
                      </a:r>
                      <a:r>
                        <a:rPr lang="en-US" altLang="zh-CN" sz="25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5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犹且有幸做了官</a:t>
                      </a:r>
                      <a:r>
                        <a:rPr lang="en-US" altLang="zh-CN" sz="25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5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而承蒙皇上的恩宠光耀</a:t>
                      </a:r>
                      <a:r>
                        <a:rPr lang="en-US" altLang="zh-CN" sz="25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5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跟随在公卿大人后面</a:t>
                      </a:r>
                      <a:r>
                        <a:rPr lang="en-US" altLang="zh-CN" sz="25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5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每天在皇帝的座位旁边侍奉</a:t>
                      </a:r>
                      <a:r>
                        <a:rPr lang="en-US" altLang="zh-CN" sz="25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5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准备接受询问</a:t>
                      </a:r>
                      <a:r>
                        <a:rPr lang="en-US" altLang="zh-CN" sz="25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5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四海之内也错误地称说我的姓名</a:t>
                      </a:r>
                      <a:r>
                        <a:rPr lang="en-US" altLang="zh-CN" sz="25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5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何况才能超过我的人呢</a:t>
                      </a:r>
                      <a:r>
                        <a:rPr lang="en-US" altLang="zh-CN" sz="25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？</a:t>
                      </a:r>
                      <a:endParaRPr lang="en-US" altLang="zh-CN" sz="25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6_BD#5185773a1?colgroup=10,18&amp;vcp=1&amp;pid=18ceed4c3&amp;color=0,0,0&amp;mp=1&amp;vtp=1&amp;vaab=1&amp;bt=1&amp;bbb=1">
            <a:extLst>
              <a:ext uri="{FF2B5EF4-FFF2-40B4-BE49-F238E27FC236}">
                <a16:creationId xmlns:a16="http://schemas.microsoft.com/office/drawing/2014/main" id="{C09E0BAA-F67C-B30A-205D-13D92108F543}"/>
              </a:ext>
            </a:extLst>
          </p:cNvPr>
          <p:cNvSpPr txBox="1"/>
          <p:nvPr/>
        </p:nvSpPr>
        <p:spPr>
          <a:xfrm>
            <a:off x="10913023" y="24960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 dirty="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3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80&amp;si=38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81" name="P_6_BD#5185773a1?colgroup=10,18&amp;vcp=1&amp;pid=18ceed4c3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87724965"/>
              </p:ext>
            </p:extLst>
          </p:nvPr>
        </p:nvGraphicFramePr>
        <p:xfrm>
          <a:off x="336000" y="938253"/>
          <a:ext cx="11520000" cy="5255324"/>
        </p:xfrm>
        <a:graphic>
          <a:graphicData uri="http://schemas.openxmlformats.org/drawingml/2006/table">
            <a:tbl>
              <a:tblPr/>
              <a:tblGrid>
                <a:gridCol w="4428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092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8609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6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</a:t>
                      </a:r>
                      <a:r>
                        <a:rPr lang="en-US" altLang="zh-CN" sz="2600" b="1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6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</a:t>
                      </a:r>
                      <a:endParaRPr lang="en-US" altLang="zh-CN" sz="26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6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参考译文</a:t>
                      </a:r>
                      <a:endParaRPr lang="en-US" altLang="zh-CN" sz="26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23307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3500"/>
                        </a:lnSpc>
                      </a:pP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今诸生学于太学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县官日有廪稍之供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父母岁有裘葛之遗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无冻馁之患矣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坐大厦之下而诵诗书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无奔走之劳矣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有司业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博士为之师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未有问而不告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求而不得者也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凡所宜有之书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皆集于此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不必若余之手录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假诸人而后见也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其业有不精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德有不成者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非天质之卑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则心不若余之专耳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岂他人之过哉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？</a:t>
                      </a:r>
                      <a:endParaRPr lang="en-US" altLang="zh-CN" sz="26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3500"/>
                        </a:lnSpc>
                      </a:pP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现在太学生们在太学里学习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朝廷每天按时供给粮食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父母每年把冬天的皮衣和夏天的葛衣送来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没有挨饿受冻的忧虑了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坐在高大的屋子里诵读诗书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没有奔走的劳苦了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有司业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博士做他们的老师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没有去询问而不告诉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去请教而得不到指导的情况了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凡是应该有的书都集中在这里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不必像我那样亲手抄写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向别人借来才能看到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如果他们学业还有不精通</a:t>
                      </a:r>
                      <a:r>
                        <a:rPr lang="zh-CN" altLang="en-US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6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品德还有没养成的</a:t>
                      </a:r>
                      <a:r>
                        <a:rPr lang="en-US" altLang="zh-CN" sz="26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6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如果不是天资低下</a:t>
                      </a:r>
                      <a:r>
                        <a:rPr lang="en-US" altLang="zh-CN" sz="26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6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就是用心不如我那样专一罢了</a:t>
                      </a:r>
                      <a:r>
                        <a:rPr lang="en-US" altLang="zh-CN" sz="26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6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哪里是别人的过失呢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？</a:t>
                      </a:r>
                      <a:endParaRPr lang="en-US" altLang="zh-CN" sz="26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6_BD#5185773a1?colgroup=10,18&amp;vcp=1&amp;pid=18ceed4c3&amp;color=0,0,0&amp;vtp=1&amp;vaab=1&amp;bt=1&amp;bbb=1">
            <a:extLst>
              <a:ext uri="{FF2B5EF4-FFF2-40B4-BE49-F238E27FC236}">
                <a16:creationId xmlns:a16="http://schemas.microsoft.com/office/drawing/2014/main" id="{1F8F078C-A3E2-A0EC-549D-AC8286FCA596}"/>
              </a:ext>
            </a:extLst>
          </p:cNvPr>
          <p:cNvSpPr txBox="1"/>
          <p:nvPr/>
        </p:nvSpPr>
        <p:spPr>
          <a:xfrm>
            <a:off x="10913023" y="335325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3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81&amp;si=38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82" name="P_6_BD#5185773a1?colgroup=10,18&amp;vcp=1&amp;pid=18ceed4c3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51851988"/>
              </p:ext>
            </p:extLst>
          </p:nvPr>
        </p:nvGraphicFramePr>
        <p:xfrm>
          <a:off x="384420" y="897046"/>
          <a:ext cx="11423160" cy="5428552"/>
        </p:xfrm>
        <a:graphic>
          <a:graphicData uri="http://schemas.openxmlformats.org/drawingml/2006/table">
            <a:tbl>
              <a:tblPr/>
              <a:tblGrid>
                <a:gridCol w="4428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9951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参考译文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042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东阳马生君则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在太学已二年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流辈甚称其贤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余朝京师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生以乡人子谒余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撰长书以为贽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辞甚畅达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与之论辨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言和而色夷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自谓少时用心于学甚劳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是可谓善学者矣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其将归见其亲也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余故道为学之难以告之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谓余勉乡人以学者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余之志也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诋我夸际遇之盛而骄乡人者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岂知予者哉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东阳县的书生马君则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在太学里读书已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经两年了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同辈人十分称赞他的贤能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我退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休后进京朝见皇帝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马生以同乡晚辈的身份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来拜见我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写了一封长信作为礼物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言辞很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顺畅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通达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同他议论辩驳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言辞谦和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脸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色平易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自己述说少年时用心学习很勤奋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这可以说是善于学习的了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他将要回去探望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他的父母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我把过去求学的艰苦告诉了他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</a:p>
                    <a:p>
                      <a:pPr marL="0" indent="0" algn="l" latinLnBrk="1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说我勉励乡人学习的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这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是我的本意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啊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诋毁我夸耀自己的际遇好而在同乡面前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表示骄傲的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难道是理解我的人吗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6_BD#5185773a1?colgroup=10,18&amp;vcp=1&amp;pid=18ceed4c3&amp;color=0,0,0&amp;vtp=1&amp;vaab=1&amp;bt=1&amp;bbb=1">
            <a:extLst>
              <a:ext uri="{FF2B5EF4-FFF2-40B4-BE49-F238E27FC236}">
                <a16:creationId xmlns:a16="http://schemas.microsoft.com/office/drawing/2014/main" id="{D72C2E37-9B5C-B507-17B5-AB30EAC1463B}"/>
              </a:ext>
            </a:extLst>
          </p:cNvPr>
          <p:cNvSpPr txBox="1"/>
          <p:nvPr/>
        </p:nvSpPr>
        <p:spPr>
          <a:xfrm>
            <a:off x="10913023" y="240463"/>
            <a:ext cx="840827" cy="583878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 dirty="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3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82&amp;si=38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5185773a1?sp=1&amp;vcp=1&amp;pid=18ceed4c3&amp;color=0,0,0&amp;vtp=1&amp;vaab=1&amp;bt=1&amp;bbb=1"/>
          <p:cNvSpPr/>
          <p:nvPr/>
        </p:nvSpPr>
        <p:spPr>
          <a:xfrm>
            <a:off x="539496" y="68932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.朗读节奏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（1）以是/人/多以书假余，余因得/遍观群书。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（2）以/中有/足乐者，不知/口体之奉/不若人也。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2.重要实词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（1）通假字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①四支僵劲不能动（同“肢”）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②同舍生皆被绮绣（同“披”）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③与之论辨（同“辩”）</a:t>
            </a:r>
            <a:endParaRPr lang="en-US" altLang="zh-CN" sz="2800" dirty="0"/>
          </a:p>
        </p:txBody>
      </p:sp>
      <p:sp>
        <p:nvSpPr>
          <p:cNvPr id="9" name="P_6#5185773a1?sp=1&amp;vcp=1&amp;pid=18ceed4c3&amp;color=0,0,0&amp;vtp=1&amp;vaab=1&amp;bt=1&amp;bbb=1&amp;zzd= 6">
            <a:extLst>
              <a:ext uri="{FF2B5EF4-FFF2-40B4-BE49-F238E27FC236}">
                <a16:creationId xmlns:a16="http://schemas.microsoft.com/office/drawing/2014/main" id="{D3588194-CA34-B35D-7E03-64E60ADEB0F2}"/>
              </a:ext>
            </a:extLst>
          </p:cNvPr>
          <p:cNvSpPr/>
          <p:nvPr/>
        </p:nvSpPr>
        <p:spPr>
          <a:xfrm>
            <a:off x="2120678" y="45374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6#5185773a1?sp=1&amp;vcp=1&amp;pid=18ceed4c3&amp;color=0,0,0&amp;vtp=1&amp;vaab=1&amp;bt=1&amp;bbb=1&amp;zzd= 7">
            <a:extLst>
              <a:ext uri="{FF2B5EF4-FFF2-40B4-BE49-F238E27FC236}">
                <a16:creationId xmlns:a16="http://schemas.microsoft.com/office/drawing/2014/main" id="{8A4E774E-191D-782F-1B13-E228746152D6}"/>
              </a:ext>
            </a:extLst>
          </p:cNvPr>
          <p:cNvSpPr/>
          <p:nvPr/>
        </p:nvSpPr>
        <p:spPr>
          <a:xfrm>
            <a:off x="3187478" y="51851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_6#5185773a1?sp=1&amp;vcp=1&amp;pid=18ceed4c3&amp;color=0,0,0&amp;vtp=1&amp;vaab=1&amp;bt=1&amp;bbb=1&amp;zzd= 9">
            <a:extLst>
              <a:ext uri="{FF2B5EF4-FFF2-40B4-BE49-F238E27FC236}">
                <a16:creationId xmlns:a16="http://schemas.microsoft.com/office/drawing/2014/main" id="{186DE984-2B00-8E8F-3442-37513F93AE0F}"/>
              </a:ext>
            </a:extLst>
          </p:cNvPr>
          <p:cNvSpPr/>
          <p:nvPr/>
        </p:nvSpPr>
        <p:spPr>
          <a:xfrm>
            <a:off x="2831878" y="579593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0&amp;si=4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1" name="P_6_BD#6601414d1?colgroup=10,19&amp;vcp=1&amp;pid=609f5784c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7242763"/>
              </p:ext>
            </p:extLst>
          </p:nvPr>
        </p:nvGraphicFramePr>
        <p:xfrm>
          <a:off x="539496" y="1450911"/>
          <a:ext cx="11100816" cy="3879724"/>
        </p:xfrm>
        <a:graphic>
          <a:graphicData uri="http://schemas.openxmlformats.org/drawingml/2006/table">
            <a:tbl>
              <a:tblPr/>
              <a:tblGrid>
                <a:gridCol w="387705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2237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参考译文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0164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屠惧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投以骨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一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狼得骨止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一狼仍从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复投之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后狼止而前狼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又至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骨已尽矣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而两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狼之并驱如故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屠户害怕了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把骨头投给狼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一只狼得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到骨头便停下了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另一只狼仍然跟从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屠户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屠户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又拿起一块骨头扔过去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后得到骨头的那只狼停下了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可是先得到骨头的那只狼又跟上来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骨头已经扔完了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两只狼像原来一样一起追赶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屠户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6_BD#6601414d1?colgroup=10,19&amp;vcp=1&amp;pid=609f5784c&amp;color=0,0,0&amp;mp=1&amp;vtp=1&amp;vaab=1&amp;bt=1&amp;bbb=1">
            <a:extLst>
              <a:ext uri="{FF2B5EF4-FFF2-40B4-BE49-F238E27FC236}">
                <a16:creationId xmlns:a16="http://schemas.microsoft.com/office/drawing/2014/main" id="{63E61F01-B861-0451-1297-AF7D518A3D8E}"/>
              </a:ext>
            </a:extLst>
          </p:cNvPr>
          <p:cNvSpPr txBox="1"/>
          <p:nvPr/>
        </p:nvSpPr>
        <p:spPr>
          <a:xfrm>
            <a:off x="10922167" y="742505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4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84&amp;si=38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5185773a1?sp=1&amp;vcp=1&amp;pid=18ceed4c3&amp;color=0,0,0&amp;vtp=1&amp;vaab=1&amp;bt=1&amp;bbb=1"/>
          <p:cNvSpPr/>
          <p:nvPr/>
        </p:nvSpPr>
        <p:spPr>
          <a:xfrm>
            <a:off x="539496" y="1218279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（2）古今异义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①走送之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（古义：跑/今义：行走）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②以是人多以书假余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（古义：借/今义：虚伪的，不真实的）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③媵人持汤沃灌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（古义：热水/今义：食物煮后所得的汁水）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④日再食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（古义：两次/今义：又）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⑤右备容臭（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古义：香气/今义：不好闻的气味）</a:t>
            </a:r>
            <a:endParaRPr lang="en-US" altLang="zh-CN" sz="2800" dirty="0"/>
          </a:p>
        </p:txBody>
      </p:sp>
      <p:sp>
        <p:nvSpPr>
          <p:cNvPr id="3" name="P_6_BD#5185773a1?sp=1&amp;vcp=1&amp;pid=18ceed4c3&amp;color=0,0,0&amp;vtp=1&amp;vaab=1&amp;bt=1&amp;bbb=1&amp;zzd= 3">
            <a:extLst>
              <a:ext uri="{FF2B5EF4-FFF2-40B4-BE49-F238E27FC236}">
                <a16:creationId xmlns:a16="http://schemas.microsoft.com/office/drawing/2014/main" id="{F32F79A2-4B69-3D4A-130A-A559B2F0E24F}"/>
              </a:ext>
            </a:extLst>
          </p:cNvPr>
          <p:cNvSpPr/>
          <p:nvPr/>
        </p:nvSpPr>
        <p:spPr>
          <a:xfrm>
            <a:off x="1765078" y="247557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P_6_BD#5185773a1?sp=1&amp;vcp=1&amp;pid=18ceed4c3&amp;color=0,0,0&amp;vtp=1&amp;vaab=1&amp;bt=1&amp;bbb=1&amp;zzd= 5">
            <a:extLst>
              <a:ext uri="{FF2B5EF4-FFF2-40B4-BE49-F238E27FC236}">
                <a16:creationId xmlns:a16="http://schemas.microsoft.com/office/drawing/2014/main" id="{32D55F51-7EA6-3C54-C6A3-3E98623FC91E}"/>
              </a:ext>
            </a:extLst>
          </p:cNvPr>
          <p:cNvSpPr/>
          <p:nvPr/>
        </p:nvSpPr>
        <p:spPr>
          <a:xfrm>
            <a:off x="3898678" y="312327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_6_BD#5185773a1?sp=1&amp;vcp=1&amp;pid=18ceed4c3&amp;color=0,0,0&amp;vtp=1&amp;vaab=1&amp;bt=1&amp;bbb=1&amp;zzd= 7">
            <a:extLst>
              <a:ext uri="{FF2B5EF4-FFF2-40B4-BE49-F238E27FC236}">
                <a16:creationId xmlns:a16="http://schemas.microsoft.com/office/drawing/2014/main" id="{2259B0B1-BBAC-78AA-EB72-32D845ACB756}"/>
              </a:ext>
            </a:extLst>
          </p:cNvPr>
          <p:cNvSpPr/>
          <p:nvPr/>
        </p:nvSpPr>
        <p:spPr>
          <a:xfrm>
            <a:off x="2831878" y="377097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6_BD#5185773a1?sp=1&amp;vcp=1&amp;pid=18ceed4c3&amp;color=0,0,0&amp;vtp=1&amp;vaab=1&amp;bt=1&amp;bbb=1&amp;zzd= 9">
            <a:extLst>
              <a:ext uri="{FF2B5EF4-FFF2-40B4-BE49-F238E27FC236}">
                <a16:creationId xmlns:a16="http://schemas.microsoft.com/office/drawing/2014/main" id="{73EB486C-E100-11BA-69C5-06341653B02F}"/>
              </a:ext>
            </a:extLst>
          </p:cNvPr>
          <p:cNvSpPr/>
          <p:nvPr/>
        </p:nvSpPr>
        <p:spPr>
          <a:xfrm>
            <a:off x="2120678" y="441867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6_BD#5185773a1?sp=1&amp;vcp=1&amp;pid=18ceed4c3&amp;color=0,0,0&amp;vtp=1&amp;vaab=1&amp;bt=1&amp;bbb=1&amp;zzd= 11">
            <a:extLst>
              <a:ext uri="{FF2B5EF4-FFF2-40B4-BE49-F238E27FC236}">
                <a16:creationId xmlns:a16="http://schemas.microsoft.com/office/drawing/2014/main" id="{07518809-F72C-0D23-D863-75C7AA466BA1}"/>
              </a:ext>
            </a:extLst>
          </p:cNvPr>
          <p:cNvSpPr/>
          <p:nvPr/>
        </p:nvSpPr>
        <p:spPr>
          <a:xfrm>
            <a:off x="2831878" y="503901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34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85&amp;si=38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5185773a1?sp=1&amp;vcp=1&amp;pid=18ceed4c3&amp;color=0,0,0&amp;vtp=1&amp;vaab=1&amp;bt=1&amp;bbb=1"/>
          <p:cNvSpPr/>
          <p:nvPr/>
        </p:nvSpPr>
        <p:spPr>
          <a:xfrm>
            <a:off x="539496" y="186534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（3）词类活用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手自笔录［手，名词用作状语，用手（亲手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）；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笔，名词用作状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语，用笔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主人日再食（名词用作状语，每天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腰白玉之环（名词用作动词，在腰间佩戴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6" name="P_6_BD#5185773a1?sp=1&amp;vcp=1&amp;pid=18ceed4c3&amp;color=0,0,0&amp;vtp=1&amp;vaab=1&amp;bt=1&amp;bbb=1&amp;zzd= 2">
            <a:extLst>
              <a:ext uri="{FF2B5EF4-FFF2-40B4-BE49-F238E27FC236}">
                <a16:creationId xmlns:a16="http://schemas.microsoft.com/office/drawing/2014/main" id="{5BC187F4-2512-7873-B182-962AC974DACF}"/>
              </a:ext>
            </a:extLst>
          </p:cNvPr>
          <p:cNvSpPr/>
          <p:nvPr/>
        </p:nvSpPr>
        <p:spPr>
          <a:xfrm>
            <a:off x="1765078" y="312264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6_BD#5185773a1?sp=1&amp;vcp=1&amp;pid=18ceed4c3&amp;color=0,0,0&amp;vtp=1&amp;vaab=1&amp;bt=1&amp;bbb=1&amp;zzd= 2">
            <a:extLst>
              <a:ext uri="{FF2B5EF4-FFF2-40B4-BE49-F238E27FC236}">
                <a16:creationId xmlns:a16="http://schemas.microsoft.com/office/drawing/2014/main" id="{C52D0CB7-1125-CF6C-6973-F656778D06B6}"/>
              </a:ext>
            </a:extLst>
          </p:cNvPr>
          <p:cNvSpPr/>
          <p:nvPr/>
        </p:nvSpPr>
        <p:spPr>
          <a:xfrm>
            <a:off x="2476278" y="312264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6_BD#5185773a1?sp=1&amp;vcp=1&amp;pid=18ceed4c3&amp;color=0,0,0&amp;vtp=1&amp;vaab=1&amp;bt=1&amp;bbb=1&amp;zzd= 4">
            <a:extLst>
              <a:ext uri="{FF2B5EF4-FFF2-40B4-BE49-F238E27FC236}">
                <a16:creationId xmlns:a16="http://schemas.microsoft.com/office/drawing/2014/main" id="{E4C054DE-38CE-71B1-3B25-899D16859308}"/>
              </a:ext>
            </a:extLst>
          </p:cNvPr>
          <p:cNvSpPr/>
          <p:nvPr/>
        </p:nvSpPr>
        <p:spPr>
          <a:xfrm>
            <a:off x="2476278" y="441804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6_BD#5185773a1?sp=1&amp;vcp=1&amp;pid=18ceed4c3&amp;color=0,0,0&amp;vtp=1&amp;vaab=1&amp;bt=1&amp;bbb=1&amp;zzd= 5">
            <a:extLst>
              <a:ext uri="{FF2B5EF4-FFF2-40B4-BE49-F238E27FC236}">
                <a16:creationId xmlns:a16="http://schemas.microsoft.com/office/drawing/2014/main" id="{7982122E-FBD8-A9A3-664C-8ED1EEB0F8DE}"/>
              </a:ext>
            </a:extLst>
          </p:cNvPr>
          <p:cNvSpPr/>
          <p:nvPr/>
        </p:nvSpPr>
        <p:spPr>
          <a:xfrm>
            <a:off x="1765078" y="5019326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34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86&amp;si=38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5185773a1?sp=1&amp;vcp=1&amp;pid=18ceed4c3&amp;color=0,0,0&amp;vtp=1&amp;vaab=1&amp;bt=1&amp;bbb=1"/>
          <p:cNvSpPr/>
          <p:nvPr/>
        </p:nvSpPr>
        <p:spPr>
          <a:xfrm>
            <a:off x="539496" y="891889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）其他实词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①不敢稍逾约（超过约定期限）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②从乡之先达执经叩问（请教）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③未尝稍降辞色（言辞和脸色）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④援疑质理（援，引、提出；质，询问）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⑤俟其欣悦（等待）</a:t>
            </a:r>
          </a:p>
          <a:p>
            <a:pPr latinLnBrk="1"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⑥烨然若神人（光彩鲜明的样子）</a:t>
            </a:r>
            <a:endParaRPr lang="en-US" altLang="zh-CN" sz="2800" dirty="0"/>
          </a:p>
        </p:txBody>
      </p:sp>
      <p:sp>
        <p:nvSpPr>
          <p:cNvPr id="9" name="P_6_BD#5185773a1?sp=1&amp;vcp=1&amp;pid=18ceed4c3&amp;color=0,0,0&amp;vtp=1&amp;vaab=1&amp;bt=1&amp;bbb=1&amp;zzd= 2">
            <a:extLst>
              <a:ext uri="{FF2B5EF4-FFF2-40B4-BE49-F238E27FC236}">
                <a16:creationId xmlns:a16="http://schemas.microsoft.com/office/drawing/2014/main" id="{069AA6CA-3506-8D42-0892-CC1E8B6F196B}"/>
              </a:ext>
            </a:extLst>
          </p:cNvPr>
          <p:cNvSpPr/>
          <p:nvPr/>
        </p:nvSpPr>
        <p:spPr>
          <a:xfrm>
            <a:off x="2831878" y="214918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6_BD#5185773a1?sp=1&amp;vcp=1&amp;pid=18ceed4c3&amp;color=0,0,0&amp;vtp=1&amp;vaab=1&amp;bt=1&amp;bbb=1&amp;zzd= 2">
            <a:extLst>
              <a:ext uri="{FF2B5EF4-FFF2-40B4-BE49-F238E27FC236}">
                <a16:creationId xmlns:a16="http://schemas.microsoft.com/office/drawing/2014/main" id="{FD4F5520-F045-9603-07C0-3C5F07B05A6C}"/>
              </a:ext>
            </a:extLst>
          </p:cNvPr>
          <p:cNvSpPr/>
          <p:nvPr/>
        </p:nvSpPr>
        <p:spPr>
          <a:xfrm>
            <a:off x="3187478" y="214918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_6_BD#5185773a1?sp=1&amp;vcp=1&amp;pid=18ceed4c3&amp;color=0,0,0&amp;vtp=1&amp;vaab=1&amp;bt=1&amp;bbb=1&amp;zzd= 3">
            <a:extLst>
              <a:ext uri="{FF2B5EF4-FFF2-40B4-BE49-F238E27FC236}">
                <a16:creationId xmlns:a16="http://schemas.microsoft.com/office/drawing/2014/main" id="{64A5CF59-2E66-22DC-BAA3-D53AFE7A4F54}"/>
              </a:ext>
            </a:extLst>
          </p:cNvPr>
          <p:cNvSpPr/>
          <p:nvPr/>
        </p:nvSpPr>
        <p:spPr>
          <a:xfrm>
            <a:off x="4254278" y="279688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P_6_BD#5185773a1?sp=1&amp;vcp=1&amp;pid=18ceed4c3&amp;color=0,0,0&amp;vtp=1&amp;vaab=1&amp;bt=1&amp;bbb=1&amp;zzd= 3">
            <a:extLst>
              <a:ext uri="{FF2B5EF4-FFF2-40B4-BE49-F238E27FC236}">
                <a16:creationId xmlns:a16="http://schemas.microsoft.com/office/drawing/2014/main" id="{C2FB0927-4CD2-5BF1-C374-C08A62A6E330}"/>
              </a:ext>
            </a:extLst>
          </p:cNvPr>
          <p:cNvSpPr/>
          <p:nvPr/>
        </p:nvSpPr>
        <p:spPr>
          <a:xfrm>
            <a:off x="4609878" y="279688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P_6_BD#5185773a1?sp=1&amp;vcp=1&amp;pid=18ceed4c3&amp;color=0,0,0&amp;vtp=1&amp;vaab=1&amp;bt=1&amp;bbb=1&amp;zzd= 4">
            <a:extLst>
              <a:ext uri="{FF2B5EF4-FFF2-40B4-BE49-F238E27FC236}">
                <a16:creationId xmlns:a16="http://schemas.microsoft.com/office/drawing/2014/main" id="{16569DB4-40F2-CB79-DA5A-C440FF621F01}"/>
              </a:ext>
            </a:extLst>
          </p:cNvPr>
          <p:cNvSpPr/>
          <p:nvPr/>
        </p:nvSpPr>
        <p:spPr>
          <a:xfrm>
            <a:off x="3187478" y="344458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P_6_BD#5185773a1?sp=1&amp;vcp=1&amp;pid=18ceed4c3&amp;color=0,0,0&amp;vtp=1&amp;vaab=1&amp;bt=1&amp;bbb=1&amp;zzd= 4">
            <a:extLst>
              <a:ext uri="{FF2B5EF4-FFF2-40B4-BE49-F238E27FC236}">
                <a16:creationId xmlns:a16="http://schemas.microsoft.com/office/drawing/2014/main" id="{410976CE-CDA3-BBDC-DF8A-1DF5FA1BAE21}"/>
              </a:ext>
            </a:extLst>
          </p:cNvPr>
          <p:cNvSpPr/>
          <p:nvPr/>
        </p:nvSpPr>
        <p:spPr>
          <a:xfrm>
            <a:off x="3543078" y="344458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P_6_BD#5185773a1?sp=1&amp;vcp=1&amp;pid=18ceed4c3&amp;color=0,0,0&amp;vtp=1&amp;vaab=1&amp;bt=1&amp;bbb=1&amp;zzd= 5">
            <a:extLst>
              <a:ext uri="{FF2B5EF4-FFF2-40B4-BE49-F238E27FC236}">
                <a16:creationId xmlns:a16="http://schemas.microsoft.com/office/drawing/2014/main" id="{85B6D200-BC2D-67B2-2D95-0C0B7B5B91A3}"/>
              </a:ext>
            </a:extLst>
          </p:cNvPr>
          <p:cNvSpPr/>
          <p:nvPr/>
        </p:nvSpPr>
        <p:spPr>
          <a:xfrm>
            <a:off x="1765078" y="409228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P_6_BD#5185773a1?sp=1&amp;vcp=1&amp;pid=18ceed4c3&amp;color=0,0,0&amp;vtp=1&amp;vaab=1&amp;bt=1&amp;bbb=1&amp;zzd= 5">
            <a:extLst>
              <a:ext uri="{FF2B5EF4-FFF2-40B4-BE49-F238E27FC236}">
                <a16:creationId xmlns:a16="http://schemas.microsoft.com/office/drawing/2014/main" id="{F97790D7-64FA-2383-3D9F-25F8A6C92BBA}"/>
              </a:ext>
            </a:extLst>
          </p:cNvPr>
          <p:cNvSpPr/>
          <p:nvPr/>
        </p:nvSpPr>
        <p:spPr>
          <a:xfrm>
            <a:off x="2476278" y="409228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P_6_BD#5185773a1?sp=1&amp;vcp=1&amp;pid=18ceed4c3&amp;color=0,0,0&amp;vtp=1&amp;vaab=1&amp;bt=1&amp;bbb=1&amp;zzd= 6">
            <a:extLst>
              <a:ext uri="{FF2B5EF4-FFF2-40B4-BE49-F238E27FC236}">
                <a16:creationId xmlns:a16="http://schemas.microsoft.com/office/drawing/2014/main" id="{785F3F22-F2C8-E9F3-3AB6-7412379533F4}"/>
              </a:ext>
            </a:extLst>
          </p:cNvPr>
          <p:cNvSpPr/>
          <p:nvPr/>
        </p:nvSpPr>
        <p:spPr>
          <a:xfrm>
            <a:off x="1765078" y="473998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P_6_BD#5185773a1?sp=1&amp;vcp=1&amp;pid=18ceed4c3&amp;color=0,0,0&amp;vtp=1&amp;vaab=1&amp;bt=1&amp;bbb=1&amp;zzd= 7">
            <a:extLst>
              <a:ext uri="{FF2B5EF4-FFF2-40B4-BE49-F238E27FC236}">
                <a16:creationId xmlns:a16="http://schemas.microsoft.com/office/drawing/2014/main" id="{F0B6122B-93EF-57F6-8EA9-C04FE5C4BA03}"/>
              </a:ext>
            </a:extLst>
          </p:cNvPr>
          <p:cNvSpPr/>
          <p:nvPr/>
        </p:nvSpPr>
        <p:spPr>
          <a:xfrm>
            <a:off x="1765078" y="5388896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P_6_BD#5185773a1?sp=1&amp;vcp=1&amp;pid=18ceed4c3&amp;color=0,0,0&amp;vtp=1&amp;vaab=1&amp;bt=1&amp;bbb=1&amp;zzd= 7">
            <a:extLst>
              <a:ext uri="{FF2B5EF4-FFF2-40B4-BE49-F238E27FC236}">
                <a16:creationId xmlns:a16="http://schemas.microsoft.com/office/drawing/2014/main" id="{062411B7-AFB4-B2B0-04DB-1CE8F0D370F6}"/>
              </a:ext>
            </a:extLst>
          </p:cNvPr>
          <p:cNvSpPr/>
          <p:nvPr/>
        </p:nvSpPr>
        <p:spPr>
          <a:xfrm>
            <a:off x="2120678" y="5388896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34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87&amp;si=38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5185773a1?sp=1&amp;vcp=1&amp;pid=18ceed4c3&amp;color=0,0,0&amp;vtp=1&amp;vaab=1&amp;bt=1&amp;bbb=1"/>
          <p:cNvSpPr/>
          <p:nvPr/>
        </p:nvSpPr>
        <p:spPr>
          <a:xfrm>
            <a:off x="539496" y="686149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3.重要虚词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（1）以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家贫，无从致书以观（连词，表目的，可译为“来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”）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以是人多以书假余（介词，因为；介词，把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俯身倾耳以请（连词，表修饰关系，连接状语“俯身倾耳”与中心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语“请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”）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以衾拥覆（介词，用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⑤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以中有足乐者（介词，因为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9" name="P_6#5185773a1?sp=1&amp;vcp=1&amp;pid=18ceed4c3&amp;color=0,0,0&amp;vtp=1&amp;vaab=1&amp;bt=1&amp;bbb=1&amp;zzd= 3">
            <a:extLst>
              <a:ext uri="{FF2B5EF4-FFF2-40B4-BE49-F238E27FC236}">
                <a16:creationId xmlns:a16="http://schemas.microsoft.com/office/drawing/2014/main" id="{44984841-1941-BFBA-6724-38B40B35EAA9}"/>
              </a:ext>
            </a:extLst>
          </p:cNvPr>
          <p:cNvSpPr/>
          <p:nvPr/>
        </p:nvSpPr>
        <p:spPr>
          <a:xfrm>
            <a:off x="4254278" y="259114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6#5185773a1?sp=1&amp;vcp=1&amp;pid=18ceed4c3&amp;color=0,0,0&amp;vtp=1&amp;vaab=1&amp;bt=1&amp;bbb=1&amp;zzd= 4">
            <a:extLst>
              <a:ext uri="{FF2B5EF4-FFF2-40B4-BE49-F238E27FC236}">
                <a16:creationId xmlns:a16="http://schemas.microsoft.com/office/drawing/2014/main" id="{735EB894-EE3F-2883-9443-262BBB0932A1}"/>
              </a:ext>
            </a:extLst>
          </p:cNvPr>
          <p:cNvSpPr/>
          <p:nvPr/>
        </p:nvSpPr>
        <p:spPr>
          <a:xfrm>
            <a:off x="1765078" y="323884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_6#5185773a1?sp=1&amp;vcp=1&amp;pid=18ceed4c3&amp;color=0,0,0&amp;vtp=1&amp;vaab=1&amp;bt=1&amp;bbb=1&amp;zzd= 4">
            <a:extLst>
              <a:ext uri="{FF2B5EF4-FFF2-40B4-BE49-F238E27FC236}">
                <a16:creationId xmlns:a16="http://schemas.microsoft.com/office/drawing/2014/main" id="{9FF8818E-86AE-AE3A-A850-9A46A2C8B4E4}"/>
              </a:ext>
            </a:extLst>
          </p:cNvPr>
          <p:cNvSpPr/>
          <p:nvPr/>
        </p:nvSpPr>
        <p:spPr>
          <a:xfrm>
            <a:off x="3187478" y="323884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P_6#5185773a1?sp=1&amp;vcp=1&amp;pid=18ceed4c3&amp;color=0,0,0&amp;vtp=1&amp;vaab=1&amp;bt=1&amp;bbb=1&amp;zzd= 5">
            <a:extLst>
              <a:ext uri="{FF2B5EF4-FFF2-40B4-BE49-F238E27FC236}">
                <a16:creationId xmlns:a16="http://schemas.microsoft.com/office/drawing/2014/main" id="{2E6358B8-7478-1FE7-F3B0-07DFFE46945A}"/>
              </a:ext>
            </a:extLst>
          </p:cNvPr>
          <p:cNvSpPr/>
          <p:nvPr/>
        </p:nvSpPr>
        <p:spPr>
          <a:xfrm>
            <a:off x="3187478" y="388654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P_6#5185773a1?sp=1&amp;vcp=1&amp;pid=18ceed4c3&amp;color=0,0,0&amp;vtp=1&amp;vaab=1&amp;bt=1&amp;bbb=1&amp;zzd= 7">
            <a:extLst>
              <a:ext uri="{FF2B5EF4-FFF2-40B4-BE49-F238E27FC236}">
                <a16:creationId xmlns:a16="http://schemas.microsoft.com/office/drawing/2014/main" id="{831843E7-925A-9891-F7A5-7904DA68E4F9}"/>
              </a:ext>
            </a:extLst>
          </p:cNvPr>
          <p:cNvSpPr/>
          <p:nvPr/>
        </p:nvSpPr>
        <p:spPr>
          <a:xfrm>
            <a:off x="1765078" y="518194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P_6#5185773a1?sp=1&amp;vcp=1&amp;pid=18ceed4c3&amp;color=0,0,0&amp;vtp=1&amp;vaab=1&amp;bt=1&amp;bbb=1&amp;zzd= 8">
            <a:extLst>
              <a:ext uri="{FF2B5EF4-FFF2-40B4-BE49-F238E27FC236}">
                <a16:creationId xmlns:a16="http://schemas.microsoft.com/office/drawing/2014/main" id="{AD2829FD-FE7D-C90B-4500-B8E2B59695D9}"/>
              </a:ext>
            </a:extLst>
          </p:cNvPr>
          <p:cNvSpPr/>
          <p:nvPr/>
        </p:nvSpPr>
        <p:spPr>
          <a:xfrm>
            <a:off x="1765078" y="5792756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34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88&amp;si=38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5185773a1?sp=1&amp;vcp=1&amp;pid=18ceed4c3&amp;color=0,0,0&amp;vtp=1&amp;vaab=1&amp;bt=1&amp;bbb=1"/>
          <p:cNvSpPr/>
          <p:nvPr/>
        </p:nvSpPr>
        <p:spPr>
          <a:xfrm>
            <a:off x="539496" y="1154779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（2）之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录毕，走送之（代词，代所借的书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当余之从师也（助词，用在主谓语之间，取消句子的独立性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不译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手指不可屈伸，弗之殆（代词，代抄录书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腰白玉之环（助词，的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7" name="P_6_BD#5185773a1?sp=1&amp;vcp=1&amp;pid=18ceed4c3&amp;color=0,0,0&amp;vtp=1&amp;vaab=1&amp;bt=1&amp;bbb=1&amp;zzd= 2">
            <a:extLst>
              <a:ext uri="{FF2B5EF4-FFF2-40B4-BE49-F238E27FC236}">
                <a16:creationId xmlns:a16="http://schemas.microsoft.com/office/drawing/2014/main" id="{CB9E7FF9-EB9C-C864-6455-F75803E20F1B}"/>
              </a:ext>
            </a:extLst>
          </p:cNvPr>
          <p:cNvSpPr/>
          <p:nvPr/>
        </p:nvSpPr>
        <p:spPr>
          <a:xfrm>
            <a:off x="3543078" y="241207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6_BD#5185773a1?sp=1&amp;vcp=1&amp;pid=18ceed4c3&amp;color=0,0,0&amp;vtp=1&amp;vaab=1&amp;bt=1&amp;bbb=1&amp;zzd= 3">
            <a:extLst>
              <a:ext uri="{FF2B5EF4-FFF2-40B4-BE49-F238E27FC236}">
                <a16:creationId xmlns:a16="http://schemas.microsoft.com/office/drawing/2014/main" id="{0BD89464-4C46-733F-731C-01F813E9314D}"/>
              </a:ext>
            </a:extLst>
          </p:cNvPr>
          <p:cNvSpPr/>
          <p:nvPr/>
        </p:nvSpPr>
        <p:spPr>
          <a:xfrm>
            <a:off x="2476278" y="305977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6_BD#5185773a1?sp=1&amp;vcp=1&amp;pid=18ceed4c3&amp;color=0,0,0&amp;vtp=1&amp;vaab=1&amp;bt=1&amp;bbb=1&amp;zzd= 5">
            <a:extLst>
              <a:ext uri="{FF2B5EF4-FFF2-40B4-BE49-F238E27FC236}">
                <a16:creationId xmlns:a16="http://schemas.microsoft.com/office/drawing/2014/main" id="{F2C3CD75-76BE-B4FE-3331-6C1F8084D5B9}"/>
              </a:ext>
            </a:extLst>
          </p:cNvPr>
          <p:cNvSpPr/>
          <p:nvPr/>
        </p:nvSpPr>
        <p:spPr>
          <a:xfrm>
            <a:off x="4609878" y="435517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6_BD#5185773a1?sp=1&amp;vcp=1&amp;pid=18ceed4c3&amp;color=0,0,0&amp;vtp=1&amp;vaab=1&amp;bt=1&amp;bbb=1&amp;zzd= 6">
            <a:extLst>
              <a:ext uri="{FF2B5EF4-FFF2-40B4-BE49-F238E27FC236}">
                <a16:creationId xmlns:a16="http://schemas.microsoft.com/office/drawing/2014/main" id="{CED5539D-5964-F71C-99B3-6DEA88C14BB9}"/>
              </a:ext>
            </a:extLst>
          </p:cNvPr>
          <p:cNvSpPr/>
          <p:nvPr/>
        </p:nvSpPr>
        <p:spPr>
          <a:xfrm>
            <a:off x="2831878" y="497551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34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89&amp;si=38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5185773a1?sp=1&amp;vcp=1&amp;pid=18ceed4c3&amp;color=0,0,0&amp;mp=1&amp;vtp=1&amp;vaab=1&amp;bt=1&amp;bbb=1"/>
          <p:cNvSpPr/>
          <p:nvPr/>
        </p:nvSpPr>
        <p:spPr>
          <a:xfrm>
            <a:off x="539496" y="68932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）则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①俟其欣悦，则又请焉（连词，于是、就）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②余则缊袍敝衣处其间（连词，表转折，却）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（4）而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①久而乃和（连词，表顺接）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②足肤皲裂而不知（连词，表转折）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（5）然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烨然若神人（形容词词尾，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的样子）</a:t>
            </a:r>
            <a:endParaRPr lang="en-US" altLang="zh-CN" sz="2800" dirty="0"/>
          </a:p>
        </p:txBody>
      </p:sp>
      <p:sp>
        <p:nvSpPr>
          <p:cNvPr id="9" name="P_6_BD#5185773a1?sp=1&amp;vcp=1&amp;pid=18ceed4c3&amp;color=0,0,0&amp;mp=1&amp;vtp=1&amp;vaab=1&amp;bt=1&amp;bbb=1&amp;zzd= 2">
            <a:extLst>
              <a:ext uri="{FF2B5EF4-FFF2-40B4-BE49-F238E27FC236}">
                <a16:creationId xmlns:a16="http://schemas.microsoft.com/office/drawing/2014/main" id="{3F63E844-1560-6DF8-8CD5-A1F7CD4822A4}"/>
              </a:ext>
            </a:extLst>
          </p:cNvPr>
          <p:cNvSpPr/>
          <p:nvPr/>
        </p:nvSpPr>
        <p:spPr>
          <a:xfrm>
            <a:off x="3543078" y="19466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6_BD#5185773a1?sp=1&amp;vcp=1&amp;pid=18ceed4c3&amp;color=0,0,0&amp;mp=1&amp;vtp=1&amp;vaab=1&amp;bt=1&amp;bbb=1&amp;zzd= 3">
            <a:extLst>
              <a:ext uri="{FF2B5EF4-FFF2-40B4-BE49-F238E27FC236}">
                <a16:creationId xmlns:a16="http://schemas.microsoft.com/office/drawing/2014/main" id="{F2BFF459-D9F6-A76D-8E38-9B5BA969F9DF}"/>
              </a:ext>
            </a:extLst>
          </p:cNvPr>
          <p:cNvSpPr/>
          <p:nvPr/>
        </p:nvSpPr>
        <p:spPr>
          <a:xfrm>
            <a:off x="2120678" y="25943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_6_BD#5185773a1?sp=1&amp;vcp=1&amp;pid=18ceed4c3&amp;color=0,0,0&amp;mp=1&amp;vtp=1&amp;vaab=1&amp;bt=1&amp;bbb=1&amp;zzd= 5">
            <a:extLst>
              <a:ext uri="{FF2B5EF4-FFF2-40B4-BE49-F238E27FC236}">
                <a16:creationId xmlns:a16="http://schemas.microsoft.com/office/drawing/2014/main" id="{D8E1B9A3-DA12-08CB-2B29-A56230DEF2AF}"/>
              </a:ext>
            </a:extLst>
          </p:cNvPr>
          <p:cNvSpPr/>
          <p:nvPr/>
        </p:nvSpPr>
        <p:spPr>
          <a:xfrm>
            <a:off x="2120678" y="38897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P_6_BD#5185773a1?sp=1&amp;vcp=1&amp;pid=18ceed4c3&amp;color=0,0,0&amp;mp=1&amp;vtp=1&amp;vaab=1&amp;bt=1&amp;bbb=1&amp;zzd= 6">
            <a:extLst>
              <a:ext uri="{FF2B5EF4-FFF2-40B4-BE49-F238E27FC236}">
                <a16:creationId xmlns:a16="http://schemas.microsoft.com/office/drawing/2014/main" id="{AF494336-033C-7BB0-75F6-D60169FDF9BD}"/>
              </a:ext>
            </a:extLst>
          </p:cNvPr>
          <p:cNvSpPr/>
          <p:nvPr/>
        </p:nvSpPr>
        <p:spPr>
          <a:xfrm>
            <a:off x="3187478" y="45374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P_6_BD#5185773a1?sp=1&amp;vcp=1&amp;pid=18ceed4c3&amp;color=0,0,0&amp;mp=1&amp;vtp=1&amp;vaab=1&amp;bt=1&amp;bbb=1&amp;zzd= 9">
            <a:extLst>
              <a:ext uri="{FF2B5EF4-FFF2-40B4-BE49-F238E27FC236}">
                <a16:creationId xmlns:a16="http://schemas.microsoft.com/office/drawing/2014/main" id="{99CA7C09-08D8-985B-7CEC-0B97F17C04FE}"/>
              </a:ext>
            </a:extLst>
          </p:cNvPr>
          <p:cNvSpPr/>
          <p:nvPr/>
        </p:nvSpPr>
        <p:spPr>
          <a:xfrm>
            <a:off x="1765078" y="581498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34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90&amp;si=39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5185773a1?sp=1&amp;vcp=1&amp;pid=18ceed4c3&amp;color=0,0,0&amp;vtp=1&amp;vaab=1&amp;bt=1&amp;bbb=1&amp;hb=1"/>
          <p:cNvSpPr/>
          <p:nvPr/>
        </p:nvSpPr>
        <p:spPr>
          <a:xfrm>
            <a:off x="541020" y="132305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4.理解拓展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启示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：①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学习要努力刻苦，克服恶劣的环境，想方设法地汲取知识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要向学识渊博的老师请教，虚心学习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5.主旨分析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本文记叙了作者在青少年时代求学的艰难和勤奋学习的经历，勉励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马君则专心向学，刻苦自励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4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92&amp;si=39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5185773a1?sp=1&amp;vcp=1&amp;pid=18ceed4c3&amp;color=0,0,0&amp;vtp=1&amp;vaab=1&amp;bt=1&amp;bbb=1&amp;hb=1"/>
          <p:cNvSpPr/>
          <p:nvPr/>
        </p:nvSpPr>
        <p:spPr>
          <a:xfrm>
            <a:off x="539496" y="249907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6.写作特色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文章对比鲜明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，记叙、描写、议论自然结合，文笔错综变化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，富有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波澜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，感染力、说服力较强。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4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93&amp;si=39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2522bee9b?vcp=1&amp;pid=04f8eb8a0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（四）曹刿论战</a:t>
            </a:r>
            <a:endParaRPr lang="en-US" altLang="zh-CN" sz="3000" dirty="0"/>
          </a:p>
        </p:txBody>
      </p:sp>
      <p:graphicFrame>
        <p:nvGraphicFramePr>
          <p:cNvPr id="394" name="P_6_BD#6dd6a0643?colgroup=10,19&amp;vcp=1&amp;pid=2522bee9b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8028940"/>
              </p:ext>
            </p:extLst>
          </p:nvPr>
        </p:nvGraphicFramePr>
        <p:xfrm>
          <a:off x="539496" y="1295191"/>
          <a:ext cx="11340000" cy="4434460"/>
        </p:xfrm>
        <a:graphic>
          <a:graphicData uri="http://schemas.openxmlformats.org/drawingml/2006/table">
            <a:tbl>
              <a:tblPr/>
              <a:tblGrid>
                <a:gridCol w="403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308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参考译文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94900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十年春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齐师伐我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公将战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曹刿请见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其乡人曰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肉食者谋之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又何间焉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？”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刿曰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肉食者鄙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未能远谋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乃入见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问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何以战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？”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鲁庄公十年的春天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齐国军队攻打我们鲁国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鲁庄公将要迎战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曹刿请求庄公接见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他的同乡说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当权者会谋划这件事的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你又何必参与呢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？”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曹刿说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当权者目光短浅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不能深谋远虑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于是进宫廷去见庄公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曹刿问庄公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：“（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您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凭借什么作战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？”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34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94&amp;si=39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95" name="P_6_BD#6dd6a0643?colgroup=10,19&amp;vcp=1&amp;pid=2522bee9b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5642497"/>
              </p:ext>
            </p:extLst>
          </p:nvPr>
        </p:nvGraphicFramePr>
        <p:xfrm>
          <a:off x="252120" y="846339"/>
          <a:ext cx="11779929" cy="5466652"/>
        </p:xfrm>
        <a:graphic>
          <a:graphicData uri="http://schemas.openxmlformats.org/drawingml/2006/table">
            <a:tbl>
              <a:tblPr/>
              <a:tblGrid>
                <a:gridCol w="40039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776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参考译文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8139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公曰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衣食所安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弗敢专也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必以分人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对曰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小惠未遍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民弗从也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公曰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牺牲玉帛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弗敢加也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必以信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对曰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小信未孚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神弗福也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公曰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小大之狱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虽不能察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必以情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对曰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忠之属也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可以一战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战则请从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庄公说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衣食这类用来安身的东西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我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不敢独自享受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一定把它分给别人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曹刿回答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这种小恩小惠不能遍及百姓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老百姓是不会听从您的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庄公说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祭祀用的祭品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我从来不敢虚夸数目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一定说实情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曹刿说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：“（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这只是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小信用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未能让神灵信服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神灵是不会保佑您的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庄公说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大大小小的诉讼事件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虽然不能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件件都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明察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但一定会根据自己的诚心处理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曹刿说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：“（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这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是尽职分之类的事情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可凭借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这个条件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打一仗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作战时请允许我跟随您去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6_BD#6dd6a0643?colgroup=10,19&amp;vcp=1&amp;pid=2522bee9b&amp;color=0,0,0&amp;mp=1&amp;vtp=1&amp;vaab=1&amp;bt=1&amp;bbb=1">
            <a:extLst>
              <a:ext uri="{FF2B5EF4-FFF2-40B4-BE49-F238E27FC236}">
                <a16:creationId xmlns:a16="http://schemas.microsoft.com/office/drawing/2014/main" id="{6D9C8009-B675-82A7-B359-6E8715C6769F}"/>
              </a:ext>
            </a:extLst>
          </p:cNvPr>
          <p:cNvSpPr txBox="1"/>
          <p:nvPr/>
        </p:nvSpPr>
        <p:spPr>
          <a:xfrm>
            <a:off x="10922167" y="262461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 dirty="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1&amp;si=4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2" name="P_6_BD#6601414d1?colgroup=10,19&amp;vcp=1&amp;pid=609f5784c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4892696"/>
              </p:ext>
            </p:extLst>
          </p:nvPr>
        </p:nvGraphicFramePr>
        <p:xfrm>
          <a:off x="539496" y="1841436"/>
          <a:ext cx="11340000" cy="3879724"/>
        </p:xfrm>
        <a:graphic>
          <a:graphicData uri="http://schemas.openxmlformats.org/drawingml/2006/table">
            <a:tbl>
              <a:tblPr/>
              <a:tblGrid>
                <a:gridCol w="4068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272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参考译文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0164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屠大窘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恐前后受其敌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顾野有麦场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场主积薪其中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苫蔽成丘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屠乃奔倚其下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弛担持刀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狼不敢前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眈眈相向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屠户很为难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害怕前后一起遭受它们的攻击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他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看见野地里有一个打麦场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场主人在其中堆积柴草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覆盖成小山一样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屠户于是奔过去倚靠在柴草堆下面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卸下担子拿起刀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两只狼都不敢向前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瞪眼朝着屠户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6_BD#6601414d1?colgroup=10,19&amp;vcp=1&amp;pid=609f5784c&amp;color=0,0,0&amp;vtp=1&amp;vaab=1&amp;bt=1&amp;bbb=1">
            <a:extLst>
              <a:ext uri="{FF2B5EF4-FFF2-40B4-BE49-F238E27FC236}">
                <a16:creationId xmlns:a16="http://schemas.microsoft.com/office/drawing/2014/main" id="{EC9B2390-7C04-C8FA-990B-CB54F8D775E9}"/>
              </a:ext>
            </a:extLst>
          </p:cNvPr>
          <p:cNvSpPr txBox="1"/>
          <p:nvPr/>
        </p:nvSpPr>
        <p:spPr>
          <a:xfrm>
            <a:off x="10922167" y="113303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5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95&amp;si=39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96" name="P_6_BD#6dd6a0643?colgroup=10,19&amp;vcp=1&amp;pid=2522bee9b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9471126"/>
              </p:ext>
            </p:extLst>
          </p:nvPr>
        </p:nvGraphicFramePr>
        <p:xfrm>
          <a:off x="539496" y="1286700"/>
          <a:ext cx="11149056" cy="4989196"/>
        </p:xfrm>
        <a:graphic>
          <a:graphicData uri="http://schemas.openxmlformats.org/drawingml/2006/table">
            <a:tbl>
              <a:tblPr/>
              <a:tblGrid>
                <a:gridCol w="387705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272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参考译文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49636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公与之乘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战于长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公将鼓之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刿曰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未可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齐人三鼓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刿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曰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可矣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齐师败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绩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公将驰之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刿曰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未可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下视其辙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登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轼而望之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曰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：“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可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矣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遂逐齐师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鲁庄公和曹刿共乘一辆战车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在长勺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和齐军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作战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庄公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一上阵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就要击鼓进军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曹刿说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：“（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现在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不行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齐军擂过三次战鼓后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曹刿说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可以击鼓进军了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齐军大败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庄公正要驱车追赶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曹刿说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还不行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”（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说完就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向下察看车轮碾出的痕迹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又登上车前横木眺望齐国军队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这才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可以追击了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于是追击齐军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6_BD#6dd6a0643?colgroup=10,19&amp;vcp=1&amp;pid=2522bee9b&amp;color=0,0,0&amp;vtp=1&amp;vaab=1&amp;bt=1&amp;bbb=1">
            <a:extLst>
              <a:ext uri="{FF2B5EF4-FFF2-40B4-BE49-F238E27FC236}">
                <a16:creationId xmlns:a16="http://schemas.microsoft.com/office/drawing/2014/main" id="{7BCE6D2C-3641-0966-A367-812601A6E8D4}"/>
              </a:ext>
            </a:extLst>
          </p:cNvPr>
          <p:cNvSpPr txBox="1"/>
          <p:nvPr/>
        </p:nvSpPr>
        <p:spPr>
          <a:xfrm>
            <a:off x="10922167" y="57829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5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96&amp;si=39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97" name="P_6_BD#6dd6a0643?colgroup=10,19&amp;vcp=1&amp;pid=2522bee9b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4362971"/>
              </p:ext>
            </p:extLst>
          </p:nvPr>
        </p:nvGraphicFramePr>
        <p:xfrm>
          <a:off x="329946" y="1262806"/>
          <a:ext cx="11448000" cy="4450652"/>
        </p:xfrm>
        <a:graphic>
          <a:graphicData uri="http://schemas.openxmlformats.org/drawingml/2006/table">
            <a:tbl>
              <a:tblPr/>
              <a:tblGrid>
                <a:gridCol w="403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416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8228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参考译文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69806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既克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公问其故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对曰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夫战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勇气也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一鼓作气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再而衰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三而竭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彼竭我盈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故克之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夫大国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难测也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惧有伏焉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吾视其辙乱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望其旗靡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故逐之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战胜齐军后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鲁庄公询问取胜的原因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曹刿答道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作战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靠的是勇气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第一次击鼓能够鼓起士气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第二次击鼓时士气减弱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到第三次击鼓时士气已经穷尽了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敌方的士气已经穷尽而我方的士气正旺盛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所以打败了他们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齐是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大国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难以推测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它的情况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怕有埋伏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我发现他们的车印混乱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军旗也倒下了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所以才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下令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追击他们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6_BD#6dd6a0643?colgroup=10,19&amp;vcp=1&amp;pid=2522bee9b&amp;color=0,0,0&amp;vtp=1&amp;vaab=1&amp;bt=1&amp;bbb=1">
            <a:extLst>
              <a:ext uri="{FF2B5EF4-FFF2-40B4-BE49-F238E27FC236}">
                <a16:creationId xmlns:a16="http://schemas.microsoft.com/office/drawing/2014/main" id="{8E21D61E-77CC-ED1C-7EE9-FC7928858859}"/>
              </a:ext>
            </a:extLst>
          </p:cNvPr>
          <p:cNvSpPr txBox="1"/>
          <p:nvPr/>
        </p:nvSpPr>
        <p:spPr>
          <a:xfrm>
            <a:off x="10922167" y="55440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5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97&amp;si=39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6dd6a0643?sp=1&amp;vcp=1&amp;pid=2522bee9b&amp;color=0,0,0&amp;vtp=1&amp;vaab=1&amp;bt=1&amp;bbb=1"/>
          <p:cNvSpPr/>
          <p:nvPr/>
        </p:nvSpPr>
        <p:spPr>
          <a:xfrm>
            <a:off x="539496" y="281911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1.朗读节奏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一鼓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/作气，再/而衰，三/而竭。彼竭/我盈，故/克之。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5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98&amp;si=39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6dd6a0643?sp=1&amp;vcp=1&amp;pid=2522bee9b&amp;color=0,0,0&amp;vtp=1&amp;vaab=1&amp;bt=1&amp;bbb=1"/>
          <p:cNvSpPr/>
          <p:nvPr/>
        </p:nvSpPr>
        <p:spPr>
          <a:xfrm>
            <a:off x="539496" y="120621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.重要实词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（1）古今异义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①又何间焉（古义：参与/今义：隔开，不连接）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②肉食者鄙（古义：浅陋。这里指目光短浅/今义：卑鄙，道德品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质恶劣）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③牺牲玉帛（古义：指祭祀用的纯色全体牲畜/今义：为正义的目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的舍弃自己的生命，放弃或损害某些利益）</a:t>
            </a:r>
            <a:endParaRPr lang="en-US" altLang="zh-CN" sz="2800" dirty="0"/>
          </a:p>
        </p:txBody>
      </p:sp>
      <p:sp>
        <p:nvSpPr>
          <p:cNvPr id="4" name="P_6#6dd6a0643?sp=1&amp;vcp=1&amp;pid=2522bee9b&amp;color=0,0,0&amp;vtp=1&amp;vaab=1&amp;bt=1&amp;bbb=1&amp;zzd= 4">
            <a:extLst>
              <a:ext uri="{FF2B5EF4-FFF2-40B4-BE49-F238E27FC236}">
                <a16:creationId xmlns:a16="http://schemas.microsoft.com/office/drawing/2014/main" id="{23E9F628-E4DE-9EB3-C82E-AAF46FEF53DC}"/>
              </a:ext>
            </a:extLst>
          </p:cNvPr>
          <p:cNvSpPr/>
          <p:nvPr/>
        </p:nvSpPr>
        <p:spPr>
          <a:xfrm>
            <a:off x="2476278" y="311121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_6#6dd6a0643?sp=1&amp;vcp=1&amp;pid=2522bee9b&amp;color=0,0,0&amp;vtp=1&amp;vaab=1&amp;bt=1&amp;bbb=1&amp;zzd= 6">
            <a:extLst>
              <a:ext uri="{FF2B5EF4-FFF2-40B4-BE49-F238E27FC236}">
                <a16:creationId xmlns:a16="http://schemas.microsoft.com/office/drawing/2014/main" id="{29E7E575-08A1-984C-4D0A-36DBE517EBAD}"/>
              </a:ext>
            </a:extLst>
          </p:cNvPr>
          <p:cNvSpPr/>
          <p:nvPr/>
        </p:nvSpPr>
        <p:spPr>
          <a:xfrm>
            <a:off x="2831878" y="375891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6#6dd6a0643?sp=1&amp;vcp=1&amp;pid=2522bee9b&amp;color=0,0,0&amp;vtp=1&amp;vaab=1&amp;bt=1&amp;bbb=1&amp;zzd= 9">
            <a:extLst>
              <a:ext uri="{FF2B5EF4-FFF2-40B4-BE49-F238E27FC236}">
                <a16:creationId xmlns:a16="http://schemas.microsoft.com/office/drawing/2014/main" id="{EC2B9F96-FB02-92D0-A803-21C08A5A012E}"/>
              </a:ext>
            </a:extLst>
          </p:cNvPr>
          <p:cNvSpPr/>
          <p:nvPr/>
        </p:nvSpPr>
        <p:spPr>
          <a:xfrm>
            <a:off x="1765078" y="505431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6#6dd6a0643?sp=1&amp;vcp=1&amp;pid=2522bee9b&amp;color=0,0,0&amp;vtp=1&amp;vaab=1&amp;bt=1&amp;bbb=1&amp;zzd= 9">
            <a:extLst>
              <a:ext uri="{FF2B5EF4-FFF2-40B4-BE49-F238E27FC236}">
                <a16:creationId xmlns:a16="http://schemas.microsoft.com/office/drawing/2014/main" id="{D06A4539-D485-10E9-F7C4-982E349A3882}"/>
              </a:ext>
            </a:extLst>
          </p:cNvPr>
          <p:cNvSpPr/>
          <p:nvPr/>
        </p:nvSpPr>
        <p:spPr>
          <a:xfrm>
            <a:off x="2120678" y="505431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35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99&amp;si=39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6dd6a0643?vcp=1&amp;pid=2522bee9b&amp;color=0,0,0&amp;vtp=1&amp;vaab=1&amp;bt=1&amp;bbb=1"/>
          <p:cNvSpPr/>
          <p:nvPr/>
        </p:nvSpPr>
        <p:spPr>
          <a:xfrm>
            <a:off x="539496" y="120621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④弗敢加也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（古义：虚夸，夸大/今义：增加）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⑤小大之狱（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古义：指诉讼事件/今义：监狱）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⑥可以一战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（古义：两个词，可以凭借/今义：一个词，能、行）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⑦再而衰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（古义：第二次/今义：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又一次）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（2）词类活用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①神弗福也（名词用作动词，赐福、保佑）</a:t>
            </a:r>
          </a:p>
          <a:p>
            <a:pPr latinLnBrk="1"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②公将鼓之（名词用作动词，击鼓）</a:t>
            </a:r>
            <a:endParaRPr lang="en-US" altLang="zh-CN" sz="2800" dirty="0"/>
          </a:p>
        </p:txBody>
      </p:sp>
      <p:sp>
        <p:nvSpPr>
          <p:cNvPr id="6" name="P_6_BD#6dd6a0643?vcp=1&amp;pid=2522bee9b&amp;color=0,0,0&amp;vtp=1&amp;vaab=1&amp;bt=1&amp;bbb=1&amp;zzd= 1">
            <a:extLst>
              <a:ext uri="{FF2B5EF4-FFF2-40B4-BE49-F238E27FC236}">
                <a16:creationId xmlns:a16="http://schemas.microsoft.com/office/drawing/2014/main" id="{E5E64810-7FE1-30F1-B2AB-1809CBC46B34}"/>
              </a:ext>
            </a:extLst>
          </p:cNvPr>
          <p:cNvSpPr/>
          <p:nvPr/>
        </p:nvSpPr>
        <p:spPr>
          <a:xfrm>
            <a:off x="2476278" y="181581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6_BD#6dd6a0643?vcp=1&amp;pid=2522bee9b&amp;color=0,0,0&amp;vtp=1&amp;vaab=1&amp;bt=1&amp;bbb=1&amp;zzd= 3">
            <a:extLst>
              <a:ext uri="{FF2B5EF4-FFF2-40B4-BE49-F238E27FC236}">
                <a16:creationId xmlns:a16="http://schemas.microsoft.com/office/drawing/2014/main" id="{9F4E28CB-7CC0-D971-606A-A68B3287A1CB}"/>
              </a:ext>
            </a:extLst>
          </p:cNvPr>
          <p:cNvSpPr/>
          <p:nvPr/>
        </p:nvSpPr>
        <p:spPr>
          <a:xfrm>
            <a:off x="2831878" y="246351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6_BD#6dd6a0643?vcp=1&amp;pid=2522bee9b&amp;color=0,0,0&amp;vtp=1&amp;vaab=1&amp;bt=1&amp;bbb=1&amp;zzd= 5">
            <a:extLst>
              <a:ext uri="{FF2B5EF4-FFF2-40B4-BE49-F238E27FC236}">
                <a16:creationId xmlns:a16="http://schemas.microsoft.com/office/drawing/2014/main" id="{F3E85C99-845E-0D0A-7FC4-A6FB5DEBFD2C}"/>
              </a:ext>
            </a:extLst>
          </p:cNvPr>
          <p:cNvSpPr/>
          <p:nvPr/>
        </p:nvSpPr>
        <p:spPr>
          <a:xfrm>
            <a:off x="1765078" y="311121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6_BD#6dd6a0643?vcp=1&amp;pid=2522bee9b&amp;color=0,0,0&amp;vtp=1&amp;vaab=1&amp;bt=1&amp;bbb=1&amp;zzd= 5">
            <a:extLst>
              <a:ext uri="{FF2B5EF4-FFF2-40B4-BE49-F238E27FC236}">
                <a16:creationId xmlns:a16="http://schemas.microsoft.com/office/drawing/2014/main" id="{82B0AE12-F5DC-BB86-1A25-EEC1BA2E3F34}"/>
              </a:ext>
            </a:extLst>
          </p:cNvPr>
          <p:cNvSpPr/>
          <p:nvPr/>
        </p:nvSpPr>
        <p:spPr>
          <a:xfrm>
            <a:off x="2120678" y="311121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6_BD#6dd6a0643?vcp=1&amp;pid=2522bee9b&amp;color=0,0,0&amp;vtp=1&amp;vaab=1&amp;bt=1&amp;bbb=1&amp;zzd= 7">
            <a:extLst>
              <a:ext uri="{FF2B5EF4-FFF2-40B4-BE49-F238E27FC236}">
                <a16:creationId xmlns:a16="http://schemas.microsoft.com/office/drawing/2014/main" id="{728558EC-94F2-7CCB-4A56-666E0F37CF7B}"/>
              </a:ext>
            </a:extLst>
          </p:cNvPr>
          <p:cNvSpPr/>
          <p:nvPr/>
        </p:nvSpPr>
        <p:spPr>
          <a:xfrm>
            <a:off x="1765078" y="375891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_6_BD#6dd6a0643?vcp=1&amp;pid=2522bee9b&amp;color=0,0,0&amp;vtp=1&amp;vaab=1&amp;bt=1&amp;bbb=1&amp;zzd= 9">
            <a:extLst>
              <a:ext uri="{FF2B5EF4-FFF2-40B4-BE49-F238E27FC236}">
                <a16:creationId xmlns:a16="http://schemas.microsoft.com/office/drawing/2014/main" id="{93287FE6-977B-16DB-D9F6-E1E9A580DF6A}"/>
              </a:ext>
            </a:extLst>
          </p:cNvPr>
          <p:cNvSpPr/>
          <p:nvPr/>
        </p:nvSpPr>
        <p:spPr>
          <a:xfrm>
            <a:off x="2476278" y="505431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P_6_BD#6dd6a0643?vcp=1&amp;pid=2522bee9b&amp;color=0,0,0&amp;vtp=1&amp;vaab=1&amp;bt=1&amp;bbb=1&amp;zzd= 10">
            <a:extLst>
              <a:ext uri="{FF2B5EF4-FFF2-40B4-BE49-F238E27FC236}">
                <a16:creationId xmlns:a16="http://schemas.microsoft.com/office/drawing/2014/main" id="{3EFF9C28-5666-C5B2-C2C6-6C0544E71D8A}"/>
              </a:ext>
            </a:extLst>
          </p:cNvPr>
          <p:cNvSpPr/>
          <p:nvPr/>
        </p:nvSpPr>
        <p:spPr>
          <a:xfrm>
            <a:off x="2476278" y="5693696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35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01&amp;si=4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6dd6a0643?sp=1&amp;vcp=1&amp;pid=2522bee9b&amp;color=0,0,0&amp;vtp=1&amp;vaab=1&amp;bt=1&amp;bbb=1"/>
          <p:cNvSpPr/>
          <p:nvPr/>
        </p:nvSpPr>
        <p:spPr>
          <a:xfrm>
            <a:off x="539496" y="968089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）其他实词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①弗敢专也（独自享有）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②必以信（实情）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③小信未孚（使信服）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④公将驰之（驱车追赶）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⑤彼竭我盈（充满，这里指士气正旺盛）</a:t>
            </a:r>
          </a:p>
          <a:p>
            <a:pPr latinLnBrk="1"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⑥望其旗靡（倒下）</a:t>
            </a:r>
            <a:endParaRPr lang="en-US" altLang="zh-CN" sz="2800" dirty="0"/>
          </a:p>
        </p:txBody>
      </p:sp>
      <p:sp>
        <p:nvSpPr>
          <p:cNvPr id="9" name="P_6_BD#6dd6a0643?sp=1&amp;vcp=1&amp;pid=2522bee9b&amp;color=0,0,0&amp;vtp=1&amp;vaab=1&amp;bt=1&amp;bbb=1&amp;zzd= 2">
            <a:extLst>
              <a:ext uri="{FF2B5EF4-FFF2-40B4-BE49-F238E27FC236}">
                <a16:creationId xmlns:a16="http://schemas.microsoft.com/office/drawing/2014/main" id="{1C6DEA9C-09FC-4645-2578-B2EDE5639F37}"/>
              </a:ext>
            </a:extLst>
          </p:cNvPr>
          <p:cNvSpPr/>
          <p:nvPr/>
        </p:nvSpPr>
        <p:spPr>
          <a:xfrm>
            <a:off x="2476278" y="222538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6_BD#6dd6a0643?sp=1&amp;vcp=1&amp;pid=2522bee9b&amp;color=0,0,0&amp;vtp=1&amp;vaab=1&amp;bt=1&amp;bbb=1&amp;zzd= 3">
            <a:extLst>
              <a:ext uri="{FF2B5EF4-FFF2-40B4-BE49-F238E27FC236}">
                <a16:creationId xmlns:a16="http://schemas.microsoft.com/office/drawing/2014/main" id="{09C7B897-7915-BADD-9103-13F2BF638417}"/>
              </a:ext>
            </a:extLst>
          </p:cNvPr>
          <p:cNvSpPr/>
          <p:nvPr/>
        </p:nvSpPr>
        <p:spPr>
          <a:xfrm>
            <a:off x="2476278" y="287308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_6_BD#6dd6a0643?sp=1&amp;vcp=1&amp;pid=2522bee9b&amp;color=0,0,0&amp;vtp=1&amp;vaab=1&amp;bt=1&amp;bbb=1&amp;zzd= 4">
            <a:extLst>
              <a:ext uri="{FF2B5EF4-FFF2-40B4-BE49-F238E27FC236}">
                <a16:creationId xmlns:a16="http://schemas.microsoft.com/office/drawing/2014/main" id="{20DD91D8-1283-6E8C-AAE1-FF13944018FB}"/>
              </a:ext>
            </a:extLst>
          </p:cNvPr>
          <p:cNvSpPr/>
          <p:nvPr/>
        </p:nvSpPr>
        <p:spPr>
          <a:xfrm>
            <a:off x="2831878" y="352078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P_6_BD#6dd6a0643?sp=1&amp;vcp=1&amp;pid=2522bee9b&amp;color=0,0,0&amp;vtp=1&amp;vaab=1&amp;bt=1&amp;bbb=1&amp;zzd= 5">
            <a:extLst>
              <a:ext uri="{FF2B5EF4-FFF2-40B4-BE49-F238E27FC236}">
                <a16:creationId xmlns:a16="http://schemas.microsoft.com/office/drawing/2014/main" id="{7BCE819E-A87B-1740-DD4B-E56E9D925562}"/>
              </a:ext>
            </a:extLst>
          </p:cNvPr>
          <p:cNvSpPr/>
          <p:nvPr/>
        </p:nvSpPr>
        <p:spPr>
          <a:xfrm>
            <a:off x="2476278" y="416848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P_6_BD#6dd6a0643?sp=1&amp;vcp=1&amp;pid=2522bee9b&amp;color=0,0,0&amp;vtp=1&amp;vaab=1&amp;bt=1&amp;bbb=1&amp;zzd= 6">
            <a:extLst>
              <a:ext uri="{FF2B5EF4-FFF2-40B4-BE49-F238E27FC236}">
                <a16:creationId xmlns:a16="http://schemas.microsoft.com/office/drawing/2014/main" id="{A4BF5A5D-0803-E3C5-ECC5-1FF22803E14A}"/>
              </a:ext>
            </a:extLst>
          </p:cNvPr>
          <p:cNvSpPr/>
          <p:nvPr/>
        </p:nvSpPr>
        <p:spPr>
          <a:xfrm>
            <a:off x="2831878" y="481618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P_6_BD#6dd6a0643?sp=1&amp;vcp=1&amp;pid=2522bee9b&amp;color=0,0,0&amp;vtp=1&amp;vaab=1&amp;bt=1&amp;bbb=1&amp;zzd= 7">
            <a:extLst>
              <a:ext uri="{FF2B5EF4-FFF2-40B4-BE49-F238E27FC236}">
                <a16:creationId xmlns:a16="http://schemas.microsoft.com/office/drawing/2014/main" id="{C4073D15-08F8-D3CA-CD2F-5331CAB3D717}"/>
              </a:ext>
            </a:extLst>
          </p:cNvPr>
          <p:cNvSpPr/>
          <p:nvPr/>
        </p:nvSpPr>
        <p:spPr>
          <a:xfrm>
            <a:off x="2831878" y="543652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35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02&amp;si=4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6dd6a0643?sp=1&amp;vcp=1&amp;pid=2522bee9b&amp;color=0,0,0&amp;vtp=1&amp;vaab=1&amp;bt=1&amp;bbb=1"/>
          <p:cNvSpPr/>
          <p:nvPr/>
        </p:nvSpPr>
        <p:spPr>
          <a:xfrm>
            <a:off x="539496" y="910939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.重要虚词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（1）乃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0" cap="none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乃入见（副词，于是、就）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（2）夫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0" cap="none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夫战，勇气也（发语词，议论或说明时，用在句子开头，无实义）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（3）于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战于长勺（介词，在）</a:t>
            </a:r>
            <a:endParaRPr lang="en-US" altLang="zh-CN" sz="2800" dirty="0"/>
          </a:p>
        </p:txBody>
      </p:sp>
      <p:sp>
        <p:nvSpPr>
          <p:cNvPr id="6" name="P_6#6dd6a0643?sp=1&amp;vcp=1&amp;pid=2522bee9b&amp;color=0,0,0&amp;vtp=1&amp;vaab=1&amp;bt=1&amp;bbb=1&amp;zzd= 4">
            <a:extLst>
              <a:ext uri="{FF2B5EF4-FFF2-40B4-BE49-F238E27FC236}">
                <a16:creationId xmlns:a16="http://schemas.microsoft.com/office/drawing/2014/main" id="{9448EB1D-3913-2154-56D5-C7F352C36BFB}"/>
              </a:ext>
            </a:extLst>
          </p:cNvPr>
          <p:cNvSpPr/>
          <p:nvPr/>
        </p:nvSpPr>
        <p:spPr>
          <a:xfrm>
            <a:off x="1409478" y="281593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6#6dd6a0643?sp=1&amp;vcp=1&amp;pid=2522bee9b&amp;color=0,0,0&amp;vtp=1&amp;vaab=1&amp;bt=1&amp;bbb=1&amp;zzd= 7">
            <a:extLst>
              <a:ext uri="{FF2B5EF4-FFF2-40B4-BE49-F238E27FC236}">
                <a16:creationId xmlns:a16="http://schemas.microsoft.com/office/drawing/2014/main" id="{11500541-89DC-8A01-7C06-6D552E488E07}"/>
              </a:ext>
            </a:extLst>
          </p:cNvPr>
          <p:cNvSpPr/>
          <p:nvPr/>
        </p:nvSpPr>
        <p:spPr>
          <a:xfrm>
            <a:off x="1409478" y="411133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6#6dd6a0643?sp=1&amp;vcp=1&amp;pid=2522bee9b&amp;color=0,0,0&amp;vtp=1&amp;vaab=1&amp;bt=1&amp;bbb=1&amp;zzd= 10">
            <a:extLst>
              <a:ext uri="{FF2B5EF4-FFF2-40B4-BE49-F238E27FC236}">
                <a16:creationId xmlns:a16="http://schemas.microsoft.com/office/drawing/2014/main" id="{CA1A1039-F1D8-834A-557F-A488EA1BC658}"/>
              </a:ext>
            </a:extLst>
          </p:cNvPr>
          <p:cNvSpPr/>
          <p:nvPr/>
        </p:nvSpPr>
        <p:spPr>
          <a:xfrm>
            <a:off x="1765078" y="5388896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35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03&amp;si=40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6dd6a0643?sp=1&amp;vcp=1&amp;pid=2522bee9b&amp;color=0,0,0&amp;vtp=1&amp;vaab=1&amp;bt=1&amp;bbb=1"/>
          <p:cNvSpPr/>
          <p:nvPr/>
        </p:nvSpPr>
        <p:spPr>
          <a:xfrm>
            <a:off x="539496" y="968089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）以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①何以战（介词，凭、靠）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②必以分人（介词，把）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③必以情（介词，按照）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（5）其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①其乡人曰（代词，代指曹刿，他的）</a:t>
            </a:r>
          </a:p>
          <a:p>
            <a:pPr latinLnBrk="1"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②吾视其辙乱（代词，指齐军的）</a:t>
            </a:r>
            <a:endParaRPr lang="en-US" altLang="zh-CN" sz="2800" dirty="0"/>
          </a:p>
        </p:txBody>
      </p:sp>
      <p:sp>
        <p:nvSpPr>
          <p:cNvPr id="9" name="P_6_BD#6dd6a0643?sp=1&amp;vcp=1&amp;pid=2522bee9b&amp;color=0,0,0&amp;vtp=1&amp;vaab=1&amp;bt=1&amp;bbb=1&amp;zzd= 2">
            <a:extLst>
              <a:ext uri="{FF2B5EF4-FFF2-40B4-BE49-F238E27FC236}">
                <a16:creationId xmlns:a16="http://schemas.microsoft.com/office/drawing/2014/main" id="{F5889B03-BC9B-F10D-EC89-BC9EA5B7B7F3}"/>
              </a:ext>
            </a:extLst>
          </p:cNvPr>
          <p:cNvSpPr/>
          <p:nvPr/>
        </p:nvSpPr>
        <p:spPr>
          <a:xfrm>
            <a:off x="2120678" y="222538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6_BD#6dd6a0643?sp=1&amp;vcp=1&amp;pid=2522bee9b&amp;color=0,0,0&amp;vtp=1&amp;vaab=1&amp;bt=1&amp;bbb=1&amp;zzd= 3">
            <a:extLst>
              <a:ext uri="{FF2B5EF4-FFF2-40B4-BE49-F238E27FC236}">
                <a16:creationId xmlns:a16="http://schemas.microsoft.com/office/drawing/2014/main" id="{3255E87E-4CB8-F318-692B-0F562BAEF241}"/>
              </a:ext>
            </a:extLst>
          </p:cNvPr>
          <p:cNvSpPr/>
          <p:nvPr/>
        </p:nvSpPr>
        <p:spPr>
          <a:xfrm>
            <a:off x="2120678" y="287308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_6_BD#6dd6a0643?sp=1&amp;vcp=1&amp;pid=2522bee9b&amp;color=0,0,0&amp;vtp=1&amp;vaab=1&amp;bt=1&amp;bbb=1&amp;zzd= 4">
            <a:extLst>
              <a:ext uri="{FF2B5EF4-FFF2-40B4-BE49-F238E27FC236}">
                <a16:creationId xmlns:a16="http://schemas.microsoft.com/office/drawing/2014/main" id="{CFF7DA51-6886-56F6-224A-C45738639B76}"/>
              </a:ext>
            </a:extLst>
          </p:cNvPr>
          <p:cNvSpPr/>
          <p:nvPr/>
        </p:nvSpPr>
        <p:spPr>
          <a:xfrm>
            <a:off x="2120678" y="352078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P_6_BD#6dd6a0643?sp=1&amp;vcp=1&amp;pid=2522bee9b&amp;color=0,0,0&amp;vtp=1&amp;vaab=1&amp;bt=1&amp;bbb=1&amp;zzd= 6">
            <a:extLst>
              <a:ext uri="{FF2B5EF4-FFF2-40B4-BE49-F238E27FC236}">
                <a16:creationId xmlns:a16="http://schemas.microsoft.com/office/drawing/2014/main" id="{E0045283-F093-819F-6DFD-00D72DEDC185}"/>
              </a:ext>
            </a:extLst>
          </p:cNvPr>
          <p:cNvSpPr/>
          <p:nvPr/>
        </p:nvSpPr>
        <p:spPr>
          <a:xfrm>
            <a:off x="1765078" y="481618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P_6_BD#6dd6a0643?sp=1&amp;vcp=1&amp;pid=2522bee9b&amp;color=0,0,0&amp;vtp=1&amp;vaab=1&amp;bt=1&amp;bbb=1&amp;zzd= 7">
            <a:extLst>
              <a:ext uri="{FF2B5EF4-FFF2-40B4-BE49-F238E27FC236}">
                <a16:creationId xmlns:a16="http://schemas.microsoft.com/office/drawing/2014/main" id="{C8AE31A8-8307-E943-A0AE-10B1FFB58A0B}"/>
              </a:ext>
            </a:extLst>
          </p:cNvPr>
          <p:cNvSpPr/>
          <p:nvPr/>
        </p:nvSpPr>
        <p:spPr>
          <a:xfrm>
            <a:off x="2476278" y="541747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35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04&amp;si=40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6dd6a0643?sp=1&amp;vcp=1&amp;pid=2522bee9b&amp;color=0,0,0&amp;vtp=1&amp;vaab=1&amp;bt=1&amp;bbb=1"/>
          <p:cNvSpPr/>
          <p:nvPr/>
        </p:nvSpPr>
        <p:spPr>
          <a:xfrm>
            <a:off x="539496" y="142719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（6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）之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①肉食者谋之（代词，代“公将战”这件事）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②小大之狱（助词，的）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③公与之乘（代词，代曹刿）</a:t>
            </a:r>
          </a:p>
          <a:p>
            <a:pPr latinLnBrk="1"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④公将鼓之（助词，补足音节，可不译）</a:t>
            </a:r>
            <a:endParaRPr lang="en-US" altLang="zh-CN" sz="2800" dirty="0"/>
          </a:p>
        </p:txBody>
      </p:sp>
      <p:sp>
        <p:nvSpPr>
          <p:cNvPr id="7" name="P_6_BD#6dd6a0643?sp=1&amp;vcp=1&amp;pid=2522bee9b&amp;color=0,0,0&amp;vtp=1&amp;vaab=1&amp;bt=1&amp;bbb=1&amp;zzd= 2">
            <a:extLst>
              <a:ext uri="{FF2B5EF4-FFF2-40B4-BE49-F238E27FC236}">
                <a16:creationId xmlns:a16="http://schemas.microsoft.com/office/drawing/2014/main" id="{EE374D5C-2BCA-EF07-5474-F99B1E4BE4C8}"/>
              </a:ext>
            </a:extLst>
          </p:cNvPr>
          <p:cNvSpPr/>
          <p:nvPr/>
        </p:nvSpPr>
        <p:spPr>
          <a:xfrm>
            <a:off x="3187478" y="268449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6_BD#6dd6a0643?sp=1&amp;vcp=1&amp;pid=2522bee9b&amp;color=0,0,0&amp;vtp=1&amp;vaab=1&amp;bt=1&amp;bbb=1&amp;zzd= 3">
            <a:extLst>
              <a:ext uri="{FF2B5EF4-FFF2-40B4-BE49-F238E27FC236}">
                <a16:creationId xmlns:a16="http://schemas.microsoft.com/office/drawing/2014/main" id="{849D9058-2C87-A7A2-E7F6-2BD1B5410CF0}"/>
              </a:ext>
            </a:extLst>
          </p:cNvPr>
          <p:cNvSpPr/>
          <p:nvPr/>
        </p:nvSpPr>
        <p:spPr>
          <a:xfrm>
            <a:off x="2476278" y="333219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6_BD#6dd6a0643?sp=1&amp;vcp=1&amp;pid=2522bee9b&amp;color=0,0,0&amp;vtp=1&amp;vaab=1&amp;bt=1&amp;bbb=1&amp;zzd= 4">
            <a:extLst>
              <a:ext uri="{FF2B5EF4-FFF2-40B4-BE49-F238E27FC236}">
                <a16:creationId xmlns:a16="http://schemas.microsoft.com/office/drawing/2014/main" id="{6462B77C-9890-0863-8CE0-02D7864D076F}"/>
              </a:ext>
            </a:extLst>
          </p:cNvPr>
          <p:cNvSpPr/>
          <p:nvPr/>
        </p:nvSpPr>
        <p:spPr>
          <a:xfrm>
            <a:off x="2476278" y="397989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6_BD#6dd6a0643?sp=1&amp;vcp=1&amp;pid=2522bee9b&amp;color=0,0,0&amp;vtp=1&amp;vaab=1&amp;bt=1&amp;bbb=1&amp;zzd= 5">
            <a:extLst>
              <a:ext uri="{FF2B5EF4-FFF2-40B4-BE49-F238E27FC236}">
                <a16:creationId xmlns:a16="http://schemas.microsoft.com/office/drawing/2014/main" id="{3DAD08F4-83D0-FCDB-A0A9-9DCA55CC2211}"/>
              </a:ext>
            </a:extLst>
          </p:cNvPr>
          <p:cNvSpPr/>
          <p:nvPr/>
        </p:nvSpPr>
        <p:spPr>
          <a:xfrm>
            <a:off x="2831878" y="460975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35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05&amp;si=40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6dd6a0643?sp=1&amp;vcp=1&amp;pid=2522bee9b&amp;color=0,0,0&amp;vtp=1&amp;vaab=1&amp;bt=1&amp;bbb=1&amp;hb=1"/>
          <p:cNvSpPr/>
          <p:nvPr/>
        </p:nvSpPr>
        <p:spPr>
          <a:xfrm>
            <a:off x="539496" y="217903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4.理解拓展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本文通过写曹刿对长勺之战的论述以及弱鲁战胜强齐的史实，表现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了曹刿卓越的政治才能和军事才能，说明了只有取信于民和运用正确的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战略战术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，把握好作战时机，才能取得战争胜利的道理。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2&amp;si=4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3" name="P_6_BD#6601414d1?colgroup=10,19&amp;vcp=1&amp;pid=609f5784c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9359353"/>
              </p:ext>
            </p:extLst>
          </p:nvPr>
        </p:nvGraphicFramePr>
        <p:xfrm>
          <a:off x="539496" y="1127869"/>
          <a:ext cx="11100816" cy="5120640"/>
        </p:xfrm>
        <a:graphic>
          <a:graphicData uri="http://schemas.openxmlformats.org/drawingml/2006/table">
            <a:tbl>
              <a:tblPr/>
              <a:tblGrid>
                <a:gridCol w="387705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2237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2289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参考译文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88052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少时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一狼径去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其一犬坐于前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久之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目似瞑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意暇甚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屠暴</a:t>
                      </a: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起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以刀劈狼首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又数</a:t>
                      </a: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刀毙之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方欲行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转视</a:t>
                      </a: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积薪后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一狼洞其中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意将隧入以攻其后也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身已半入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止露尻尾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屠自后断其股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亦毙</a:t>
                      </a: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乃悟前狼假寐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盖</a:t>
                      </a:r>
                    </a:p>
                    <a:p>
                      <a:pPr marL="0" lv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以诱敌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过了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一会儿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一只狼径直离开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另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一只狼像狗似的蹲坐在前面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时间长了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那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只狼似乎闭上眼睛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神情很悠闲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屠户突然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跳起来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用刀劈狼的脑袋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又连砍几刀把狼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杀死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屠户正要上路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转到柴草堆后面一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看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只见另一只狼正在积薪中打洞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想要从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通道进入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从背后攻击屠户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狼的身子已经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钻进一半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只有屁股和尾巴露在外面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屠户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从后面砍断了狼的后腿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也把狼杀死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屠户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这才明白前面的那只狼假装睡觉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lv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原来是用来诱惑敌方的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6_BD#6601414d1?colgroup=10,19&amp;vcp=1&amp;pid=609f5784c&amp;color=0,0,0&amp;vtp=1&amp;vaab=1&amp;bt=1&amp;bbb=1">
            <a:extLst>
              <a:ext uri="{FF2B5EF4-FFF2-40B4-BE49-F238E27FC236}">
                <a16:creationId xmlns:a16="http://schemas.microsoft.com/office/drawing/2014/main" id="{A71F8D5E-81E9-84F2-32A8-CBD38EF7FD63}"/>
              </a:ext>
            </a:extLst>
          </p:cNvPr>
          <p:cNvSpPr txBox="1"/>
          <p:nvPr/>
        </p:nvSpPr>
        <p:spPr>
          <a:xfrm>
            <a:off x="10922167" y="55440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6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06&amp;si=40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6dd6a0643?sp=1&amp;vcp=1&amp;pid=2522bee9b&amp;color=0,0,0&amp;vtp=1&amp;vaab=1&amp;bt=1&amp;bbb=1"/>
          <p:cNvSpPr/>
          <p:nvPr/>
        </p:nvSpPr>
        <p:spPr>
          <a:xfrm>
            <a:off x="539496" y="154530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5.写作特色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（1）对比手法。通过鲁庄公和曹刿战前、战后的对话描写，反衬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出曹刿的深谋远虑、从容镇静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（2）详略得当，中心突出。通过详写曹刿政治上取信于民的思想、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在战场上的决断能力、论述取胜原因，略写“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请战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”“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从战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”“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克敌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”，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再现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了军事家曹刿的形象，突出了文章的中心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6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07&amp;si=40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7facd47c3?vcp=1&amp;pid=04f8eb8a0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（五）邹忌讽齐王纳谏</a:t>
            </a:r>
            <a:endParaRPr lang="en-US" altLang="zh-CN" sz="3000" dirty="0"/>
          </a:p>
        </p:txBody>
      </p:sp>
      <p:graphicFrame>
        <p:nvGraphicFramePr>
          <p:cNvPr id="408" name="P_6_BD#ef79e37ba?colgroup=12,17&amp;vcp=1&amp;pid=7facd47c3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1757153"/>
              </p:ext>
            </p:extLst>
          </p:nvPr>
        </p:nvGraphicFramePr>
        <p:xfrm>
          <a:off x="262476" y="1295191"/>
          <a:ext cx="11664000" cy="4989196"/>
        </p:xfrm>
        <a:graphic>
          <a:graphicData uri="http://schemas.openxmlformats.org/drawingml/2006/table">
            <a:tbl>
              <a:tblPr/>
              <a:tblGrid>
                <a:gridCol w="4788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876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参考译文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49636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邹忌修八尺有余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而形貌昳丽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朝服衣冠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窥镜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谓其妻曰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我孰与城北徐公美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？”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其妻曰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君美甚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徐公何能及君也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？”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城北徐公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齐国之美丽者也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忌不自信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而复问其妾曰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吾孰与徐公美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？”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邹忌身高八尺多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容貌光艳美丽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有一天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早晨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他穿戴好衣帽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照着镜子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对他的妻子说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我与城北徐公相比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哪一个美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？”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他的妻子说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您美极了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徐公怎能比得上您呢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？”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城北的徐公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是齐国的美男子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邹忌不相信自己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会比徐公美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就又问他的妾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我同徐公比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谁美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？”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36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08&amp;si=40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" name="P_6_BD#ef79e37ba?colgroup=12,17&amp;vcp=1&amp;pid=7facd47c3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4875413"/>
              </p:ext>
            </p:extLst>
          </p:nvPr>
        </p:nvGraphicFramePr>
        <p:xfrm>
          <a:off x="552000" y="976353"/>
          <a:ext cx="11088000" cy="5219002"/>
        </p:xfrm>
        <a:graphic>
          <a:graphicData uri="http://schemas.openxmlformats.org/drawingml/2006/table">
            <a:tbl>
              <a:tblPr/>
              <a:tblGrid>
                <a:gridCol w="475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336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参考译文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738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38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妾曰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徐公何能及君也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？”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旦日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客从外来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与坐谈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问之客曰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吾与徐公孰美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？”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客曰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徐公不若君之美也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明日徐公来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孰视之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自以为不如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窥镜而自视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又弗如远甚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暮寝而思之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曰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吾妻之美我者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私我也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妾之美我者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畏我也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客之美我者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欲有求于我也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38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妾说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徐公怎么能比得上您呀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？”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第二天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有客人从外边来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邹忌同他坐着谈话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又问客人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我和徐公谁美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？”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客人说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徐公不如您美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又过了一天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徐公来了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邹忌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仔细端详他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自己认为不如徐公美丽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再照镜子看看自己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更觉得远远不如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他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晚上躺着想这件事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我的妻子认为我美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是偏爱我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妾认为我美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是害怕我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客人认为我美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是想有求于我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6_BD#ef79e37ba?colgroup=12,17&amp;vcp=1&amp;pid=7facd47c3&amp;color=0,0,0&amp;mp=1&amp;vtp=1&amp;vaab=1&amp;bt=1&amp;bbb=1">
            <a:extLst>
              <a:ext uri="{FF2B5EF4-FFF2-40B4-BE49-F238E27FC236}">
                <a16:creationId xmlns:a16="http://schemas.microsoft.com/office/drawing/2014/main" id="{39C81AB5-7986-2A3B-3BDB-DD21CB43C8B6}"/>
              </a:ext>
            </a:extLst>
          </p:cNvPr>
          <p:cNvSpPr txBox="1"/>
          <p:nvPr/>
        </p:nvSpPr>
        <p:spPr>
          <a:xfrm>
            <a:off x="10808629" y="378845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 dirty="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6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09&amp;si=40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10" name="P_6_BD#ef79e37ba?colgroup=12,17&amp;vcp=1&amp;pid=7facd47c3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0980850"/>
              </p:ext>
            </p:extLst>
          </p:nvPr>
        </p:nvGraphicFramePr>
        <p:xfrm>
          <a:off x="434721" y="1183939"/>
          <a:ext cx="11484000" cy="4958652"/>
        </p:xfrm>
        <a:graphic>
          <a:graphicData uri="http://schemas.openxmlformats.org/drawingml/2006/table">
            <a:tbl>
              <a:tblPr/>
              <a:tblGrid>
                <a:gridCol w="493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552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18499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参考译文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26562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于是入朝见威王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曰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臣诚知不如徐公美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臣之妻私臣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臣之妾畏臣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臣之客欲有求于臣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皆以美于徐公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今齐地方千里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百二十城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宫妇左右莫不私王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朝廷之臣莫不畏王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四境之内莫不有求于王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由此观之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王之蔽甚矣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于是上朝拜见齐威王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我确实知道自己不如徐公美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我的妻子偏爱我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我的妾害怕我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我的客人有求于我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他们都认为我比徐公美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如今齐国有方圆千里的疆土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一百二十座城池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宫中的侍妾和近侍之臣没有不偏爱您的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朝中的大臣没有不害怕您的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全国的老百姓没有不有求于您的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由此看来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大王您所受的蒙蔽很深啊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6_BD#ef79e37ba?colgroup=12,17&amp;vcp=1&amp;pid=7facd47c3&amp;color=0,0,0&amp;vtp=1&amp;vaab=1&amp;bt=1&amp;bbb=1">
            <a:extLst>
              <a:ext uri="{FF2B5EF4-FFF2-40B4-BE49-F238E27FC236}">
                <a16:creationId xmlns:a16="http://schemas.microsoft.com/office/drawing/2014/main" id="{25C9274A-AF17-D1FE-7C8C-568FABC7F4D2}"/>
              </a:ext>
            </a:extLst>
          </p:cNvPr>
          <p:cNvSpPr txBox="1"/>
          <p:nvPr/>
        </p:nvSpPr>
        <p:spPr>
          <a:xfrm>
            <a:off x="10903879" y="554400"/>
            <a:ext cx="718145" cy="516552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43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6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10&amp;si=4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11" name="P_6_BD#ef79e37ba?colgroup=12,17&amp;vcp=1&amp;pid=7facd47c3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9983927"/>
              </p:ext>
            </p:extLst>
          </p:nvPr>
        </p:nvGraphicFramePr>
        <p:xfrm>
          <a:off x="539496" y="822751"/>
          <a:ext cx="11448000" cy="5428552"/>
        </p:xfrm>
        <a:graphic>
          <a:graphicData uri="http://schemas.openxmlformats.org/drawingml/2006/table">
            <a:tbl>
              <a:tblPr/>
              <a:tblGrid>
                <a:gridCol w="4896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552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6973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参考译文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36905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王曰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善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乃下令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群臣吏民能面刺寡人之过者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受上赏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上书谏寡人者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受中赏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能谤讥于市朝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闻寡人之耳者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受下赏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令初下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群臣进谏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门庭若市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数月之后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时时而间进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期年之后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虽欲言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无可进者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燕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赵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韩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魏闻之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皆朝于齐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此所谓战胜于朝廷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齐威王说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就下了命令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所有的大臣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官吏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百姓能够当面指责我的过错的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可得上等奖赏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上书劝谏我的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可得中等奖赏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在公共场所指责讥刺我的过失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使我听到的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可得下等奖赏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命令刚下达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群臣都来进谏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门前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院内像集市一样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几个月以后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不时有人来进谏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一年以后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即使想进谏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也没有什么可说的了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燕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赵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韩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魏等国听到这种情况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都到齐国来朝见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这就是人们所说的在朝廷上取得胜利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6_BD#ef79e37ba?colgroup=12,17&amp;vcp=1&amp;pid=7facd47c3&amp;color=0,0,0&amp;vtp=1&amp;vaab=1&amp;bt=1&amp;bbb=1">
            <a:extLst>
              <a:ext uri="{FF2B5EF4-FFF2-40B4-BE49-F238E27FC236}">
                <a16:creationId xmlns:a16="http://schemas.microsoft.com/office/drawing/2014/main" id="{8BCFDAFE-250A-D2A7-51F9-D91B3E61CD6B}"/>
              </a:ext>
            </a:extLst>
          </p:cNvPr>
          <p:cNvSpPr txBox="1"/>
          <p:nvPr/>
        </p:nvSpPr>
        <p:spPr>
          <a:xfrm>
            <a:off x="10903879" y="238379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 dirty="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6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11&amp;si=4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ef79e37ba?sp=1&amp;vcp=1&amp;pid=7facd47c3&amp;color=0,0,0&amp;vtp=1&amp;vaab=1&amp;bt=1&amp;bbb=1"/>
          <p:cNvSpPr/>
          <p:nvPr/>
        </p:nvSpPr>
        <p:spPr>
          <a:xfrm>
            <a:off x="539496" y="218538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1.朗读节奏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（1）明日/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徐公来，孰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/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视之，自以为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/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不如；窥镜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/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而自视，又弗如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/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远甚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（2）臣/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诚知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/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不如徐公美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6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12&amp;si=4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ef79e37ba?sp=1&amp;vcp=1&amp;pid=7facd47c3&amp;color=0,0,0&amp;vtp=1&amp;vaab=1&amp;bt=1&amp;bbb=1"/>
          <p:cNvSpPr/>
          <p:nvPr/>
        </p:nvSpPr>
        <p:spPr>
          <a:xfrm>
            <a:off x="539496" y="641699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.重要实词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（1）通假字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0" cap="none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孰视之（同“熟”，仔细）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（2）古今异义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①邹忌讽齐王纳谏（古义：讽谏，用含蓄的话委婉地规劝/今义：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诽谤，嘲讽）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②邹忌修八尺有余（古义：长，这里指身高/今义：改正、修理）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③明日徐公来（古义：次日，第二天/今义：明天，今天的后一天）</a:t>
            </a:r>
            <a:endParaRPr lang="en-US" altLang="zh-CN" sz="2800" dirty="0"/>
          </a:p>
        </p:txBody>
      </p:sp>
      <p:sp>
        <p:nvSpPr>
          <p:cNvPr id="5" name="P_6#ef79e37ba?sp=1&amp;vcp=1&amp;pid=7facd47c3&amp;color=0,0,0&amp;vtp=1&amp;vaab=1&amp;bt=1&amp;bbb=1&amp;zzd= 4">
            <a:extLst>
              <a:ext uri="{FF2B5EF4-FFF2-40B4-BE49-F238E27FC236}">
                <a16:creationId xmlns:a16="http://schemas.microsoft.com/office/drawing/2014/main" id="{BEA71867-409A-F107-19E2-DFA1910E569D}"/>
              </a:ext>
            </a:extLst>
          </p:cNvPr>
          <p:cNvSpPr/>
          <p:nvPr/>
        </p:nvSpPr>
        <p:spPr>
          <a:xfrm>
            <a:off x="1409478" y="254669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6#ef79e37ba?sp=1&amp;vcp=1&amp;pid=7facd47c3&amp;color=0,0,0&amp;vtp=1&amp;vaab=1&amp;bt=1&amp;bbb=1&amp;zzd= 7">
            <a:extLst>
              <a:ext uri="{FF2B5EF4-FFF2-40B4-BE49-F238E27FC236}">
                <a16:creationId xmlns:a16="http://schemas.microsoft.com/office/drawing/2014/main" id="{5C73B5B4-7687-9114-7146-D15AACEDFF27}"/>
              </a:ext>
            </a:extLst>
          </p:cNvPr>
          <p:cNvSpPr/>
          <p:nvPr/>
        </p:nvSpPr>
        <p:spPr>
          <a:xfrm>
            <a:off x="2476278" y="384209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6#ef79e37ba?sp=1&amp;vcp=1&amp;pid=7facd47c3&amp;color=0,0,0&amp;vtp=1&amp;vaab=1&amp;bt=1&amp;bbb=1&amp;zzd= 10">
            <a:extLst>
              <a:ext uri="{FF2B5EF4-FFF2-40B4-BE49-F238E27FC236}">
                <a16:creationId xmlns:a16="http://schemas.microsoft.com/office/drawing/2014/main" id="{555F82C4-BC36-9F1F-C05A-CEA29697EE96}"/>
              </a:ext>
            </a:extLst>
          </p:cNvPr>
          <p:cNvSpPr/>
          <p:nvPr/>
        </p:nvSpPr>
        <p:spPr>
          <a:xfrm>
            <a:off x="2476278" y="513749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6#ef79e37ba?sp=1&amp;vcp=1&amp;pid=7facd47c3&amp;color=0,0,0&amp;vtp=1&amp;vaab=1&amp;bt=1&amp;bbb=1&amp;zzd= 12">
            <a:extLst>
              <a:ext uri="{FF2B5EF4-FFF2-40B4-BE49-F238E27FC236}">
                <a16:creationId xmlns:a16="http://schemas.microsoft.com/office/drawing/2014/main" id="{41727CD5-ACB8-0A94-157B-81507905B2E9}"/>
              </a:ext>
            </a:extLst>
          </p:cNvPr>
          <p:cNvSpPr/>
          <p:nvPr/>
        </p:nvSpPr>
        <p:spPr>
          <a:xfrm>
            <a:off x="1765078" y="573878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6#ef79e37ba?sp=1&amp;vcp=1&amp;pid=7facd47c3&amp;color=0,0,0&amp;vtp=1&amp;vaab=1&amp;bt=1&amp;bbb=1&amp;zzd= 12">
            <a:extLst>
              <a:ext uri="{FF2B5EF4-FFF2-40B4-BE49-F238E27FC236}">
                <a16:creationId xmlns:a16="http://schemas.microsoft.com/office/drawing/2014/main" id="{A8DF0E7E-97DA-393B-EFE9-1F1FB7AC00C4}"/>
              </a:ext>
            </a:extLst>
          </p:cNvPr>
          <p:cNvSpPr/>
          <p:nvPr/>
        </p:nvSpPr>
        <p:spPr>
          <a:xfrm>
            <a:off x="2120678" y="573878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36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13&amp;si=4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ef79e37ba?vcp=1&amp;pid=7facd47c3&amp;color=0,0,0&amp;vtp=1&amp;vaab=1&amp;bt=1&amp;bbb=1&amp;hb=1"/>
          <p:cNvSpPr/>
          <p:nvPr/>
        </p:nvSpPr>
        <p:spPr>
          <a:xfrm>
            <a:off x="539496" y="120621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今齐地方千里（古义：土地方圆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/今义：跟“中央”相对）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⑤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宫妇左右莫不私王（古义：君主左右的近侍之臣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/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今义：方位名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词）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⑥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能面刺寡人之过者（古义：指责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/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今义：用尖的东西进入或穿过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物体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⑦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能谤讥于市朝（谤，古义：公开指责别人的过错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/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今义：诽谤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讥，古义：谏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/今义：讽刺）</a:t>
            </a:r>
            <a:endParaRPr lang="en-US" altLang="zh-CN" sz="2800" dirty="0"/>
          </a:p>
        </p:txBody>
      </p:sp>
      <p:sp>
        <p:nvSpPr>
          <p:cNvPr id="3" name="P_6_BD#ef79e37ba?vcp=1&amp;pid=7facd47c3&amp;color=0,0,0&amp;vtp=1&amp;vaab=1&amp;bt=1&amp;bbb=1&amp;hb=1&amp;zzd= 1">
            <a:extLst>
              <a:ext uri="{FF2B5EF4-FFF2-40B4-BE49-F238E27FC236}">
                <a16:creationId xmlns:a16="http://schemas.microsoft.com/office/drawing/2014/main" id="{47C961A5-A3E2-9DD1-BC35-3577F3BC0F53}"/>
              </a:ext>
            </a:extLst>
          </p:cNvPr>
          <p:cNvSpPr/>
          <p:nvPr/>
        </p:nvSpPr>
        <p:spPr>
          <a:xfrm>
            <a:off x="2476278" y="181581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P_6_BD#ef79e37ba?vcp=1&amp;pid=7facd47c3&amp;color=0,0,0&amp;vtp=1&amp;vaab=1&amp;bt=1&amp;bbb=1&amp;hb=1&amp;zzd= 1">
            <a:extLst>
              <a:ext uri="{FF2B5EF4-FFF2-40B4-BE49-F238E27FC236}">
                <a16:creationId xmlns:a16="http://schemas.microsoft.com/office/drawing/2014/main" id="{ECBD7F6E-FC44-76EB-3F0E-7A1708D24758}"/>
              </a:ext>
            </a:extLst>
          </p:cNvPr>
          <p:cNvSpPr/>
          <p:nvPr/>
        </p:nvSpPr>
        <p:spPr>
          <a:xfrm>
            <a:off x="2831878" y="181581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_6_BD#ef79e37ba?vcp=1&amp;pid=7facd47c3&amp;color=0,0,0&amp;vtp=1&amp;vaab=1&amp;bt=1&amp;bbb=1&amp;hb=1&amp;zzd= 3">
            <a:extLst>
              <a:ext uri="{FF2B5EF4-FFF2-40B4-BE49-F238E27FC236}">
                <a16:creationId xmlns:a16="http://schemas.microsoft.com/office/drawing/2014/main" id="{BC7A4806-77B9-21E1-A467-F9C5FD9C3412}"/>
              </a:ext>
            </a:extLst>
          </p:cNvPr>
          <p:cNvSpPr/>
          <p:nvPr/>
        </p:nvSpPr>
        <p:spPr>
          <a:xfrm>
            <a:off x="2476278" y="246351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6_BD#ef79e37ba?vcp=1&amp;pid=7facd47c3&amp;color=0,0,0&amp;vtp=1&amp;vaab=1&amp;bt=1&amp;bbb=1&amp;hb=1&amp;zzd= 3">
            <a:extLst>
              <a:ext uri="{FF2B5EF4-FFF2-40B4-BE49-F238E27FC236}">
                <a16:creationId xmlns:a16="http://schemas.microsoft.com/office/drawing/2014/main" id="{D692FA33-6A36-8EB5-8200-57AEBB166C1D}"/>
              </a:ext>
            </a:extLst>
          </p:cNvPr>
          <p:cNvSpPr/>
          <p:nvPr/>
        </p:nvSpPr>
        <p:spPr>
          <a:xfrm>
            <a:off x="2831878" y="246351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6_BD#ef79e37ba?vcp=1&amp;pid=7facd47c3&amp;color=0,0,0&amp;vtp=1&amp;vaab=1&amp;bt=1&amp;bbb=1&amp;hb=1&amp;zzd= 6">
            <a:extLst>
              <a:ext uri="{FF2B5EF4-FFF2-40B4-BE49-F238E27FC236}">
                <a16:creationId xmlns:a16="http://schemas.microsoft.com/office/drawing/2014/main" id="{6BEDA5B3-A835-C1B9-D03D-AE8715250CAB}"/>
              </a:ext>
            </a:extLst>
          </p:cNvPr>
          <p:cNvSpPr/>
          <p:nvPr/>
        </p:nvSpPr>
        <p:spPr>
          <a:xfrm>
            <a:off x="2476278" y="375891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6_BD#ef79e37ba?vcp=1&amp;pid=7facd47c3&amp;color=0,0,0&amp;vtp=1&amp;vaab=1&amp;bt=1&amp;bbb=1&amp;hb=1&amp;zzd= 9">
            <a:extLst>
              <a:ext uri="{FF2B5EF4-FFF2-40B4-BE49-F238E27FC236}">
                <a16:creationId xmlns:a16="http://schemas.microsoft.com/office/drawing/2014/main" id="{9D18EA58-D8E9-6A08-9E73-06EA480DB36C}"/>
              </a:ext>
            </a:extLst>
          </p:cNvPr>
          <p:cNvSpPr/>
          <p:nvPr/>
        </p:nvSpPr>
        <p:spPr>
          <a:xfrm>
            <a:off x="2120678" y="505431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6_BD#ef79e37ba?vcp=1&amp;pid=7facd47c3&amp;color=0,0,0&amp;vtp=1&amp;vaab=1&amp;bt=1&amp;bbb=1&amp;hb=1&amp;zzd= 9">
            <a:extLst>
              <a:ext uri="{FF2B5EF4-FFF2-40B4-BE49-F238E27FC236}">
                <a16:creationId xmlns:a16="http://schemas.microsoft.com/office/drawing/2014/main" id="{D0859F26-5C1E-D0FE-343E-70C1FF08AC50}"/>
              </a:ext>
            </a:extLst>
          </p:cNvPr>
          <p:cNvSpPr/>
          <p:nvPr/>
        </p:nvSpPr>
        <p:spPr>
          <a:xfrm>
            <a:off x="2476278" y="505431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36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14&amp;si=4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ef79e37ba?sp=1&amp;vcp=1&amp;pid=7facd47c3&amp;color=0,0,0&amp;vtp=1&amp;vaab=1&amp;bt=1&amp;bbb=1"/>
          <p:cNvSpPr/>
          <p:nvPr/>
        </p:nvSpPr>
        <p:spPr>
          <a:xfrm>
            <a:off x="539496" y="186534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）词类活用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①朝服衣冠（名词用作动词，穿戴）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②吾妻之美我者（形容词的意动用法，认为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美）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③能面刺寡人之过者（名词用作状语，当面）</a:t>
            </a:r>
          </a:p>
          <a:p>
            <a:pPr latinLnBrk="1"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④闻寡人之耳者（动词的使动用法，使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听到）</a:t>
            </a:r>
            <a:endParaRPr lang="en-US" altLang="zh-CN" sz="2800" dirty="0"/>
          </a:p>
        </p:txBody>
      </p:sp>
      <p:sp>
        <p:nvSpPr>
          <p:cNvPr id="7" name="P_6_BD#ef79e37ba?sp=1&amp;vcp=1&amp;pid=7facd47c3&amp;color=0,0,0&amp;vtp=1&amp;vaab=1&amp;bt=1&amp;bbb=1&amp;zzd= 2">
            <a:extLst>
              <a:ext uri="{FF2B5EF4-FFF2-40B4-BE49-F238E27FC236}">
                <a16:creationId xmlns:a16="http://schemas.microsoft.com/office/drawing/2014/main" id="{8BA402F3-342E-46E3-880D-5B86AD51872E}"/>
              </a:ext>
            </a:extLst>
          </p:cNvPr>
          <p:cNvSpPr/>
          <p:nvPr/>
        </p:nvSpPr>
        <p:spPr>
          <a:xfrm>
            <a:off x="2120678" y="312264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6_BD#ef79e37ba?sp=1&amp;vcp=1&amp;pid=7facd47c3&amp;color=0,0,0&amp;vtp=1&amp;vaab=1&amp;bt=1&amp;bbb=1&amp;zzd= 3">
            <a:extLst>
              <a:ext uri="{FF2B5EF4-FFF2-40B4-BE49-F238E27FC236}">
                <a16:creationId xmlns:a16="http://schemas.microsoft.com/office/drawing/2014/main" id="{5D7C133D-166D-909C-8841-7259765E3E0F}"/>
              </a:ext>
            </a:extLst>
          </p:cNvPr>
          <p:cNvSpPr/>
          <p:nvPr/>
        </p:nvSpPr>
        <p:spPr>
          <a:xfrm>
            <a:off x="2831878" y="377034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6_BD#ef79e37ba?sp=1&amp;vcp=1&amp;pid=7facd47c3&amp;color=0,0,0&amp;vtp=1&amp;vaab=1&amp;bt=1&amp;bbb=1&amp;zzd= 4">
            <a:extLst>
              <a:ext uri="{FF2B5EF4-FFF2-40B4-BE49-F238E27FC236}">
                <a16:creationId xmlns:a16="http://schemas.microsoft.com/office/drawing/2014/main" id="{BEA21801-2989-11D5-F536-F9C48BED9283}"/>
              </a:ext>
            </a:extLst>
          </p:cNvPr>
          <p:cNvSpPr/>
          <p:nvPr/>
        </p:nvSpPr>
        <p:spPr>
          <a:xfrm>
            <a:off x="2120678" y="441804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6_BD#ef79e37ba?sp=1&amp;vcp=1&amp;pid=7facd47c3&amp;color=0,0,0&amp;vtp=1&amp;vaab=1&amp;bt=1&amp;bbb=1&amp;zzd= 5">
            <a:extLst>
              <a:ext uri="{FF2B5EF4-FFF2-40B4-BE49-F238E27FC236}">
                <a16:creationId xmlns:a16="http://schemas.microsoft.com/office/drawing/2014/main" id="{B060AB39-3637-7565-BC8B-1BC14EB0365D}"/>
              </a:ext>
            </a:extLst>
          </p:cNvPr>
          <p:cNvSpPr/>
          <p:nvPr/>
        </p:nvSpPr>
        <p:spPr>
          <a:xfrm>
            <a:off x="1765078" y="502885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36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15&amp;si=4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ef79e37ba?sp=1&amp;vcp=1&amp;pid=7facd47c3&amp;color=0,0,0&amp;vtp=1&amp;vaab=1&amp;bt=1&amp;bbb=1"/>
          <p:cNvSpPr/>
          <p:nvPr/>
        </p:nvSpPr>
        <p:spPr>
          <a:xfrm>
            <a:off x="539496" y="186534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）其他实词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①而形貌昳丽（光艳美丽）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②徐公何能及君（比得上）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③王之蔽甚矣（蒙蔽，这里指所受的蒙蔽）</a:t>
            </a:r>
          </a:p>
          <a:p>
            <a:pPr latinLnBrk="1"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④期年之后（满一年）</a:t>
            </a:r>
            <a:endParaRPr lang="en-US" altLang="zh-CN" sz="2800" dirty="0"/>
          </a:p>
        </p:txBody>
      </p:sp>
      <p:sp>
        <p:nvSpPr>
          <p:cNvPr id="7" name="P_6_BD#ef79e37ba?sp=1&amp;vcp=1&amp;pid=7facd47c3&amp;color=0,0,0&amp;vtp=1&amp;vaab=1&amp;bt=1&amp;bbb=1&amp;zzd= 2">
            <a:extLst>
              <a:ext uri="{FF2B5EF4-FFF2-40B4-BE49-F238E27FC236}">
                <a16:creationId xmlns:a16="http://schemas.microsoft.com/office/drawing/2014/main" id="{82E8A938-C402-515A-B326-2201711B5B09}"/>
              </a:ext>
            </a:extLst>
          </p:cNvPr>
          <p:cNvSpPr/>
          <p:nvPr/>
        </p:nvSpPr>
        <p:spPr>
          <a:xfrm>
            <a:off x="2831878" y="312264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6_BD#ef79e37ba?sp=1&amp;vcp=1&amp;pid=7facd47c3&amp;color=0,0,0&amp;vtp=1&amp;vaab=1&amp;bt=1&amp;bbb=1&amp;zzd= 2">
            <a:extLst>
              <a:ext uri="{FF2B5EF4-FFF2-40B4-BE49-F238E27FC236}">
                <a16:creationId xmlns:a16="http://schemas.microsoft.com/office/drawing/2014/main" id="{081A64CB-D2DD-4768-FCBB-EC8F5DFB8D6A}"/>
              </a:ext>
            </a:extLst>
          </p:cNvPr>
          <p:cNvSpPr/>
          <p:nvPr/>
        </p:nvSpPr>
        <p:spPr>
          <a:xfrm>
            <a:off x="3187478" y="312264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6_BD#ef79e37ba?sp=1&amp;vcp=1&amp;pid=7facd47c3&amp;color=0,0,0&amp;vtp=1&amp;vaab=1&amp;bt=1&amp;bbb=1&amp;zzd= 3">
            <a:extLst>
              <a:ext uri="{FF2B5EF4-FFF2-40B4-BE49-F238E27FC236}">
                <a16:creationId xmlns:a16="http://schemas.microsoft.com/office/drawing/2014/main" id="{77AEBA55-D525-4B21-27A0-AEA9D6901437}"/>
              </a:ext>
            </a:extLst>
          </p:cNvPr>
          <p:cNvSpPr/>
          <p:nvPr/>
        </p:nvSpPr>
        <p:spPr>
          <a:xfrm>
            <a:off x="3187478" y="377034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6_BD#ef79e37ba?sp=1&amp;vcp=1&amp;pid=7facd47c3&amp;color=0,0,0&amp;vtp=1&amp;vaab=1&amp;bt=1&amp;bbb=1&amp;zzd= 4">
            <a:extLst>
              <a:ext uri="{FF2B5EF4-FFF2-40B4-BE49-F238E27FC236}">
                <a16:creationId xmlns:a16="http://schemas.microsoft.com/office/drawing/2014/main" id="{C18D59D2-96F0-4AF8-7132-F64B78B55F47}"/>
              </a:ext>
            </a:extLst>
          </p:cNvPr>
          <p:cNvSpPr/>
          <p:nvPr/>
        </p:nvSpPr>
        <p:spPr>
          <a:xfrm>
            <a:off x="2476278" y="441804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_6_BD#ef79e37ba?sp=1&amp;vcp=1&amp;pid=7facd47c3&amp;color=0,0,0&amp;vtp=1&amp;vaab=1&amp;bt=1&amp;bbb=1&amp;zzd= 5">
            <a:extLst>
              <a:ext uri="{FF2B5EF4-FFF2-40B4-BE49-F238E27FC236}">
                <a16:creationId xmlns:a16="http://schemas.microsoft.com/office/drawing/2014/main" id="{F6E5B011-23FC-5220-42ED-0F3D2D7D95E4}"/>
              </a:ext>
            </a:extLst>
          </p:cNvPr>
          <p:cNvSpPr/>
          <p:nvPr/>
        </p:nvSpPr>
        <p:spPr>
          <a:xfrm>
            <a:off x="1765078" y="5038376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P_6_BD#ef79e37ba?sp=1&amp;vcp=1&amp;pid=7facd47c3&amp;color=0,0,0&amp;vtp=1&amp;vaab=1&amp;bt=1&amp;bbb=1&amp;zzd= 5">
            <a:extLst>
              <a:ext uri="{FF2B5EF4-FFF2-40B4-BE49-F238E27FC236}">
                <a16:creationId xmlns:a16="http://schemas.microsoft.com/office/drawing/2014/main" id="{DFACF56D-775D-D1DB-FD58-F50C3261E42A}"/>
              </a:ext>
            </a:extLst>
          </p:cNvPr>
          <p:cNvSpPr/>
          <p:nvPr/>
        </p:nvSpPr>
        <p:spPr>
          <a:xfrm>
            <a:off x="2120678" y="5038376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3&amp;si=4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4" name="P_6_BD#6601414d1?colgroup=10,19&amp;vcp=1&amp;pid=609f5784c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3324862"/>
              </p:ext>
            </p:extLst>
          </p:nvPr>
        </p:nvGraphicFramePr>
        <p:xfrm>
          <a:off x="539496" y="1682972"/>
          <a:ext cx="11100816" cy="2215516"/>
        </p:xfrm>
        <a:graphic>
          <a:graphicData uri="http://schemas.openxmlformats.org/drawingml/2006/table">
            <a:tbl>
              <a:tblPr/>
              <a:tblGrid>
                <a:gridCol w="387705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2237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参考译文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狼亦黠矣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而顷刻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两毙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禽兽之变诈几何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？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止增笑耳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狼也太狡猾了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可是一会儿两只狼都被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杀死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禽兽的诡诈手段能有多少啊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？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只是增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加笑料罢了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6_BD#6601414d1?colgroup=10,19&amp;vcp=1&amp;pid=609f5784c&amp;color=0,0,0&amp;vtp=1&amp;vaab=1&amp;bt=1&amp;bbb=1">
            <a:extLst>
              <a:ext uri="{FF2B5EF4-FFF2-40B4-BE49-F238E27FC236}">
                <a16:creationId xmlns:a16="http://schemas.microsoft.com/office/drawing/2014/main" id="{3802A279-89B4-D291-516D-A23F59C7F7FA}"/>
              </a:ext>
            </a:extLst>
          </p:cNvPr>
          <p:cNvSpPr txBox="1"/>
          <p:nvPr/>
        </p:nvSpPr>
        <p:spPr>
          <a:xfrm>
            <a:off x="10922167" y="97456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  <p:sp>
        <p:nvSpPr>
          <p:cNvPr id="3" name="P_6#6601414d1?sp=1&amp;vcp=1&amp;pid=609f5784c&amp;color=0,0,0&amp;vtp=1&amp;vaab=1&amp;bt=1&amp;bbb=1">
            <a:extLst>
              <a:ext uri="{FF2B5EF4-FFF2-40B4-BE49-F238E27FC236}">
                <a16:creationId xmlns:a16="http://schemas.microsoft.com/office/drawing/2014/main" id="{1ED270AD-D1CD-03F0-E6C0-D55F4443BAED}"/>
              </a:ext>
            </a:extLst>
          </p:cNvPr>
          <p:cNvSpPr/>
          <p:nvPr/>
        </p:nvSpPr>
        <p:spPr>
          <a:xfrm>
            <a:off x="539496" y="4032472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.朗读节奏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（1）顾/野有麦场，场主/积薪/其中，苫蔽/成丘。</a:t>
            </a:r>
          </a:p>
          <a:p>
            <a:pPr latinLnBrk="1"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（2）屠/暴起，以刀/劈狼首，又数刀/毙之。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7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16&amp;si=4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ef79e37ba?sp=1&amp;vcp=1&amp;pid=7facd47c3&amp;color=0,0,0&amp;vtp=1&amp;vaab=1&amp;bt=1&amp;bbb=1"/>
          <p:cNvSpPr/>
          <p:nvPr/>
        </p:nvSpPr>
        <p:spPr>
          <a:xfrm>
            <a:off x="539496" y="402000"/>
            <a:ext cx="11109960" cy="5735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3.重要虚词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（1）之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齐国之美丽者也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/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臣之妻私臣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/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朝廷之臣莫不畏王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/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群臣吏民能面刺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寡人之过者（助词，的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孰视之（代词，指徐公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）/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暮寝而思之（代词，代指这件事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）/由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此观之（代词，指这件事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）/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燕、赵、韩、魏闻之（代词，指众人进谏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的情况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徐公不若君之美也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/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吾妻之美我者（助词，用在主谓语之间，取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消句子的独立性，不译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7" name="P_6#ef79e37ba?sp=1&amp;vcp=1&amp;pid=7facd47c3&amp;color=0,0,0&amp;vtp=1&amp;vaab=1&amp;bt=1&amp;bbb=1&amp;zzd= 3">
            <a:extLst>
              <a:ext uri="{FF2B5EF4-FFF2-40B4-BE49-F238E27FC236}">
                <a16:creationId xmlns:a16="http://schemas.microsoft.com/office/drawing/2014/main" id="{2E20D701-C920-3D80-6B9E-EF95B441146E}"/>
              </a:ext>
            </a:extLst>
          </p:cNvPr>
          <p:cNvSpPr/>
          <p:nvPr/>
        </p:nvSpPr>
        <p:spPr>
          <a:xfrm>
            <a:off x="2476278" y="23070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6#ef79e37ba?sp=1&amp;vcp=1&amp;pid=7facd47c3&amp;color=0,0,0&amp;vtp=1&amp;vaab=1&amp;bt=1&amp;bbb=1&amp;zzd= 3">
            <a:extLst>
              <a:ext uri="{FF2B5EF4-FFF2-40B4-BE49-F238E27FC236}">
                <a16:creationId xmlns:a16="http://schemas.microsoft.com/office/drawing/2014/main" id="{7BCC59A8-35F0-DEB3-8B61-363C8FFDF243}"/>
              </a:ext>
            </a:extLst>
          </p:cNvPr>
          <p:cNvSpPr/>
          <p:nvPr/>
        </p:nvSpPr>
        <p:spPr>
          <a:xfrm>
            <a:off x="4708303" y="23070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6#ef79e37ba?sp=1&amp;vcp=1&amp;pid=7facd47c3&amp;color=0,0,0&amp;vtp=1&amp;vaab=1&amp;bt=1&amp;bbb=1&amp;zzd= 3">
            <a:extLst>
              <a:ext uri="{FF2B5EF4-FFF2-40B4-BE49-F238E27FC236}">
                <a16:creationId xmlns:a16="http://schemas.microsoft.com/office/drawing/2014/main" id="{6E7FA500-0435-14F1-343E-AEC770AF90ED}"/>
              </a:ext>
            </a:extLst>
          </p:cNvPr>
          <p:cNvSpPr/>
          <p:nvPr/>
        </p:nvSpPr>
        <p:spPr>
          <a:xfrm>
            <a:off x="6940328" y="23070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6#ef79e37ba?sp=1&amp;vcp=1&amp;pid=7facd47c3&amp;color=0,0,0&amp;vtp=1&amp;vaab=1&amp;bt=1&amp;bbb=1&amp;zzd= 4">
            <a:extLst>
              <a:ext uri="{FF2B5EF4-FFF2-40B4-BE49-F238E27FC236}">
                <a16:creationId xmlns:a16="http://schemas.microsoft.com/office/drawing/2014/main" id="{58C064BB-19CB-A4CB-C765-1BAD48CCBE13}"/>
              </a:ext>
            </a:extLst>
          </p:cNvPr>
          <p:cNvSpPr/>
          <p:nvPr/>
        </p:nvSpPr>
        <p:spPr>
          <a:xfrm>
            <a:off x="1409478" y="29547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_6#ef79e37ba?sp=1&amp;vcp=1&amp;pid=7facd47c3&amp;color=0,0,0&amp;vtp=1&amp;vaab=1&amp;bt=1&amp;bbb=1&amp;zzd= 5">
            <a:extLst>
              <a:ext uri="{FF2B5EF4-FFF2-40B4-BE49-F238E27FC236}">
                <a16:creationId xmlns:a16="http://schemas.microsoft.com/office/drawing/2014/main" id="{5E8C3443-E5CE-810F-D897-804B2B7880BF}"/>
              </a:ext>
            </a:extLst>
          </p:cNvPr>
          <p:cNvSpPr/>
          <p:nvPr/>
        </p:nvSpPr>
        <p:spPr>
          <a:xfrm>
            <a:off x="2476278" y="36024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P_6#ef79e37ba?sp=1&amp;vcp=1&amp;pid=7facd47c3&amp;color=0,0,0&amp;vtp=1&amp;vaab=1&amp;bt=1&amp;bbb=1&amp;zzd= 5">
            <a:extLst>
              <a:ext uri="{FF2B5EF4-FFF2-40B4-BE49-F238E27FC236}">
                <a16:creationId xmlns:a16="http://schemas.microsoft.com/office/drawing/2014/main" id="{40A01F21-A6BA-79DE-93E5-7BC6C97AC6FC}"/>
              </a:ext>
            </a:extLst>
          </p:cNvPr>
          <p:cNvSpPr/>
          <p:nvPr/>
        </p:nvSpPr>
        <p:spPr>
          <a:xfrm>
            <a:off x="7197503" y="36024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P_6#ef79e37ba?sp=1&amp;vcp=1&amp;pid=7facd47c3&amp;color=0,0,0&amp;vtp=1&amp;vaab=1&amp;bt=1&amp;bbb=1&amp;zzd= 6">
            <a:extLst>
              <a:ext uri="{FF2B5EF4-FFF2-40B4-BE49-F238E27FC236}">
                <a16:creationId xmlns:a16="http://schemas.microsoft.com/office/drawing/2014/main" id="{A65E9FE7-FE20-1FE5-1F02-00B4B814563F}"/>
              </a:ext>
            </a:extLst>
          </p:cNvPr>
          <p:cNvSpPr/>
          <p:nvPr/>
        </p:nvSpPr>
        <p:spPr>
          <a:xfrm>
            <a:off x="1409478" y="42501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P_6#ef79e37ba?sp=1&amp;vcp=1&amp;pid=7facd47c3&amp;color=0,0,0&amp;vtp=1&amp;vaab=1&amp;bt=1&amp;bbb=1&amp;zzd= 6">
            <a:extLst>
              <a:ext uri="{FF2B5EF4-FFF2-40B4-BE49-F238E27FC236}">
                <a16:creationId xmlns:a16="http://schemas.microsoft.com/office/drawing/2014/main" id="{5301C734-B09B-91CF-8974-03203DCCD15B}"/>
              </a:ext>
            </a:extLst>
          </p:cNvPr>
          <p:cNvSpPr/>
          <p:nvPr/>
        </p:nvSpPr>
        <p:spPr>
          <a:xfrm>
            <a:off x="7908703" y="42501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P_6#ef79e37ba?sp=1&amp;vcp=1&amp;pid=7facd47c3&amp;color=0,0,0&amp;vtp=1&amp;vaab=1&amp;bt=1&amp;bbb=1&amp;zzd= 8">
            <a:extLst>
              <a:ext uri="{FF2B5EF4-FFF2-40B4-BE49-F238E27FC236}">
                <a16:creationId xmlns:a16="http://schemas.microsoft.com/office/drawing/2014/main" id="{0DC128E2-119E-D2F9-5969-6DC40C6DBDAB}"/>
              </a:ext>
            </a:extLst>
          </p:cNvPr>
          <p:cNvSpPr/>
          <p:nvPr/>
        </p:nvSpPr>
        <p:spPr>
          <a:xfrm>
            <a:off x="3543078" y="55455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P_6#ef79e37ba?sp=1&amp;vcp=1&amp;pid=7facd47c3&amp;color=0,0,0&amp;vtp=1&amp;vaab=1&amp;bt=1&amp;bbb=1&amp;zzd= 8">
            <a:extLst>
              <a:ext uri="{FF2B5EF4-FFF2-40B4-BE49-F238E27FC236}">
                <a16:creationId xmlns:a16="http://schemas.microsoft.com/office/drawing/2014/main" id="{C8C184E1-D2EA-D596-910C-07847B9839E1}"/>
              </a:ext>
            </a:extLst>
          </p:cNvPr>
          <p:cNvSpPr/>
          <p:nvPr/>
        </p:nvSpPr>
        <p:spPr>
          <a:xfrm>
            <a:off x="5419503" y="55455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37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17&amp;si=4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ef79e37ba?sp=1&amp;vcp=1&amp;pid=7facd47c3&amp;color=0,0,0&amp;vtp=1&amp;vaab=1&amp;bt=1&amp;bbb=1"/>
          <p:cNvSpPr/>
          <p:nvPr/>
        </p:nvSpPr>
        <p:spPr>
          <a:xfrm>
            <a:off x="539496" y="122526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）于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①臣之客欲有求于臣（介词，向）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②皆以美于徐公（介词，比）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③能谤讥于市朝（介词，在）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（3）而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①邹忌修八尺有余，而形貌昳丽（连词，表并列，并且）</a:t>
            </a:r>
          </a:p>
          <a:p>
            <a:pPr latinLnBrk="1"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②暮寝而思之（连词，表承接）</a:t>
            </a:r>
            <a:endParaRPr lang="en-US" altLang="zh-CN" sz="2800" dirty="0"/>
          </a:p>
        </p:txBody>
      </p:sp>
      <p:sp>
        <p:nvSpPr>
          <p:cNvPr id="9" name="P_6_BD#ef79e37ba?sp=1&amp;vcp=1&amp;pid=7facd47c3&amp;color=0,0,0&amp;vtp=1&amp;vaab=1&amp;bt=1&amp;bbb=1&amp;zzd= 2">
            <a:extLst>
              <a:ext uri="{FF2B5EF4-FFF2-40B4-BE49-F238E27FC236}">
                <a16:creationId xmlns:a16="http://schemas.microsoft.com/office/drawing/2014/main" id="{E76B53D3-BCBC-7EF2-E701-5C8A3C41F03B}"/>
              </a:ext>
            </a:extLst>
          </p:cNvPr>
          <p:cNvSpPr/>
          <p:nvPr/>
        </p:nvSpPr>
        <p:spPr>
          <a:xfrm>
            <a:off x="3898678" y="248256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6_BD#ef79e37ba?sp=1&amp;vcp=1&amp;pid=7facd47c3&amp;color=0,0,0&amp;vtp=1&amp;vaab=1&amp;bt=1&amp;bbb=1&amp;zzd= 3">
            <a:extLst>
              <a:ext uri="{FF2B5EF4-FFF2-40B4-BE49-F238E27FC236}">
                <a16:creationId xmlns:a16="http://schemas.microsoft.com/office/drawing/2014/main" id="{1BDAB3E0-641D-148D-A4D0-50ECC7ECB4DD}"/>
              </a:ext>
            </a:extLst>
          </p:cNvPr>
          <p:cNvSpPr/>
          <p:nvPr/>
        </p:nvSpPr>
        <p:spPr>
          <a:xfrm>
            <a:off x="2831878" y="313026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_6_BD#ef79e37ba?sp=1&amp;vcp=1&amp;pid=7facd47c3&amp;color=0,0,0&amp;vtp=1&amp;vaab=1&amp;bt=1&amp;bbb=1&amp;zzd= 4">
            <a:extLst>
              <a:ext uri="{FF2B5EF4-FFF2-40B4-BE49-F238E27FC236}">
                <a16:creationId xmlns:a16="http://schemas.microsoft.com/office/drawing/2014/main" id="{4BDAC814-7ECE-2EF1-8791-F0FECC4F50ED}"/>
              </a:ext>
            </a:extLst>
          </p:cNvPr>
          <p:cNvSpPr/>
          <p:nvPr/>
        </p:nvSpPr>
        <p:spPr>
          <a:xfrm>
            <a:off x="2831878" y="377796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P_6_BD#ef79e37ba?sp=1&amp;vcp=1&amp;pid=7facd47c3&amp;color=0,0,0&amp;vtp=1&amp;vaab=1&amp;bt=1&amp;bbb=1&amp;zzd= 6">
            <a:extLst>
              <a:ext uri="{FF2B5EF4-FFF2-40B4-BE49-F238E27FC236}">
                <a16:creationId xmlns:a16="http://schemas.microsoft.com/office/drawing/2014/main" id="{85D6130D-51F5-6F5D-04F4-6DB69068D51A}"/>
              </a:ext>
            </a:extLst>
          </p:cNvPr>
          <p:cNvSpPr/>
          <p:nvPr/>
        </p:nvSpPr>
        <p:spPr>
          <a:xfrm>
            <a:off x="4609878" y="507336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P_6_BD#ef79e37ba?sp=1&amp;vcp=1&amp;pid=7facd47c3&amp;color=0,0,0&amp;vtp=1&amp;vaab=1&amp;bt=1&amp;bbb=1&amp;zzd= 7">
            <a:extLst>
              <a:ext uri="{FF2B5EF4-FFF2-40B4-BE49-F238E27FC236}">
                <a16:creationId xmlns:a16="http://schemas.microsoft.com/office/drawing/2014/main" id="{C9867347-AD04-02B6-6E11-EDE592ACFEFD}"/>
              </a:ext>
            </a:extLst>
          </p:cNvPr>
          <p:cNvSpPr/>
          <p:nvPr/>
        </p:nvSpPr>
        <p:spPr>
          <a:xfrm>
            <a:off x="2476278" y="566512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37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18&amp;si=4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ef79e37ba?sp=1&amp;vcp=1&amp;pid=7facd47c3&amp;color=0,0,0&amp;vtp=1&amp;vaab=1&amp;bt=1&amp;bbb=1&amp;hb=1"/>
          <p:cNvSpPr/>
          <p:nvPr/>
        </p:nvSpPr>
        <p:spPr>
          <a:xfrm>
            <a:off x="539496" y="89252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4.理解拓展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启示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：居上者应该广开言路，虚心接受批评意见并加以改正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。在现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实生活中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，我们应虚心听取别人的意见和建议，有则改之，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无则加勉，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这样才能进步。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5.主旨分析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邹忌从与徐公比美的日常小事中，悟出直言不易的道理，讽劝齐王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广开言路、改良政治，说明要时刻保持清醒的头脑，防止被一些表面现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象所迷惑，并要学会广泛采纳各方面的批评和建议。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7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20&amp;si=4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ef79e37ba?sp=1&amp;vcp=1&amp;pid=7facd47c3&amp;color=0,0,0&amp;vtp=1&amp;vaab=1&amp;bt=1&amp;bbb=1&amp;hb=1"/>
          <p:cNvSpPr/>
          <p:nvPr/>
        </p:nvSpPr>
        <p:spPr>
          <a:xfrm>
            <a:off x="539496" y="217903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6.写作特色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本文剪裁巧妙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，辞约意丰，刻画了两个鲜明的人物形象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。作者善于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观察日常生活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，并从中提炼出有意义的主题;文字通俗生动，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说服力强;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文笔流畅而富有变化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，充满情趣。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7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21&amp;si=4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5cc921b04?vcp=1&amp;pid=04f8eb8a0&amp;color=0,0,0&amp;vtp=1&amp;vaab=1&amp;bt=1&amp;bbb=1"/>
          <p:cNvSpPr/>
          <p:nvPr/>
        </p:nvSpPr>
        <p:spPr>
          <a:xfrm>
            <a:off x="539496" y="342263"/>
            <a:ext cx="11109960" cy="61277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（六）陈涉世家</a:t>
            </a:r>
            <a:endParaRPr lang="en-US" altLang="zh-CN" sz="3000" dirty="0"/>
          </a:p>
        </p:txBody>
      </p:sp>
      <p:graphicFrame>
        <p:nvGraphicFramePr>
          <p:cNvPr id="422" name="P_6_BD#41e415595?colgroup=11,18&amp;vcp=1&amp;pid=5cc921b04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28767"/>
              </p:ext>
            </p:extLst>
          </p:nvPr>
        </p:nvGraphicFramePr>
        <p:xfrm>
          <a:off x="539496" y="1083054"/>
          <a:ext cx="11118240" cy="4958652"/>
        </p:xfrm>
        <a:graphic>
          <a:graphicData uri="http://schemas.openxmlformats.org/drawingml/2006/table">
            <a:tbl>
              <a:tblPr/>
              <a:tblGrid>
                <a:gridCol w="42062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912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参考译文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87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陈胜者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阳城人也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字涉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吴广者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阳夏人也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字叔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陈涉少时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尝与人佣耕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辍耕之垄上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怅恨久之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曰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苟富贵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无相忘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佣者笑而应曰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若为佣耕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何富贵也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？”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陈涉太息曰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嗟乎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燕雀安知鸿鹄之志哉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陈胜是阳城县人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表字叫涉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吴广是阳夏县人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表字叫叔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陈胜年轻的时候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曾经同别人一道受雇佣耕作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有一天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他停止耕作走到田埂上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休息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惆怅了好长时间以后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对同伴们说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如果有谁富贵了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可别忘记彼此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同伴们笑着回答他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你受雇佣耕作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哪里谈得上富贵啊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？”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陈胜长叹一声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燕雀怎么知道鸿鹄的志向呢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37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22&amp;si=4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23" name="P_6_BD#41e415595?colgroup=11,18&amp;vcp=1&amp;pid=5cc921b04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6824977"/>
              </p:ext>
            </p:extLst>
          </p:nvPr>
        </p:nvGraphicFramePr>
        <p:xfrm>
          <a:off x="539496" y="1183939"/>
          <a:ext cx="11268288" cy="4958652"/>
        </p:xfrm>
        <a:graphic>
          <a:graphicData uri="http://schemas.openxmlformats.org/drawingml/2006/table">
            <a:tbl>
              <a:tblPr/>
              <a:tblGrid>
                <a:gridCol w="439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8762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2855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参考译文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24966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二世元年七月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发闾左適戍渔阳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九百人屯大泽乡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陈胜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吴广皆次当行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为屯长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会天大雨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道不通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度已失期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失期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法皆斩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陈胜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吴广乃谋曰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今亡亦死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举大计亦死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等死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死国可乎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？”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秦二世元年七月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朝廷征发贫苦人民去驻守渔阳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九百人停驻在大泽乡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陈胜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吴广都被编进谪戍的队伍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并担任戍守队伍的小头目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恰巧遇到下大雨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道路不通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估计已经误了期限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误了期限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按秦王朝的军法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就要被斩首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杀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陈胜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吴广于是在一起商量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如今逃跑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抓了回来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也是死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起义也是死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同样都是死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倒不如为国事而死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这样好吧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？”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6_BD#41e415595?colgroup=11,18&amp;vcp=1&amp;pid=5cc921b04&amp;color=0,0,0&amp;vtp=1&amp;vaab=1&amp;bt=1&amp;bbb=1">
            <a:extLst>
              <a:ext uri="{FF2B5EF4-FFF2-40B4-BE49-F238E27FC236}">
                <a16:creationId xmlns:a16="http://schemas.microsoft.com/office/drawing/2014/main" id="{331716E4-7DB1-CC62-5F6B-1A66E9A39B53}"/>
              </a:ext>
            </a:extLst>
          </p:cNvPr>
          <p:cNvSpPr txBox="1"/>
          <p:nvPr/>
        </p:nvSpPr>
        <p:spPr>
          <a:xfrm>
            <a:off x="10903879" y="554400"/>
            <a:ext cx="718145" cy="516552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43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7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23&amp;si=4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24" name="P_6_BD#41e415595?colgroup=11,18&amp;vcp=1&amp;pid=5cc921b04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89603172"/>
              </p:ext>
            </p:extLst>
          </p:nvPr>
        </p:nvGraphicFramePr>
        <p:xfrm>
          <a:off x="387096" y="1079164"/>
          <a:ext cx="11448000" cy="4958652"/>
        </p:xfrm>
        <a:graphic>
          <a:graphicData uri="http://schemas.openxmlformats.org/drawingml/2006/table">
            <a:tbl>
              <a:tblPr/>
              <a:tblGrid>
                <a:gridCol w="439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056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1372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参考译文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11209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陈胜曰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天下苦秦久矣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吾闻二世少子也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不当立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当立者乃公子扶苏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扶苏以数谏故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上使外将兵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今或闻无罪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二世杀之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百姓多闻其贤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未知其死也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项燕为楚将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数有功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爱士卒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楚人怜之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陈胜说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天下人苦于秦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的统治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很久了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我听说二世是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秦始皇的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小儿子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不该立为国君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该立的是长子扶苏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扶苏因为屡次谏劝始皇的缘故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始皇派他在外面带兵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最近有人听说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扶苏并没有什么罪名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二世就将他杀害了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老百姓大多听说他很贤明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却不知道他已经死了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项燕担任楚国将领的时候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曾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多次立功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又爱护士卒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楚国人很怜悯他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6_BD#41e415595?colgroup=11,18&amp;vcp=1&amp;pid=5cc921b04&amp;color=0,0,0&amp;mp=1&amp;vtp=1&amp;vaab=1&amp;bt=1&amp;bbb=1">
            <a:extLst>
              <a:ext uri="{FF2B5EF4-FFF2-40B4-BE49-F238E27FC236}">
                <a16:creationId xmlns:a16="http://schemas.microsoft.com/office/drawing/2014/main" id="{9959C95C-5F87-68BE-89A0-E5C39FB4871C}"/>
              </a:ext>
            </a:extLst>
          </p:cNvPr>
          <p:cNvSpPr txBox="1"/>
          <p:nvPr/>
        </p:nvSpPr>
        <p:spPr>
          <a:xfrm>
            <a:off x="10903879" y="449625"/>
            <a:ext cx="718145" cy="516552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43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7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24&amp;si=4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25" name="P_6_BD#41e415595?colgroup=11,18&amp;vcp=1&amp;pid=5cc921b04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8494434"/>
              </p:ext>
            </p:extLst>
          </p:nvPr>
        </p:nvGraphicFramePr>
        <p:xfrm>
          <a:off x="318000" y="1020824"/>
          <a:ext cx="11556000" cy="4958652"/>
        </p:xfrm>
        <a:graphic>
          <a:graphicData uri="http://schemas.openxmlformats.org/drawingml/2006/table">
            <a:tbl>
              <a:tblPr/>
              <a:tblGrid>
                <a:gridCol w="4536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020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92377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参考译文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33723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或以为死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或以为亡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今诚以吾众诈自称公子扶苏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项燕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为天下唱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宜多应者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吴广以为然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乃行卜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卜者知其指意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曰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足下事皆成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有功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然足下卜之鬼乎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？”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陈胜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吴广喜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念鬼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曰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此教我先威众耳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有人认为他战死了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有人认为他逃走了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如今如果我们这些人冒充公子扶苏和项燕的队伍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向全国发出倡导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应当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很多响应的人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吴广认为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这个主意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很正确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二人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就去占卜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那算卦的人知道他俩的意图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你们的事都能办成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能建功立业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你们把事情向鬼神卜问一下吧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？”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陈胜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吴广很高兴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考虑卜鬼的事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终于悟出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这是教我们先在众人中树立威信啊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6_BD#41e415595?colgroup=11,18&amp;vcp=1&amp;pid=5cc921b04&amp;color=0,0,0&amp;mp=1&amp;vtp=1&amp;vaab=1&amp;bt=1&amp;bbb=1">
            <a:extLst>
              <a:ext uri="{FF2B5EF4-FFF2-40B4-BE49-F238E27FC236}">
                <a16:creationId xmlns:a16="http://schemas.microsoft.com/office/drawing/2014/main" id="{BC573D79-5F9E-D97E-BD61-0F9CA76CE9B5}"/>
              </a:ext>
            </a:extLst>
          </p:cNvPr>
          <p:cNvSpPr txBox="1"/>
          <p:nvPr/>
        </p:nvSpPr>
        <p:spPr>
          <a:xfrm>
            <a:off x="10903879" y="31635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7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25&amp;si=4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26" name="P_6_BD#41e415595?colgroup=11,18&amp;vcp=1&amp;pid=5cc921b04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5784611"/>
              </p:ext>
            </p:extLst>
          </p:nvPr>
        </p:nvGraphicFramePr>
        <p:xfrm>
          <a:off x="246000" y="1082040"/>
          <a:ext cx="11700000" cy="4958652"/>
        </p:xfrm>
        <a:graphic>
          <a:graphicData uri="http://schemas.openxmlformats.org/drawingml/2006/table">
            <a:tbl>
              <a:tblPr/>
              <a:tblGrid>
                <a:gridCol w="4464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236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5439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参考译文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28439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乃丹书帛曰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陈胜王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置人所罾鱼腹中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卒买鱼烹食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得鱼腹中书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固以怪之矣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又间令吴广之次所旁丛祠中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夜篝火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狐鸣呼曰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大楚兴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陈胜王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卒皆夜惊恐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旦日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卒中往往语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皆指目陈胜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于是用丹砂在丝帛上写了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陈胜王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三个字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再把丝帛放在别人所捕的鱼的肚子里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士兵买鱼回来烹食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发现了鱼肚子里的丝帛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本来已经对这件事感到奇怪了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陈胜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又私下派吴广去驻地旁边丛林里的神庙中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晚上用篝火装作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鬼火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模仿狐狸嗥叫的声音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向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士兵们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喊道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大楚复兴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陈胜为王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士兵们一整夜既惊且怕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第二天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大家到处谈论这件事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都注意着陈胜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6_BD#41e415595?colgroup=11,18&amp;vcp=1&amp;pid=5cc921b04&amp;color=0,0,0&amp;mp=1&amp;vtp=1&amp;vaab=1&amp;bt=1&amp;bbb=1">
            <a:extLst>
              <a:ext uri="{FF2B5EF4-FFF2-40B4-BE49-F238E27FC236}">
                <a16:creationId xmlns:a16="http://schemas.microsoft.com/office/drawing/2014/main" id="{E3E08A1F-CA04-01EF-427E-400C71F09946}"/>
              </a:ext>
            </a:extLst>
          </p:cNvPr>
          <p:cNvSpPr txBox="1"/>
          <p:nvPr/>
        </p:nvSpPr>
        <p:spPr>
          <a:xfrm>
            <a:off x="10903879" y="37363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7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26&amp;si=4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27" name="P_6_BD#41e415595?colgroup=11,18&amp;vcp=1&amp;pid=5cc921b04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38110220"/>
              </p:ext>
            </p:extLst>
          </p:nvPr>
        </p:nvGraphicFramePr>
        <p:xfrm>
          <a:off x="192000" y="836376"/>
          <a:ext cx="11808000" cy="5466652"/>
        </p:xfrm>
        <a:graphic>
          <a:graphicData uri="http://schemas.openxmlformats.org/drawingml/2006/table">
            <a:tbl>
              <a:tblPr/>
              <a:tblGrid>
                <a:gridCol w="457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236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参考译文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4531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吴广素爱人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士卒多为用者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将尉醉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广故数言欲亡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忿恚尉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令辱之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以激怒其众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尉果笞广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尉剑挺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广起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夺而杀尉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陈胜佐之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并杀两尉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召令徒属曰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公等遇雨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皆已失期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失期当斩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吴广平时很关心周围的人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戍卒多愿听他的差遣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那天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押送戍卒的军官喝醉了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吴广故意再三地提出要逃走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使军官恼怒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让军官责罚他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借此来激怒士兵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那军官果然鞭打了吴广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众士兵愤愤不平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军官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刚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拔出剑来威吓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士兵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吴广一跃而起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夺过剑来杀死了他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陈胜协助吴广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一同杀了两个军官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陈胜召集并号令所属的人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各位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在这里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遇到大雨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都已经误期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过期就要被杀头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6_BD#41e415595?colgroup=11,18&amp;vcp=1&amp;pid=5cc921b04&amp;color=0,0,0&amp;vtp=1&amp;vaab=1&amp;bt=1&amp;bbb=1">
            <a:extLst>
              <a:ext uri="{FF2B5EF4-FFF2-40B4-BE49-F238E27FC236}">
                <a16:creationId xmlns:a16="http://schemas.microsoft.com/office/drawing/2014/main" id="{FB526F95-D4A2-2744-FDC3-0FCD2A78B099}"/>
              </a:ext>
            </a:extLst>
          </p:cNvPr>
          <p:cNvSpPr txBox="1"/>
          <p:nvPr/>
        </p:nvSpPr>
        <p:spPr>
          <a:xfrm>
            <a:off x="10903879" y="229847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5&amp;si=4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6601414d1?sp=1&amp;vcp=1&amp;pid=609f5784c&amp;color=0,0,0&amp;vtp=1&amp;vaab=1&amp;bt=1&amp;bbb=1"/>
          <p:cNvSpPr/>
          <p:nvPr/>
        </p:nvSpPr>
        <p:spPr>
          <a:xfrm>
            <a:off x="539496" y="185264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.重要实词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（1）古今异义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①屠自后断其股（古义：大腿/今义：屁股）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②禽兽之变诈几何哉（古义：多少，能有多少/今义：几何学，数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学的分支学科）</a:t>
            </a:r>
            <a:endParaRPr lang="en-US" altLang="zh-CN" sz="2800" dirty="0"/>
          </a:p>
        </p:txBody>
      </p:sp>
      <p:sp>
        <p:nvSpPr>
          <p:cNvPr id="4" name="P_6#6601414d1?sp=1&amp;vcp=1&amp;pid=609f5784c&amp;color=0,0,0&amp;vtp=1&amp;vaab=1&amp;bt=1&amp;bbb=1&amp;zzd= 4">
            <a:extLst>
              <a:ext uri="{FF2B5EF4-FFF2-40B4-BE49-F238E27FC236}">
                <a16:creationId xmlns:a16="http://schemas.microsoft.com/office/drawing/2014/main" id="{5BA1103A-6FAE-A394-6793-983BF9CFE135}"/>
              </a:ext>
            </a:extLst>
          </p:cNvPr>
          <p:cNvSpPr/>
          <p:nvPr/>
        </p:nvSpPr>
        <p:spPr>
          <a:xfrm>
            <a:off x="3543078" y="375764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_6#6601414d1?sp=1&amp;vcp=1&amp;pid=609f5784c&amp;color=0,0,0&amp;vtp=1&amp;vaab=1&amp;bt=1&amp;bbb=1&amp;zzd= 6">
            <a:extLst>
              <a:ext uri="{FF2B5EF4-FFF2-40B4-BE49-F238E27FC236}">
                <a16:creationId xmlns:a16="http://schemas.microsoft.com/office/drawing/2014/main" id="{07BFF5A2-48BB-C55B-BC6D-73C3A0229988}"/>
              </a:ext>
            </a:extLst>
          </p:cNvPr>
          <p:cNvSpPr/>
          <p:nvPr/>
        </p:nvSpPr>
        <p:spPr>
          <a:xfrm>
            <a:off x="3543078" y="440534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6#6601414d1?sp=1&amp;vcp=1&amp;pid=609f5784c&amp;color=0,0,0&amp;vtp=1&amp;vaab=1&amp;bt=1&amp;bbb=1&amp;zzd= 6">
            <a:extLst>
              <a:ext uri="{FF2B5EF4-FFF2-40B4-BE49-F238E27FC236}">
                <a16:creationId xmlns:a16="http://schemas.microsoft.com/office/drawing/2014/main" id="{99BB8C12-4395-AFB8-CDDD-F0561BC998D4}"/>
              </a:ext>
            </a:extLst>
          </p:cNvPr>
          <p:cNvSpPr/>
          <p:nvPr/>
        </p:nvSpPr>
        <p:spPr>
          <a:xfrm>
            <a:off x="3898678" y="440534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38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27&amp;si=4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28" name="P_6_BD#41e415595?colgroup=11,18&amp;vcp=1&amp;pid=5cc921b04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3217234"/>
              </p:ext>
            </p:extLst>
          </p:nvPr>
        </p:nvGraphicFramePr>
        <p:xfrm>
          <a:off x="539496" y="1079164"/>
          <a:ext cx="11304288" cy="4958652"/>
        </p:xfrm>
        <a:graphic>
          <a:graphicData uri="http://schemas.openxmlformats.org/drawingml/2006/table">
            <a:tbl>
              <a:tblPr/>
              <a:tblGrid>
                <a:gridCol w="4428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8762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6492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参考译文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02209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藉第令毋斩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而戍死者固十六七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且壮士不死即已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死即举大名耳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王侯将相宁有种乎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徒属皆曰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敬受命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乃诈称公子扶苏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项燕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从民欲也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袒右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称大楚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为坛而盟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祭以尉首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即使能免于斩刑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而戍守边塞死去的人也得有十分之六七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再说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大丈夫不死则已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死就要为成就尊崇的名号而死啊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王侯将相难道有天生的贵种吗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众戍卒齐声应道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一定听从你的号令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于是冒充是公子扶苏和项燕的队伍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为的是顺从百姓的愿望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大家露出右臂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作为起义的标志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打出大楚旗号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筑台并在台上起誓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用那两个军官的头作祭品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6_BD#41e415595?colgroup=11,18&amp;vcp=1&amp;pid=5cc921b04&amp;color=0,0,0&amp;mp=1&amp;vtp=1&amp;vaab=1&amp;bt=1&amp;bbb=1">
            <a:extLst>
              <a:ext uri="{FF2B5EF4-FFF2-40B4-BE49-F238E27FC236}">
                <a16:creationId xmlns:a16="http://schemas.microsoft.com/office/drawing/2014/main" id="{E83F91F2-3D8B-9B3B-93A5-C768BB84A3B8}"/>
              </a:ext>
            </a:extLst>
          </p:cNvPr>
          <p:cNvSpPr txBox="1"/>
          <p:nvPr/>
        </p:nvSpPr>
        <p:spPr>
          <a:xfrm>
            <a:off x="10903879" y="449625"/>
            <a:ext cx="718145" cy="516552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43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8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28&amp;si=4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29" name="P_6_BD#41e415595?colgroup=11,18&amp;vcp=1&amp;pid=5cc921b04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1551148"/>
              </p:ext>
            </p:extLst>
          </p:nvPr>
        </p:nvGraphicFramePr>
        <p:xfrm>
          <a:off x="539496" y="1117022"/>
          <a:ext cx="11268288" cy="4958652"/>
        </p:xfrm>
        <a:graphic>
          <a:graphicData uri="http://schemas.openxmlformats.org/drawingml/2006/table">
            <a:tbl>
              <a:tblPr/>
              <a:tblGrid>
                <a:gridCol w="439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8762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2247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参考译文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37173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陈胜自立为将军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吴广为都尉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攻大泽乡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收而攻蕲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蕲下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乃令符离人葛婴将兵徇蕲以东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攻铚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酂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柘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谯皆下之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行收兵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比至陈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车六七百乘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骑千余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卒数万人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攻陈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陈守令皆不在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独守丞与战谯门中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陈胜自立为将军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吴广任都尉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起义军首先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进攻大泽乡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招收大泽乡的军队攻打蕲县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攻下蕲县后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就派符离人葛婴带兵招抚蕲县以东的地方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陈胜自率主力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攻打铚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酂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柘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谯等县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都拿下来了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行军中沿途招收士兵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等打到陈县的时候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已有战车六七百辆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马一千多匹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士卒几万人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进攻陈县时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郡守和县令都不在城中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只有守丞带兵在谯门中应战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6_BD#41e415595?colgroup=11,18&amp;vcp=1&amp;pid=5cc921b04&amp;color=0,0,0&amp;mp=1&amp;vtp=1&amp;vaab=1&amp;bt=1&amp;bbb=1">
            <a:extLst>
              <a:ext uri="{FF2B5EF4-FFF2-40B4-BE49-F238E27FC236}">
                <a16:creationId xmlns:a16="http://schemas.microsoft.com/office/drawing/2014/main" id="{AABB5642-461C-4B32-FF08-5B1AA33187C5}"/>
              </a:ext>
            </a:extLst>
          </p:cNvPr>
          <p:cNvSpPr txBox="1"/>
          <p:nvPr/>
        </p:nvSpPr>
        <p:spPr>
          <a:xfrm>
            <a:off x="10903879" y="40861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8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29&amp;si=4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30" name="P_6_BD#41e415595?colgroup=11,18&amp;vcp=1&amp;pid=5cc921b04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5046717"/>
              </p:ext>
            </p:extLst>
          </p:nvPr>
        </p:nvGraphicFramePr>
        <p:xfrm>
          <a:off x="539496" y="1082040"/>
          <a:ext cx="11304000" cy="4958652"/>
        </p:xfrm>
        <a:graphic>
          <a:graphicData uri="http://schemas.openxmlformats.org/drawingml/2006/table">
            <a:tbl>
              <a:tblPr/>
              <a:tblGrid>
                <a:gridCol w="439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912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5439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参考译文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28439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弗胜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守丞死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乃入据陈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数日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号令召三老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豪杰与皆来会计事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三老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豪杰皆曰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将军身被坚执锐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伐无道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诛暴秦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复立楚国之社稷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功宜为王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陈涉乃立为王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号为张楚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当此时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诸郡县苦秦吏者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皆刑其长吏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杀之以应陈涉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起义军一时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不能战胜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不久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守丞被人杀死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大军才进入陈县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几天后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陈胜召集当地掌管教化的乡官和有势力有地位的人一起来集会议事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这些人都说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将军您亲自作战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讨伐残暴无道的秦国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恢复楚国的社稷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论功应当称王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于是陈胜被拥戴称王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对外宣称要复兴楚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这时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各郡县受秦朝官吏压迫的人都纷纷起事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惩处当地郡县的长官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把他们杀死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来响应陈胜的号召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6_BD#41e415595?colgroup=11,18&amp;vcp=1&amp;pid=5cc921b04&amp;color=0,0,0&amp;mp=1&amp;vtp=1&amp;vaab=1&amp;bt=1&amp;bbb=1">
            <a:extLst>
              <a:ext uri="{FF2B5EF4-FFF2-40B4-BE49-F238E27FC236}">
                <a16:creationId xmlns:a16="http://schemas.microsoft.com/office/drawing/2014/main" id="{59A3F898-96F6-525B-4CB0-1C27E1054E88}"/>
              </a:ext>
            </a:extLst>
          </p:cNvPr>
          <p:cNvSpPr txBox="1"/>
          <p:nvPr/>
        </p:nvSpPr>
        <p:spPr>
          <a:xfrm>
            <a:off x="10903879" y="37363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8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30&amp;si=4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41e415595?sp=1&amp;vcp=1&amp;pid=5cc921b04&amp;color=0,0,0&amp;vtp=1&amp;vaab=1&amp;bt=1&amp;bbb=1"/>
          <p:cNvSpPr/>
          <p:nvPr/>
        </p:nvSpPr>
        <p:spPr>
          <a:xfrm>
            <a:off x="539496" y="122526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.重要实词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（1）通假字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①发闾左適戍渔阳（同“谪”）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②为天下唱（同“倡”，倡导、发起）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③卜者知其指意（同“旨”）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④固以怪之矣（同“已”）</a:t>
            </a:r>
          </a:p>
          <a:p>
            <a:pPr latinLnBrk="1"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⑤将军身被坚执锐（同“披”，穿）</a:t>
            </a:r>
            <a:endParaRPr lang="en-US" altLang="zh-CN" sz="2800" dirty="0"/>
          </a:p>
        </p:txBody>
      </p:sp>
      <p:sp>
        <p:nvSpPr>
          <p:cNvPr id="9" name="P_6#41e415595?sp=1&amp;vcp=1&amp;pid=5cc921b04&amp;color=0,0,0&amp;vtp=1&amp;vaab=1&amp;bt=1&amp;bbb=1&amp;zzd= 3">
            <a:extLst>
              <a:ext uri="{FF2B5EF4-FFF2-40B4-BE49-F238E27FC236}">
                <a16:creationId xmlns:a16="http://schemas.microsoft.com/office/drawing/2014/main" id="{0EEA107A-3A15-E107-2D94-FE3298E6E15D}"/>
              </a:ext>
            </a:extLst>
          </p:cNvPr>
          <p:cNvSpPr/>
          <p:nvPr/>
        </p:nvSpPr>
        <p:spPr>
          <a:xfrm>
            <a:off x="2831878" y="313026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6#41e415595?sp=1&amp;vcp=1&amp;pid=5cc921b04&amp;color=0,0,0&amp;vtp=1&amp;vaab=1&amp;bt=1&amp;bbb=1&amp;zzd= 4">
            <a:extLst>
              <a:ext uri="{FF2B5EF4-FFF2-40B4-BE49-F238E27FC236}">
                <a16:creationId xmlns:a16="http://schemas.microsoft.com/office/drawing/2014/main" id="{25B6300B-B5F7-8E67-3575-97C3272DCCB4}"/>
              </a:ext>
            </a:extLst>
          </p:cNvPr>
          <p:cNvSpPr/>
          <p:nvPr/>
        </p:nvSpPr>
        <p:spPr>
          <a:xfrm>
            <a:off x="2831878" y="377796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_6#41e415595?sp=1&amp;vcp=1&amp;pid=5cc921b04&amp;color=0,0,0&amp;vtp=1&amp;vaab=1&amp;bt=1&amp;bbb=1&amp;zzd= 5">
            <a:extLst>
              <a:ext uri="{FF2B5EF4-FFF2-40B4-BE49-F238E27FC236}">
                <a16:creationId xmlns:a16="http://schemas.microsoft.com/office/drawing/2014/main" id="{27386DDD-F247-A820-6DBF-E8276C917CE8}"/>
              </a:ext>
            </a:extLst>
          </p:cNvPr>
          <p:cNvSpPr/>
          <p:nvPr/>
        </p:nvSpPr>
        <p:spPr>
          <a:xfrm>
            <a:off x="3187478" y="442566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P_6#41e415595?sp=1&amp;vcp=1&amp;pid=5cc921b04&amp;color=0,0,0&amp;vtp=1&amp;vaab=1&amp;bt=1&amp;bbb=1&amp;zzd= 6">
            <a:extLst>
              <a:ext uri="{FF2B5EF4-FFF2-40B4-BE49-F238E27FC236}">
                <a16:creationId xmlns:a16="http://schemas.microsoft.com/office/drawing/2014/main" id="{6E3C523E-F6E1-7B27-DF25-7F30DABF0B22}"/>
              </a:ext>
            </a:extLst>
          </p:cNvPr>
          <p:cNvSpPr/>
          <p:nvPr/>
        </p:nvSpPr>
        <p:spPr>
          <a:xfrm>
            <a:off x="2120678" y="507336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P_6#41e415595?sp=1&amp;vcp=1&amp;pid=5cc921b04&amp;color=0,0,0&amp;vtp=1&amp;vaab=1&amp;bt=1&amp;bbb=1&amp;zzd= 7">
            <a:extLst>
              <a:ext uri="{FF2B5EF4-FFF2-40B4-BE49-F238E27FC236}">
                <a16:creationId xmlns:a16="http://schemas.microsoft.com/office/drawing/2014/main" id="{121AFE2C-865A-FEBC-9E74-8F5EEC4971A2}"/>
              </a:ext>
            </a:extLst>
          </p:cNvPr>
          <p:cNvSpPr/>
          <p:nvPr/>
        </p:nvSpPr>
        <p:spPr>
          <a:xfrm>
            <a:off x="2831878" y="5674646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38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31&amp;si=4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41e415595?sp=1&amp;vcp=1&amp;pid=5cc921b04&amp;color=0,0,0&amp;vtp=1&amp;vaab=1&amp;bt=1&amp;bbb=1&amp;hb=1"/>
          <p:cNvSpPr/>
          <p:nvPr/>
        </p:nvSpPr>
        <p:spPr>
          <a:xfrm>
            <a:off x="539496" y="119986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（2）古今异义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①会天大雨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（古义：适逢，恰巧遇到/今义：集会、聚会、见面等）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②今诚以吾众诈自称公子扶苏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、项燕（古义：如果/今义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：诚心诚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，的确，实在）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③又间令吴广之次所旁丛祠中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（古义：私下/今义：间隙）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④卒中往往语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（古义：到处/今义：表示根据以往的经验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，某种情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况在一定条件下时常存在或发生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3" name="P_6_BD#41e415595?sp=1&amp;vcp=1&amp;pid=5cc921b04&amp;color=0,0,0&amp;vtp=1&amp;vaab=1&amp;bt=1&amp;bbb=1&amp;hb=1&amp;zzd= 3">
            <a:extLst>
              <a:ext uri="{FF2B5EF4-FFF2-40B4-BE49-F238E27FC236}">
                <a16:creationId xmlns:a16="http://schemas.microsoft.com/office/drawing/2014/main" id="{CF86A11A-409F-3CD7-25D5-46AFAAE1D529}"/>
              </a:ext>
            </a:extLst>
          </p:cNvPr>
          <p:cNvSpPr/>
          <p:nvPr/>
        </p:nvSpPr>
        <p:spPr>
          <a:xfrm>
            <a:off x="1765078" y="245716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P_6_BD#41e415595?sp=1&amp;vcp=1&amp;pid=5cc921b04&amp;color=0,0,0&amp;vtp=1&amp;vaab=1&amp;bt=1&amp;bbb=1&amp;hb=1&amp;zzd= 5">
            <a:extLst>
              <a:ext uri="{FF2B5EF4-FFF2-40B4-BE49-F238E27FC236}">
                <a16:creationId xmlns:a16="http://schemas.microsoft.com/office/drawing/2014/main" id="{EA897800-E52A-894F-0FDD-93B30DD0079E}"/>
              </a:ext>
            </a:extLst>
          </p:cNvPr>
          <p:cNvSpPr/>
          <p:nvPr/>
        </p:nvSpPr>
        <p:spPr>
          <a:xfrm>
            <a:off x="2120678" y="310486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_6_BD#41e415595?sp=1&amp;vcp=1&amp;pid=5cc921b04&amp;color=0,0,0&amp;vtp=1&amp;vaab=1&amp;bt=1&amp;bbb=1&amp;hb=1&amp;zzd= 8">
            <a:extLst>
              <a:ext uri="{FF2B5EF4-FFF2-40B4-BE49-F238E27FC236}">
                <a16:creationId xmlns:a16="http://schemas.microsoft.com/office/drawing/2014/main" id="{60D5A91A-CFE7-5AEF-7074-F868AE7C6D67}"/>
              </a:ext>
            </a:extLst>
          </p:cNvPr>
          <p:cNvSpPr/>
          <p:nvPr/>
        </p:nvSpPr>
        <p:spPr>
          <a:xfrm>
            <a:off x="2120678" y="440026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6_BD#41e415595?sp=1&amp;vcp=1&amp;pid=5cc921b04&amp;color=0,0,0&amp;vtp=1&amp;vaab=1&amp;bt=1&amp;bbb=1&amp;hb=1&amp;zzd= 10">
            <a:extLst>
              <a:ext uri="{FF2B5EF4-FFF2-40B4-BE49-F238E27FC236}">
                <a16:creationId xmlns:a16="http://schemas.microsoft.com/office/drawing/2014/main" id="{91F4FB97-F65D-B4F5-CB75-C36C0C5DF121}"/>
              </a:ext>
            </a:extLst>
          </p:cNvPr>
          <p:cNvSpPr/>
          <p:nvPr/>
        </p:nvSpPr>
        <p:spPr>
          <a:xfrm>
            <a:off x="2476278" y="504796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6_BD#41e415595?sp=1&amp;vcp=1&amp;pid=5cc921b04&amp;color=0,0,0&amp;vtp=1&amp;vaab=1&amp;bt=1&amp;bbb=1&amp;hb=1&amp;zzd= 10">
            <a:extLst>
              <a:ext uri="{FF2B5EF4-FFF2-40B4-BE49-F238E27FC236}">
                <a16:creationId xmlns:a16="http://schemas.microsoft.com/office/drawing/2014/main" id="{7EB7315F-CA93-BE16-04BE-7F8ECBFBE4D4}"/>
              </a:ext>
            </a:extLst>
          </p:cNvPr>
          <p:cNvSpPr/>
          <p:nvPr/>
        </p:nvSpPr>
        <p:spPr>
          <a:xfrm>
            <a:off x="2831878" y="504796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38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32&amp;si=4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41e415595?vcp=1&amp;pid=5cc921b04&amp;color=0,0,0&amp;vtp=1&amp;vaab=1&amp;bt=1&amp;bbb=1&amp;hb=1"/>
          <p:cNvSpPr/>
          <p:nvPr/>
        </p:nvSpPr>
        <p:spPr>
          <a:xfrm>
            <a:off x="539496" y="121256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⑤而戍死者固十六七（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古义：十分之六七/今义：十六或十七）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⑥比至陈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（古义：等到/今义：比较，比方）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号令召三老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、豪杰与皆来会计事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（古义：是动词“会”与“计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”的连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，意为集会议论/今义：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指担任会计工作的人员）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（3）词类活用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①法皆斩（名词用作状语，按照法律）</a:t>
            </a:r>
          </a:p>
          <a:p>
            <a:pPr latinLnBrk="1"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②死国可乎（形容词的为动用法，为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而死）</a:t>
            </a:r>
            <a:endParaRPr lang="en-US" altLang="zh-CN" sz="2800" dirty="0"/>
          </a:p>
        </p:txBody>
      </p:sp>
      <p:sp>
        <p:nvSpPr>
          <p:cNvPr id="6" name="P_6_BD#41e415595?vcp=1&amp;pid=5cc921b04&amp;color=0,0,0&amp;vtp=1&amp;vaab=1&amp;bt=1&amp;bbb=1&amp;hb=1&amp;zzd= 1">
            <a:extLst>
              <a:ext uri="{FF2B5EF4-FFF2-40B4-BE49-F238E27FC236}">
                <a16:creationId xmlns:a16="http://schemas.microsoft.com/office/drawing/2014/main" id="{B14CA203-5DE8-159D-7BD3-51870309C2AD}"/>
              </a:ext>
            </a:extLst>
          </p:cNvPr>
          <p:cNvSpPr/>
          <p:nvPr/>
        </p:nvSpPr>
        <p:spPr>
          <a:xfrm>
            <a:off x="3543078" y="182216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6_BD#41e415595?vcp=1&amp;pid=5cc921b04&amp;color=0,0,0&amp;vtp=1&amp;vaab=1&amp;bt=1&amp;bbb=1&amp;hb=1&amp;zzd= 1">
            <a:extLst>
              <a:ext uri="{FF2B5EF4-FFF2-40B4-BE49-F238E27FC236}">
                <a16:creationId xmlns:a16="http://schemas.microsoft.com/office/drawing/2014/main" id="{E487AF7C-910D-2DD9-70F2-C10E73701E8C}"/>
              </a:ext>
            </a:extLst>
          </p:cNvPr>
          <p:cNvSpPr/>
          <p:nvPr/>
        </p:nvSpPr>
        <p:spPr>
          <a:xfrm>
            <a:off x="3898678" y="182216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6_BD#41e415595?vcp=1&amp;pid=5cc921b04&amp;color=0,0,0&amp;vtp=1&amp;vaab=1&amp;bt=1&amp;bbb=1&amp;hb=1&amp;zzd= 1">
            <a:extLst>
              <a:ext uri="{FF2B5EF4-FFF2-40B4-BE49-F238E27FC236}">
                <a16:creationId xmlns:a16="http://schemas.microsoft.com/office/drawing/2014/main" id="{3D79BCDE-E47D-5602-E9E0-3D5D2FCE7E68}"/>
              </a:ext>
            </a:extLst>
          </p:cNvPr>
          <p:cNvSpPr/>
          <p:nvPr/>
        </p:nvSpPr>
        <p:spPr>
          <a:xfrm>
            <a:off x="4254278" y="182216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6_BD#41e415595?vcp=1&amp;pid=5cc921b04&amp;color=0,0,0&amp;vtp=1&amp;vaab=1&amp;bt=1&amp;bbb=1&amp;hb=1&amp;zzd= 3">
            <a:extLst>
              <a:ext uri="{FF2B5EF4-FFF2-40B4-BE49-F238E27FC236}">
                <a16:creationId xmlns:a16="http://schemas.microsoft.com/office/drawing/2014/main" id="{7D41368A-3957-C083-99EE-19597BF58C8B}"/>
              </a:ext>
            </a:extLst>
          </p:cNvPr>
          <p:cNvSpPr/>
          <p:nvPr/>
        </p:nvSpPr>
        <p:spPr>
          <a:xfrm>
            <a:off x="1765078" y="246986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6_BD#41e415595?vcp=1&amp;pid=5cc921b04&amp;color=0,0,0&amp;vtp=1&amp;vaab=1&amp;bt=1&amp;bbb=1&amp;hb=1&amp;zzd= 5">
            <a:extLst>
              <a:ext uri="{FF2B5EF4-FFF2-40B4-BE49-F238E27FC236}">
                <a16:creationId xmlns:a16="http://schemas.microsoft.com/office/drawing/2014/main" id="{7165B7C8-FEBC-2935-F1A2-CBE6DADAFD5D}"/>
              </a:ext>
            </a:extLst>
          </p:cNvPr>
          <p:cNvSpPr/>
          <p:nvPr/>
        </p:nvSpPr>
        <p:spPr>
          <a:xfrm>
            <a:off x="5676678" y="311756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_6_BD#41e415595?vcp=1&amp;pid=5cc921b04&amp;color=0,0,0&amp;vtp=1&amp;vaab=1&amp;bt=1&amp;bbb=1&amp;hb=1&amp;zzd= 5">
            <a:extLst>
              <a:ext uri="{FF2B5EF4-FFF2-40B4-BE49-F238E27FC236}">
                <a16:creationId xmlns:a16="http://schemas.microsoft.com/office/drawing/2014/main" id="{4F5B1343-4E06-67D2-BC7E-CCB1FC6A4FD1}"/>
              </a:ext>
            </a:extLst>
          </p:cNvPr>
          <p:cNvSpPr/>
          <p:nvPr/>
        </p:nvSpPr>
        <p:spPr>
          <a:xfrm>
            <a:off x="6032278" y="311756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P_6_BD#41e415595?vcp=1&amp;pid=5cc921b04&amp;color=0,0,0&amp;vtp=1&amp;vaab=1&amp;bt=1&amp;bbb=1&amp;hb=1&amp;zzd= 8">
            <a:extLst>
              <a:ext uri="{FF2B5EF4-FFF2-40B4-BE49-F238E27FC236}">
                <a16:creationId xmlns:a16="http://schemas.microsoft.com/office/drawing/2014/main" id="{CE276659-69B7-CC11-68A4-C5B992EEA27C}"/>
              </a:ext>
            </a:extLst>
          </p:cNvPr>
          <p:cNvSpPr/>
          <p:nvPr/>
        </p:nvSpPr>
        <p:spPr>
          <a:xfrm>
            <a:off x="1765078" y="506066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P_6_BD#41e415595?vcp=1&amp;pid=5cc921b04&amp;color=0,0,0&amp;vtp=1&amp;vaab=1&amp;bt=1&amp;bbb=1&amp;hb=1&amp;zzd= 9">
            <a:extLst>
              <a:ext uri="{FF2B5EF4-FFF2-40B4-BE49-F238E27FC236}">
                <a16:creationId xmlns:a16="http://schemas.microsoft.com/office/drawing/2014/main" id="{4E43D457-1C93-8A39-0019-3C91C9E1D676}"/>
              </a:ext>
            </a:extLst>
          </p:cNvPr>
          <p:cNvSpPr/>
          <p:nvPr/>
        </p:nvSpPr>
        <p:spPr>
          <a:xfrm>
            <a:off x="1765078" y="5661946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38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33&amp;si=4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41e415595?sp=1&amp;vcp=1&amp;pid=5cc921b04&amp;color=0,0,0&amp;vtp=1&amp;vaab=1&amp;bt=1&amp;bbb=1"/>
          <p:cNvSpPr/>
          <p:nvPr/>
        </p:nvSpPr>
        <p:spPr>
          <a:xfrm>
            <a:off x="539496" y="122526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③天下苦秦久矣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（形容词的意动用法，苦于，因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而受苦）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④乃丹书帛曰“陈胜王”（丹，名词用作状语，用丹砂；书，名词用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作动词，写；王，名词用作动词，称王）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⑤置人所罾鱼腹中（名词用作动词，用网捕）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⑥夜篝火（夜，名词用作状语，在夜间；篝火，名词用作状语，用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篝火装作“鬼火”）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⑦狐鸣呼曰（名词用作状语，像狐狸一样）</a:t>
            </a:r>
            <a:endParaRPr lang="en-US" altLang="zh-CN" sz="2800" dirty="0"/>
          </a:p>
        </p:txBody>
      </p:sp>
      <p:sp>
        <p:nvSpPr>
          <p:cNvPr id="7" name="P_6_BD#41e415595?sp=1&amp;vcp=1&amp;pid=5cc921b04&amp;color=0,0,0&amp;vtp=1&amp;vaab=1&amp;bt=1&amp;bbb=1&amp;zzd= 1">
            <a:extLst>
              <a:ext uri="{FF2B5EF4-FFF2-40B4-BE49-F238E27FC236}">
                <a16:creationId xmlns:a16="http://schemas.microsoft.com/office/drawing/2014/main" id="{9129CF9B-3ECC-D8D0-611B-C11CAB1E0FCD}"/>
              </a:ext>
            </a:extLst>
          </p:cNvPr>
          <p:cNvSpPr/>
          <p:nvPr/>
        </p:nvSpPr>
        <p:spPr>
          <a:xfrm>
            <a:off x="2476278" y="183486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6_BD#41e415595?sp=1&amp;vcp=1&amp;pid=5cc921b04&amp;color=0,0,0&amp;vtp=1&amp;vaab=1&amp;bt=1&amp;bbb=1&amp;zzd= 2">
            <a:extLst>
              <a:ext uri="{FF2B5EF4-FFF2-40B4-BE49-F238E27FC236}">
                <a16:creationId xmlns:a16="http://schemas.microsoft.com/office/drawing/2014/main" id="{7035D3E0-ADFA-8A25-9ACB-445124A0BA9F}"/>
              </a:ext>
            </a:extLst>
          </p:cNvPr>
          <p:cNvSpPr/>
          <p:nvPr/>
        </p:nvSpPr>
        <p:spPr>
          <a:xfrm>
            <a:off x="2120678" y="248256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6_BD#41e415595?sp=1&amp;vcp=1&amp;pid=5cc921b04&amp;color=0,0,0&amp;vtp=1&amp;vaab=1&amp;bt=1&amp;bbb=1&amp;zzd= 2">
            <a:extLst>
              <a:ext uri="{FF2B5EF4-FFF2-40B4-BE49-F238E27FC236}">
                <a16:creationId xmlns:a16="http://schemas.microsoft.com/office/drawing/2014/main" id="{7D8E27E3-691A-ABFB-020A-7B5DD5609D17}"/>
              </a:ext>
            </a:extLst>
          </p:cNvPr>
          <p:cNvSpPr/>
          <p:nvPr/>
        </p:nvSpPr>
        <p:spPr>
          <a:xfrm>
            <a:off x="2476278" y="248256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6_BD#41e415595?sp=1&amp;vcp=1&amp;pid=5cc921b04&amp;color=0,0,0&amp;vtp=1&amp;vaab=1&amp;bt=1&amp;bbb=1&amp;zzd= 2">
            <a:extLst>
              <a:ext uri="{FF2B5EF4-FFF2-40B4-BE49-F238E27FC236}">
                <a16:creationId xmlns:a16="http://schemas.microsoft.com/office/drawing/2014/main" id="{618BDF7B-796F-6F14-4647-6FB04EE4D047}"/>
              </a:ext>
            </a:extLst>
          </p:cNvPr>
          <p:cNvSpPr/>
          <p:nvPr/>
        </p:nvSpPr>
        <p:spPr>
          <a:xfrm>
            <a:off x="4411440" y="248256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_6_BD#41e415595?sp=1&amp;vcp=1&amp;pid=5cc921b04&amp;color=0,0,0&amp;vtp=1&amp;vaab=1&amp;bt=1&amp;bbb=1&amp;zzd= 4">
            <a:extLst>
              <a:ext uri="{FF2B5EF4-FFF2-40B4-BE49-F238E27FC236}">
                <a16:creationId xmlns:a16="http://schemas.microsoft.com/office/drawing/2014/main" id="{CCB8464D-F409-6403-D983-37C9B04CCDC5}"/>
              </a:ext>
            </a:extLst>
          </p:cNvPr>
          <p:cNvSpPr/>
          <p:nvPr/>
        </p:nvSpPr>
        <p:spPr>
          <a:xfrm>
            <a:off x="2831878" y="377796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P_6_BD#41e415595?sp=1&amp;vcp=1&amp;pid=5cc921b04&amp;color=0,0,0&amp;vtp=1&amp;vaab=1&amp;bt=1&amp;bbb=1&amp;zzd= 5">
            <a:extLst>
              <a:ext uri="{FF2B5EF4-FFF2-40B4-BE49-F238E27FC236}">
                <a16:creationId xmlns:a16="http://schemas.microsoft.com/office/drawing/2014/main" id="{32C486A9-4B83-C553-D1F0-1CF0B4FA4A8C}"/>
              </a:ext>
            </a:extLst>
          </p:cNvPr>
          <p:cNvSpPr/>
          <p:nvPr/>
        </p:nvSpPr>
        <p:spPr>
          <a:xfrm>
            <a:off x="1765078" y="442566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P_6_BD#41e415595?sp=1&amp;vcp=1&amp;pid=5cc921b04&amp;color=0,0,0&amp;vtp=1&amp;vaab=1&amp;bt=1&amp;bbb=1&amp;zzd= 5">
            <a:extLst>
              <a:ext uri="{FF2B5EF4-FFF2-40B4-BE49-F238E27FC236}">
                <a16:creationId xmlns:a16="http://schemas.microsoft.com/office/drawing/2014/main" id="{CDA38E93-349C-41ED-7E07-1B83B7961E49}"/>
              </a:ext>
            </a:extLst>
          </p:cNvPr>
          <p:cNvSpPr/>
          <p:nvPr/>
        </p:nvSpPr>
        <p:spPr>
          <a:xfrm>
            <a:off x="2120678" y="442566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P_6_BD#41e415595?sp=1&amp;vcp=1&amp;pid=5cc921b04&amp;color=0,0,0&amp;vtp=1&amp;vaab=1&amp;bt=1&amp;bbb=1&amp;zzd= 5">
            <a:extLst>
              <a:ext uri="{FF2B5EF4-FFF2-40B4-BE49-F238E27FC236}">
                <a16:creationId xmlns:a16="http://schemas.microsoft.com/office/drawing/2014/main" id="{DC946B92-F110-3C93-6FB4-13962B9E4638}"/>
              </a:ext>
            </a:extLst>
          </p:cNvPr>
          <p:cNvSpPr/>
          <p:nvPr/>
        </p:nvSpPr>
        <p:spPr>
          <a:xfrm>
            <a:off x="2476278" y="442566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P_6_BD#41e415595?sp=1&amp;vcp=1&amp;pid=5cc921b04&amp;color=0,0,0&amp;vtp=1&amp;vaab=1&amp;bt=1&amp;bbb=1&amp;zzd= 7">
            <a:extLst>
              <a:ext uri="{FF2B5EF4-FFF2-40B4-BE49-F238E27FC236}">
                <a16:creationId xmlns:a16="http://schemas.microsoft.com/office/drawing/2014/main" id="{D0BB8A4A-9D20-5C5F-A8AC-5CAF69B228DB}"/>
              </a:ext>
            </a:extLst>
          </p:cNvPr>
          <p:cNvSpPr/>
          <p:nvPr/>
        </p:nvSpPr>
        <p:spPr>
          <a:xfrm>
            <a:off x="1765078" y="5693696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38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34&amp;si=4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41e415595?sp=1&amp;vcp=1&amp;pid=5cc921b04&amp;color=0,0,0&amp;vtp=1&amp;vaab=1&amp;bt=1&amp;bbb=1&amp;hb=1"/>
          <p:cNvSpPr/>
          <p:nvPr/>
        </p:nvSpPr>
        <p:spPr>
          <a:xfrm>
            <a:off x="539496" y="186534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⑧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皆指目陈胜（指，名词用作动词，用手指；目，名词用作动词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目视，看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⑨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忿恚尉（动词的使动用法，使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恼怒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⑩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尉果笞广（名词用作动词，用鞭、杖或竹板打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</a:p>
          <a:p>
            <a:pPr latinLnBrk="1"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⑪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将军身被坚执锐（形容词用作名词，坚，铠甲；锐，武器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6" name="P_6_BD#41e415595?sp=1&amp;vcp=1&amp;pid=5cc921b04&amp;color=0,0,0&amp;vtp=1&amp;vaab=1&amp;bt=1&amp;bbb=1&amp;hb=1&amp;zzd= 1">
            <a:extLst>
              <a:ext uri="{FF2B5EF4-FFF2-40B4-BE49-F238E27FC236}">
                <a16:creationId xmlns:a16="http://schemas.microsoft.com/office/drawing/2014/main" id="{1A605DD6-9AFB-1BC1-26C1-7AEEAB7CF1B1}"/>
              </a:ext>
            </a:extLst>
          </p:cNvPr>
          <p:cNvSpPr/>
          <p:nvPr/>
        </p:nvSpPr>
        <p:spPr>
          <a:xfrm>
            <a:off x="2120678" y="247494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6_BD#41e415595?sp=1&amp;vcp=1&amp;pid=5cc921b04&amp;color=0,0,0&amp;vtp=1&amp;vaab=1&amp;bt=1&amp;bbb=1&amp;hb=1&amp;zzd= 1">
            <a:extLst>
              <a:ext uri="{FF2B5EF4-FFF2-40B4-BE49-F238E27FC236}">
                <a16:creationId xmlns:a16="http://schemas.microsoft.com/office/drawing/2014/main" id="{AA94D998-722C-5748-C2B1-BA7E1E0DF651}"/>
              </a:ext>
            </a:extLst>
          </p:cNvPr>
          <p:cNvSpPr/>
          <p:nvPr/>
        </p:nvSpPr>
        <p:spPr>
          <a:xfrm>
            <a:off x="2476278" y="247494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6_BD#41e415595?sp=1&amp;vcp=1&amp;pid=5cc921b04&amp;color=0,0,0&amp;vtp=1&amp;vaab=1&amp;bt=1&amp;bbb=1&amp;hb=1&amp;zzd= 3">
            <a:extLst>
              <a:ext uri="{FF2B5EF4-FFF2-40B4-BE49-F238E27FC236}">
                <a16:creationId xmlns:a16="http://schemas.microsoft.com/office/drawing/2014/main" id="{3E1FC46E-7015-9D7B-E9F0-C63024750D6C}"/>
              </a:ext>
            </a:extLst>
          </p:cNvPr>
          <p:cNvSpPr/>
          <p:nvPr/>
        </p:nvSpPr>
        <p:spPr>
          <a:xfrm>
            <a:off x="1765078" y="377034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6_BD#41e415595?sp=1&amp;vcp=1&amp;pid=5cc921b04&amp;color=0,0,0&amp;vtp=1&amp;vaab=1&amp;bt=1&amp;bbb=1&amp;hb=1&amp;zzd= 3">
            <a:extLst>
              <a:ext uri="{FF2B5EF4-FFF2-40B4-BE49-F238E27FC236}">
                <a16:creationId xmlns:a16="http://schemas.microsoft.com/office/drawing/2014/main" id="{6BB1CE42-DE23-2354-2217-CE24DB27CC45}"/>
              </a:ext>
            </a:extLst>
          </p:cNvPr>
          <p:cNvSpPr/>
          <p:nvPr/>
        </p:nvSpPr>
        <p:spPr>
          <a:xfrm>
            <a:off x="2120678" y="377034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6_BD#41e415595?sp=1&amp;vcp=1&amp;pid=5cc921b04&amp;color=0,0,0&amp;vtp=1&amp;vaab=1&amp;bt=1&amp;bbb=1&amp;hb=1&amp;zzd= 4">
            <a:extLst>
              <a:ext uri="{FF2B5EF4-FFF2-40B4-BE49-F238E27FC236}">
                <a16:creationId xmlns:a16="http://schemas.microsoft.com/office/drawing/2014/main" id="{5F31147C-485B-97EE-8318-8E11A5C10888}"/>
              </a:ext>
            </a:extLst>
          </p:cNvPr>
          <p:cNvSpPr/>
          <p:nvPr/>
        </p:nvSpPr>
        <p:spPr>
          <a:xfrm>
            <a:off x="2476278" y="441804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_6_BD#41e415595?sp=1&amp;vcp=1&amp;pid=5cc921b04&amp;color=0,0,0&amp;vtp=1&amp;vaab=1&amp;bt=1&amp;bbb=1&amp;hb=1&amp;zzd= 5">
            <a:extLst>
              <a:ext uri="{FF2B5EF4-FFF2-40B4-BE49-F238E27FC236}">
                <a16:creationId xmlns:a16="http://schemas.microsoft.com/office/drawing/2014/main" id="{7D1E2E12-6178-F68B-7D20-9BAFAC3F3DCF}"/>
              </a:ext>
            </a:extLst>
          </p:cNvPr>
          <p:cNvSpPr/>
          <p:nvPr/>
        </p:nvSpPr>
        <p:spPr>
          <a:xfrm>
            <a:off x="3258915" y="500980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P_6_BD#41e415595?sp=1&amp;vcp=1&amp;pid=5cc921b04&amp;color=0,0,0&amp;vtp=1&amp;vaab=1&amp;bt=1&amp;bbb=1&amp;hb=1&amp;zzd= 5">
            <a:extLst>
              <a:ext uri="{FF2B5EF4-FFF2-40B4-BE49-F238E27FC236}">
                <a16:creationId xmlns:a16="http://schemas.microsoft.com/office/drawing/2014/main" id="{7AABD47E-9DE0-4B91-60CA-002828348E46}"/>
              </a:ext>
            </a:extLst>
          </p:cNvPr>
          <p:cNvSpPr/>
          <p:nvPr/>
        </p:nvSpPr>
        <p:spPr>
          <a:xfrm>
            <a:off x="3970115" y="500980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38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35&amp;si=4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41e415595?sp=1&amp;vcp=1&amp;pid=5cc921b04&amp;color=0,0,0&amp;vtp=1&amp;vaab=1&amp;bt=1&amp;bbb=1"/>
          <p:cNvSpPr/>
          <p:nvPr/>
        </p:nvSpPr>
        <p:spPr>
          <a:xfrm>
            <a:off x="539496" y="178914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（4）其他实词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尝与人佣耕（受雇佣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怅恨久之（惆怅，极端不满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燕雀安知鸿鹄之志哉（燕雀，泛指小鸟，比喻庸人；鸿鹄，天鹅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比喻志向远大的人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6" name="P_6_BD#41e415595?sp=1&amp;vcp=1&amp;pid=5cc921b04&amp;color=0,0,0&amp;vtp=1&amp;vaab=1&amp;bt=1&amp;bbb=1&amp;zzd= 2">
            <a:extLst>
              <a:ext uri="{FF2B5EF4-FFF2-40B4-BE49-F238E27FC236}">
                <a16:creationId xmlns:a16="http://schemas.microsoft.com/office/drawing/2014/main" id="{9CCEBE46-537B-3943-367F-C925E7184446}"/>
              </a:ext>
            </a:extLst>
          </p:cNvPr>
          <p:cNvSpPr/>
          <p:nvPr/>
        </p:nvSpPr>
        <p:spPr>
          <a:xfrm>
            <a:off x="2831878" y="304644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6_BD#41e415595?sp=1&amp;vcp=1&amp;pid=5cc921b04&amp;color=0,0,0&amp;vtp=1&amp;vaab=1&amp;bt=1&amp;bbb=1&amp;zzd= 3">
            <a:extLst>
              <a:ext uri="{FF2B5EF4-FFF2-40B4-BE49-F238E27FC236}">
                <a16:creationId xmlns:a16="http://schemas.microsoft.com/office/drawing/2014/main" id="{0C57653A-0D3C-9045-9A0E-3507F138E61A}"/>
              </a:ext>
            </a:extLst>
          </p:cNvPr>
          <p:cNvSpPr/>
          <p:nvPr/>
        </p:nvSpPr>
        <p:spPr>
          <a:xfrm>
            <a:off x="1765078" y="369414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6_BD#41e415595?sp=1&amp;vcp=1&amp;pid=5cc921b04&amp;color=0,0,0&amp;vtp=1&amp;vaab=1&amp;bt=1&amp;bbb=1&amp;zzd= 3">
            <a:extLst>
              <a:ext uri="{FF2B5EF4-FFF2-40B4-BE49-F238E27FC236}">
                <a16:creationId xmlns:a16="http://schemas.microsoft.com/office/drawing/2014/main" id="{BBFD00F0-8762-BB7C-C0CB-A92BC7A77B7E}"/>
              </a:ext>
            </a:extLst>
          </p:cNvPr>
          <p:cNvSpPr/>
          <p:nvPr/>
        </p:nvSpPr>
        <p:spPr>
          <a:xfrm>
            <a:off x="2120678" y="369414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6_BD#41e415595?sp=1&amp;vcp=1&amp;pid=5cc921b04&amp;color=0,0,0&amp;vtp=1&amp;vaab=1&amp;bt=1&amp;bbb=1&amp;zzd= 4">
            <a:extLst>
              <a:ext uri="{FF2B5EF4-FFF2-40B4-BE49-F238E27FC236}">
                <a16:creationId xmlns:a16="http://schemas.microsoft.com/office/drawing/2014/main" id="{1A02CF50-3B5E-CE86-8752-F3C29E57CFA7}"/>
              </a:ext>
            </a:extLst>
          </p:cNvPr>
          <p:cNvSpPr/>
          <p:nvPr/>
        </p:nvSpPr>
        <p:spPr>
          <a:xfrm>
            <a:off x="1765078" y="434184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6_BD#41e415595?sp=1&amp;vcp=1&amp;pid=5cc921b04&amp;color=0,0,0&amp;vtp=1&amp;vaab=1&amp;bt=1&amp;bbb=1&amp;zzd= 4">
            <a:extLst>
              <a:ext uri="{FF2B5EF4-FFF2-40B4-BE49-F238E27FC236}">
                <a16:creationId xmlns:a16="http://schemas.microsoft.com/office/drawing/2014/main" id="{36E39164-9B28-2EDC-75CD-AB593DA70456}"/>
              </a:ext>
            </a:extLst>
          </p:cNvPr>
          <p:cNvSpPr/>
          <p:nvPr/>
        </p:nvSpPr>
        <p:spPr>
          <a:xfrm>
            <a:off x="2120678" y="434184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_6_BD#41e415595?sp=1&amp;vcp=1&amp;pid=5cc921b04&amp;color=0,0,0&amp;vtp=1&amp;vaab=1&amp;bt=1&amp;bbb=1&amp;zzd= 4">
            <a:extLst>
              <a:ext uri="{FF2B5EF4-FFF2-40B4-BE49-F238E27FC236}">
                <a16:creationId xmlns:a16="http://schemas.microsoft.com/office/drawing/2014/main" id="{FA0F465B-507E-7975-967C-258C90F318E8}"/>
              </a:ext>
            </a:extLst>
          </p:cNvPr>
          <p:cNvSpPr/>
          <p:nvPr/>
        </p:nvSpPr>
        <p:spPr>
          <a:xfrm>
            <a:off x="3187478" y="434184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P_6_BD#41e415595?sp=1&amp;vcp=1&amp;pid=5cc921b04&amp;color=0,0,0&amp;vtp=1&amp;vaab=1&amp;bt=1&amp;bbb=1&amp;zzd= 4">
            <a:extLst>
              <a:ext uri="{FF2B5EF4-FFF2-40B4-BE49-F238E27FC236}">
                <a16:creationId xmlns:a16="http://schemas.microsoft.com/office/drawing/2014/main" id="{2C3E4A2B-C1B1-4430-F8D4-4D2668546E1D}"/>
              </a:ext>
            </a:extLst>
          </p:cNvPr>
          <p:cNvSpPr/>
          <p:nvPr/>
        </p:nvSpPr>
        <p:spPr>
          <a:xfrm>
            <a:off x="3543078" y="434184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38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36&amp;si=4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41e415595?sp=1&amp;vcp=1&amp;pid=5cc921b04&amp;color=0,0,0&amp;vtp=1&amp;vaab=1&amp;bt=1&amp;bbb=1"/>
          <p:cNvSpPr/>
          <p:nvPr/>
        </p:nvSpPr>
        <p:spPr>
          <a:xfrm>
            <a:off x="539496" y="1364329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.重要虚词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（1）之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①辍耕之垄上（动词，去、往）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②燕雀安知鸿鹄之志哉（助词，的）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③楚人怜之/然足下卜之鬼乎/令辱之/杀之以应陈涉（代词，分别代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指项燕/起义的事情/吴广/当地郡县长官）</a:t>
            </a:r>
            <a:endParaRPr lang="en-US" altLang="zh-CN" sz="2800" dirty="0"/>
          </a:p>
        </p:txBody>
      </p:sp>
      <p:sp>
        <p:nvSpPr>
          <p:cNvPr id="7" name="P_6#41e415595?sp=1&amp;vcp=1&amp;pid=5cc921b04&amp;color=0,0,0&amp;vtp=1&amp;vaab=1&amp;bt=1&amp;bbb=1&amp;zzd= 3">
            <a:extLst>
              <a:ext uri="{FF2B5EF4-FFF2-40B4-BE49-F238E27FC236}">
                <a16:creationId xmlns:a16="http://schemas.microsoft.com/office/drawing/2014/main" id="{E6F1C86F-2E70-A0EA-6A60-098313FD4C84}"/>
              </a:ext>
            </a:extLst>
          </p:cNvPr>
          <p:cNvSpPr/>
          <p:nvPr/>
        </p:nvSpPr>
        <p:spPr>
          <a:xfrm>
            <a:off x="2476278" y="326932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6#41e415595?sp=1&amp;vcp=1&amp;pid=5cc921b04&amp;color=0,0,0&amp;vtp=1&amp;vaab=1&amp;bt=1&amp;bbb=1&amp;zzd= 4">
            <a:extLst>
              <a:ext uri="{FF2B5EF4-FFF2-40B4-BE49-F238E27FC236}">
                <a16:creationId xmlns:a16="http://schemas.microsoft.com/office/drawing/2014/main" id="{8232B5C2-C47E-904C-6F4A-31812E81A828}"/>
              </a:ext>
            </a:extLst>
          </p:cNvPr>
          <p:cNvSpPr/>
          <p:nvPr/>
        </p:nvSpPr>
        <p:spPr>
          <a:xfrm>
            <a:off x="3898678" y="391702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6#41e415595?sp=1&amp;vcp=1&amp;pid=5cc921b04&amp;color=0,0,0&amp;vtp=1&amp;vaab=1&amp;bt=1&amp;bbb=1&amp;zzd= 5">
            <a:extLst>
              <a:ext uri="{FF2B5EF4-FFF2-40B4-BE49-F238E27FC236}">
                <a16:creationId xmlns:a16="http://schemas.microsoft.com/office/drawing/2014/main" id="{CE6F06EC-79FB-25DD-1986-84E05E50A8D0}"/>
              </a:ext>
            </a:extLst>
          </p:cNvPr>
          <p:cNvSpPr/>
          <p:nvPr/>
        </p:nvSpPr>
        <p:spPr>
          <a:xfrm>
            <a:off x="2831878" y="456472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6#41e415595?sp=1&amp;vcp=1&amp;pid=5cc921b04&amp;color=0,0,0&amp;vtp=1&amp;vaab=1&amp;bt=1&amp;bbb=1&amp;zzd= 5">
            <a:extLst>
              <a:ext uri="{FF2B5EF4-FFF2-40B4-BE49-F238E27FC236}">
                <a16:creationId xmlns:a16="http://schemas.microsoft.com/office/drawing/2014/main" id="{AB3C4C19-82B6-94FA-30CB-17BE45BC40FF}"/>
              </a:ext>
            </a:extLst>
          </p:cNvPr>
          <p:cNvSpPr/>
          <p:nvPr/>
        </p:nvSpPr>
        <p:spPr>
          <a:xfrm>
            <a:off x="4708303" y="456472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_6#41e415595?sp=1&amp;vcp=1&amp;pid=5cc921b04&amp;color=0,0,0&amp;vtp=1&amp;vaab=1&amp;bt=1&amp;bbb=1&amp;zzd= 5">
            <a:extLst>
              <a:ext uri="{FF2B5EF4-FFF2-40B4-BE49-F238E27FC236}">
                <a16:creationId xmlns:a16="http://schemas.microsoft.com/office/drawing/2014/main" id="{C86C026B-5956-2502-51D0-4D7FDA81EB3E}"/>
              </a:ext>
            </a:extLst>
          </p:cNvPr>
          <p:cNvSpPr/>
          <p:nvPr/>
        </p:nvSpPr>
        <p:spPr>
          <a:xfrm>
            <a:off x="6584728" y="456472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P_6#41e415595?sp=1&amp;vcp=1&amp;pid=5cc921b04&amp;color=0,0,0&amp;vtp=1&amp;vaab=1&amp;bt=1&amp;bbb=1&amp;zzd= 5">
            <a:extLst>
              <a:ext uri="{FF2B5EF4-FFF2-40B4-BE49-F238E27FC236}">
                <a16:creationId xmlns:a16="http://schemas.microsoft.com/office/drawing/2014/main" id="{3D380D23-A222-34B5-0962-CF0BB4693536}"/>
              </a:ext>
            </a:extLst>
          </p:cNvPr>
          <p:cNvSpPr/>
          <p:nvPr/>
        </p:nvSpPr>
        <p:spPr>
          <a:xfrm>
            <a:off x="7394353" y="456472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6&amp;si=4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6601414d1?sp=1&amp;vcp=1&amp;pid=609f5784c&amp;color=0,0,0&amp;vtp=1&amp;vaab=1&amp;bt=1&amp;bbb=1"/>
          <p:cNvSpPr/>
          <p:nvPr/>
        </p:nvSpPr>
        <p:spPr>
          <a:xfrm>
            <a:off x="539496" y="186534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）词类活用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①一屠晚归（名词用作状语，在晚上）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②其一犬坐于前（名词用作状语，像狗似的）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③一狼洞其中（名词用作动词，挖洞）</a:t>
            </a:r>
          </a:p>
          <a:p>
            <a:pPr latinLnBrk="1"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④意将隧入以攻其后也（名词用作状语，从通道）</a:t>
            </a:r>
            <a:endParaRPr lang="en-US" altLang="zh-CN" sz="2800" dirty="0"/>
          </a:p>
        </p:txBody>
      </p:sp>
      <p:sp>
        <p:nvSpPr>
          <p:cNvPr id="7" name="P_6_BD#6601414d1?sp=1&amp;vcp=1&amp;pid=609f5784c&amp;color=0,0,0&amp;vtp=1&amp;vaab=1&amp;bt=1&amp;bbb=1&amp;zzd= 2">
            <a:extLst>
              <a:ext uri="{FF2B5EF4-FFF2-40B4-BE49-F238E27FC236}">
                <a16:creationId xmlns:a16="http://schemas.microsoft.com/office/drawing/2014/main" id="{4137E57B-6EBD-F1B1-2AAC-BEC623D135DF}"/>
              </a:ext>
            </a:extLst>
          </p:cNvPr>
          <p:cNvSpPr/>
          <p:nvPr/>
        </p:nvSpPr>
        <p:spPr>
          <a:xfrm>
            <a:off x="2476278" y="312264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6_BD#6601414d1?sp=1&amp;vcp=1&amp;pid=609f5784c&amp;color=0,0,0&amp;vtp=1&amp;vaab=1&amp;bt=1&amp;bbb=1&amp;zzd= 3">
            <a:extLst>
              <a:ext uri="{FF2B5EF4-FFF2-40B4-BE49-F238E27FC236}">
                <a16:creationId xmlns:a16="http://schemas.microsoft.com/office/drawing/2014/main" id="{259D12C6-FCFD-04D4-6C9F-491C62076E64}"/>
              </a:ext>
            </a:extLst>
          </p:cNvPr>
          <p:cNvSpPr/>
          <p:nvPr/>
        </p:nvSpPr>
        <p:spPr>
          <a:xfrm>
            <a:off x="2476278" y="377034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6_BD#6601414d1?sp=1&amp;vcp=1&amp;pid=609f5784c&amp;color=0,0,0&amp;vtp=1&amp;vaab=1&amp;bt=1&amp;bbb=1&amp;zzd= 4">
            <a:extLst>
              <a:ext uri="{FF2B5EF4-FFF2-40B4-BE49-F238E27FC236}">
                <a16:creationId xmlns:a16="http://schemas.microsoft.com/office/drawing/2014/main" id="{8A09657B-4A5C-E4F7-C0DE-5946D11975A0}"/>
              </a:ext>
            </a:extLst>
          </p:cNvPr>
          <p:cNvSpPr/>
          <p:nvPr/>
        </p:nvSpPr>
        <p:spPr>
          <a:xfrm>
            <a:off x="2476278" y="441804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6_BD#6601414d1?sp=1&amp;vcp=1&amp;pid=609f5784c&amp;color=0,0,0&amp;vtp=1&amp;vaab=1&amp;bt=1&amp;bbb=1&amp;zzd= 5">
            <a:extLst>
              <a:ext uri="{FF2B5EF4-FFF2-40B4-BE49-F238E27FC236}">
                <a16:creationId xmlns:a16="http://schemas.microsoft.com/office/drawing/2014/main" id="{317A5D7B-4A21-F789-50DF-B2DFC07A9940}"/>
              </a:ext>
            </a:extLst>
          </p:cNvPr>
          <p:cNvSpPr/>
          <p:nvPr/>
        </p:nvSpPr>
        <p:spPr>
          <a:xfrm>
            <a:off x="2476278" y="5019326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39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37&amp;si=43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41e415595?sp=1&amp;vcp=1&amp;pid=5cc921b04&amp;color=0,0,0&amp;vtp=1&amp;vaab=1&amp;bt=1&amp;bbb=1"/>
          <p:cNvSpPr/>
          <p:nvPr/>
        </p:nvSpPr>
        <p:spPr>
          <a:xfrm>
            <a:off x="539496" y="743299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）为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①为屯长（动词，担任）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②项燕为楚将（动词，是）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③士卒多为用者（介词，被）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④为坛而盟（动词，修筑）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（3）乃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①当立者乃公子扶苏（表判断，是）</a:t>
            </a:r>
          </a:p>
          <a:p>
            <a:pPr latinLnBrk="1"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②陈胜乃立为王（副词，于是）</a:t>
            </a:r>
            <a:endParaRPr lang="en-US" altLang="zh-CN" sz="2800" dirty="0"/>
          </a:p>
        </p:txBody>
      </p:sp>
      <p:sp>
        <p:nvSpPr>
          <p:cNvPr id="10" name="P_6_BD#41e415595?sp=1&amp;vcp=1&amp;pid=5cc921b04&amp;color=0,0,0&amp;vtp=1&amp;vaab=1&amp;bt=1&amp;bbb=1&amp;zzd= 2">
            <a:extLst>
              <a:ext uri="{FF2B5EF4-FFF2-40B4-BE49-F238E27FC236}">
                <a16:creationId xmlns:a16="http://schemas.microsoft.com/office/drawing/2014/main" id="{F7FDA3C5-6EB3-E827-BDE2-4CC858BC7EBF}"/>
              </a:ext>
            </a:extLst>
          </p:cNvPr>
          <p:cNvSpPr/>
          <p:nvPr/>
        </p:nvSpPr>
        <p:spPr>
          <a:xfrm>
            <a:off x="1765078" y="200059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_6_BD#41e415595?sp=1&amp;vcp=1&amp;pid=5cc921b04&amp;color=0,0,0&amp;vtp=1&amp;vaab=1&amp;bt=1&amp;bbb=1&amp;zzd= 3">
            <a:extLst>
              <a:ext uri="{FF2B5EF4-FFF2-40B4-BE49-F238E27FC236}">
                <a16:creationId xmlns:a16="http://schemas.microsoft.com/office/drawing/2014/main" id="{AF2C1A30-3CE6-DDC9-BF4E-E1E0C00D8923}"/>
              </a:ext>
            </a:extLst>
          </p:cNvPr>
          <p:cNvSpPr/>
          <p:nvPr/>
        </p:nvSpPr>
        <p:spPr>
          <a:xfrm>
            <a:off x="2476278" y="264829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P_6_BD#41e415595?sp=1&amp;vcp=1&amp;pid=5cc921b04&amp;color=0,0,0&amp;vtp=1&amp;vaab=1&amp;bt=1&amp;bbb=1&amp;zzd= 4">
            <a:extLst>
              <a:ext uri="{FF2B5EF4-FFF2-40B4-BE49-F238E27FC236}">
                <a16:creationId xmlns:a16="http://schemas.microsoft.com/office/drawing/2014/main" id="{F9DA8BF5-A651-09D6-1262-7541403895FC}"/>
              </a:ext>
            </a:extLst>
          </p:cNvPr>
          <p:cNvSpPr/>
          <p:nvPr/>
        </p:nvSpPr>
        <p:spPr>
          <a:xfrm>
            <a:off x="2831878" y="329599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P_6_BD#41e415595?sp=1&amp;vcp=1&amp;pid=5cc921b04&amp;color=0,0,0&amp;vtp=1&amp;vaab=1&amp;bt=1&amp;bbb=1&amp;zzd= 5">
            <a:extLst>
              <a:ext uri="{FF2B5EF4-FFF2-40B4-BE49-F238E27FC236}">
                <a16:creationId xmlns:a16="http://schemas.microsoft.com/office/drawing/2014/main" id="{6DB224D5-A45B-3BDD-72F8-54716BBCA389}"/>
              </a:ext>
            </a:extLst>
          </p:cNvPr>
          <p:cNvSpPr/>
          <p:nvPr/>
        </p:nvSpPr>
        <p:spPr>
          <a:xfrm>
            <a:off x="1765078" y="394369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P_6_BD#41e415595?sp=1&amp;vcp=1&amp;pid=5cc921b04&amp;color=0,0,0&amp;vtp=1&amp;vaab=1&amp;bt=1&amp;bbb=1&amp;zzd= 7">
            <a:extLst>
              <a:ext uri="{FF2B5EF4-FFF2-40B4-BE49-F238E27FC236}">
                <a16:creationId xmlns:a16="http://schemas.microsoft.com/office/drawing/2014/main" id="{841BF535-8F40-7E6E-7D4C-C9825BE8A969}"/>
              </a:ext>
            </a:extLst>
          </p:cNvPr>
          <p:cNvSpPr/>
          <p:nvPr/>
        </p:nvSpPr>
        <p:spPr>
          <a:xfrm>
            <a:off x="2831878" y="523909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P_6_BD#41e415595?sp=1&amp;vcp=1&amp;pid=5cc921b04&amp;color=0,0,0&amp;vtp=1&amp;vaab=1&amp;bt=1&amp;bbb=1&amp;zzd= 8">
            <a:extLst>
              <a:ext uri="{FF2B5EF4-FFF2-40B4-BE49-F238E27FC236}">
                <a16:creationId xmlns:a16="http://schemas.microsoft.com/office/drawing/2014/main" id="{A82A8D83-958C-B297-C501-4ADE0056F2CA}"/>
              </a:ext>
            </a:extLst>
          </p:cNvPr>
          <p:cNvSpPr/>
          <p:nvPr/>
        </p:nvSpPr>
        <p:spPr>
          <a:xfrm>
            <a:off x="2476278" y="585943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39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38&amp;si=43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41e415595?sp=1&amp;vcp=1&amp;pid=5cc921b04&amp;color=0,0,0&amp;vtp=1&amp;vaab=1&amp;bt=1&amp;bbb=1"/>
          <p:cNvSpPr/>
          <p:nvPr/>
        </p:nvSpPr>
        <p:spPr>
          <a:xfrm>
            <a:off x="539496" y="385159"/>
            <a:ext cx="11109960" cy="5735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（4）以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扶苏以数谏故（介词，因为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今诚以吾众诈自称公子扶苏、项燕（介词，把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祭以尉首（介词，用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杀之以应陈涉（连词，来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（5）而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佣者笑而应曰（连词，表修饰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夺而杀尉（连词，表承接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</a:p>
          <a:p>
            <a:pPr latinLnBrk="1"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而戍死者固十六七（连词，表转折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11" name="P_6_BD#41e415595?sp=1&amp;vcp=1&amp;pid=5cc921b04&amp;color=0,0,0&amp;vtp=1&amp;vaab=1&amp;bt=1&amp;bbb=1&amp;zzd= 2">
            <a:extLst>
              <a:ext uri="{FF2B5EF4-FFF2-40B4-BE49-F238E27FC236}">
                <a16:creationId xmlns:a16="http://schemas.microsoft.com/office/drawing/2014/main" id="{54629189-DC3C-DB84-7E5E-8B276422F32B}"/>
              </a:ext>
            </a:extLst>
          </p:cNvPr>
          <p:cNvSpPr/>
          <p:nvPr/>
        </p:nvSpPr>
        <p:spPr>
          <a:xfrm>
            <a:off x="2476278" y="164245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P_6_BD#41e415595?sp=1&amp;vcp=1&amp;pid=5cc921b04&amp;color=0,0,0&amp;vtp=1&amp;vaab=1&amp;bt=1&amp;bbb=1&amp;zzd= 3">
            <a:extLst>
              <a:ext uri="{FF2B5EF4-FFF2-40B4-BE49-F238E27FC236}">
                <a16:creationId xmlns:a16="http://schemas.microsoft.com/office/drawing/2014/main" id="{34DDE4D2-2EA5-8DF8-DCB0-4769C34B389D}"/>
              </a:ext>
            </a:extLst>
          </p:cNvPr>
          <p:cNvSpPr/>
          <p:nvPr/>
        </p:nvSpPr>
        <p:spPr>
          <a:xfrm>
            <a:off x="2476278" y="229015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P_6_BD#41e415595?sp=1&amp;vcp=1&amp;pid=5cc921b04&amp;color=0,0,0&amp;vtp=1&amp;vaab=1&amp;bt=1&amp;bbb=1&amp;zzd= 4">
            <a:extLst>
              <a:ext uri="{FF2B5EF4-FFF2-40B4-BE49-F238E27FC236}">
                <a16:creationId xmlns:a16="http://schemas.microsoft.com/office/drawing/2014/main" id="{B7F6CFE9-5A5B-2866-0F62-268EA0C9282A}"/>
              </a:ext>
            </a:extLst>
          </p:cNvPr>
          <p:cNvSpPr/>
          <p:nvPr/>
        </p:nvSpPr>
        <p:spPr>
          <a:xfrm>
            <a:off x="2120678" y="293785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P_6_BD#41e415595?sp=1&amp;vcp=1&amp;pid=5cc921b04&amp;color=0,0,0&amp;vtp=1&amp;vaab=1&amp;bt=1&amp;bbb=1&amp;zzd= 5">
            <a:extLst>
              <a:ext uri="{FF2B5EF4-FFF2-40B4-BE49-F238E27FC236}">
                <a16:creationId xmlns:a16="http://schemas.microsoft.com/office/drawing/2014/main" id="{1A5B83E4-0B7A-219D-2A54-028B63551D54}"/>
              </a:ext>
            </a:extLst>
          </p:cNvPr>
          <p:cNvSpPr/>
          <p:nvPr/>
        </p:nvSpPr>
        <p:spPr>
          <a:xfrm>
            <a:off x="2476278" y="358555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P_6_BD#41e415595?sp=1&amp;vcp=1&amp;pid=5cc921b04&amp;color=0,0,0&amp;vtp=1&amp;vaab=1&amp;bt=1&amp;bbb=1&amp;zzd= 7">
            <a:extLst>
              <a:ext uri="{FF2B5EF4-FFF2-40B4-BE49-F238E27FC236}">
                <a16:creationId xmlns:a16="http://schemas.microsoft.com/office/drawing/2014/main" id="{8CA0E65C-446F-652F-5EE1-4BF9FE77EDC5}"/>
              </a:ext>
            </a:extLst>
          </p:cNvPr>
          <p:cNvSpPr/>
          <p:nvPr/>
        </p:nvSpPr>
        <p:spPr>
          <a:xfrm>
            <a:off x="2831878" y="488095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P_6_BD#41e415595?sp=1&amp;vcp=1&amp;pid=5cc921b04&amp;color=0,0,0&amp;vtp=1&amp;vaab=1&amp;bt=1&amp;bbb=1&amp;zzd= 8">
            <a:extLst>
              <a:ext uri="{FF2B5EF4-FFF2-40B4-BE49-F238E27FC236}">
                <a16:creationId xmlns:a16="http://schemas.microsoft.com/office/drawing/2014/main" id="{F1DD677B-A368-FA57-B62F-E1D3A60116A5}"/>
              </a:ext>
            </a:extLst>
          </p:cNvPr>
          <p:cNvSpPr/>
          <p:nvPr/>
        </p:nvSpPr>
        <p:spPr>
          <a:xfrm>
            <a:off x="2120678" y="552865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P_6_BD#41e415595?sp=1&amp;vcp=1&amp;pid=5cc921b04&amp;color=0,0,0&amp;vtp=1&amp;vaab=1&amp;bt=1&amp;bbb=1&amp;zzd= 9">
            <a:extLst>
              <a:ext uri="{FF2B5EF4-FFF2-40B4-BE49-F238E27FC236}">
                <a16:creationId xmlns:a16="http://schemas.microsoft.com/office/drawing/2014/main" id="{8A43233E-C853-7E8C-FA9F-C5D4F55A345F}"/>
              </a:ext>
            </a:extLst>
          </p:cNvPr>
          <p:cNvSpPr/>
          <p:nvPr/>
        </p:nvSpPr>
        <p:spPr>
          <a:xfrm>
            <a:off x="1765078" y="614899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39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39&amp;si=43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41e415595?sp=1&amp;vcp=1&amp;pid=5cc921b04&amp;color=0,0,0&amp;vtp=1&amp;vaab=1&amp;bt=1&amp;bbb=1"/>
          <p:cNvSpPr/>
          <p:nvPr/>
        </p:nvSpPr>
        <p:spPr>
          <a:xfrm>
            <a:off x="539496" y="1044289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（6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）然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①然足下卜之鬼乎（副词，不过）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②吴广以为然（形容词，正确、对的）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（7）所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①置人所罾鱼腹中（代词，用在动词前构成名词性字结构，相当于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“所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的东西”）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②又间令吴广之次所旁丛祠中（处所，文中指驻地）</a:t>
            </a:r>
            <a:endParaRPr lang="en-US" altLang="zh-CN" sz="2800" dirty="0"/>
          </a:p>
        </p:txBody>
      </p:sp>
      <p:sp>
        <p:nvSpPr>
          <p:cNvPr id="8" name="P_6_BD#41e415595?sp=1&amp;vcp=1&amp;pid=5cc921b04&amp;color=0,0,0&amp;vtp=1&amp;vaab=1&amp;bt=1&amp;bbb=1&amp;zzd= 2">
            <a:extLst>
              <a:ext uri="{FF2B5EF4-FFF2-40B4-BE49-F238E27FC236}">
                <a16:creationId xmlns:a16="http://schemas.microsoft.com/office/drawing/2014/main" id="{18C64A23-F039-8268-BDDE-92B82315E524}"/>
              </a:ext>
            </a:extLst>
          </p:cNvPr>
          <p:cNvSpPr/>
          <p:nvPr/>
        </p:nvSpPr>
        <p:spPr>
          <a:xfrm>
            <a:off x="1765078" y="230158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6_BD#41e415595?sp=1&amp;vcp=1&amp;pid=5cc921b04&amp;color=0,0,0&amp;vtp=1&amp;vaab=1&amp;bt=1&amp;bbb=1&amp;zzd= 3">
            <a:extLst>
              <a:ext uri="{FF2B5EF4-FFF2-40B4-BE49-F238E27FC236}">
                <a16:creationId xmlns:a16="http://schemas.microsoft.com/office/drawing/2014/main" id="{C47DB7C9-EE9E-5044-F941-4D48661E8391}"/>
              </a:ext>
            </a:extLst>
          </p:cNvPr>
          <p:cNvSpPr/>
          <p:nvPr/>
        </p:nvSpPr>
        <p:spPr>
          <a:xfrm>
            <a:off x="3187478" y="294928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6_BD#41e415595?sp=1&amp;vcp=1&amp;pid=5cc921b04&amp;color=0,0,0&amp;vtp=1&amp;vaab=1&amp;bt=1&amp;bbb=1&amp;zzd= 5">
            <a:extLst>
              <a:ext uri="{FF2B5EF4-FFF2-40B4-BE49-F238E27FC236}">
                <a16:creationId xmlns:a16="http://schemas.microsoft.com/office/drawing/2014/main" id="{BCE9233A-39F7-6E91-BDCB-59870BB59214}"/>
              </a:ext>
            </a:extLst>
          </p:cNvPr>
          <p:cNvSpPr/>
          <p:nvPr/>
        </p:nvSpPr>
        <p:spPr>
          <a:xfrm>
            <a:off x="2476278" y="424468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_6_BD#41e415595?sp=1&amp;vcp=1&amp;pid=5cc921b04&amp;color=0,0,0&amp;vtp=1&amp;vaab=1&amp;bt=1&amp;bbb=1&amp;zzd= 7">
            <a:extLst>
              <a:ext uri="{FF2B5EF4-FFF2-40B4-BE49-F238E27FC236}">
                <a16:creationId xmlns:a16="http://schemas.microsoft.com/office/drawing/2014/main" id="{569E2389-389D-16A9-F0C1-2C0117340103}"/>
              </a:ext>
            </a:extLst>
          </p:cNvPr>
          <p:cNvSpPr/>
          <p:nvPr/>
        </p:nvSpPr>
        <p:spPr>
          <a:xfrm>
            <a:off x="4254278" y="5503196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39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40&amp;si=44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41e415595?sp=1&amp;vcp=1&amp;pid=5cc921b04&amp;color=0,0,0&amp;vtp=1&amp;vaab=1&amp;bt=1&amp;bbb=1&amp;hb=1"/>
          <p:cNvSpPr/>
          <p:nvPr/>
        </p:nvSpPr>
        <p:spPr>
          <a:xfrm>
            <a:off x="539496" y="249907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（8）其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百姓多闻其贤/卜者知其指意/皆刑其长史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（代词，分别代指扶苏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/陈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、吴广两人/当地郡县）</a:t>
            </a:r>
            <a:endParaRPr lang="en-US" altLang="zh-CN" sz="2800" dirty="0"/>
          </a:p>
        </p:txBody>
      </p:sp>
      <p:sp>
        <p:nvSpPr>
          <p:cNvPr id="3" name="P_6_BD#41e415595?sp=1&amp;vcp=1&amp;pid=5cc921b04&amp;color=0,0,0&amp;vtp=1&amp;vaab=1&amp;bt=1&amp;bbb=1&amp;hb=1&amp;zzd= 3">
            <a:extLst>
              <a:ext uri="{FF2B5EF4-FFF2-40B4-BE49-F238E27FC236}">
                <a16:creationId xmlns:a16="http://schemas.microsoft.com/office/drawing/2014/main" id="{0B714EEC-B0C2-4C1A-B58A-3537E57CBCCF}"/>
              </a:ext>
            </a:extLst>
          </p:cNvPr>
          <p:cNvSpPr/>
          <p:nvPr/>
        </p:nvSpPr>
        <p:spPr>
          <a:xfrm>
            <a:off x="2831878" y="375637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P_6_BD#41e415595?sp=1&amp;vcp=1&amp;pid=5cc921b04&amp;color=0,0,0&amp;vtp=1&amp;vaab=1&amp;bt=1&amp;bbb=1&amp;hb=1&amp;zzd= 3">
            <a:extLst>
              <a:ext uri="{FF2B5EF4-FFF2-40B4-BE49-F238E27FC236}">
                <a16:creationId xmlns:a16="http://schemas.microsoft.com/office/drawing/2014/main" id="{8FD44AB9-EAA6-3306-CF89-404F4428E821}"/>
              </a:ext>
            </a:extLst>
          </p:cNvPr>
          <p:cNvSpPr/>
          <p:nvPr/>
        </p:nvSpPr>
        <p:spPr>
          <a:xfrm>
            <a:off x="4708303" y="375637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_6_BD#41e415595?sp=1&amp;vcp=1&amp;pid=5cc921b04&amp;color=0,0,0&amp;vtp=1&amp;vaab=1&amp;bt=1&amp;bbb=1&amp;hb=1&amp;zzd= 3">
            <a:extLst>
              <a:ext uri="{FF2B5EF4-FFF2-40B4-BE49-F238E27FC236}">
                <a16:creationId xmlns:a16="http://schemas.microsoft.com/office/drawing/2014/main" id="{B729FC62-35AC-8A53-ADDA-5FE15F5BA09E}"/>
              </a:ext>
            </a:extLst>
          </p:cNvPr>
          <p:cNvSpPr/>
          <p:nvPr/>
        </p:nvSpPr>
        <p:spPr>
          <a:xfrm>
            <a:off x="6584728" y="375637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39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41&amp;si=44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41e415595?sp=1&amp;vcp=1&amp;pid=5cc921b04&amp;color=0,0,0&amp;vtp=1&amp;vaab=1&amp;bt=1&amp;bbb=1&amp;hb=1"/>
          <p:cNvSpPr/>
          <p:nvPr/>
        </p:nvSpPr>
        <p:spPr>
          <a:xfrm>
            <a:off x="539496" y="153895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3.理解拓展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本文以陈胜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、吴广的活动为线索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，生动地再现了我国历史上第一次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农民起义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——大泽乡起义的发生、发展过程，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鲜明地揭示了它的实质—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一场得到广大人民支持的、反对暴力统治的起义运动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。文中的主要人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物形象是陈胜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，作者通过对典型历史环境的描写和人物语言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、行动的刻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，栩栩如生地塑造出一位农民革命运动领导者和组织者的光辉形象。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9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42&amp;si=44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41e415595?sp=1&amp;vcp=1&amp;pid=5cc921b04&amp;color=0,0,0&amp;vtp=1&amp;vaab=1&amp;bt=1&amp;bbb=1&amp;hb=1"/>
          <p:cNvSpPr/>
          <p:nvPr/>
        </p:nvSpPr>
        <p:spPr>
          <a:xfrm>
            <a:off x="539496" y="217903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4.写作特色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本文选材有详有略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，材料的组织清晰而紧凑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，突出了陈胜的非凡才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。作者善于运用生动简练的语言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，通过富有个性特征的细节来塑造人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物形象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，表现人物性格。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9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43&amp;si=44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0424e3cb0?vcp=1&amp;pid=04f8eb8a0&amp;color=0,0,0&amp;vtp=1&amp;vaab=1&amp;bt=1&amp;bbb=1"/>
          <p:cNvSpPr/>
          <p:nvPr/>
        </p:nvSpPr>
        <p:spPr>
          <a:xfrm>
            <a:off x="539496" y="554400"/>
            <a:ext cx="11109960" cy="61277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（七）出师表</a:t>
            </a:r>
            <a:endParaRPr lang="en-US" altLang="zh-CN" sz="3000" dirty="0"/>
          </a:p>
        </p:txBody>
      </p:sp>
      <p:graphicFrame>
        <p:nvGraphicFramePr>
          <p:cNvPr id="444" name="P_6_BD#3392f6f45?colgroup=12,17&amp;vcp=1&amp;pid=0424e3cb0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51517681"/>
              </p:ext>
            </p:extLst>
          </p:nvPr>
        </p:nvGraphicFramePr>
        <p:xfrm>
          <a:off x="320421" y="1295191"/>
          <a:ext cx="11520000" cy="4699699"/>
        </p:xfrm>
        <a:graphic>
          <a:graphicData uri="http://schemas.openxmlformats.org/drawingml/2006/table">
            <a:tbl>
              <a:tblPr/>
              <a:tblGrid>
                <a:gridCol w="4428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092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6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</a:t>
                      </a:r>
                      <a:r>
                        <a:rPr lang="en-US" altLang="zh-CN" sz="26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6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</a:t>
                      </a:r>
                      <a:endParaRPr lang="en-US" altLang="zh-CN" sz="26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6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参考译文</a:t>
                      </a:r>
                      <a:endParaRPr lang="en-US" altLang="zh-CN" sz="26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042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3800"/>
                        </a:lnSpc>
                      </a:pP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6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先帝创业未半而中道崩</a:t>
                      </a:r>
                      <a:endParaRPr lang="en-US" altLang="zh-CN" sz="26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3800"/>
                        </a:lnSpc>
                      </a:pP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殂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今天下三分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益州疲弊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此诚危急存亡之秋也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然侍卫之臣不懈于内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忠志之士忘身于外者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盖追先帝之殊遇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欲报之于陛下也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诚宜开张圣听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以光先帝遗德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恢弘志士之气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不宜妄自菲薄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引喻失义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以塞忠谏之路也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26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3800"/>
                        </a:lnSpc>
                      </a:pP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先帝开创大业未完成一半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中途去世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如今天下分成三国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益州地区人力疲惫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民生凋敝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这真是处在万分危急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存亡难料的时候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但是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朝廷里侍奉守卫的臣子不敢稍有懈怠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疆场上忠诚有志的将士舍身忘死地作战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这都是追念先帝特殊的礼遇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想报答陛下的缘故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陛下确实应该广泛听取意见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发扬光大先帝遗留下来的美德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振奋鼓舞志士们的勇气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不应随意地看轻自己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说话不恰当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从而堵塞了忠言进谏的道路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26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39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44&amp;si=44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45" name="P_6_BD#3392f6f45?colgroup=12,17&amp;vcp=1&amp;pid=0424e3cb0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0203242"/>
              </p:ext>
            </p:extLst>
          </p:nvPr>
        </p:nvGraphicFramePr>
        <p:xfrm>
          <a:off x="539496" y="1096200"/>
          <a:ext cx="11091672" cy="4989196"/>
        </p:xfrm>
        <a:graphic>
          <a:graphicData uri="http://schemas.openxmlformats.org/drawingml/2006/table">
            <a:tbl>
              <a:tblPr/>
              <a:tblGrid>
                <a:gridCol w="456285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5288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参考译文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49636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宫中府中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俱为一体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陟罚臧否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不宜异同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若有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作奸犯科及为忠善者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宜付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有司论其刑赏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以昭陛下平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明之理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不宜偏私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使内外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异法也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皇宫和丞相府中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都是一个整体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晋升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处罚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赞扬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批评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不应该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因在宫中或在丞相府中而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不同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如有做奸邪的事情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触犯科条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或尽忠心做善事的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应该一律交给负责专职的官员加以惩罚或奖赏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以显示陛下公平清明的治理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切不应私心偏袒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使宫内和丞相府的赏罚标准不同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6_BD#3392f6f45?colgroup=12,17&amp;vcp=1&amp;pid=0424e3cb0&amp;color=0,0,0&amp;vtp=1&amp;vaab=1&amp;bt=1&amp;bbb=1">
            <a:extLst>
              <a:ext uri="{FF2B5EF4-FFF2-40B4-BE49-F238E27FC236}">
                <a16:creationId xmlns:a16="http://schemas.microsoft.com/office/drawing/2014/main" id="{6BC1AD41-8C12-E28B-8DF4-B00995BD1865}"/>
              </a:ext>
            </a:extLst>
          </p:cNvPr>
          <p:cNvSpPr txBox="1"/>
          <p:nvPr/>
        </p:nvSpPr>
        <p:spPr>
          <a:xfrm>
            <a:off x="10913023" y="38779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9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45&amp;si=44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46" name="P_6_BD#3392f6f45?colgroup=12,17&amp;vcp=1&amp;pid=0424e3cb0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5609790"/>
              </p:ext>
            </p:extLst>
          </p:nvPr>
        </p:nvGraphicFramePr>
        <p:xfrm>
          <a:off x="275592" y="1356106"/>
          <a:ext cx="11640816" cy="4434460"/>
        </p:xfrm>
        <a:graphic>
          <a:graphicData uri="http://schemas.openxmlformats.org/drawingml/2006/table">
            <a:tbl>
              <a:tblPr/>
              <a:tblGrid>
                <a:gridCol w="511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5288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参考译文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94900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侍中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侍郎郭攸之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费祎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董允等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此皆良实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志虑忠纯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是以先帝简拔以遗陛下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愚以为宫中之事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事无大小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悉以咨之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然后施行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必能裨补阙漏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有所广益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侍中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侍郎郭攸之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费祎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董允等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这都是些忠良诚实的人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志向和思虑忠诚纯正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因而先帝才选拔他们辅佐陛下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我认为宫内的事情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无论大小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都要征询他们的意见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然后去施行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这样一定能够弥补缺失疏漏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有启发和帮助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6_BD#3392f6f45?colgroup=12,17&amp;vcp=1&amp;pid=0424e3cb0&amp;color=0,0,0&amp;vtp=1&amp;vaab=1&amp;bt=1&amp;bbb=1">
            <a:extLst>
              <a:ext uri="{FF2B5EF4-FFF2-40B4-BE49-F238E27FC236}">
                <a16:creationId xmlns:a16="http://schemas.microsoft.com/office/drawing/2014/main" id="{356E17AA-6A70-52D1-56D1-30504D6AB47C}"/>
              </a:ext>
            </a:extLst>
          </p:cNvPr>
          <p:cNvSpPr txBox="1"/>
          <p:nvPr/>
        </p:nvSpPr>
        <p:spPr>
          <a:xfrm>
            <a:off x="10913023" y="62706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9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46&amp;si=44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47" name="P_6_BD#3392f6f45?colgroup=12,17&amp;vcp=1&amp;pid=0424e3cb0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4884822"/>
              </p:ext>
            </p:extLst>
          </p:nvPr>
        </p:nvGraphicFramePr>
        <p:xfrm>
          <a:off x="539496" y="1373568"/>
          <a:ext cx="11114856" cy="4434460"/>
        </p:xfrm>
        <a:graphic>
          <a:graphicData uri="http://schemas.openxmlformats.org/drawingml/2006/table">
            <a:tbl>
              <a:tblPr/>
              <a:tblGrid>
                <a:gridCol w="456285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552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参考译文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94900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将军向宠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性行淑均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晓畅军事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试用于昔日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先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帝称之曰能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是以众议举宠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为督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愚以为营中之事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悉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以咨之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必能使行阵和睦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优劣得所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将军向宠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性情品行善良公正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了解通晓军事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当年试用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先帝曾称赞他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说他能干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因而经众人评议荐举任命为中部督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我认为军营里的事情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无论大小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都要征询他的意见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就一定能够使行伍团结和睦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德才高低的人各有合适的安排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6_BD#3392f6f45?colgroup=12,17&amp;vcp=1&amp;pid=0424e3cb0&amp;color=0,0,0&amp;vtp=1&amp;vaab=1&amp;bt=1&amp;bbb=1">
            <a:extLst>
              <a:ext uri="{FF2B5EF4-FFF2-40B4-BE49-F238E27FC236}">
                <a16:creationId xmlns:a16="http://schemas.microsoft.com/office/drawing/2014/main" id="{D266234A-3CCC-C4B7-AEA1-C9C5CC297BD9}"/>
              </a:ext>
            </a:extLst>
          </p:cNvPr>
          <p:cNvSpPr txBox="1"/>
          <p:nvPr/>
        </p:nvSpPr>
        <p:spPr>
          <a:xfrm>
            <a:off x="10913023" y="66516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3f42ed094?sp=1&amp;vcp=1&amp;pid=52b256326&amp;color=0,0,0&amp;vtp=1&amp;vaab=1&amp;bt=1&amp;bbb=1"/>
          <p:cNvSpPr/>
          <p:nvPr/>
        </p:nvSpPr>
        <p:spPr>
          <a:xfrm>
            <a:off x="539496" y="153260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1.朗读节奏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谢太傅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/寒雪日/内集，与儿女/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讲论文义。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2.重要实词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（1）古今异义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与儿女讲论文义（古义：子女，泛指小辈，包括侄儿侄女/今义：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儿子和女儿）</a:t>
            </a:r>
            <a:endParaRPr lang="en-US" altLang="zh-CN" sz="2800" dirty="0"/>
          </a:p>
        </p:txBody>
      </p:sp>
      <p:sp>
        <p:nvSpPr>
          <p:cNvPr id="5" name="P_7#3f42ed094?sp=1&amp;vcp=1&amp;pid=52b256326&amp;color=0,0,0&amp;vtp=1&amp;vaab=1&amp;bt=1&amp;bbb=1&amp;zzd= 7">
            <a:extLst>
              <a:ext uri="{FF2B5EF4-FFF2-40B4-BE49-F238E27FC236}">
                <a16:creationId xmlns:a16="http://schemas.microsoft.com/office/drawing/2014/main" id="{BE982D97-D699-774C-1267-BEE13317F6F2}"/>
              </a:ext>
            </a:extLst>
          </p:cNvPr>
          <p:cNvSpPr/>
          <p:nvPr/>
        </p:nvSpPr>
        <p:spPr>
          <a:xfrm>
            <a:off x="1765078" y="473300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7#3f42ed094?sp=1&amp;vcp=1&amp;pid=52b256326&amp;color=0,0,0&amp;vtp=1&amp;vaab=1&amp;bt=1&amp;bbb=1&amp;zzd= 7">
            <a:extLst>
              <a:ext uri="{FF2B5EF4-FFF2-40B4-BE49-F238E27FC236}">
                <a16:creationId xmlns:a16="http://schemas.microsoft.com/office/drawing/2014/main" id="{260BA754-DFD2-BF97-83B0-1BED4C1C2632}"/>
              </a:ext>
            </a:extLst>
          </p:cNvPr>
          <p:cNvSpPr/>
          <p:nvPr/>
        </p:nvSpPr>
        <p:spPr>
          <a:xfrm>
            <a:off x="2120678" y="473300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7&amp;si=4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6601414d1?sp=1&amp;vcp=1&amp;pid=609f5784c&amp;color=0,0,0&amp;vtp=1&amp;vaab=1&amp;bt=1&amp;bbb=1"/>
          <p:cNvSpPr/>
          <p:nvPr/>
        </p:nvSpPr>
        <p:spPr>
          <a:xfrm>
            <a:off x="539496" y="186534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（3）其他实词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屠大窘（处境困迫，为难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弛担持刀（解除，卸下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目似瞑（闭上眼睛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</a:p>
          <a:p>
            <a:pPr latinLnBrk="1"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意暇甚（神情、态度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7" name="P_6_BD#6601414d1?sp=1&amp;vcp=1&amp;pid=609f5784c&amp;color=0,0,0&amp;vtp=1&amp;vaab=1&amp;bt=1&amp;bbb=1&amp;zzd= 2">
            <a:extLst>
              <a:ext uri="{FF2B5EF4-FFF2-40B4-BE49-F238E27FC236}">
                <a16:creationId xmlns:a16="http://schemas.microsoft.com/office/drawing/2014/main" id="{8B2185B3-1E03-BD97-4E7A-BF3FDBB82AF6}"/>
              </a:ext>
            </a:extLst>
          </p:cNvPr>
          <p:cNvSpPr/>
          <p:nvPr/>
        </p:nvSpPr>
        <p:spPr>
          <a:xfrm>
            <a:off x="2476278" y="312264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6_BD#6601414d1?sp=1&amp;vcp=1&amp;pid=609f5784c&amp;color=0,0,0&amp;vtp=1&amp;vaab=1&amp;bt=1&amp;bbb=1&amp;zzd= 3">
            <a:extLst>
              <a:ext uri="{FF2B5EF4-FFF2-40B4-BE49-F238E27FC236}">
                <a16:creationId xmlns:a16="http://schemas.microsoft.com/office/drawing/2014/main" id="{83F65FCC-17D5-1E2C-C578-8A7A01228A98}"/>
              </a:ext>
            </a:extLst>
          </p:cNvPr>
          <p:cNvSpPr/>
          <p:nvPr/>
        </p:nvSpPr>
        <p:spPr>
          <a:xfrm>
            <a:off x="1765078" y="377034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6_BD#6601414d1?sp=1&amp;vcp=1&amp;pid=609f5784c&amp;color=0,0,0&amp;vtp=1&amp;vaab=1&amp;bt=1&amp;bbb=1&amp;zzd= 4">
            <a:extLst>
              <a:ext uri="{FF2B5EF4-FFF2-40B4-BE49-F238E27FC236}">
                <a16:creationId xmlns:a16="http://schemas.microsoft.com/office/drawing/2014/main" id="{6E0941C6-54DD-A645-C994-05708436B5C4}"/>
              </a:ext>
            </a:extLst>
          </p:cNvPr>
          <p:cNvSpPr/>
          <p:nvPr/>
        </p:nvSpPr>
        <p:spPr>
          <a:xfrm>
            <a:off x="2476278" y="441804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6_BD#6601414d1?sp=1&amp;vcp=1&amp;pid=609f5784c&amp;color=0,0,0&amp;vtp=1&amp;vaab=1&amp;bt=1&amp;bbb=1&amp;zzd= 5">
            <a:extLst>
              <a:ext uri="{FF2B5EF4-FFF2-40B4-BE49-F238E27FC236}">
                <a16:creationId xmlns:a16="http://schemas.microsoft.com/office/drawing/2014/main" id="{90950706-85C2-E09E-81B5-ACD6BC48ACD3}"/>
              </a:ext>
            </a:extLst>
          </p:cNvPr>
          <p:cNvSpPr/>
          <p:nvPr/>
        </p:nvSpPr>
        <p:spPr>
          <a:xfrm>
            <a:off x="1765078" y="5019326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40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47&amp;si=44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48" name="P_6_BD#3392f6f45?colgroup=12,17&amp;vcp=1&amp;pid=0424e3cb0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5843749"/>
              </p:ext>
            </p:extLst>
          </p:nvPr>
        </p:nvGraphicFramePr>
        <p:xfrm>
          <a:off x="539496" y="1139882"/>
          <a:ext cx="11280816" cy="4958652"/>
        </p:xfrm>
        <a:graphic>
          <a:graphicData uri="http://schemas.openxmlformats.org/drawingml/2006/table">
            <a:tbl>
              <a:tblPr/>
              <a:tblGrid>
                <a:gridCol w="475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5288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903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参考译文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34588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亲贤臣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远小人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此先汉所以兴隆也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亲小人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远贤臣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此后汉所以倾颓也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先帝在时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每与臣论此事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未尝不叹息痛恨于桓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灵也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侍中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尚书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长史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参军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此悉贞良死节之臣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愿陛下亲之信之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则汉室之隆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可计日而待也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亲近贤臣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远避小人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这是汉朝前期所以能够兴盛的原因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亲近小人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远避贤臣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这是汉朝后期所以衰败的原因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先帝在世的时候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每次跟我评论起这些事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对于桓帝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灵帝时代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没有不痛心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遗憾的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侍中郭攸之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费祎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尚书陈震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长史张裔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参军蒋琬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这些都是忠正贤明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以死报国的臣子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诚愿陛下亲近他们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信任他们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则汉王室的兴盛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就时间不远了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6_BD#3392f6f45?colgroup=12,17&amp;vcp=1&amp;pid=0424e3cb0&amp;color=0,0,0&amp;vtp=1&amp;vaab=1&amp;bt=1&amp;bbb=1">
            <a:extLst>
              <a:ext uri="{FF2B5EF4-FFF2-40B4-BE49-F238E27FC236}">
                <a16:creationId xmlns:a16="http://schemas.microsoft.com/office/drawing/2014/main" id="{4C7E0A73-5F17-B54C-22CF-9AF65BB3A8E6}"/>
              </a:ext>
            </a:extLst>
          </p:cNvPr>
          <p:cNvSpPr txBox="1"/>
          <p:nvPr/>
        </p:nvSpPr>
        <p:spPr>
          <a:xfrm>
            <a:off x="10913023" y="43147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40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48&amp;si=44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49" name="P_6_BD#3392f6f45?colgroup=12,17&amp;vcp=1&amp;pid=0424e3cb0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5967231"/>
              </p:ext>
            </p:extLst>
          </p:nvPr>
        </p:nvGraphicFramePr>
        <p:xfrm>
          <a:off x="415671" y="1080007"/>
          <a:ext cx="11304000" cy="4958652"/>
        </p:xfrm>
        <a:graphic>
          <a:graphicData uri="http://schemas.openxmlformats.org/drawingml/2006/table">
            <a:tbl>
              <a:tblPr/>
              <a:tblGrid>
                <a:gridCol w="475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552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7841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参考译文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13897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臣本布衣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躬耕于南阳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苟全性命于乱世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不求闻达于诸侯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先帝不以臣卑鄙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猥自枉屈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三顾臣于草庐之中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咨臣以当世之事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由是感激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遂许先帝以驱驰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后值倾覆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受任于败军之际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奉命于危难之间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尔来二十有一年矣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我本是个平民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在南阳郡亲身耕种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在乱世间只求保全性命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不希求诸侯知道我而获得显贵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先帝不介意我的社会地位低微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见识短浅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屈尊就卑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接连三次到草庐来拜访我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征询我对时局大事的意见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因此我深为感奋激发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从而答应为先帝奔走效劳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后来正遇兵败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在战事失败的时候我接受了任命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在危机患难期间我受到委任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自那时以来已有二十一年了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6_BD#3392f6f45?colgroup=12,17&amp;vcp=1&amp;pid=0424e3cb0&amp;color=0,0,0&amp;vtp=1&amp;vaab=1&amp;bt=1&amp;bbb=1">
            <a:extLst>
              <a:ext uri="{FF2B5EF4-FFF2-40B4-BE49-F238E27FC236}">
                <a16:creationId xmlns:a16="http://schemas.microsoft.com/office/drawing/2014/main" id="{7EB66E38-30E5-D27F-8715-9615F37E3520}"/>
              </a:ext>
            </a:extLst>
          </p:cNvPr>
          <p:cNvSpPr txBox="1"/>
          <p:nvPr/>
        </p:nvSpPr>
        <p:spPr>
          <a:xfrm>
            <a:off x="10789198" y="371601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40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49&amp;si=44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50" name="P_6_BD#3392f6f45?colgroup=12,17&amp;vcp=1&amp;pid=0424e3cb0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7378339"/>
              </p:ext>
            </p:extLst>
          </p:nvPr>
        </p:nvGraphicFramePr>
        <p:xfrm>
          <a:off x="550164" y="814428"/>
          <a:ext cx="11350008" cy="5391849"/>
        </p:xfrm>
        <a:graphic>
          <a:graphicData uri="http://schemas.openxmlformats.org/drawingml/2006/table">
            <a:tbl>
              <a:tblPr/>
              <a:tblGrid>
                <a:gridCol w="4428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9220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6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</a:t>
                      </a:r>
                      <a:r>
                        <a:rPr lang="en-US" altLang="zh-CN" sz="26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6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</a:t>
                      </a:r>
                      <a:endParaRPr lang="en-US" altLang="zh-CN" sz="26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6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参考译文</a:t>
                      </a:r>
                      <a:endParaRPr lang="en-US" altLang="zh-CN" sz="26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303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3600"/>
                        </a:lnSpc>
                      </a:pP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先帝知臣谨慎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故临崩寄臣以大事也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受命以来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夙夜忧叹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恐托付不效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以伤先帝之明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故五月渡泸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深入不毛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今南方已定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兵甲已足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当奖率三军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北定中原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庶竭驽钝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攘除奸凶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兴复汉室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还于旧都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此臣所以报先帝而忠陛下之职分也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至于斟酌损益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进尽忠言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则攸之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祎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允之任也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26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3600"/>
                        </a:lnSpc>
                      </a:pP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6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先帝深知我做事谨慎</a:t>
                      </a:r>
                      <a:r>
                        <a:rPr lang="en-US" altLang="zh-CN" sz="26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6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所以在临终前把国家大事嘱托给我</a:t>
                      </a:r>
                      <a:r>
                        <a:rPr lang="en-US" altLang="zh-CN" sz="26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6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接受遗命以来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我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日夜担忧兴叹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只恐怕托付给我没有效果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从而损害先帝的英明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所以我五月率兵南渡泸水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深入贫瘠之地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如今南方的叛乱已经平定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武库兵器充足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应当鼓励和统率全军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北伐平定中原地区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我希望竭尽自己平庸的才能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铲除奸邪势力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复兴汉朝王室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迁归原来的都城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这是我用来报答先帝并尽忠心于陛下的职责本分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至于斟酌利弊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毫无保留地进献忠言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那就是郭攸之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费祎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6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董允的责任了</a:t>
                      </a:r>
                      <a:r>
                        <a:rPr lang="en-US" altLang="zh-CN" sz="26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26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6_BD#3392f6f45?colgroup=12,17&amp;vcp=1&amp;pid=0424e3cb0&amp;color=0,0,0&amp;vtp=1&amp;vaab=1&amp;bt=1&amp;bbb=1">
            <a:extLst>
              <a:ext uri="{FF2B5EF4-FFF2-40B4-BE49-F238E27FC236}">
                <a16:creationId xmlns:a16="http://schemas.microsoft.com/office/drawing/2014/main" id="{13BBD8DC-EEF6-C05E-E2DB-56B0EF90B9A4}"/>
              </a:ext>
            </a:extLst>
          </p:cNvPr>
          <p:cNvSpPr txBox="1"/>
          <p:nvPr/>
        </p:nvSpPr>
        <p:spPr>
          <a:xfrm>
            <a:off x="10913023" y="23055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40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50&amp;si=45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51" name="P_6_BD#3392f6f45?colgroup=12,17&amp;vcp=1&amp;pid=0424e3cb0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1345839"/>
              </p:ext>
            </p:extLst>
          </p:nvPr>
        </p:nvGraphicFramePr>
        <p:xfrm>
          <a:off x="282000" y="918614"/>
          <a:ext cx="11628000" cy="5219002"/>
        </p:xfrm>
        <a:graphic>
          <a:graphicData uri="http://schemas.openxmlformats.org/drawingml/2006/table">
            <a:tbl>
              <a:tblPr/>
              <a:tblGrid>
                <a:gridCol w="475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876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545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参考译文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10026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38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愿陛下托臣以讨贼兴复之效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不效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则治臣之罪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以告先帝之灵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若无兴德之言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则责攸之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允等之慢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以彰其咎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陛下亦宜自谋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以咨诹善道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察纳雅言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深追先帝遗诏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臣不胜受恩感激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今当远离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临表涕零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不知所言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38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希望陛下责成我去讨伐奸贼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兴复汉室并取得功效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如果没有取得功效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那就惩治我失职的罪过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用来祭告先帝的神灵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如果没有发扬圣德的话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那就责备郭攸之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费祎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董允等人的怠慢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揭示他们的过失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陛下也应该自己思虑谋划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询问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治国的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好办法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明察和接受正确合理的言论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追念先帝遗诏中的旨意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我受恩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感激不尽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如今正当离朝远征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流着泪写了这篇表文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激动得不知该说些什么话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6_BD#3392f6f45?colgroup=12,17&amp;vcp=1&amp;pid=0424e3cb0&amp;color=0,0,0&amp;vtp=1&amp;vaab=1&amp;bt=1&amp;bbb=1">
            <a:extLst>
              <a:ext uri="{FF2B5EF4-FFF2-40B4-BE49-F238E27FC236}">
                <a16:creationId xmlns:a16="http://schemas.microsoft.com/office/drawing/2014/main" id="{DABB9116-19F6-FFE7-6E24-983B9B33DDA0}"/>
              </a:ext>
            </a:extLst>
          </p:cNvPr>
          <p:cNvSpPr txBox="1"/>
          <p:nvPr/>
        </p:nvSpPr>
        <p:spPr>
          <a:xfrm>
            <a:off x="10913023" y="259125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40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51&amp;si=45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3392f6f45?sp=1&amp;vcp=1&amp;pid=0424e3cb0&amp;color=0,0,0&amp;vtp=1&amp;vaab=1&amp;bt=1&amp;bbb=1"/>
          <p:cNvSpPr/>
          <p:nvPr/>
        </p:nvSpPr>
        <p:spPr>
          <a:xfrm>
            <a:off x="539496" y="218538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.朗读节奏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（1）若有/作奸犯科/及为忠善者，宜付有司/论其刑赏，以昭/陛下/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平明之理。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（2）先帝/知臣/谨慎，故/临崩/寄臣以大事也。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0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52&amp;si=45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3392f6f45?sp=1&amp;vcp=1&amp;pid=0424e3cb0&amp;color=0,0,0&amp;vtp=1&amp;vaab=1&amp;bt=1&amp;bbb=1"/>
          <p:cNvSpPr/>
          <p:nvPr/>
        </p:nvSpPr>
        <p:spPr>
          <a:xfrm>
            <a:off x="539496" y="616299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.重要实词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（1）通假字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尔来二十有一年矣（同“又”，连接整数和零数）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（2）古今异义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①此诚危急存亡之秋也（古义：时候/今义：四季中的秋季）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②诚宜开张圣听（古义：扩大/今义：商店等设立后开始营业）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③引喻失义（古义：道理/今义：正义、意义）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④陟罚臧否（古义：批评/今义：表示否定）</a:t>
            </a:r>
            <a:endParaRPr lang="en-US" altLang="zh-CN" sz="2800" dirty="0"/>
          </a:p>
        </p:txBody>
      </p:sp>
      <p:sp>
        <p:nvSpPr>
          <p:cNvPr id="5" name="P_6#3392f6f45?sp=1&amp;vcp=1&amp;pid=0424e3cb0&amp;color=0,0,0&amp;vtp=1&amp;vaab=1&amp;bt=1&amp;bbb=1&amp;zzd= 4">
            <a:extLst>
              <a:ext uri="{FF2B5EF4-FFF2-40B4-BE49-F238E27FC236}">
                <a16:creationId xmlns:a16="http://schemas.microsoft.com/office/drawing/2014/main" id="{0E5F8294-A2B1-9F18-42C9-917DB9792F9B}"/>
              </a:ext>
            </a:extLst>
          </p:cNvPr>
          <p:cNvSpPr/>
          <p:nvPr/>
        </p:nvSpPr>
        <p:spPr>
          <a:xfrm>
            <a:off x="2831878" y="252129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6#3392f6f45?sp=1&amp;vcp=1&amp;pid=0424e3cb0&amp;color=0,0,0&amp;vtp=1&amp;vaab=1&amp;bt=1&amp;bbb=1&amp;zzd= 7">
            <a:extLst>
              <a:ext uri="{FF2B5EF4-FFF2-40B4-BE49-F238E27FC236}">
                <a16:creationId xmlns:a16="http://schemas.microsoft.com/office/drawing/2014/main" id="{4BCBEFC6-8736-BE1F-B344-0C2967B65C16}"/>
              </a:ext>
            </a:extLst>
          </p:cNvPr>
          <p:cNvSpPr/>
          <p:nvPr/>
        </p:nvSpPr>
        <p:spPr>
          <a:xfrm>
            <a:off x="4254278" y="381669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6#3392f6f45?sp=1&amp;vcp=1&amp;pid=0424e3cb0&amp;color=0,0,0&amp;vtp=1&amp;vaab=1&amp;bt=1&amp;bbb=1&amp;zzd= 9">
            <a:extLst>
              <a:ext uri="{FF2B5EF4-FFF2-40B4-BE49-F238E27FC236}">
                <a16:creationId xmlns:a16="http://schemas.microsoft.com/office/drawing/2014/main" id="{2B0DCE0C-E15E-CB3B-4F99-43DFE61FB398}"/>
              </a:ext>
            </a:extLst>
          </p:cNvPr>
          <p:cNvSpPr/>
          <p:nvPr/>
        </p:nvSpPr>
        <p:spPr>
          <a:xfrm>
            <a:off x="2476278" y="446439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6#3392f6f45?sp=1&amp;vcp=1&amp;pid=0424e3cb0&amp;color=0,0,0&amp;vtp=1&amp;vaab=1&amp;bt=1&amp;bbb=1&amp;zzd= 9">
            <a:extLst>
              <a:ext uri="{FF2B5EF4-FFF2-40B4-BE49-F238E27FC236}">
                <a16:creationId xmlns:a16="http://schemas.microsoft.com/office/drawing/2014/main" id="{B91B9DA2-7F96-9DA6-9271-8B8E5594B6DD}"/>
              </a:ext>
            </a:extLst>
          </p:cNvPr>
          <p:cNvSpPr/>
          <p:nvPr/>
        </p:nvSpPr>
        <p:spPr>
          <a:xfrm>
            <a:off x="2831878" y="446439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6#3392f6f45?sp=1&amp;vcp=1&amp;pid=0424e3cb0&amp;color=0,0,0&amp;vtp=1&amp;vaab=1&amp;bt=1&amp;bbb=1&amp;zzd= 11">
            <a:extLst>
              <a:ext uri="{FF2B5EF4-FFF2-40B4-BE49-F238E27FC236}">
                <a16:creationId xmlns:a16="http://schemas.microsoft.com/office/drawing/2014/main" id="{6105FB8C-E1CF-E8F7-AEF9-F3FC34BF638A}"/>
              </a:ext>
            </a:extLst>
          </p:cNvPr>
          <p:cNvSpPr/>
          <p:nvPr/>
        </p:nvSpPr>
        <p:spPr>
          <a:xfrm>
            <a:off x="2831878" y="511209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6#3392f6f45?sp=1&amp;vcp=1&amp;pid=0424e3cb0&amp;color=0,0,0&amp;vtp=1&amp;vaab=1&amp;bt=1&amp;bbb=1&amp;zzd= 13">
            <a:extLst>
              <a:ext uri="{FF2B5EF4-FFF2-40B4-BE49-F238E27FC236}">
                <a16:creationId xmlns:a16="http://schemas.microsoft.com/office/drawing/2014/main" id="{3457A680-FABB-67F4-B21B-ECA262847EB5}"/>
              </a:ext>
            </a:extLst>
          </p:cNvPr>
          <p:cNvSpPr/>
          <p:nvPr/>
        </p:nvSpPr>
        <p:spPr>
          <a:xfrm>
            <a:off x="2831878" y="5722906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40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53&amp;si=45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3392f6f45?vcp=1&amp;pid=0424e3cb0&amp;color=0,0,0&amp;vtp=1&amp;vaab=1&amp;bt=1&amp;bbb=1&amp;hb=1"/>
          <p:cNvSpPr/>
          <p:nvPr/>
        </p:nvSpPr>
        <p:spPr>
          <a:xfrm>
            <a:off x="539496" y="152625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⑤未尝不叹息痛恨于桓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、灵也（古义：痛心、遗憾/今义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：极端憎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恨或悔恨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⑥先帝不以臣卑鄙［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古义：社会地位低微，见识短浅/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今义：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语言、行为）恶劣；不道德］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⑦由是感激（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古义：感奋激发/今义：感谢）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⑧临表涕零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（古义：眼泪/今义：鼻涕）</a:t>
            </a:r>
            <a:endParaRPr lang="en-US" altLang="zh-CN" sz="2800" dirty="0"/>
          </a:p>
        </p:txBody>
      </p:sp>
      <p:sp>
        <p:nvSpPr>
          <p:cNvPr id="3" name="P_6_BD#3392f6f45?vcp=1&amp;pid=0424e3cb0&amp;color=0,0,0&amp;vtp=1&amp;vaab=1&amp;bt=1&amp;bbb=1&amp;hb=1&amp;zzd= 1">
            <a:extLst>
              <a:ext uri="{FF2B5EF4-FFF2-40B4-BE49-F238E27FC236}">
                <a16:creationId xmlns:a16="http://schemas.microsoft.com/office/drawing/2014/main" id="{542840C1-7F94-D10C-CB4C-6196AABB64A6}"/>
              </a:ext>
            </a:extLst>
          </p:cNvPr>
          <p:cNvSpPr/>
          <p:nvPr/>
        </p:nvSpPr>
        <p:spPr>
          <a:xfrm>
            <a:off x="3543078" y="213585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P_6_BD#3392f6f45?vcp=1&amp;pid=0424e3cb0&amp;color=0,0,0&amp;vtp=1&amp;vaab=1&amp;bt=1&amp;bbb=1&amp;hb=1&amp;zzd= 1">
            <a:extLst>
              <a:ext uri="{FF2B5EF4-FFF2-40B4-BE49-F238E27FC236}">
                <a16:creationId xmlns:a16="http://schemas.microsoft.com/office/drawing/2014/main" id="{D841BF16-F6C6-A989-F7E1-223A319ED289}"/>
              </a:ext>
            </a:extLst>
          </p:cNvPr>
          <p:cNvSpPr/>
          <p:nvPr/>
        </p:nvSpPr>
        <p:spPr>
          <a:xfrm>
            <a:off x="3898678" y="213585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_6_BD#3392f6f45?vcp=1&amp;pid=0424e3cb0&amp;color=0,0,0&amp;vtp=1&amp;vaab=1&amp;bt=1&amp;bbb=1&amp;hb=1&amp;zzd= 4">
            <a:extLst>
              <a:ext uri="{FF2B5EF4-FFF2-40B4-BE49-F238E27FC236}">
                <a16:creationId xmlns:a16="http://schemas.microsoft.com/office/drawing/2014/main" id="{F4ECB2C1-0644-ACDB-8B96-C001BD79E2A8}"/>
              </a:ext>
            </a:extLst>
          </p:cNvPr>
          <p:cNvSpPr/>
          <p:nvPr/>
        </p:nvSpPr>
        <p:spPr>
          <a:xfrm>
            <a:off x="3543078" y="343125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6_BD#3392f6f45?vcp=1&amp;pid=0424e3cb0&amp;color=0,0,0&amp;vtp=1&amp;vaab=1&amp;bt=1&amp;bbb=1&amp;hb=1&amp;zzd= 4">
            <a:extLst>
              <a:ext uri="{FF2B5EF4-FFF2-40B4-BE49-F238E27FC236}">
                <a16:creationId xmlns:a16="http://schemas.microsoft.com/office/drawing/2014/main" id="{0F253DB6-56FA-C0B2-F9AB-F90CB4DDFD7E}"/>
              </a:ext>
            </a:extLst>
          </p:cNvPr>
          <p:cNvSpPr/>
          <p:nvPr/>
        </p:nvSpPr>
        <p:spPr>
          <a:xfrm>
            <a:off x="3898678" y="343125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6_BD#3392f6f45?vcp=1&amp;pid=0424e3cb0&amp;color=0,0,0&amp;vtp=1&amp;vaab=1&amp;bt=1&amp;bbb=1&amp;hb=1&amp;zzd= 7">
            <a:extLst>
              <a:ext uri="{FF2B5EF4-FFF2-40B4-BE49-F238E27FC236}">
                <a16:creationId xmlns:a16="http://schemas.microsoft.com/office/drawing/2014/main" id="{595565D0-3033-23E0-E685-2BBD43517AE9}"/>
              </a:ext>
            </a:extLst>
          </p:cNvPr>
          <p:cNvSpPr/>
          <p:nvPr/>
        </p:nvSpPr>
        <p:spPr>
          <a:xfrm>
            <a:off x="2476278" y="472665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6_BD#3392f6f45?vcp=1&amp;pid=0424e3cb0&amp;color=0,0,0&amp;vtp=1&amp;vaab=1&amp;bt=1&amp;bbb=1&amp;hb=1&amp;zzd= 7">
            <a:extLst>
              <a:ext uri="{FF2B5EF4-FFF2-40B4-BE49-F238E27FC236}">
                <a16:creationId xmlns:a16="http://schemas.microsoft.com/office/drawing/2014/main" id="{3DF4419A-0741-45DB-A46E-0B8F04092D1C}"/>
              </a:ext>
            </a:extLst>
          </p:cNvPr>
          <p:cNvSpPr/>
          <p:nvPr/>
        </p:nvSpPr>
        <p:spPr>
          <a:xfrm>
            <a:off x="2831878" y="472665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6_BD#3392f6f45?vcp=1&amp;pid=0424e3cb0&amp;color=0,0,0&amp;vtp=1&amp;vaab=1&amp;bt=1&amp;bbb=1&amp;hb=1&amp;zzd= 9">
            <a:extLst>
              <a:ext uri="{FF2B5EF4-FFF2-40B4-BE49-F238E27FC236}">
                <a16:creationId xmlns:a16="http://schemas.microsoft.com/office/drawing/2014/main" id="{9BAA40DD-3304-4214-C41C-83E41AB76F55}"/>
              </a:ext>
            </a:extLst>
          </p:cNvPr>
          <p:cNvSpPr/>
          <p:nvPr/>
        </p:nvSpPr>
        <p:spPr>
          <a:xfrm>
            <a:off x="2476278" y="5346986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40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54&amp;si=45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3392f6f45?sp=1&amp;vcp=1&amp;pid=0424e3cb0&amp;color=0,0,0&amp;vtp=1&amp;vaab=1&amp;bt=1&amp;bbb=1"/>
          <p:cNvSpPr/>
          <p:nvPr/>
        </p:nvSpPr>
        <p:spPr>
          <a:xfrm>
            <a:off x="539496" y="705199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）词类活用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①以光先帝遗德（名词用作动词，发扬光大）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②此皆良实（形容词用作名词，忠良诚实的人）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③优劣得所（形容词用作名词，德才高与德才低的人）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④有所广益（形容词用作动词，启发和帮助）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⑤深入不毛（名词用作动词，生长草木）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⑥北定中原（方位名词用作状语，北上）</a:t>
            </a:r>
          </a:p>
          <a:p>
            <a:pPr latinLnBrk="1"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⑦攘除奸凶（形容词用作名词，奸邪势力）</a:t>
            </a:r>
            <a:endParaRPr lang="en-US" altLang="zh-CN" sz="2800" dirty="0"/>
          </a:p>
        </p:txBody>
      </p:sp>
      <p:sp>
        <p:nvSpPr>
          <p:cNvPr id="10" name="P_6_BD#3392f6f45?sp=1&amp;vcp=1&amp;pid=0424e3cb0&amp;color=0,0,0&amp;vtp=1&amp;vaab=1&amp;bt=1&amp;bbb=1&amp;zzd= 2">
            <a:extLst>
              <a:ext uri="{FF2B5EF4-FFF2-40B4-BE49-F238E27FC236}">
                <a16:creationId xmlns:a16="http://schemas.microsoft.com/office/drawing/2014/main" id="{2EE4DA21-B68A-BE9A-9BED-93B06B9E8CE2}"/>
              </a:ext>
            </a:extLst>
          </p:cNvPr>
          <p:cNvSpPr/>
          <p:nvPr/>
        </p:nvSpPr>
        <p:spPr>
          <a:xfrm>
            <a:off x="2120678" y="196249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_6_BD#3392f6f45?sp=1&amp;vcp=1&amp;pid=0424e3cb0&amp;color=0,0,0&amp;vtp=1&amp;vaab=1&amp;bt=1&amp;bbb=1&amp;zzd= 3">
            <a:extLst>
              <a:ext uri="{FF2B5EF4-FFF2-40B4-BE49-F238E27FC236}">
                <a16:creationId xmlns:a16="http://schemas.microsoft.com/office/drawing/2014/main" id="{F54FA757-009F-E2A9-CBFD-FC7938D263C0}"/>
              </a:ext>
            </a:extLst>
          </p:cNvPr>
          <p:cNvSpPr/>
          <p:nvPr/>
        </p:nvSpPr>
        <p:spPr>
          <a:xfrm>
            <a:off x="2476278" y="261019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P_6_BD#3392f6f45?sp=1&amp;vcp=1&amp;pid=0424e3cb0&amp;color=0,0,0&amp;vtp=1&amp;vaab=1&amp;bt=1&amp;bbb=1&amp;zzd= 3">
            <a:extLst>
              <a:ext uri="{FF2B5EF4-FFF2-40B4-BE49-F238E27FC236}">
                <a16:creationId xmlns:a16="http://schemas.microsoft.com/office/drawing/2014/main" id="{7812AFFD-0BE9-A02E-1DFD-1A34FE88E0A0}"/>
              </a:ext>
            </a:extLst>
          </p:cNvPr>
          <p:cNvSpPr/>
          <p:nvPr/>
        </p:nvSpPr>
        <p:spPr>
          <a:xfrm>
            <a:off x="2831878" y="261019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P_6_BD#3392f6f45?sp=1&amp;vcp=1&amp;pid=0424e3cb0&amp;color=0,0,0&amp;vtp=1&amp;vaab=1&amp;bt=1&amp;bbb=1&amp;zzd= 4">
            <a:extLst>
              <a:ext uri="{FF2B5EF4-FFF2-40B4-BE49-F238E27FC236}">
                <a16:creationId xmlns:a16="http://schemas.microsoft.com/office/drawing/2014/main" id="{EA593CD6-30C4-B691-02E3-C70D810963D9}"/>
              </a:ext>
            </a:extLst>
          </p:cNvPr>
          <p:cNvSpPr/>
          <p:nvPr/>
        </p:nvSpPr>
        <p:spPr>
          <a:xfrm>
            <a:off x="1765078" y="325789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P_6_BD#3392f6f45?sp=1&amp;vcp=1&amp;pid=0424e3cb0&amp;color=0,0,0&amp;vtp=1&amp;vaab=1&amp;bt=1&amp;bbb=1&amp;zzd= 4">
            <a:extLst>
              <a:ext uri="{FF2B5EF4-FFF2-40B4-BE49-F238E27FC236}">
                <a16:creationId xmlns:a16="http://schemas.microsoft.com/office/drawing/2014/main" id="{C09AF594-17CA-3CA6-D724-DD4C0C89CA39}"/>
              </a:ext>
            </a:extLst>
          </p:cNvPr>
          <p:cNvSpPr/>
          <p:nvPr/>
        </p:nvSpPr>
        <p:spPr>
          <a:xfrm>
            <a:off x="2120678" y="325789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P_6_BD#3392f6f45?sp=1&amp;vcp=1&amp;pid=0424e3cb0&amp;color=0,0,0&amp;vtp=1&amp;vaab=1&amp;bt=1&amp;bbb=1&amp;zzd= 5">
            <a:extLst>
              <a:ext uri="{FF2B5EF4-FFF2-40B4-BE49-F238E27FC236}">
                <a16:creationId xmlns:a16="http://schemas.microsoft.com/office/drawing/2014/main" id="{0411D8E4-D362-292F-C548-3B8DA76A9218}"/>
              </a:ext>
            </a:extLst>
          </p:cNvPr>
          <p:cNvSpPr/>
          <p:nvPr/>
        </p:nvSpPr>
        <p:spPr>
          <a:xfrm>
            <a:off x="2476278" y="390559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P_6_BD#3392f6f45?sp=1&amp;vcp=1&amp;pid=0424e3cb0&amp;color=0,0,0&amp;vtp=1&amp;vaab=1&amp;bt=1&amp;bbb=1&amp;zzd= 5">
            <a:extLst>
              <a:ext uri="{FF2B5EF4-FFF2-40B4-BE49-F238E27FC236}">
                <a16:creationId xmlns:a16="http://schemas.microsoft.com/office/drawing/2014/main" id="{6AAC4492-CC1B-5DE5-B9D8-9A20498B73C9}"/>
              </a:ext>
            </a:extLst>
          </p:cNvPr>
          <p:cNvSpPr/>
          <p:nvPr/>
        </p:nvSpPr>
        <p:spPr>
          <a:xfrm>
            <a:off x="2831878" y="390559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P_6_BD#3392f6f45?sp=1&amp;vcp=1&amp;pid=0424e3cb0&amp;color=0,0,0&amp;vtp=1&amp;vaab=1&amp;bt=1&amp;bbb=1&amp;zzd= 6">
            <a:extLst>
              <a:ext uri="{FF2B5EF4-FFF2-40B4-BE49-F238E27FC236}">
                <a16:creationId xmlns:a16="http://schemas.microsoft.com/office/drawing/2014/main" id="{357427E3-FE95-6D84-95B9-5204A439525F}"/>
              </a:ext>
            </a:extLst>
          </p:cNvPr>
          <p:cNvSpPr/>
          <p:nvPr/>
        </p:nvSpPr>
        <p:spPr>
          <a:xfrm>
            <a:off x="2831878" y="455329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P_6_BD#3392f6f45?sp=1&amp;vcp=1&amp;pid=0424e3cb0&amp;color=0,0,0&amp;vtp=1&amp;vaab=1&amp;bt=1&amp;bbb=1&amp;zzd= 7">
            <a:extLst>
              <a:ext uri="{FF2B5EF4-FFF2-40B4-BE49-F238E27FC236}">
                <a16:creationId xmlns:a16="http://schemas.microsoft.com/office/drawing/2014/main" id="{5236FB04-213A-F5AF-0FF9-9FC51B46E015}"/>
              </a:ext>
            </a:extLst>
          </p:cNvPr>
          <p:cNvSpPr/>
          <p:nvPr/>
        </p:nvSpPr>
        <p:spPr>
          <a:xfrm>
            <a:off x="1765078" y="520099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P_6_BD#3392f6f45?sp=1&amp;vcp=1&amp;pid=0424e3cb0&amp;color=0,0,0&amp;vtp=1&amp;vaab=1&amp;bt=1&amp;bbb=1&amp;zzd= 8">
            <a:extLst>
              <a:ext uri="{FF2B5EF4-FFF2-40B4-BE49-F238E27FC236}">
                <a16:creationId xmlns:a16="http://schemas.microsoft.com/office/drawing/2014/main" id="{C30635DB-776D-8D41-64B5-BFC19D68206F}"/>
              </a:ext>
            </a:extLst>
          </p:cNvPr>
          <p:cNvSpPr/>
          <p:nvPr/>
        </p:nvSpPr>
        <p:spPr>
          <a:xfrm>
            <a:off x="2476278" y="5811806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P_6_BD#3392f6f45?sp=1&amp;vcp=1&amp;pid=0424e3cb0&amp;color=0,0,0&amp;vtp=1&amp;vaab=1&amp;bt=1&amp;bbb=1&amp;zzd= 8">
            <a:extLst>
              <a:ext uri="{FF2B5EF4-FFF2-40B4-BE49-F238E27FC236}">
                <a16:creationId xmlns:a16="http://schemas.microsoft.com/office/drawing/2014/main" id="{AE524B0F-14E4-B69F-26B0-5616D9071A71}"/>
              </a:ext>
            </a:extLst>
          </p:cNvPr>
          <p:cNvSpPr/>
          <p:nvPr/>
        </p:nvSpPr>
        <p:spPr>
          <a:xfrm>
            <a:off x="2831878" y="5811806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40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55&amp;si=45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3392f6f45?sp=1&amp;vcp=1&amp;pid=0424e3cb0&amp;color=0,0,0&amp;vtp=1&amp;vaab=1&amp;bt=1&amp;bbb=1"/>
          <p:cNvSpPr/>
          <p:nvPr/>
        </p:nvSpPr>
        <p:spPr>
          <a:xfrm>
            <a:off x="539496" y="1243679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（4）其他实词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①中道崩殂（指帝王之死）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②盖追先帝之殊遇（特殊的礼遇）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③恢弘志士之气（发扬，扩展）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④以昭陛下平明之理（治理）</a:t>
            </a:r>
          </a:p>
          <a:p>
            <a:pPr latinLnBrk="1"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⑤不求闻达于诸侯（有名望，显贵）</a:t>
            </a:r>
            <a:endParaRPr lang="en-US" altLang="zh-CN" sz="2800" dirty="0"/>
          </a:p>
        </p:txBody>
      </p:sp>
      <p:sp>
        <p:nvSpPr>
          <p:cNvPr id="7" name="P_6_BD#3392f6f45?sp=1&amp;vcp=1&amp;pid=0424e3cb0&amp;color=0,0,0&amp;vtp=1&amp;vaab=1&amp;bt=1&amp;bbb=1&amp;zzd= 3">
            <a:extLst>
              <a:ext uri="{FF2B5EF4-FFF2-40B4-BE49-F238E27FC236}">
                <a16:creationId xmlns:a16="http://schemas.microsoft.com/office/drawing/2014/main" id="{764DE9EA-3926-DE5F-2864-ADE8B13CB960}"/>
              </a:ext>
            </a:extLst>
          </p:cNvPr>
          <p:cNvSpPr/>
          <p:nvPr/>
        </p:nvSpPr>
        <p:spPr>
          <a:xfrm>
            <a:off x="2476278" y="250097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6_BD#3392f6f45?sp=1&amp;vcp=1&amp;pid=0424e3cb0&amp;color=0,0,0&amp;vtp=1&amp;vaab=1&amp;bt=1&amp;bbb=1&amp;zzd= 3">
            <a:extLst>
              <a:ext uri="{FF2B5EF4-FFF2-40B4-BE49-F238E27FC236}">
                <a16:creationId xmlns:a16="http://schemas.microsoft.com/office/drawing/2014/main" id="{9A32CB5D-D811-434C-9128-D3FF27B44A7C}"/>
              </a:ext>
            </a:extLst>
          </p:cNvPr>
          <p:cNvSpPr/>
          <p:nvPr/>
        </p:nvSpPr>
        <p:spPr>
          <a:xfrm>
            <a:off x="2831878" y="250097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6_BD#3392f6f45?sp=1&amp;vcp=1&amp;pid=0424e3cb0&amp;color=0,0,0&amp;vtp=1&amp;vaab=1&amp;bt=1&amp;bbb=1&amp;zzd= 4">
            <a:extLst>
              <a:ext uri="{FF2B5EF4-FFF2-40B4-BE49-F238E27FC236}">
                <a16:creationId xmlns:a16="http://schemas.microsoft.com/office/drawing/2014/main" id="{739A61C5-818A-DA41-ED29-D7FCA279CC16}"/>
              </a:ext>
            </a:extLst>
          </p:cNvPr>
          <p:cNvSpPr/>
          <p:nvPr/>
        </p:nvSpPr>
        <p:spPr>
          <a:xfrm>
            <a:off x="3543078" y="314867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6_BD#3392f6f45?sp=1&amp;vcp=1&amp;pid=0424e3cb0&amp;color=0,0,0&amp;vtp=1&amp;vaab=1&amp;bt=1&amp;bbb=1&amp;zzd= 4">
            <a:extLst>
              <a:ext uri="{FF2B5EF4-FFF2-40B4-BE49-F238E27FC236}">
                <a16:creationId xmlns:a16="http://schemas.microsoft.com/office/drawing/2014/main" id="{F22F931E-2035-09AF-C0EE-CE8AA7C46E0D}"/>
              </a:ext>
            </a:extLst>
          </p:cNvPr>
          <p:cNvSpPr/>
          <p:nvPr/>
        </p:nvSpPr>
        <p:spPr>
          <a:xfrm>
            <a:off x="3898678" y="314867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_6_BD#3392f6f45?sp=1&amp;vcp=1&amp;pid=0424e3cb0&amp;color=0,0,0&amp;vtp=1&amp;vaab=1&amp;bt=1&amp;bbb=1&amp;zzd= 5">
            <a:extLst>
              <a:ext uri="{FF2B5EF4-FFF2-40B4-BE49-F238E27FC236}">
                <a16:creationId xmlns:a16="http://schemas.microsoft.com/office/drawing/2014/main" id="{DB6DED0A-81F7-6813-DF19-5B1291B6EC5E}"/>
              </a:ext>
            </a:extLst>
          </p:cNvPr>
          <p:cNvSpPr/>
          <p:nvPr/>
        </p:nvSpPr>
        <p:spPr>
          <a:xfrm>
            <a:off x="1765078" y="379637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P_6_BD#3392f6f45?sp=1&amp;vcp=1&amp;pid=0424e3cb0&amp;color=0,0,0&amp;vtp=1&amp;vaab=1&amp;bt=1&amp;bbb=1&amp;zzd= 5">
            <a:extLst>
              <a:ext uri="{FF2B5EF4-FFF2-40B4-BE49-F238E27FC236}">
                <a16:creationId xmlns:a16="http://schemas.microsoft.com/office/drawing/2014/main" id="{B4F572A5-BA61-2C53-C744-F19BA14085D7}"/>
              </a:ext>
            </a:extLst>
          </p:cNvPr>
          <p:cNvSpPr/>
          <p:nvPr/>
        </p:nvSpPr>
        <p:spPr>
          <a:xfrm>
            <a:off x="2120678" y="379637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P_6_BD#3392f6f45?sp=1&amp;vcp=1&amp;pid=0424e3cb0&amp;color=0,0,0&amp;vtp=1&amp;vaab=1&amp;bt=1&amp;bbb=1&amp;zzd= 6">
            <a:extLst>
              <a:ext uri="{FF2B5EF4-FFF2-40B4-BE49-F238E27FC236}">
                <a16:creationId xmlns:a16="http://schemas.microsoft.com/office/drawing/2014/main" id="{D1B7DFDE-8E2B-412F-3A6F-1A682BBA0196}"/>
              </a:ext>
            </a:extLst>
          </p:cNvPr>
          <p:cNvSpPr/>
          <p:nvPr/>
        </p:nvSpPr>
        <p:spPr>
          <a:xfrm>
            <a:off x="4254278" y="444407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P_6_BD#3392f6f45?sp=1&amp;vcp=1&amp;pid=0424e3cb0&amp;color=0,0,0&amp;vtp=1&amp;vaab=1&amp;bt=1&amp;bbb=1&amp;zzd= 7">
            <a:extLst>
              <a:ext uri="{FF2B5EF4-FFF2-40B4-BE49-F238E27FC236}">
                <a16:creationId xmlns:a16="http://schemas.microsoft.com/office/drawing/2014/main" id="{F1EB0555-F3E7-1020-E75F-C35D883E339D}"/>
              </a:ext>
            </a:extLst>
          </p:cNvPr>
          <p:cNvSpPr/>
          <p:nvPr/>
        </p:nvSpPr>
        <p:spPr>
          <a:xfrm>
            <a:off x="2476278" y="504536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P_6_BD#3392f6f45?sp=1&amp;vcp=1&amp;pid=0424e3cb0&amp;color=0,0,0&amp;vtp=1&amp;vaab=1&amp;bt=1&amp;bbb=1&amp;zzd= 7">
            <a:extLst>
              <a:ext uri="{FF2B5EF4-FFF2-40B4-BE49-F238E27FC236}">
                <a16:creationId xmlns:a16="http://schemas.microsoft.com/office/drawing/2014/main" id="{621F9194-3D65-5E95-53FA-D255D5363516}"/>
              </a:ext>
            </a:extLst>
          </p:cNvPr>
          <p:cNvSpPr/>
          <p:nvPr/>
        </p:nvSpPr>
        <p:spPr>
          <a:xfrm>
            <a:off x="2831878" y="504536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40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56&amp;si=45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3392f6f45?sp=1&amp;vcp=1&amp;pid=0424e3cb0&amp;color=0,0,0&amp;vtp=1&amp;vaab=1&amp;bt=1&amp;bbb=1"/>
          <p:cNvSpPr/>
          <p:nvPr/>
        </p:nvSpPr>
        <p:spPr>
          <a:xfrm>
            <a:off x="539496" y="1608169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⑥猥自枉屈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（辱，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谦辞）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⑦遂许先帝以驱驰（许，答应；驱驰，奔走效劳）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⑧斟酌损益（损，损害；益，益处）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⑨则责攸之、祎、允等之慢（怠慢，疏忽）</a:t>
            </a:r>
          </a:p>
          <a:p>
            <a:pPr latinLnBrk="1"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⑩以咨诹善道（询问）</a:t>
            </a:r>
            <a:endParaRPr lang="en-US" altLang="zh-CN" sz="2800" dirty="0"/>
          </a:p>
        </p:txBody>
      </p:sp>
      <p:sp>
        <p:nvSpPr>
          <p:cNvPr id="7" name="P_6_BD#3392f6f45?sp=1&amp;vcp=1&amp;pid=0424e3cb0&amp;color=0,0,0&amp;vtp=1&amp;vaab=1&amp;bt=1&amp;bbb=1&amp;zzd= 1">
            <a:extLst>
              <a:ext uri="{FF2B5EF4-FFF2-40B4-BE49-F238E27FC236}">
                <a16:creationId xmlns:a16="http://schemas.microsoft.com/office/drawing/2014/main" id="{9E19DD99-8680-44A2-0DB2-63B79E33CCA8}"/>
              </a:ext>
            </a:extLst>
          </p:cNvPr>
          <p:cNvSpPr/>
          <p:nvPr/>
        </p:nvSpPr>
        <p:spPr>
          <a:xfrm>
            <a:off x="1765078" y="221776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6_BD#3392f6f45?sp=1&amp;vcp=1&amp;pid=0424e3cb0&amp;color=0,0,0&amp;vtp=1&amp;vaab=1&amp;bt=1&amp;bbb=1&amp;zzd= 2">
            <a:extLst>
              <a:ext uri="{FF2B5EF4-FFF2-40B4-BE49-F238E27FC236}">
                <a16:creationId xmlns:a16="http://schemas.microsoft.com/office/drawing/2014/main" id="{18E40BAD-1C90-366E-8848-3D472F400F02}"/>
              </a:ext>
            </a:extLst>
          </p:cNvPr>
          <p:cNvSpPr/>
          <p:nvPr/>
        </p:nvSpPr>
        <p:spPr>
          <a:xfrm>
            <a:off x="2120678" y="286546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6_BD#3392f6f45?sp=1&amp;vcp=1&amp;pid=0424e3cb0&amp;color=0,0,0&amp;vtp=1&amp;vaab=1&amp;bt=1&amp;bbb=1&amp;zzd= 2">
            <a:extLst>
              <a:ext uri="{FF2B5EF4-FFF2-40B4-BE49-F238E27FC236}">
                <a16:creationId xmlns:a16="http://schemas.microsoft.com/office/drawing/2014/main" id="{BC2D904F-B837-1AA8-BDCE-61B8BB9AA21A}"/>
              </a:ext>
            </a:extLst>
          </p:cNvPr>
          <p:cNvSpPr/>
          <p:nvPr/>
        </p:nvSpPr>
        <p:spPr>
          <a:xfrm>
            <a:off x="3543078" y="286546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6_BD#3392f6f45?sp=1&amp;vcp=1&amp;pid=0424e3cb0&amp;color=0,0,0&amp;vtp=1&amp;vaab=1&amp;bt=1&amp;bbb=1&amp;zzd= 2">
            <a:extLst>
              <a:ext uri="{FF2B5EF4-FFF2-40B4-BE49-F238E27FC236}">
                <a16:creationId xmlns:a16="http://schemas.microsoft.com/office/drawing/2014/main" id="{93B5D7C6-0947-35F3-BD22-F287AA7D5340}"/>
              </a:ext>
            </a:extLst>
          </p:cNvPr>
          <p:cNvSpPr/>
          <p:nvPr/>
        </p:nvSpPr>
        <p:spPr>
          <a:xfrm>
            <a:off x="3898678" y="286546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_6_BD#3392f6f45?sp=1&amp;vcp=1&amp;pid=0424e3cb0&amp;color=0,0,0&amp;vtp=1&amp;vaab=1&amp;bt=1&amp;bbb=1&amp;zzd= 3">
            <a:extLst>
              <a:ext uri="{FF2B5EF4-FFF2-40B4-BE49-F238E27FC236}">
                <a16:creationId xmlns:a16="http://schemas.microsoft.com/office/drawing/2014/main" id="{A8FEC847-C47B-7D8E-5FA7-DFB09F3DCD7A}"/>
              </a:ext>
            </a:extLst>
          </p:cNvPr>
          <p:cNvSpPr/>
          <p:nvPr/>
        </p:nvSpPr>
        <p:spPr>
          <a:xfrm>
            <a:off x="2476278" y="351316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P_6_BD#3392f6f45?sp=1&amp;vcp=1&amp;pid=0424e3cb0&amp;color=0,0,0&amp;vtp=1&amp;vaab=1&amp;bt=1&amp;bbb=1&amp;zzd= 3">
            <a:extLst>
              <a:ext uri="{FF2B5EF4-FFF2-40B4-BE49-F238E27FC236}">
                <a16:creationId xmlns:a16="http://schemas.microsoft.com/office/drawing/2014/main" id="{EE1F53F8-8671-B07B-D90F-106633C88F7E}"/>
              </a:ext>
            </a:extLst>
          </p:cNvPr>
          <p:cNvSpPr/>
          <p:nvPr/>
        </p:nvSpPr>
        <p:spPr>
          <a:xfrm>
            <a:off x="2831878" y="351316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P_6_BD#3392f6f45?sp=1&amp;vcp=1&amp;pid=0424e3cb0&amp;color=0,0,0&amp;vtp=1&amp;vaab=1&amp;bt=1&amp;bbb=1&amp;zzd= 4">
            <a:extLst>
              <a:ext uri="{FF2B5EF4-FFF2-40B4-BE49-F238E27FC236}">
                <a16:creationId xmlns:a16="http://schemas.microsoft.com/office/drawing/2014/main" id="{D27C610F-F77A-8910-49CC-745C443B5295}"/>
              </a:ext>
            </a:extLst>
          </p:cNvPr>
          <p:cNvSpPr/>
          <p:nvPr/>
        </p:nvSpPr>
        <p:spPr>
          <a:xfrm>
            <a:off x="5321078" y="416086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P_6_BD#3392f6f45?sp=1&amp;vcp=1&amp;pid=0424e3cb0&amp;color=0,0,0&amp;vtp=1&amp;vaab=1&amp;bt=1&amp;bbb=1&amp;zzd= 5">
            <a:extLst>
              <a:ext uri="{FF2B5EF4-FFF2-40B4-BE49-F238E27FC236}">
                <a16:creationId xmlns:a16="http://schemas.microsoft.com/office/drawing/2014/main" id="{419540AB-610A-25ED-789C-469294E35CB5}"/>
              </a:ext>
            </a:extLst>
          </p:cNvPr>
          <p:cNvSpPr/>
          <p:nvPr/>
        </p:nvSpPr>
        <p:spPr>
          <a:xfrm>
            <a:off x="2476278" y="4771676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8&amp;si=4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6601414d1?sp=1&amp;vcp=1&amp;pid=609f5784c&amp;color=0,0,0&amp;vtp=1&amp;vaab=1&amp;bt=1&amp;bbb=1"/>
          <p:cNvSpPr/>
          <p:nvPr/>
        </p:nvSpPr>
        <p:spPr>
          <a:xfrm>
            <a:off x="539496" y="78711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3.重要虚词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（1）之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而两狼之并驱如故（助词，位于主谓语之间，取消句子独立性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可不译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久之，目似暝（助词，可不译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又数刀毙之（代词，它，代指狼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禽兽之变诈几何哉（助词，的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8" name="P_6#6601414d1?sp=1&amp;vcp=1&amp;pid=609f5784c&amp;color=0,0,0&amp;vtp=1&amp;vaab=1&amp;bt=1&amp;bbb=1&amp;zzd= 3">
            <a:extLst>
              <a:ext uri="{FF2B5EF4-FFF2-40B4-BE49-F238E27FC236}">
                <a16:creationId xmlns:a16="http://schemas.microsoft.com/office/drawing/2014/main" id="{8D44F661-AC9F-8ABF-A8C4-658B0539094D}"/>
              </a:ext>
            </a:extLst>
          </p:cNvPr>
          <p:cNvSpPr/>
          <p:nvPr/>
        </p:nvSpPr>
        <p:spPr>
          <a:xfrm>
            <a:off x="2831878" y="269211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6#6601414d1?sp=1&amp;vcp=1&amp;pid=609f5784c&amp;color=0,0,0&amp;vtp=1&amp;vaab=1&amp;bt=1&amp;bbb=1&amp;zzd= 5">
            <a:extLst>
              <a:ext uri="{FF2B5EF4-FFF2-40B4-BE49-F238E27FC236}">
                <a16:creationId xmlns:a16="http://schemas.microsoft.com/office/drawing/2014/main" id="{0893E5BE-5B9A-8404-31DE-70C2240CF41B}"/>
              </a:ext>
            </a:extLst>
          </p:cNvPr>
          <p:cNvSpPr/>
          <p:nvPr/>
        </p:nvSpPr>
        <p:spPr>
          <a:xfrm>
            <a:off x="2120678" y="398751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6#6601414d1?sp=1&amp;vcp=1&amp;pid=609f5784c&amp;color=0,0,0&amp;vtp=1&amp;vaab=1&amp;bt=1&amp;bbb=1&amp;zzd= 6">
            <a:extLst>
              <a:ext uri="{FF2B5EF4-FFF2-40B4-BE49-F238E27FC236}">
                <a16:creationId xmlns:a16="http://schemas.microsoft.com/office/drawing/2014/main" id="{068F76B9-2908-9629-085A-8A2673513265}"/>
              </a:ext>
            </a:extLst>
          </p:cNvPr>
          <p:cNvSpPr/>
          <p:nvPr/>
        </p:nvSpPr>
        <p:spPr>
          <a:xfrm>
            <a:off x="3187478" y="463521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_6#6601414d1?sp=1&amp;vcp=1&amp;pid=609f5784c&amp;color=0,0,0&amp;vtp=1&amp;vaab=1&amp;bt=1&amp;bbb=1&amp;zzd= 7">
            <a:extLst>
              <a:ext uri="{FF2B5EF4-FFF2-40B4-BE49-F238E27FC236}">
                <a16:creationId xmlns:a16="http://schemas.microsoft.com/office/drawing/2014/main" id="{A92D37D5-6954-CBF1-772C-F5211F6E8C92}"/>
              </a:ext>
            </a:extLst>
          </p:cNvPr>
          <p:cNvSpPr/>
          <p:nvPr/>
        </p:nvSpPr>
        <p:spPr>
          <a:xfrm>
            <a:off x="2476278" y="5236496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4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57&amp;si=45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3392f6f45?sp=1&amp;vcp=1&amp;pid=0424e3cb0&amp;color=0,0,0&amp;vtp=1&amp;vaab=1&amp;bt=1&amp;bbb=1"/>
          <p:cNvSpPr/>
          <p:nvPr/>
        </p:nvSpPr>
        <p:spPr>
          <a:xfrm>
            <a:off x="539496" y="1794859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.重要虚词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（1）然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①然侍卫之臣不懈于内（转折连词，然而，可是）</a:t>
            </a:r>
          </a:p>
          <a:p>
            <a:pPr latinLnBrk="1"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②然后施行（指示代词，这样）</a:t>
            </a:r>
            <a:endParaRPr lang="en-US" altLang="zh-CN" sz="2800" dirty="0"/>
          </a:p>
        </p:txBody>
      </p:sp>
      <p:sp>
        <p:nvSpPr>
          <p:cNvPr id="6" name="P_6#3392f6f45?sp=1&amp;vcp=1&amp;pid=0424e3cb0&amp;color=0,0,0&amp;vtp=1&amp;vaab=1&amp;bt=1&amp;bbb=1&amp;zzd= 3">
            <a:extLst>
              <a:ext uri="{FF2B5EF4-FFF2-40B4-BE49-F238E27FC236}">
                <a16:creationId xmlns:a16="http://schemas.microsoft.com/office/drawing/2014/main" id="{FB330F3C-D45D-1242-8451-6D9E2C35B887}"/>
              </a:ext>
            </a:extLst>
          </p:cNvPr>
          <p:cNvSpPr/>
          <p:nvPr/>
        </p:nvSpPr>
        <p:spPr>
          <a:xfrm>
            <a:off x="1765078" y="369985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6#3392f6f45?sp=1&amp;vcp=1&amp;pid=0424e3cb0&amp;color=0,0,0&amp;vtp=1&amp;vaab=1&amp;bt=1&amp;bbb=1&amp;zzd= 4">
            <a:extLst>
              <a:ext uri="{FF2B5EF4-FFF2-40B4-BE49-F238E27FC236}">
                <a16:creationId xmlns:a16="http://schemas.microsoft.com/office/drawing/2014/main" id="{F7004BC5-8450-F42C-C34C-CBD2FC95A34A}"/>
              </a:ext>
            </a:extLst>
          </p:cNvPr>
          <p:cNvSpPr/>
          <p:nvPr/>
        </p:nvSpPr>
        <p:spPr>
          <a:xfrm>
            <a:off x="1765078" y="430114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4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58&amp;si=45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3392f6f45?sp=1&amp;vcp=1&amp;pid=0424e3cb0&amp;color=0,0,0&amp;vtp=1&amp;vaab=1&amp;bt=1&amp;bbb=1"/>
          <p:cNvSpPr/>
          <p:nvPr/>
        </p:nvSpPr>
        <p:spPr>
          <a:xfrm>
            <a:off x="539496" y="1192879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）以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①以光先帝遗德/是以先帝简拔以遗陛下（连词，表目的，来）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②以塞忠谏之路也（连词，以致）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③先帝不以臣卑鄙（介词，因为）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④咨臣以当世之事（介词，用、拿）</a:t>
            </a:r>
          </a:p>
          <a:p>
            <a:pPr latinLnBrk="1"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⑤故临崩寄臣以大事也（介词，把、将）</a:t>
            </a:r>
            <a:endParaRPr lang="en-US" altLang="zh-CN" sz="2800" dirty="0"/>
          </a:p>
        </p:txBody>
      </p:sp>
      <p:sp>
        <p:nvSpPr>
          <p:cNvPr id="8" name="P_6_BD#3392f6f45?sp=1&amp;vcp=1&amp;pid=0424e3cb0&amp;color=0,0,0&amp;vtp=1&amp;vaab=1&amp;bt=1&amp;bbb=1&amp;zzd= 2">
            <a:extLst>
              <a:ext uri="{FF2B5EF4-FFF2-40B4-BE49-F238E27FC236}">
                <a16:creationId xmlns:a16="http://schemas.microsoft.com/office/drawing/2014/main" id="{0213C6B3-D5DE-DFEC-3AB0-5B5D6A4C7D76}"/>
              </a:ext>
            </a:extLst>
          </p:cNvPr>
          <p:cNvSpPr/>
          <p:nvPr/>
        </p:nvSpPr>
        <p:spPr>
          <a:xfrm>
            <a:off x="1765078" y="245017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6_BD#3392f6f45?sp=1&amp;vcp=1&amp;pid=0424e3cb0&amp;color=0,0,0&amp;vtp=1&amp;vaab=1&amp;bt=1&amp;bbb=1&amp;zzd= 2">
            <a:extLst>
              <a:ext uri="{FF2B5EF4-FFF2-40B4-BE49-F238E27FC236}">
                <a16:creationId xmlns:a16="http://schemas.microsoft.com/office/drawing/2014/main" id="{BAD342A5-CE91-E4F0-90E8-B380A4BDE153}"/>
              </a:ext>
            </a:extLst>
          </p:cNvPr>
          <p:cNvSpPr/>
          <p:nvPr/>
        </p:nvSpPr>
        <p:spPr>
          <a:xfrm>
            <a:off x="6130703" y="245017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6_BD#3392f6f45?sp=1&amp;vcp=1&amp;pid=0424e3cb0&amp;color=0,0,0&amp;vtp=1&amp;vaab=1&amp;bt=1&amp;bbb=1&amp;zzd= 3">
            <a:extLst>
              <a:ext uri="{FF2B5EF4-FFF2-40B4-BE49-F238E27FC236}">
                <a16:creationId xmlns:a16="http://schemas.microsoft.com/office/drawing/2014/main" id="{5809B2B0-4ADC-7081-E858-7F12B27A3A45}"/>
              </a:ext>
            </a:extLst>
          </p:cNvPr>
          <p:cNvSpPr/>
          <p:nvPr/>
        </p:nvSpPr>
        <p:spPr>
          <a:xfrm>
            <a:off x="1765078" y="309787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_6_BD#3392f6f45?sp=1&amp;vcp=1&amp;pid=0424e3cb0&amp;color=0,0,0&amp;vtp=1&amp;vaab=1&amp;bt=1&amp;bbb=1&amp;zzd= 4">
            <a:extLst>
              <a:ext uri="{FF2B5EF4-FFF2-40B4-BE49-F238E27FC236}">
                <a16:creationId xmlns:a16="http://schemas.microsoft.com/office/drawing/2014/main" id="{7F982CD9-0144-C024-BD6D-D3C9247ED301}"/>
              </a:ext>
            </a:extLst>
          </p:cNvPr>
          <p:cNvSpPr/>
          <p:nvPr/>
        </p:nvSpPr>
        <p:spPr>
          <a:xfrm>
            <a:off x="2831878" y="374557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P_6_BD#3392f6f45?sp=1&amp;vcp=1&amp;pid=0424e3cb0&amp;color=0,0,0&amp;vtp=1&amp;vaab=1&amp;bt=1&amp;bbb=1&amp;zzd= 5">
            <a:extLst>
              <a:ext uri="{FF2B5EF4-FFF2-40B4-BE49-F238E27FC236}">
                <a16:creationId xmlns:a16="http://schemas.microsoft.com/office/drawing/2014/main" id="{22C3A0EE-F5ED-2F0C-B784-CC08074FA879}"/>
              </a:ext>
            </a:extLst>
          </p:cNvPr>
          <p:cNvSpPr/>
          <p:nvPr/>
        </p:nvSpPr>
        <p:spPr>
          <a:xfrm>
            <a:off x="2476278" y="439327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P_6_BD#3392f6f45?sp=1&amp;vcp=1&amp;pid=0424e3cb0&amp;color=0,0,0&amp;vtp=1&amp;vaab=1&amp;bt=1&amp;bbb=1&amp;zzd= 6">
            <a:extLst>
              <a:ext uri="{FF2B5EF4-FFF2-40B4-BE49-F238E27FC236}">
                <a16:creationId xmlns:a16="http://schemas.microsoft.com/office/drawing/2014/main" id="{5E19292C-ADC5-F090-24D7-540B1463717D}"/>
              </a:ext>
            </a:extLst>
          </p:cNvPr>
          <p:cNvSpPr/>
          <p:nvPr/>
        </p:nvSpPr>
        <p:spPr>
          <a:xfrm>
            <a:off x="3543078" y="499456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4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59&amp;si=45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3392f6f45?sp=1&amp;vcp=1&amp;pid=0424e3cb0&amp;color=0,0,0&amp;mp=1&amp;vtp=1&amp;vaab=1&amp;bt=1&amp;bbb=1"/>
          <p:cNvSpPr/>
          <p:nvPr/>
        </p:nvSpPr>
        <p:spPr>
          <a:xfrm>
            <a:off x="539496" y="86966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（3）为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①俱为一体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（动词，是）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②是以众议举宠为督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（动词，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担任）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（4）于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①未尝不叹息痛恨于桓、灵也（介词，介绍相关人物，对）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②苟全性命于乱世（介词，介绍相关地点，在）</a:t>
            </a:r>
          </a:p>
          <a:p>
            <a:pPr latinLnBrk="1"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③还于旧都（介词，介绍相关地点，到）</a:t>
            </a:r>
            <a:endParaRPr lang="en-US" altLang="zh-CN" sz="2800" dirty="0"/>
          </a:p>
        </p:txBody>
      </p:sp>
      <p:sp>
        <p:nvSpPr>
          <p:cNvPr id="7" name="P_6_BD#3392f6f45?sp=1&amp;vcp=1&amp;pid=0424e3cb0&amp;color=0,0,0&amp;mp=1&amp;vtp=1&amp;vaab=1&amp;bt=1&amp;bbb=1&amp;zzd= 3">
            <a:extLst>
              <a:ext uri="{FF2B5EF4-FFF2-40B4-BE49-F238E27FC236}">
                <a16:creationId xmlns:a16="http://schemas.microsoft.com/office/drawing/2014/main" id="{1E3D794F-1C4C-5D03-100E-CF3E65D80D3F}"/>
              </a:ext>
            </a:extLst>
          </p:cNvPr>
          <p:cNvSpPr/>
          <p:nvPr/>
        </p:nvSpPr>
        <p:spPr>
          <a:xfrm>
            <a:off x="2120678" y="212696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6_BD#3392f6f45?sp=1&amp;vcp=1&amp;pid=0424e3cb0&amp;color=0,0,0&amp;mp=1&amp;vtp=1&amp;vaab=1&amp;bt=1&amp;bbb=1&amp;zzd= 5">
            <a:extLst>
              <a:ext uri="{FF2B5EF4-FFF2-40B4-BE49-F238E27FC236}">
                <a16:creationId xmlns:a16="http://schemas.microsoft.com/office/drawing/2014/main" id="{F04EE9FC-D444-ED38-0E8B-1F9508AAD0D4}"/>
              </a:ext>
            </a:extLst>
          </p:cNvPr>
          <p:cNvSpPr/>
          <p:nvPr/>
        </p:nvSpPr>
        <p:spPr>
          <a:xfrm>
            <a:off x="3898678" y="277466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6_BD#3392f6f45?sp=1&amp;vcp=1&amp;pid=0424e3cb0&amp;color=0,0,0&amp;mp=1&amp;vtp=1&amp;vaab=1&amp;bt=1&amp;bbb=1&amp;zzd= 7">
            <a:extLst>
              <a:ext uri="{FF2B5EF4-FFF2-40B4-BE49-F238E27FC236}">
                <a16:creationId xmlns:a16="http://schemas.microsoft.com/office/drawing/2014/main" id="{2EB71D1D-5BC5-62B5-51B0-82106E9421F7}"/>
              </a:ext>
            </a:extLst>
          </p:cNvPr>
          <p:cNvSpPr/>
          <p:nvPr/>
        </p:nvSpPr>
        <p:spPr>
          <a:xfrm>
            <a:off x="4254278" y="407006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6_BD#3392f6f45?sp=1&amp;vcp=1&amp;pid=0424e3cb0&amp;color=0,0,0&amp;mp=1&amp;vtp=1&amp;vaab=1&amp;bt=1&amp;bbb=1&amp;zzd= 8">
            <a:extLst>
              <a:ext uri="{FF2B5EF4-FFF2-40B4-BE49-F238E27FC236}">
                <a16:creationId xmlns:a16="http://schemas.microsoft.com/office/drawing/2014/main" id="{C4B9DB09-40BF-9E4A-809F-BBD4B12A4138}"/>
              </a:ext>
            </a:extLst>
          </p:cNvPr>
          <p:cNvSpPr/>
          <p:nvPr/>
        </p:nvSpPr>
        <p:spPr>
          <a:xfrm>
            <a:off x="3187478" y="471776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_6_BD#3392f6f45?sp=1&amp;vcp=1&amp;pid=0424e3cb0&amp;color=0,0,0&amp;mp=1&amp;vtp=1&amp;vaab=1&amp;bt=1&amp;bbb=1&amp;zzd= 9">
            <a:extLst>
              <a:ext uri="{FF2B5EF4-FFF2-40B4-BE49-F238E27FC236}">
                <a16:creationId xmlns:a16="http://schemas.microsoft.com/office/drawing/2014/main" id="{A01311D5-9747-08F5-7640-AB6F5C60469B}"/>
              </a:ext>
            </a:extLst>
          </p:cNvPr>
          <p:cNvSpPr/>
          <p:nvPr/>
        </p:nvSpPr>
        <p:spPr>
          <a:xfrm>
            <a:off x="2120678" y="532857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4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60&amp;si=46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3392f6f45?sp=1&amp;vcp=1&amp;pid=0424e3cb0&amp;color=0,0,0&amp;mp=1&amp;vtp=1&amp;vaab=1&amp;bt=1&amp;bbb=1"/>
          <p:cNvSpPr/>
          <p:nvPr/>
        </p:nvSpPr>
        <p:spPr>
          <a:xfrm>
            <a:off x="539496" y="89887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（5）所以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此后汉所以倾颓也（表原因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的原因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此臣所以报先帝而忠陛下之职分也（表目的，用来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4.理解拓展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本文是诸葛亮出师北伐临行前写给后主刘禅的奏章。文中以恳切的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言辞，劝说后主要继承先帝遗志，广开言路，严明赏罚，亲贤臣，远小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人，完成兴复汉室的大业，也表达了诸葛亮报答先帝知遇之恩的真挚感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情和北定中原的决心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6" name="P_6_BD#3392f6f45?sp=1&amp;vcp=1&amp;pid=0424e3cb0&amp;color=0,0,0&amp;mp=1&amp;vtp=1&amp;vaab=1&amp;bt=1&amp;bbb=1&amp;zzd= 2">
            <a:extLst>
              <a:ext uri="{FF2B5EF4-FFF2-40B4-BE49-F238E27FC236}">
                <a16:creationId xmlns:a16="http://schemas.microsoft.com/office/drawing/2014/main" id="{AF07A595-B0B6-F581-0E17-99433B7B8601}"/>
              </a:ext>
            </a:extLst>
          </p:cNvPr>
          <p:cNvSpPr/>
          <p:nvPr/>
        </p:nvSpPr>
        <p:spPr>
          <a:xfrm>
            <a:off x="2831878" y="215617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6_BD#3392f6f45?sp=1&amp;vcp=1&amp;pid=0424e3cb0&amp;color=0,0,0&amp;mp=1&amp;vtp=1&amp;vaab=1&amp;bt=1&amp;bbb=1&amp;zzd= 2">
            <a:extLst>
              <a:ext uri="{FF2B5EF4-FFF2-40B4-BE49-F238E27FC236}">
                <a16:creationId xmlns:a16="http://schemas.microsoft.com/office/drawing/2014/main" id="{EFC067EE-98DC-151C-35DE-743D0F338153}"/>
              </a:ext>
            </a:extLst>
          </p:cNvPr>
          <p:cNvSpPr/>
          <p:nvPr/>
        </p:nvSpPr>
        <p:spPr>
          <a:xfrm>
            <a:off x="3187478" y="215617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6_BD#3392f6f45?sp=1&amp;vcp=1&amp;pid=0424e3cb0&amp;color=0,0,0&amp;mp=1&amp;vtp=1&amp;vaab=1&amp;bt=1&amp;bbb=1&amp;zzd= 3">
            <a:extLst>
              <a:ext uri="{FF2B5EF4-FFF2-40B4-BE49-F238E27FC236}">
                <a16:creationId xmlns:a16="http://schemas.microsoft.com/office/drawing/2014/main" id="{AFFBC220-49C3-9A9B-E7FC-2CF03267D1AC}"/>
              </a:ext>
            </a:extLst>
          </p:cNvPr>
          <p:cNvSpPr/>
          <p:nvPr/>
        </p:nvSpPr>
        <p:spPr>
          <a:xfrm>
            <a:off x="2476278" y="280387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6_BD#3392f6f45?sp=1&amp;vcp=1&amp;pid=0424e3cb0&amp;color=0,0,0&amp;mp=1&amp;vtp=1&amp;vaab=1&amp;bt=1&amp;bbb=1&amp;zzd= 3">
            <a:extLst>
              <a:ext uri="{FF2B5EF4-FFF2-40B4-BE49-F238E27FC236}">
                <a16:creationId xmlns:a16="http://schemas.microsoft.com/office/drawing/2014/main" id="{06E5E0EA-1F6D-6F15-0C65-2273BBF1C037}"/>
              </a:ext>
            </a:extLst>
          </p:cNvPr>
          <p:cNvSpPr/>
          <p:nvPr/>
        </p:nvSpPr>
        <p:spPr>
          <a:xfrm>
            <a:off x="2831878" y="280387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4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62&amp;si=46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3392f6f45?sp=1&amp;vcp=1&amp;pid=0424e3cb0&amp;color=0,0,0&amp;vtp=1&amp;vaab=1&amp;bt=1&amp;bbb=1&amp;hb=1"/>
          <p:cNvSpPr/>
          <p:nvPr/>
        </p:nvSpPr>
        <p:spPr>
          <a:xfrm>
            <a:off x="539496" y="89252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5.主旨分析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诸葛亮分析了当前形势，劝勉后主要继承先帝遗志，并向他提出广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开言路、严明赏罚、亲贤远佞三条建议，接着追述自己的经历，表达“报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先帝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”“忠陛下”的真挚感情和“北定中原”“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兴复汉室”的决心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6.写作特色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全文既表现了诸葛亮的远见卓识，也反映了他对蜀汉的忠诚和对刘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禅的期望。言辞恳切，语重心长，殷殷叮咛，谆谆告诫，字字句句皆为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肺腑之言。文章构思巧妙，形散而神聚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9&amp;si=4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6601414d1?sp=1&amp;vcp=1&amp;pid=609f5784c&amp;color=0,0,0&amp;vtp=1&amp;vaab=1&amp;bt=1&amp;bbb=1"/>
          <p:cNvSpPr/>
          <p:nvPr/>
        </p:nvSpPr>
        <p:spPr>
          <a:xfrm>
            <a:off x="539496" y="186534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）以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①投以骨（介词，把）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②以刀劈狼首（介词，用）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③意将隧入以攻其后也（连词，来）</a:t>
            </a:r>
          </a:p>
          <a:p>
            <a:pPr latinLnBrk="1"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④盖以诱敌（连词，用来）</a:t>
            </a:r>
            <a:endParaRPr lang="en-US" altLang="zh-CN" sz="2800" dirty="0"/>
          </a:p>
        </p:txBody>
      </p:sp>
      <p:sp>
        <p:nvSpPr>
          <p:cNvPr id="7" name="P_6_BD#6601414d1?sp=1&amp;vcp=1&amp;pid=609f5784c&amp;color=0,0,0&amp;vtp=1&amp;vaab=1&amp;bt=1&amp;bbb=1&amp;zzd= 2">
            <a:extLst>
              <a:ext uri="{FF2B5EF4-FFF2-40B4-BE49-F238E27FC236}">
                <a16:creationId xmlns:a16="http://schemas.microsoft.com/office/drawing/2014/main" id="{DCAB729E-82E1-EBB9-4694-A3AFA64CD9B9}"/>
              </a:ext>
            </a:extLst>
          </p:cNvPr>
          <p:cNvSpPr/>
          <p:nvPr/>
        </p:nvSpPr>
        <p:spPr>
          <a:xfrm>
            <a:off x="2120678" y="312264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6_BD#6601414d1?sp=1&amp;vcp=1&amp;pid=609f5784c&amp;color=0,0,0&amp;vtp=1&amp;vaab=1&amp;bt=1&amp;bbb=1&amp;zzd= 3">
            <a:extLst>
              <a:ext uri="{FF2B5EF4-FFF2-40B4-BE49-F238E27FC236}">
                <a16:creationId xmlns:a16="http://schemas.microsoft.com/office/drawing/2014/main" id="{F1C47672-F480-6826-73B0-583143D24E75}"/>
              </a:ext>
            </a:extLst>
          </p:cNvPr>
          <p:cNvSpPr/>
          <p:nvPr/>
        </p:nvSpPr>
        <p:spPr>
          <a:xfrm>
            <a:off x="1765078" y="377034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6_BD#6601414d1?sp=1&amp;vcp=1&amp;pid=609f5784c&amp;color=0,0,0&amp;vtp=1&amp;vaab=1&amp;bt=1&amp;bbb=1&amp;zzd= 4">
            <a:extLst>
              <a:ext uri="{FF2B5EF4-FFF2-40B4-BE49-F238E27FC236}">
                <a16:creationId xmlns:a16="http://schemas.microsoft.com/office/drawing/2014/main" id="{F6DFE9C1-B973-0406-84FB-28135857DE97}"/>
              </a:ext>
            </a:extLst>
          </p:cNvPr>
          <p:cNvSpPr/>
          <p:nvPr/>
        </p:nvSpPr>
        <p:spPr>
          <a:xfrm>
            <a:off x="3187478" y="441804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6_BD#6601414d1?sp=1&amp;vcp=1&amp;pid=609f5784c&amp;color=0,0,0&amp;vtp=1&amp;vaab=1&amp;bt=1&amp;bbb=1&amp;zzd= 5">
            <a:extLst>
              <a:ext uri="{FF2B5EF4-FFF2-40B4-BE49-F238E27FC236}">
                <a16:creationId xmlns:a16="http://schemas.microsoft.com/office/drawing/2014/main" id="{EC13E833-244C-3EDB-2DF9-70106A760CA4}"/>
              </a:ext>
            </a:extLst>
          </p:cNvPr>
          <p:cNvSpPr/>
          <p:nvPr/>
        </p:nvSpPr>
        <p:spPr>
          <a:xfrm>
            <a:off x="2120678" y="5000276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0&amp;si=5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6601414d1?sp=1&amp;vcp=1&amp;pid=609f5784c&amp;color=0,0,0&amp;mp=1&amp;vtp=1&amp;vaab=1&amp;bt=1&amp;bbb=1"/>
          <p:cNvSpPr/>
          <p:nvPr/>
        </p:nvSpPr>
        <p:spPr>
          <a:xfrm>
            <a:off x="539496" y="635349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（3）其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恐前后受其敌（代词，代指狼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场主积薪其中（代词，代指打麦场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（4）而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而顷刻两毙（连词，表转折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4.理解拓展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启示：面对像狼一样的恶势力，不能屈服，不能抱有幻想，不能妥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协让步，必须敢于斗争，善于斗争，这样才能取得最终的胜利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7" name="P_6_BD#6601414d1?sp=1&amp;vcp=1&amp;pid=609f5784c&amp;color=0,0,0&amp;mp=1&amp;vtp=1&amp;vaab=1&amp;bt=1&amp;bbb=1&amp;zzd= 2">
            <a:extLst>
              <a:ext uri="{FF2B5EF4-FFF2-40B4-BE49-F238E27FC236}">
                <a16:creationId xmlns:a16="http://schemas.microsoft.com/office/drawing/2014/main" id="{7CD1CB75-4954-483A-9EEC-95E7F66D0C5B}"/>
              </a:ext>
            </a:extLst>
          </p:cNvPr>
          <p:cNvSpPr/>
          <p:nvPr/>
        </p:nvSpPr>
        <p:spPr>
          <a:xfrm>
            <a:off x="3187478" y="189264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6_BD#6601414d1?sp=1&amp;vcp=1&amp;pid=609f5784c&amp;color=0,0,0&amp;mp=1&amp;vtp=1&amp;vaab=1&amp;bt=1&amp;bbb=1&amp;zzd= 3">
            <a:extLst>
              <a:ext uri="{FF2B5EF4-FFF2-40B4-BE49-F238E27FC236}">
                <a16:creationId xmlns:a16="http://schemas.microsoft.com/office/drawing/2014/main" id="{B6C0656C-AD46-8617-F02A-E0E5ED3E12F2}"/>
              </a:ext>
            </a:extLst>
          </p:cNvPr>
          <p:cNvSpPr/>
          <p:nvPr/>
        </p:nvSpPr>
        <p:spPr>
          <a:xfrm>
            <a:off x="3187478" y="254034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6_BD#6601414d1?sp=1&amp;vcp=1&amp;pid=609f5784c&amp;color=0,0,0&amp;mp=1&amp;vtp=1&amp;vaab=1&amp;bt=1&amp;bbb=1&amp;zzd= 6">
            <a:extLst>
              <a:ext uri="{FF2B5EF4-FFF2-40B4-BE49-F238E27FC236}">
                <a16:creationId xmlns:a16="http://schemas.microsoft.com/office/drawing/2014/main" id="{445AEE43-CC0C-2AF5-2118-4462AFFB7446}"/>
              </a:ext>
            </a:extLst>
          </p:cNvPr>
          <p:cNvSpPr/>
          <p:nvPr/>
        </p:nvSpPr>
        <p:spPr>
          <a:xfrm>
            <a:off x="1409478" y="383574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2&amp;si=5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6601414d1?sp=1&amp;vcp=1&amp;pid=609f5784c&amp;color=0,0,0&amp;vtp=1&amp;vaab=1&amp;bt=1&amp;bbb=1&amp;hb=1"/>
          <p:cNvSpPr/>
          <p:nvPr/>
        </p:nvSpPr>
        <p:spPr>
          <a:xfrm>
            <a:off x="539496" y="153260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5.主旨分析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文末中心句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：“狼亦黠矣，而顷刻两毙，禽兽之变诈几何哉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？止增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笑耳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。”这句话说明了一个道理：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恶势力终将自取灭亡。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6.写作特色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文章篇幅短小，但情节曲折，扣人心弦；语言简洁生动，富有表现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力；借助动作、神态、心理描写，生动刻画了屠夫和狼的形象。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4&amp;si=5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89abb7e42?vcp=1&amp;pid=832d35b65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2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（五）穿井得一人</a:t>
            </a:r>
            <a:r>
              <a:rPr lang="en-US" altLang="zh-CN" sz="3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杞人忧天</a:t>
            </a:r>
            <a:endParaRPr lang="en-US" altLang="zh-CN" sz="3000" dirty="0"/>
          </a:p>
        </p:txBody>
      </p:sp>
      <p:sp>
        <p:nvSpPr>
          <p:cNvPr id="3" name="C_6_BD#8aaa62aec?sp=1&amp;vcp=1&amp;pid=89abb7e42&amp;color=0,0,0&amp;vtp=1&amp;vaab=1&amp;bbb=1"/>
          <p:cNvSpPr/>
          <p:nvPr/>
        </p:nvSpPr>
        <p:spPr>
          <a:xfrm>
            <a:off x="539496" y="1215310"/>
            <a:ext cx="11109960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穿井得一人</a:t>
            </a:r>
            <a:endParaRPr lang="en-US" altLang="zh-CN" sz="2800" dirty="0"/>
          </a:p>
        </p:txBody>
      </p:sp>
      <p:graphicFrame>
        <p:nvGraphicFramePr>
          <p:cNvPr id="55" name="P_7_BD#264d209ed?colgroup=11,18&amp;vcp=1&amp;pid=8aaa62aec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9948983"/>
              </p:ext>
            </p:extLst>
          </p:nvPr>
        </p:nvGraphicFramePr>
        <p:xfrm>
          <a:off x="539496" y="1916856"/>
          <a:ext cx="11124288" cy="3879724"/>
        </p:xfrm>
        <a:graphic>
          <a:graphicData uri="http://schemas.openxmlformats.org/drawingml/2006/table">
            <a:tbl>
              <a:tblPr/>
              <a:tblGrid>
                <a:gridCol w="4248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8762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参考译文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0164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宋之丁氏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家无井而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出溉汲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常一人居外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及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其家穿井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告人曰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吾穿井得一人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有闻而传之者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丁氏穿井得一人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宋国有一户姓丁的人家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家里没有井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要到外面去打水浇田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经常要有一个人在外面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专门做这件事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等到家里挖了一口井之后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告诉别人说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我家挖井得到了一个人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有人听说了这件事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并传播开来说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丁家挖井挖到了一个人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5&amp;si=5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6" name="P_7_BD#264d209ed?colgroup=11,18&amp;vcp=1&amp;pid=8aaa62aec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4975237"/>
              </p:ext>
            </p:extLst>
          </p:nvPr>
        </p:nvGraphicFramePr>
        <p:xfrm>
          <a:off x="539496" y="1841436"/>
          <a:ext cx="11196288" cy="3879724"/>
        </p:xfrm>
        <a:graphic>
          <a:graphicData uri="http://schemas.openxmlformats.org/drawingml/2006/table">
            <a:tbl>
              <a:tblPr/>
              <a:tblGrid>
                <a:gridCol w="432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8762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参考译文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0164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国人道之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闻之于宋君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宋君令人问之于丁氏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丁氏对曰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得一人之使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非得一人于井中也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求闻之若此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不若无闻也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国都里的人都在讲述这件事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有人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向宋国国君报告这件事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宋国国君派人向丁家询问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丁家回答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：“（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家里打了井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不必再派人到外面打水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得到一个人的劳力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并非在井中得到了一个人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寻到的消息如此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还不如不知道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264d209ed?colgroup=11,18&amp;vcp=1&amp;pid=8aaa62aec&amp;color=0,0,0&amp;mp=1&amp;vtp=1&amp;vaab=1&amp;bt=1&amp;bbb=1">
            <a:extLst>
              <a:ext uri="{FF2B5EF4-FFF2-40B4-BE49-F238E27FC236}">
                <a16:creationId xmlns:a16="http://schemas.microsoft.com/office/drawing/2014/main" id="{2284B06F-271F-181E-D8C2-0665C71DB1D9}"/>
              </a:ext>
            </a:extLst>
          </p:cNvPr>
          <p:cNvSpPr txBox="1"/>
          <p:nvPr/>
        </p:nvSpPr>
        <p:spPr>
          <a:xfrm>
            <a:off x="10903879" y="113303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6&amp;si=5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4fc1540cd?sp=1&amp;vcp=1&amp;pid=89abb7e42&amp;color=0,0,0&amp;vtp=1&amp;vaab=1&amp;bt=1&amp;bbb=1"/>
          <p:cNvSpPr/>
          <p:nvPr/>
        </p:nvSpPr>
        <p:spPr>
          <a:xfrm>
            <a:off x="539496" y="430575"/>
            <a:ext cx="11109960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杞人忧天</a:t>
            </a:r>
            <a:endParaRPr lang="en-US" altLang="zh-CN" sz="2800" dirty="0"/>
          </a:p>
        </p:txBody>
      </p:sp>
      <p:graphicFrame>
        <p:nvGraphicFramePr>
          <p:cNvPr id="57" name="P_7_BD#de5aa1193?colgroup=11,18&amp;vcp=1&amp;pid=4fc1540cd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81425265"/>
              </p:ext>
            </p:extLst>
          </p:nvPr>
        </p:nvGraphicFramePr>
        <p:xfrm>
          <a:off x="539496" y="1126281"/>
          <a:ext cx="11088000" cy="5000944"/>
        </p:xfrm>
        <a:graphic>
          <a:graphicData uri="http://schemas.openxmlformats.org/drawingml/2006/table">
            <a:tbl>
              <a:tblPr/>
              <a:tblGrid>
                <a:gridCol w="4536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552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参考译文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杞国有人忧天地崩坠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身亡所寄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废寝食者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杞国有个人担忧天会崩塌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地会陷落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自己无处容身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以至于整天睡不好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觉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吃不下饭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85428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又有忧彼之所忧者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因往晓之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曰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天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积气耳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亡处亡气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若屈伸呼吸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终日在天中行止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奈何忧崩坠乎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？”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另外有个人为这个杞国人的担心而担心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就去开导他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天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不过是聚积的气体罢了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没有一个地方没有气的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你一举一动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一呼一吸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整天都在天空下活动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为什么还担心天会塌下来呢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？”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7&amp;si=5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8" name="P_7_BD#de5aa1193?colgroup=11,18&amp;vcp=1&amp;pid=4fc1540cd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7084308"/>
              </p:ext>
            </p:extLst>
          </p:nvPr>
        </p:nvGraphicFramePr>
        <p:xfrm>
          <a:off x="539496" y="1113027"/>
          <a:ext cx="11196000" cy="5012692"/>
        </p:xfrm>
        <a:graphic>
          <a:graphicData uri="http://schemas.openxmlformats.org/drawingml/2006/table">
            <a:tbl>
              <a:tblPr/>
              <a:tblGrid>
                <a:gridCol w="457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24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参考译文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其人曰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天果积气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日月星宿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不当坠耶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？”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那个人说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：“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天如果真的是积聚的气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体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那日月星辰不就会掉下来吗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？”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30692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晓之者曰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日月星宿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亦积气中之有光耀者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只使坠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亦不能有所中伤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开导他的人说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日月星辰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也是气积聚的东西中那些能发光的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即使掉下来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也不会有什么伤害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其人曰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奈地坏何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？”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那个人又说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地陷下去怎么办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？”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P_7_BD#de5aa1193?colgroup=11,18&amp;vcp=1&amp;pid=4fc1540cd&amp;color=0,0,0&amp;vtp=1&amp;vaab=1&amp;bt=1&amp;bbb=1">
            <a:extLst>
              <a:ext uri="{FF2B5EF4-FFF2-40B4-BE49-F238E27FC236}">
                <a16:creationId xmlns:a16="http://schemas.microsoft.com/office/drawing/2014/main" id="{3552BD8A-004E-BFEE-1F51-66241E128793}"/>
              </a:ext>
            </a:extLst>
          </p:cNvPr>
          <p:cNvSpPr txBox="1"/>
          <p:nvPr/>
        </p:nvSpPr>
        <p:spPr>
          <a:xfrm>
            <a:off x="10913023" y="404621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8&amp;si=5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9" name="P_7_BD#de5aa1193?colgroup=11,18&amp;vcp=1&amp;pid=4fc1540cd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20466101"/>
              </p:ext>
            </p:extLst>
          </p:nvPr>
        </p:nvGraphicFramePr>
        <p:xfrm>
          <a:off x="539496" y="1454562"/>
          <a:ext cx="11158560" cy="3891472"/>
        </p:xfrm>
        <a:graphic>
          <a:graphicData uri="http://schemas.openxmlformats.org/drawingml/2006/table">
            <a:tbl>
              <a:tblPr/>
              <a:tblGrid>
                <a:gridCol w="439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7665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参考译文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0692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晓之者曰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地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积块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耳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充塞四虚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亡处亡块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若躇步跐蹈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终日在地上行止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奈何忧其坏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？”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开导他的人说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：“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地不过是聚积的土块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罢了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填满了四方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没有一个地方是没有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土块的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你踏步行走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整天都在地上活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怎么还担心地会陷下去呢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？”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其人舍然大喜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晓之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者亦舍然大喜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那个杞国人放心了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非常高兴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开导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他的人也放心了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非常高兴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7_BD#de5aa1193?colgroup=11,18&amp;vcp=1&amp;pid=4fc1540cd&amp;color=0,0,0&amp;mp=1&amp;vtp=1&amp;vaab=1&amp;bt=1&amp;bbb=1">
            <a:extLst>
              <a:ext uri="{FF2B5EF4-FFF2-40B4-BE49-F238E27FC236}">
                <a16:creationId xmlns:a16="http://schemas.microsoft.com/office/drawing/2014/main" id="{2DE8D4EF-3C31-185E-9828-C20746CC2CD0}"/>
              </a:ext>
            </a:extLst>
          </p:cNvPr>
          <p:cNvSpPr txBox="1"/>
          <p:nvPr/>
        </p:nvSpPr>
        <p:spPr>
          <a:xfrm>
            <a:off x="10913023" y="74615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_BD#3f42ed094?sp=1&amp;vcp=1&amp;pid=52b256326&amp;color=0,0,0&amp;vtp=1&amp;vaab=1&amp;bt=1&amp;bbb=1"/>
          <p:cNvSpPr/>
          <p:nvPr/>
        </p:nvSpPr>
        <p:spPr>
          <a:xfrm>
            <a:off x="539496" y="151355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（2）其他实词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①谢太傅寒雪日内集（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把家里人聚集在一起）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②与儿女讲论文义（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文章的义理）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③俄而雪骤（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俄而：不久，一会儿。骤：急）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④撒盐空中差可拟（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差：大体。拟：相比）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⑤未若柳絮因风起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（未若：不如，不及。因：趁、乘）</a:t>
            </a:r>
            <a:endParaRPr lang="en-US" altLang="zh-CN" sz="2800" dirty="0"/>
          </a:p>
        </p:txBody>
      </p:sp>
      <p:sp>
        <p:nvSpPr>
          <p:cNvPr id="3" name="P_7_BD#3f42ed094?sp=1&amp;vcp=1&amp;pid=52b256326&amp;color=0,0,0&amp;vtp=1&amp;vaab=1&amp;bt=1&amp;bbb=1&amp;zzd= 3">
            <a:extLst>
              <a:ext uri="{FF2B5EF4-FFF2-40B4-BE49-F238E27FC236}">
                <a16:creationId xmlns:a16="http://schemas.microsoft.com/office/drawing/2014/main" id="{23CE9E11-BA22-D639-989E-338327236805}"/>
              </a:ext>
            </a:extLst>
          </p:cNvPr>
          <p:cNvSpPr/>
          <p:nvPr/>
        </p:nvSpPr>
        <p:spPr>
          <a:xfrm>
            <a:off x="3898678" y="277085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P_7_BD#3f42ed094?sp=1&amp;vcp=1&amp;pid=52b256326&amp;color=0,0,0&amp;vtp=1&amp;vaab=1&amp;bt=1&amp;bbb=1&amp;zzd= 3">
            <a:extLst>
              <a:ext uri="{FF2B5EF4-FFF2-40B4-BE49-F238E27FC236}">
                <a16:creationId xmlns:a16="http://schemas.microsoft.com/office/drawing/2014/main" id="{BA28850E-6319-7C46-DF4B-5B58110FEB9F}"/>
              </a:ext>
            </a:extLst>
          </p:cNvPr>
          <p:cNvSpPr/>
          <p:nvPr/>
        </p:nvSpPr>
        <p:spPr>
          <a:xfrm>
            <a:off x="4254278" y="277085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_7_BD#3f42ed094?sp=1&amp;vcp=1&amp;pid=52b256326&amp;color=0,0,0&amp;vtp=1&amp;vaab=1&amp;bt=1&amp;bbb=1&amp;zzd= 5">
            <a:extLst>
              <a:ext uri="{FF2B5EF4-FFF2-40B4-BE49-F238E27FC236}">
                <a16:creationId xmlns:a16="http://schemas.microsoft.com/office/drawing/2014/main" id="{6A2D300F-1560-CDFA-153B-1E490949CEE5}"/>
              </a:ext>
            </a:extLst>
          </p:cNvPr>
          <p:cNvSpPr/>
          <p:nvPr/>
        </p:nvSpPr>
        <p:spPr>
          <a:xfrm>
            <a:off x="3543078" y="341855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7_BD#3f42ed094?sp=1&amp;vcp=1&amp;pid=52b256326&amp;color=0,0,0&amp;vtp=1&amp;vaab=1&amp;bt=1&amp;bbb=1&amp;zzd= 5">
            <a:extLst>
              <a:ext uri="{FF2B5EF4-FFF2-40B4-BE49-F238E27FC236}">
                <a16:creationId xmlns:a16="http://schemas.microsoft.com/office/drawing/2014/main" id="{4EC17024-5854-AE4F-6D87-31E184D2269E}"/>
              </a:ext>
            </a:extLst>
          </p:cNvPr>
          <p:cNvSpPr/>
          <p:nvPr/>
        </p:nvSpPr>
        <p:spPr>
          <a:xfrm>
            <a:off x="3898678" y="341855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7_BD#3f42ed094?sp=1&amp;vcp=1&amp;pid=52b256326&amp;color=0,0,0&amp;vtp=1&amp;vaab=1&amp;bt=1&amp;bbb=1&amp;zzd= 7">
            <a:extLst>
              <a:ext uri="{FF2B5EF4-FFF2-40B4-BE49-F238E27FC236}">
                <a16:creationId xmlns:a16="http://schemas.microsoft.com/office/drawing/2014/main" id="{68770D89-43B1-10B1-1F92-59FF5996761C}"/>
              </a:ext>
            </a:extLst>
          </p:cNvPr>
          <p:cNvSpPr/>
          <p:nvPr/>
        </p:nvSpPr>
        <p:spPr>
          <a:xfrm>
            <a:off x="1765078" y="406625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7_BD#3f42ed094?sp=1&amp;vcp=1&amp;pid=52b256326&amp;color=0,0,0&amp;vtp=1&amp;vaab=1&amp;bt=1&amp;bbb=1&amp;zzd= 7">
            <a:extLst>
              <a:ext uri="{FF2B5EF4-FFF2-40B4-BE49-F238E27FC236}">
                <a16:creationId xmlns:a16="http://schemas.microsoft.com/office/drawing/2014/main" id="{5BEDB28C-DAF4-F1D3-D907-FA06E72FA70F}"/>
              </a:ext>
            </a:extLst>
          </p:cNvPr>
          <p:cNvSpPr/>
          <p:nvPr/>
        </p:nvSpPr>
        <p:spPr>
          <a:xfrm>
            <a:off x="2120678" y="406625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7_BD#3f42ed094?sp=1&amp;vcp=1&amp;pid=52b256326&amp;color=0,0,0&amp;vtp=1&amp;vaab=1&amp;bt=1&amp;bbb=1&amp;zzd= 7">
            <a:extLst>
              <a:ext uri="{FF2B5EF4-FFF2-40B4-BE49-F238E27FC236}">
                <a16:creationId xmlns:a16="http://schemas.microsoft.com/office/drawing/2014/main" id="{30DF7216-AEAD-F317-AEE7-4130E910BA42}"/>
              </a:ext>
            </a:extLst>
          </p:cNvPr>
          <p:cNvSpPr/>
          <p:nvPr/>
        </p:nvSpPr>
        <p:spPr>
          <a:xfrm>
            <a:off x="2831878" y="406625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7_BD#3f42ed094?sp=1&amp;vcp=1&amp;pid=52b256326&amp;color=0,0,0&amp;vtp=1&amp;vaab=1&amp;bt=1&amp;bbb=1&amp;zzd= 9">
            <a:extLst>
              <a:ext uri="{FF2B5EF4-FFF2-40B4-BE49-F238E27FC236}">
                <a16:creationId xmlns:a16="http://schemas.microsoft.com/office/drawing/2014/main" id="{0F904F9D-5ADD-6AA4-2FC8-A3B0B1593A6A}"/>
              </a:ext>
            </a:extLst>
          </p:cNvPr>
          <p:cNvSpPr/>
          <p:nvPr/>
        </p:nvSpPr>
        <p:spPr>
          <a:xfrm>
            <a:off x="3187478" y="471395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_7_BD#3f42ed094?sp=1&amp;vcp=1&amp;pid=52b256326&amp;color=0,0,0&amp;vtp=1&amp;vaab=1&amp;bt=1&amp;bbb=1&amp;zzd= 9">
            <a:extLst>
              <a:ext uri="{FF2B5EF4-FFF2-40B4-BE49-F238E27FC236}">
                <a16:creationId xmlns:a16="http://schemas.microsoft.com/office/drawing/2014/main" id="{22CF6BBB-D6B7-1358-4870-16EFDFB1A411}"/>
              </a:ext>
            </a:extLst>
          </p:cNvPr>
          <p:cNvSpPr/>
          <p:nvPr/>
        </p:nvSpPr>
        <p:spPr>
          <a:xfrm>
            <a:off x="3898678" y="471395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P_7_BD#3f42ed094?sp=1&amp;vcp=1&amp;pid=52b256326&amp;color=0,0,0&amp;vtp=1&amp;vaab=1&amp;bt=1&amp;bbb=1&amp;zzd= 11">
            <a:extLst>
              <a:ext uri="{FF2B5EF4-FFF2-40B4-BE49-F238E27FC236}">
                <a16:creationId xmlns:a16="http://schemas.microsoft.com/office/drawing/2014/main" id="{7E59F814-68F2-46B5-8A75-9F1D4AD24FE8}"/>
              </a:ext>
            </a:extLst>
          </p:cNvPr>
          <p:cNvSpPr/>
          <p:nvPr/>
        </p:nvSpPr>
        <p:spPr>
          <a:xfrm>
            <a:off x="1765078" y="5315236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P_7_BD#3f42ed094?sp=1&amp;vcp=1&amp;pid=52b256326&amp;color=0,0,0&amp;vtp=1&amp;vaab=1&amp;bt=1&amp;bbb=1&amp;zzd= 11">
            <a:extLst>
              <a:ext uri="{FF2B5EF4-FFF2-40B4-BE49-F238E27FC236}">
                <a16:creationId xmlns:a16="http://schemas.microsoft.com/office/drawing/2014/main" id="{A7D77CA2-041C-6008-1D35-8AEEF432E508}"/>
              </a:ext>
            </a:extLst>
          </p:cNvPr>
          <p:cNvSpPr/>
          <p:nvPr/>
        </p:nvSpPr>
        <p:spPr>
          <a:xfrm>
            <a:off x="2120678" y="5315236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P_7_BD#3f42ed094?sp=1&amp;vcp=1&amp;pid=52b256326&amp;color=0,0,0&amp;vtp=1&amp;vaab=1&amp;bt=1&amp;bbb=1&amp;zzd= 11">
            <a:extLst>
              <a:ext uri="{FF2B5EF4-FFF2-40B4-BE49-F238E27FC236}">
                <a16:creationId xmlns:a16="http://schemas.microsoft.com/office/drawing/2014/main" id="{2AD0E787-D0AF-F10B-0D13-BFF9846278DC}"/>
              </a:ext>
            </a:extLst>
          </p:cNvPr>
          <p:cNvSpPr/>
          <p:nvPr/>
        </p:nvSpPr>
        <p:spPr>
          <a:xfrm>
            <a:off x="3187478" y="5315236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9&amp;si=5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de5aa1193?sp=1&amp;vcp=1&amp;pid=4fc1540cd&amp;color=0,0,0&amp;vtp=1&amp;vaab=1&amp;bt=1&amp;bbb=1"/>
          <p:cNvSpPr/>
          <p:nvPr/>
        </p:nvSpPr>
        <p:spPr>
          <a:xfrm>
            <a:off x="539496" y="616299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.朗读节奏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（1）丁氏／对曰：“得一人／之使，非／得一人／于井中也。”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（2）若／躇步跐蹈，终日／在地上／行止，奈何／忧其坏？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2.重要实词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（1）通假字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晓之者亦舍然大喜（同“释”，解除，消除）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（2）古今异义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0" cap="none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国人道之（古义：可指国家，也可指国都/今义：仅指国家）</a:t>
            </a:r>
            <a:endParaRPr lang="en-US" altLang="zh-CN" sz="2800" dirty="0"/>
          </a:p>
        </p:txBody>
      </p:sp>
      <p:sp>
        <p:nvSpPr>
          <p:cNvPr id="8" name="P_7#de5aa1193?sp=1&amp;vcp=1&amp;pid=4fc1540cd&amp;color=0,0,0&amp;vtp=1&amp;vaab=1&amp;bt=1&amp;bbb=1&amp;zzd= 7">
            <a:extLst>
              <a:ext uri="{FF2B5EF4-FFF2-40B4-BE49-F238E27FC236}">
                <a16:creationId xmlns:a16="http://schemas.microsoft.com/office/drawing/2014/main" id="{E57EBF19-D289-FEA6-1961-83B8A4A647F6}"/>
              </a:ext>
            </a:extLst>
          </p:cNvPr>
          <p:cNvSpPr/>
          <p:nvPr/>
        </p:nvSpPr>
        <p:spPr>
          <a:xfrm>
            <a:off x="2831878" y="446439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7#de5aa1193?sp=1&amp;vcp=1&amp;pid=4fc1540cd&amp;color=0,0,0&amp;vtp=1&amp;vaab=1&amp;bt=1&amp;bbb=1&amp;zzd= 10">
            <a:extLst>
              <a:ext uri="{FF2B5EF4-FFF2-40B4-BE49-F238E27FC236}">
                <a16:creationId xmlns:a16="http://schemas.microsoft.com/office/drawing/2014/main" id="{B976D827-866F-AECE-DD46-0AE9678CD32A}"/>
              </a:ext>
            </a:extLst>
          </p:cNvPr>
          <p:cNvSpPr/>
          <p:nvPr/>
        </p:nvSpPr>
        <p:spPr>
          <a:xfrm>
            <a:off x="1409478" y="569433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1&amp;si=6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_BD#de5aa1193?sp=1&amp;vcp=1&amp;pid=4fc1540cd&amp;color=0,0,0&amp;vtp=1&amp;vaab=1&amp;bt=1&amp;bbb=1"/>
          <p:cNvSpPr/>
          <p:nvPr/>
        </p:nvSpPr>
        <p:spPr>
          <a:xfrm>
            <a:off x="539496" y="185899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（3）一词多义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闻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①有闻而传之者（动词，听说）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②求闻之若此（名词，消息）</a:t>
            </a:r>
          </a:p>
          <a:p>
            <a:pPr latinLnBrk="1"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③闻之于宋君（动词的使动用法，使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听到）</a:t>
            </a:r>
            <a:endParaRPr lang="en-US" altLang="zh-CN" sz="2800" dirty="0"/>
          </a:p>
        </p:txBody>
      </p:sp>
      <p:sp>
        <p:nvSpPr>
          <p:cNvPr id="6" name="P_7_BD#de5aa1193?sp=1&amp;vcp=1&amp;pid=4fc1540cd&amp;color=0,0,0&amp;vtp=1&amp;vaab=1&amp;bt=1&amp;bbb=1&amp;zzd= 4">
            <a:extLst>
              <a:ext uri="{FF2B5EF4-FFF2-40B4-BE49-F238E27FC236}">
                <a16:creationId xmlns:a16="http://schemas.microsoft.com/office/drawing/2014/main" id="{00BAA7A0-7B94-6CBF-6D3C-9B8CD1B46F4F}"/>
              </a:ext>
            </a:extLst>
          </p:cNvPr>
          <p:cNvSpPr/>
          <p:nvPr/>
        </p:nvSpPr>
        <p:spPr>
          <a:xfrm>
            <a:off x="2120678" y="376399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7_BD#de5aa1193?sp=1&amp;vcp=1&amp;pid=4fc1540cd&amp;color=0,0,0&amp;vtp=1&amp;vaab=1&amp;bt=1&amp;bbb=1&amp;zzd= 5">
            <a:extLst>
              <a:ext uri="{FF2B5EF4-FFF2-40B4-BE49-F238E27FC236}">
                <a16:creationId xmlns:a16="http://schemas.microsoft.com/office/drawing/2014/main" id="{F297DFBE-6E42-8DEB-02AF-E8231C9E3749}"/>
              </a:ext>
            </a:extLst>
          </p:cNvPr>
          <p:cNvSpPr/>
          <p:nvPr/>
        </p:nvSpPr>
        <p:spPr>
          <a:xfrm>
            <a:off x="2120678" y="441169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7_BD#de5aa1193?sp=1&amp;vcp=1&amp;pid=4fc1540cd&amp;color=0,0,0&amp;vtp=1&amp;vaab=1&amp;bt=1&amp;bbb=1&amp;zzd= 6">
            <a:extLst>
              <a:ext uri="{FF2B5EF4-FFF2-40B4-BE49-F238E27FC236}">
                <a16:creationId xmlns:a16="http://schemas.microsoft.com/office/drawing/2014/main" id="{98B6379E-499F-FC8F-4CA5-6FE32B0E1C06}"/>
              </a:ext>
            </a:extLst>
          </p:cNvPr>
          <p:cNvSpPr/>
          <p:nvPr/>
        </p:nvSpPr>
        <p:spPr>
          <a:xfrm>
            <a:off x="1765078" y="4993926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2&amp;si=6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_BD#de5aa1193?sp=1&amp;vcp=1&amp;pid=4fc1540cd&amp;color=0,0,0&amp;vtp=1&amp;vaab=1&amp;bt=1&amp;bbb=1"/>
          <p:cNvSpPr/>
          <p:nvPr/>
        </p:nvSpPr>
        <p:spPr>
          <a:xfrm>
            <a:off x="539496" y="154530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）其他实词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①及其家穿井（待，等到）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②得一人之使（劳力）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③国人道之（讲述）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④因往晓之（告知，开导）</a:t>
            </a:r>
          </a:p>
          <a:p>
            <a:pPr latinLnBrk="1"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⑤天，积气耳（聚积的气体）</a:t>
            </a:r>
            <a:endParaRPr lang="en-US" altLang="zh-CN" sz="2800" dirty="0"/>
          </a:p>
        </p:txBody>
      </p:sp>
      <p:sp>
        <p:nvSpPr>
          <p:cNvPr id="8" name="P_7_BD#de5aa1193?sp=1&amp;vcp=1&amp;pid=4fc1540cd&amp;color=0,0,0&amp;vtp=1&amp;vaab=1&amp;bt=1&amp;bbb=1&amp;zzd= 2">
            <a:extLst>
              <a:ext uri="{FF2B5EF4-FFF2-40B4-BE49-F238E27FC236}">
                <a16:creationId xmlns:a16="http://schemas.microsoft.com/office/drawing/2014/main" id="{C52361C6-1022-5367-2D24-1A62429CD433}"/>
              </a:ext>
            </a:extLst>
          </p:cNvPr>
          <p:cNvSpPr/>
          <p:nvPr/>
        </p:nvSpPr>
        <p:spPr>
          <a:xfrm>
            <a:off x="1765078" y="280260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7_BD#de5aa1193?sp=1&amp;vcp=1&amp;pid=4fc1540cd&amp;color=0,0,0&amp;vtp=1&amp;vaab=1&amp;bt=1&amp;bbb=1&amp;zzd= 3">
            <a:extLst>
              <a:ext uri="{FF2B5EF4-FFF2-40B4-BE49-F238E27FC236}">
                <a16:creationId xmlns:a16="http://schemas.microsoft.com/office/drawing/2014/main" id="{4D0A97F0-82C2-6245-A76F-E3FC1E5E9ABC}"/>
              </a:ext>
            </a:extLst>
          </p:cNvPr>
          <p:cNvSpPr/>
          <p:nvPr/>
        </p:nvSpPr>
        <p:spPr>
          <a:xfrm>
            <a:off x="3187478" y="345030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7_BD#de5aa1193?sp=1&amp;vcp=1&amp;pid=4fc1540cd&amp;color=0,0,0&amp;vtp=1&amp;vaab=1&amp;bt=1&amp;bbb=1&amp;zzd= 4">
            <a:extLst>
              <a:ext uri="{FF2B5EF4-FFF2-40B4-BE49-F238E27FC236}">
                <a16:creationId xmlns:a16="http://schemas.microsoft.com/office/drawing/2014/main" id="{420B1675-F69B-1446-17ED-4E595C6539DE}"/>
              </a:ext>
            </a:extLst>
          </p:cNvPr>
          <p:cNvSpPr/>
          <p:nvPr/>
        </p:nvSpPr>
        <p:spPr>
          <a:xfrm>
            <a:off x="2476278" y="409800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_7_BD#de5aa1193?sp=1&amp;vcp=1&amp;pid=4fc1540cd&amp;color=0,0,0&amp;vtp=1&amp;vaab=1&amp;bt=1&amp;bbb=1&amp;zzd= 5">
            <a:extLst>
              <a:ext uri="{FF2B5EF4-FFF2-40B4-BE49-F238E27FC236}">
                <a16:creationId xmlns:a16="http://schemas.microsoft.com/office/drawing/2014/main" id="{99A39E2A-10CD-C82D-D86C-71515B1B0040}"/>
              </a:ext>
            </a:extLst>
          </p:cNvPr>
          <p:cNvSpPr/>
          <p:nvPr/>
        </p:nvSpPr>
        <p:spPr>
          <a:xfrm>
            <a:off x="2476278" y="474570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P_7_BD#de5aa1193?sp=1&amp;vcp=1&amp;pid=4fc1540cd&amp;color=0,0,0&amp;vtp=1&amp;vaab=1&amp;bt=1&amp;bbb=1&amp;zzd= 6">
            <a:extLst>
              <a:ext uri="{FF2B5EF4-FFF2-40B4-BE49-F238E27FC236}">
                <a16:creationId xmlns:a16="http://schemas.microsoft.com/office/drawing/2014/main" id="{5368468A-70C2-DCEC-BA6B-65BC7104C761}"/>
              </a:ext>
            </a:extLst>
          </p:cNvPr>
          <p:cNvSpPr/>
          <p:nvPr/>
        </p:nvSpPr>
        <p:spPr>
          <a:xfrm>
            <a:off x="2476278" y="5346986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P_7_BD#de5aa1193?sp=1&amp;vcp=1&amp;pid=4fc1540cd&amp;color=0,0,0&amp;vtp=1&amp;vaab=1&amp;bt=1&amp;bbb=1&amp;zzd= 6">
            <a:extLst>
              <a:ext uri="{FF2B5EF4-FFF2-40B4-BE49-F238E27FC236}">
                <a16:creationId xmlns:a16="http://schemas.microsoft.com/office/drawing/2014/main" id="{515CA5DE-404A-4E1C-E517-EE6BABFB8276}"/>
              </a:ext>
            </a:extLst>
          </p:cNvPr>
          <p:cNvSpPr/>
          <p:nvPr/>
        </p:nvSpPr>
        <p:spPr>
          <a:xfrm>
            <a:off x="2831878" y="5346986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3&amp;si=6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de5aa1193?sp=1&amp;vcp=1&amp;pid=4fc1540cd&amp;color=0,0,0&amp;vtp=1&amp;vaab=1&amp;bt=1&amp;bbb=1"/>
          <p:cNvSpPr/>
          <p:nvPr/>
        </p:nvSpPr>
        <p:spPr>
          <a:xfrm>
            <a:off x="539496" y="834739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.重要虚词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（1）之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①国人道之（代词，代指“穿井得一人”这件事）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②得一人之使（助词，的）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③求闻之若此（助词，可不译）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④因往晓之（代词，代指担心天塌地陷的杞国人）</a:t>
            </a:r>
          </a:p>
          <a:p>
            <a:pPr latinLnBrk="1"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⑤亦积气中之有光耀者（助词，的）</a:t>
            </a:r>
            <a:endParaRPr lang="en-US" altLang="zh-CN" sz="2800" dirty="0"/>
          </a:p>
        </p:txBody>
      </p:sp>
      <p:sp>
        <p:nvSpPr>
          <p:cNvPr id="9" name="P_7#de5aa1193?sp=1&amp;vcp=1&amp;pid=4fc1540cd&amp;color=0,0,0&amp;vtp=1&amp;vaab=1&amp;bt=1&amp;bbb=1&amp;zzd= 3">
            <a:extLst>
              <a:ext uri="{FF2B5EF4-FFF2-40B4-BE49-F238E27FC236}">
                <a16:creationId xmlns:a16="http://schemas.microsoft.com/office/drawing/2014/main" id="{0B92488E-333E-3EF1-C74F-ABBECBC65A56}"/>
              </a:ext>
            </a:extLst>
          </p:cNvPr>
          <p:cNvSpPr/>
          <p:nvPr/>
        </p:nvSpPr>
        <p:spPr>
          <a:xfrm>
            <a:off x="2831878" y="273973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7#de5aa1193?sp=1&amp;vcp=1&amp;pid=4fc1540cd&amp;color=0,0,0&amp;vtp=1&amp;vaab=1&amp;bt=1&amp;bbb=1&amp;zzd= 4">
            <a:extLst>
              <a:ext uri="{FF2B5EF4-FFF2-40B4-BE49-F238E27FC236}">
                <a16:creationId xmlns:a16="http://schemas.microsoft.com/office/drawing/2014/main" id="{F7ABA19E-41F2-181C-61F7-40BBFF912B06}"/>
              </a:ext>
            </a:extLst>
          </p:cNvPr>
          <p:cNvSpPr/>
          <p:nvPr/>
        </p:nvSpPr>
        <p:spPr>
          <a:xfrm>
            <a:off x="2831878" y="338743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_7#de5aa1193?sp=1&amp;vcp=1&amp;pid=4fc1540cd&amp;color=0,0,0&amp;vtp=1&amp;vaab=1&amp;bt=1&amp;bbb=1&amp;zzd= 5">
            <a:extLst>
              <a:ext uri="{FF2B5EF4-FFF2-40B4-BE49-F238E27FC236}">
                <a16:creationId xmlns:a16="http://schemas.microsoft.com/office/drawing/2014/main" id="{959B5D3D-F73E-00D8-59CE-A6B83EA1DB06}"/>
              </a:ext>
            </a:extLst>
          </p:cNvPr>
          <p:cNvSpPr/>
          <p:nvPr/>
        </p:nvSpPr>
        <p:spPr>
          <a:xfrm>
            <a:off x="2476278" y="403513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P_7#de5aa1193?sp=1&amp;vcp=1&amp;pid=4fc1540cd&amp;color=0,0,0&amp;vtp=1&amp;vaab=1&amp;bt=1&amp;bbb=1&amp;zzd= 6">
            <a:extLst>
              <a:ext uri="{FF2B5EF4-FFF2-40B4-BE49-F238E27FC236}">
                <a16:creationId xmlns:a16="http://schemas.microsoft.com/office/drawing/2014/main" id="{E81EA950-7EAA-E523-A1C5-2A1915061B79}"/>
              </a:ext>
            </a:extLst>
          </p:cNvPr>
          <p:cNvSpPr/>
          <p:nvPr/>
        </p:nvSpPr>
        <p:spPr>
          <a:xfrm>
            <a:off x="2831878" y="468283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P_7#de5aa1193?sp=1&amp;vcp=1&amp;pid=4fc1540cd&amp;color=0,0,0&amp;vtp=1&amp;vaab=1&amp;bt=1&amp;bbb=1&amp;zzd= 7">
            <a:extLst>
              <a:ext uri="{FF2B5EF4-FFF2-40B4-BE49-F238E27FC236}">
                <a16:creationId xmlns:a16="http://schemas.microsoft.com/office/drawing/2014/main" id="{CC61E2AC-56ED-3675-AEA9-406CB7F56978}"/>
              </a:ext>
            </a:extLst>
          </p:cNvPr>
          <p:cNvSpPr/>
          <p:nvPr/>
        </p:nvSpPr>
        <p:spPr>
          <a:xfrm>
            <a:off x="3187478" y="5293646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4&amp;si=6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_BD#de5aa1193?sp=1&amp;vcp=1&amp;pid=4fc1540cd&amp;color=0,0,0&amp;vtp=1&amp;vaab=1&amp;bt=1&amp;bbb=1"/>
          <p:cNvSpPr/>
          <p:nvPr/>
        </p:nvSpPr>
        <p:spPr>
          <a:xfrm>
            <a:off x="539496" y="834739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（2）于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问之于丁氏（介词，向、对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非得一人于井中也（介词，在、从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（3）其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及其家穿井（代词，他的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其人曰（代词，那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</a:p>
          <a:p>
            <a:pPr latinLnBrk="1"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奈何忧其坏（代词，代指“地”，它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9" name="P_7_BD#de5aa1193?sp=1&amp;vcp=1&amp;pid=4fc1540cd&amp;color=0,0,0&amp;vtp=1&amp;vaab=1&amp;bt=1&amp;bbb=1&amp;zzd= 2">
            <a:extLst>
              <a:ext uri="{FF2B5EF4-FFF2-40B4-BE49-F238E27FC236}">
                <a16:creationId xmlns:a16="http://schemas.microsoft.com/office/drawing/2014/main" id="{1DA7CFE4-8950-072D-A5B3-7BB01787AD9F}"/>
              </a:ext>
            </a:extLst>
          </p:cNvPr>
          <p:cNvSpPr/>
          <p:nvPr/>
        </p:nvSpPr>
        <p:spPr>
          <a:xfrm>
            <a:off x="2476278" y="209203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7_BD#de5aa1193?sp=1&amp;vcp=1&amp;pid=4fc1540cd&amp;color=0,0,0&amp;vtp=1&amp;vaab=1&amp;bt=1&amp;bbb=1&amp;zzd= 3">
            <a:extLst>
              <a:ext uri="{FF2B5EF4-FFF2-40B4-BE49-F238E27FC236}">
                <a16:creationId xmlns:a16="http://schemas.microsoft.com/office/drawing/2014/main" id="{CD5626C3-9240-7D21-D369-9A21EABD4683}"/>
              </a:ext>
            </a:extLst>
          </p:cNvPr>
          <p:cNvSpPr/>
          <p:nvPr/>
        </p:nvSpPr>
        <p:spPr>
          <a:xfrm>
            <a:off x="3187478" y="273973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_7_BD#de5aa1193?sp=1&amp;vcp=1&amp;pid=4fc1540cd&amp;color=0,0,0&amp;vtp=1&amp;vaab=1&amp;bt=1&amp;bbb=1&amp;zzd= 5">
            <a:extLst>
              <a:ext uri="{FF2B5EF4-FFF2-40B4-BE49-F238E27FC236}">
                <a16:creationId xmlns:a16="http://schemas.microsoft.com/office/drawing/2014/main" id="{1F367344-6258-081F-C346-1778935F7E58}"/>
              </a:ext>
            </a:extLst>
          </p:cNvPr>
          <p:cNvSpPr/>
          <p:nvPr/>
        </p:nvSpPr>
        <p:spPr>
          <a:xfrm>
            <a:off x="2120678" y="403513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P_7_BD#de5aa1193?sp=1&amp;vcp=1&amp;pid=4fc1540cd&amp;color=0,0,0&amp;vtp=1&amp;vaab=1&amp;bt=1&amp;bbb=1&amp;zzd= 6">
            <a:extLst>
              <a:ext uri="{FF2B5EF4-FFF2-40B4-BE49-F238E27FC236}">
                <a16:creationId xmlns:a16="http://schemas.microsoft.com/office/drawing/2014/main" id="{78064E4A-3F5F-C80E-BCBA-ECE9B0DD9CDA}"/>
              </a:ext>
            </a:extLst>
          </p:cNvPr>
          <p:cNvSpPr/>
          <p:nvPr/>
        </p:nvSpPr>
        <p:spPr>
          <a:xfrm>
            <a:off x="1765078" y="468283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P_7_BD#de5aa1193?sp=1&amp;vcp=1&amp;pid=4fc1540cd&amp;color=0,0,0&amp;vtp=1&amp;vaab=1&amp;bt=1&amp;bbb=1&amp;zzd= 7">
            <a:extLst>
              <a:ext uri="{FF2B5EF4-FFF2-40B4-BE49-F238E27FC236}">
                <a16:creationId xmlns:a16="http://schemas.microsoft.com/office/drawing/2014/main" id="{828D3796-9579-3B90-571E-7CDAA69156FA}"/>
              </a:ext>
            </a:extLst>
          </p:cNvPr>
          <p:cNvSpPr/>
          <p:nvPr/>
        </p:nvSpPr>
        <p:spPr>
          <a:xfrm>
            <a:off x="2831878" y="5274596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5&amp;si=6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de5aa1193?sp=1&amp;vcp=1&amp;pid=4fc1540cd&amp;color=0,0,0&amp;vtp=1&amp;vaab=1&amp;bt=1&amp;bbb=1&amp;hb=1"/>
          <p:cNvSpPr/>
          <p:nvPr/>
        </p:nvSpPr>
        <p:spPr>
          <a:xfrm>
            <a:off x="539496" y="217903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4.理解拓展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穿井得一人》启示我们：在现实生活中对待传闻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、谣言应采取审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慎的态度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，要有调查研究、去伪存真的求实精神；不要轻信，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不能盲从，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更不能以讹传讹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6&amp;si=6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de5aa1193?sp=1&amp;vcp=1&amp;pid=4fc1540cd&amp;color=0,0,0&amp;vtp=1&amp;vaab=1&amp;bt=1&amp;bbb=1&amp;hb=1"/>
          <p:cNvSpPr/>
          <p:nvPr/>
        </p:nvSpPr>
        <p:spPr>
          <a:xfrm>
            <a:off x="539496" y="87982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5.主旨分析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穿井得一人》说明只有细心观察、研究，认真思考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才能获得真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正的答案。切不可轻信流言，盲目随从，人云亦云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杞人忧天》写一些人庸人自扰，没有根据地瞎担心。后世用“杞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人忧天”借指为不必要忧虑的事情而忧虑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6.写作特色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穿井得一人》语言简洁、犀利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杞人忧天》主要用对话表现人物的个性和思想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8&amp;si=6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cb6f9d27e?sp=1&amp;vcp=1&amp;pid=cf0e7c134&amp;color=238,61,7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EE3D49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七年级下册</a:t>
            </a:r>
            <a:endParaRPr lang="en-US" altLang="zh-CN" sz="3200" dirty="0"/>
          </a:p>
        </p:txBody>
      </p:sp>
      <p:sp>
        <p:nvSpPr>
          <p:cNvPr id="3" name="C_5_BD#2812daa54?vcp=1&amp;pid=cb6f9d27e&amp;color=0,0,0&amp;vtp=1&amp;vaab=1&amp;bbb=1"/>
          <p:cNvSpPr/>
          <p:nvPr/>
        </p:nvSpPr>
        <p:spPr>
          <a:xfrm>
            <a:off x="539496" y="127021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（一）孙权劝学</a:t>
            </a:r>
            <a:endParaRPr lang="en-US" altLang="zh-CN" sz="3000" dirty="0"/>
          </a:p>
        </p:txBody>
      </p:sp>
      <p:graphicFrame>
        <p:nvGraphicFramePr>
          <p:cNvPr id="69" name="P_6_BD#c6fb9bd23?colgroup=10,18&amp;vcp=1&amp;pid=2812daa54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3996061"/>
              </p:ext>
            </p:extLst>
          </p:nvPr>
        </p:nvGraphicFramePr>
        <p:xfrm>
          <a:off x="539496" y="2003851"/>
          <a:ext cx="11091672" cy="3879724"/>
        </p:xfrm>
        <a:graphic>
          <a:graphicData uri="http://schemas.openxmlformats.org/drawingml/2006/table">
            <a:tbl>
              <a:tblPr/>
              <a:tblGrid>
                <a:gridCol w="4114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9768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参考译文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0164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初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权谓吕蒙曰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卿今当涂掌事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不可不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蒙辞以军中多务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权曰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孤岂欲卿治经为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博士邪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但当涉猎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见往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事耳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当初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孙权对吕蒙说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你现在当权管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事了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不可以不学习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!”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吕蒙以军中事务繁多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为理由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来推托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孙权说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我难道想要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你研究儒家经典成为专掌经学传授的学官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吗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只应当粗略地阅读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了解历史罢了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9&amp;si=6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0" name="P_6_BD#c6fb9bd23?colgroup=10,18&amp;vcp=1&amp;pid=2812daa54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1947232"/>
              </p:ext>
            </p:extLst>
          </p:nvPr>
        </p:nvGraphicFramePr>
        <p:xfrm>
          <a:off x="539496" y="1031539"/>
          <a:ext cx="11188872" cy="5180902"/>
        </p:xfrm>
        <a:graphic>
          <a:graphicData uri="http://schemas.openxmlformats.org/drawingml/2006/table">
            <a:tbl>
              <a:tblPr/>
              <a:tblGrid>
                <a:gridCol w="421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9768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18499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参考译文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26562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卿言多务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孰若孤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？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孤常读书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自以为大有所益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蒙乃始就学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及鲁肃过寻阳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与蒙论议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大惊曰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卿今者才略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非复吴下阿蒙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蒙曰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士别三日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即更刮目相待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大兄何见事之晚乎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肃遂拜蒙母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结友而别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你说事务多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比起我来怎么样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？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我经常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读书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自认为大有益处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吕蒙于是开始学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习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等到鲁肃经过寻阳的时候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鲁肃和吕蒙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谈论学习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鲁肃十分惊奇地说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以你现在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的才干和谋略来看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你不再是原来吴地的那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个阿蒙了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!”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吕蒙说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读书人分别三日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就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要另外用新的眼光看待他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兄长怎么这么晚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知晓这件事呢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!”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鲁肃于是拜访吕蒙的母亲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与吕蒙结为朋友后分别了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6_BD#c6fb9bd23?colgroup=10,18&amp;vcp=1&amp;pid=2812daa54&amp;color=0,0,0&amp;mp=1&amp;vtp=1&amp;vaab=1&amp;bt=1&amp;bbb=1">
            <a:extLst>
              <a:ext uri="{FF2B5EF4-FFF2-40B4-BE49-F238E27FC236}">
                <a16:creationId xmlns:a16="http://schemas.microsoft.com/office/drawing/2014/main" id="{58276D81-CA17-7727-5BF5-44E5D5C14244}"/>
              </a:ext>
            </a:extLst>
          </p:cNvPr>
          <p:cNvSpPr txBox="1"/>
          <p:nvPr/>
        </p:nvSpPr>
        <p:spPr>
          <a:xfrm>
            <a:off x="10913023" y="402000"/>
            <a:ext cx="718145" cy="516552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43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1&amp;si=7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c6fb9bd23?sp=1&amp;vcp=1&amp;pid=2812daa54&amp;color=0,0,0&amp;vtp=1&amp;vaab=1&amp;bt=1&amp;bbb=1"/>
          <p:cNvSpPr/>
          <p:nvPr/>
        </p:nvSpPr>
        <p:spPr>
          <a:xfrm>
            <a:off x="539496" y="164436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.重要实词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（1）通假字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孤岂欲卿治经为博士邪（语气词，同“耶”）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（2）古今异义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①孤岂欲卿治经为博士邪（孤，古义：古时王侯的自称/今义：孤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单、孤独。博士，古义：专掌经学传授的学官/今义：学位的最高一级）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②见往事耳（古义：历史/今义：过去的事情）</a:t>
            </a:r>
            <a:endParaRPr lang="en-US" altLang="zh-CN" sz="2800" dirty="0"/>
          </a:p>
        </p:txBody>
      </p:sp>
      <p:sp>
        <p:nvSpPr>
          <p:cNvPr id="5" name="P_6#c6fb9bd23?sp=1&amp;vcp=1&amp;pid=2812daa54&amp;color=0,0,0&amp;vtp=1&amp;vaab=1&amp;bt=1&amp;bbb=1&amp;zzd= 4">
            <a:extLst>
              <a:ext uri="{FF2B5EF4-FFF2-40B4-BE49-F238E27FC236}">
                <a16:creationId xmlns:a16="http://schemas.microsoft.com/office/drawing/2014/main" id="{26A6CF85-DAD9-A70A-A211-8CBA20C2E568}"/>
              </a:ext>
            </a:extLst>
          </p:cNvPr>
          <p:cNvSpPr/>
          <p:nvPr/>
        </p:nvSpPr>
        <p:spPr>
          <a:xfrm>
            <a:off x="4609878" y="354936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6#c6fb9bd23?sp=1&amp;vcp=1&amp;pid=2812daa54&amp;color=0,0,0&amp;vtp=1&amp;vaab=1&amp;bt=1&amp;bbb=1&amp;zzd= 7">
            <a:extLst>
              <a:ext uri="{FF2B5EF4-FFF2-40B4-BE49-F238E27FC236}">
                <a16:creationId xmlns:a16="http://schemas.microsoft.com/office/drawing/2014/main" id="{69C7CDD8-BB1A-4218-7013-DEFACA33B979}"/>
              </a:ext>
            </a:extLst>
          </p:cNvPr>
          <p:cNvSpPr/>
          <p:nvPr/>
        </p:nvSpPr>
        <p:spPr>
          <a:xfrm>
            <a:off x="1765078" y="484476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6#c6fb9bd23?sp=1&amp;vcp=1&amp;pid=2812daa54&amp;color=0,0,0&amp;vtp=1&amp;vaab=1&amp;bt=1&amp;bbb=1&amp;zzd= 7">
            <a:extLst>
              <a:ext uri="{FF2B5EF4-FFF2-40B4-BE49-F238E27FC236}">
                <a16:creationId xmlns:a16="http://schemas.microsoft.com/office/drawing/2014/main" id="{B90AD8BF-3F25-D230-BCB9-F73FCEC79C2A}"/>
              </a:ext>
            </a:extLst>
          </p:cNvPr>
          <p:cNvSpPr/>
          <p:nvPr/>
        </p:nvSpPr>
        <p:spPr>
          <a:xfrm>
            <a:off x="4254278" y="484476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6#c6fb9bd23?sp=1&amp;vcp=1&amp;pid=2812daa54&amp;color=0,0,0&amp;vtp=1&amp;vaab=1&amp;bt=1&amp;bbb=1&amp;zzd= 7">
            <a:extLst>
              <a:ext uri="{FF2B5EF4-FFF2-40B4-BE49-F238E27FC236}">
                <a16:creationId xmlns:a16="http://schemas.microsoft.com/office/drawing/2014/main" id="{BCB7AC7E-DA17-81FD-1D02-609CD37744F1}"/>
              </a:ext>
            </a:extLst>
          </p:cNvPr>
          <p:cNvSpPr/>
          <p:nvPr/>
        </p:nvSpPr>
        <p:spPr>
          <a:xfrm>
            <a:off x="4609878" y="484476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6#c6fb9bd23?sp=1&amp;vcp=1&amp;pid=2812daa54&amp;color=0,0,0&amp;vtp=1&amp;vaab=1&amp;bt=1&amp;bbb=1&amp;zzd= 10">
            <a:extLst>
              <a:ext uri="{FF2B5EF4-FFF2-40B4-BE49-F238E27FC236}">
                <a16:creationId xmlns:a16="http://schemas.microsoft.com/office/drawing/2014/main" id="{BDCDB7A9-CF47-EFB9-810B-F547CFD5E4F7}"/>
              </a:ext>
            </a:extLst>
          </p:cNvPr>
          <p:cNvSpPr/>
          <p:nvPr/>
        </p:nvSpPr>
        <p:spPr>
          <a:xfrm>
            <a:off x="2120678" y="610327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6#c6fb9bd23?sp=1&amp;vcp=1&amp;pid=2812daa54&amp;color=0,0,0&amp;vtp=1&amp;vaab=1&amp;bt=1&amp;bbb=1&amp;zzd= 10">
            <a:extLst>
              <a:ext uri="{FF2B5EF4-FFF2-40B4-BE49-F238E27FC236}">
                <a16:creationId xmlns:a16="http://schemas.microsoft.com/office/drawing/2014/main" id="{42F790DD-3931-17A7-C34E-BE7891A44674}"/>
              </a:ext>
            </a:extLst>
          </p:cNvPr>
          <p:cNvSpPr/>
          <p:nvPr/>
        </p:nvSpPr>
        <p:spPr>
          <a:xfrm>
            <a:off x="2476278" y="610327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P_6#c6fb9bd23?sp=1&amp;vcp=1&amp;pid=2812daa54&amp;color=0,0,0&amp;vtp=1&amp;vaab=1&amp;bt=1&amp;bbb=1"/>
          <p:cNvSpPr/>
          <p:nvPr/>
        </p:nvSpPr>
        <p:spPr>
          <a:xfrm>
            <a:off x="539496" y="428339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1.朗读节奏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孤/岂欲卿/治经/为博士邪!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3f42ed094?sp=1&amp;vcp=1&amp;pid=52b256326&amp;color=0,0,0&amp;vtp=1&amp;vaab=1&amp;bt=1&amp;bbb=1&amp;hb=1"/>
          <p:cNvSpPr/>
          <p:nvPr/>
        </p:nvSpPr>
        <p:spPr>
          <a:xfrm>
            <a:off x="539496" y="217903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3.理解拓展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咏雪》言简意赅地勾勒了在一个疾风骤雪、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纷纷扬扬的下雪天，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谢家子女即景赋诗咏雪的情景，展示了古代家庭文化生活轻松和谐的画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。文章通过神态描写和身份补叙，表达了对谢道韫文学才华的赞赏。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2&amp;si=7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c6fb9bd23?sp=1&amp;vcp=1&amp;pid=2812daa54&amp;color=0,0,0&amp;vtp=1&amp;vaab=1&amp;bt=1&amp;bbb=1"/>
          <p:cNvSpPr/>
          <p:nvPr/>
        </p:nvSpPr>
        <p:spPr>
          <a:xfrm>
            <a:off x="539496" y="154530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）其他实词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①卿今当涂掌事（当道，当权）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②蒙辞以军中多务（辞，推托；务，事务）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③孤岂欲卿治经为博士邪（研究儒家经典）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④士别三日，即更刮目相待，大兄何见事之晚乎（更，另，另外；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见事，知晓事情）</a:t>
            </a:r>
            <a:endParaRPr lang="en-US" altLang="zh-CN" sz="2800" dirty="0"/>
          </a:p>
        </p:txBody>
      </p:sp>
      <p:sp>
        <p:nvSpPr>
          <p:cNvPr id="7" name="P_6_BD#c6fb9bd23?sp=1&amp;vcp=1&amp;pid=2812daa54&amp;color=0,0,0&amp;vtp=1&amp;vaab=1&amp;bt=1&amp;bbb=1&amp;zzd= 2">
            <a:extLst>
              <a:ext uri="{FF2B5EF4-FFF2-40B4-BE49-F238E27FC236}">
                <a16:creationId xmlns:a16="http://schemas.microsoft.com/office/drawing/2014/main" id="{4C9BA714-67B2-1413-E6F3-D4C4DF4FB5BF}"/>
              </a:ext>
            </a:extLst>
          </p:cNvPr>
          <p:cNvSpPr/>
          <p:nvPr/>
        </p:nvSpPr>
        <p:spPr>
          <a:xfrm>
            <a:off x="2476278" y="280260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6_BD#c6fb9bd23?sp=1&amp;vcp=1&amp;pid=2812daa54&amp;color=0,0,0&amp;vtp=1&amp;vaab=1&amp;bt=1&amp;bbb=1&amp;zzd= 2">
            <a:extLst>
              <a:ext uri="{FF2B5EF4-FFF2-40B4-BE49-F238E27FC236}">
                <a16:creationId xmlns:a16="http://schemas.microsoft.com/office/drawing/2014/main" id="{03EB146B-F9F9-318F-6F90-5518F3FDBCA6}"/>
              </a:ext>
            </a:extLst>
          </p:cNvPr>
          <p:cNvSpPr/>
          <p:nvPr/>
        </p:nvSpPr>
        <p:spPr>
          <a:xfrm>
            <a:off x="2831878" y="280260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6_BD#c6fb9bd23?sp=1&amp;vcp=1&amp;pid=2812daa54&amp;color=0,0,0&amp;vtp=1&amp;vaab=1&amp;bt=1&amp;bbb=1&amp;zzd= 3">
            <a:extLst>
              <a:ext uri="{FF2B5EF4-FFF2-40B4-BE49-F238E27FC236}">
                <a16:creationId xmlns:a16="http://schemas.microsoft.com/office/drawing/2014/main" id="{ED341C2E-5142-5F78-D1B2-EEE221410EB1}"/>
              </a:ext>
            </a:extLst>
          </p:cNvPr>
          <p:cNvSpPr/>
          <p:nvPr/>
        </p:nvSpPr>
        <p:spPr>
          <a:xfrm>
            <a:off x="2120678" y="345030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6_BD#c6fb9bd23?sp=1&amp;vcp=1&amp;pid=2812daa54&amp;color=0,0,0&amp;vtp=1&amp;vaab=1&amp;bt=1&amp;bbb=1&amp;zzd= 3">
            <a:extLst>
              <a:ext uri="{FF2B5EF4-FFF2-40B4-BE49-F238E27FC236}">
                <a16:creationId xmlns:a16="http://schemas.microsoft.com/office/drawing/2014/main" id="{450D9B8D-BF80-A420-A5D6-8AA0A9CE40AB}"/>
              </a:ext>
            </a:extLst>
          </p:cNvPr>
          <p:cNvSpPr/>
          <p:nvPr/>
        </p:nvSpPr>
        <p:spPr>
          <a:xfrm>
            <a:off x="3898678" y="345030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_6_BD#c6fb9bd23?sp=1&amp;vcp=1&amp;pid=2812daa54&amp;color=0,0,0&amp;vtp=1&amp;vaab=1&amp;bt=1&amp;bbb=1&amp;zzd= 4">
            <a:extLst>
              <a:ext uri="{FF2B5EF4-FFF2-40B4-BE49-F238E27FC236}">
                <a16:creationId xmlns:a16="http://schemas.microsoft.com/office/drawing/2014/main" id="{686A6347-F589-E2CE-461F-91685FE9538E}"/>
              </a:ext>
            </a:extLst>
          </p:cNvPr>
          <p:cNvSpPr/>
          <p:nvPr/>
        </p:nvSpPr>
        <p:spPr>
          <a:xfrm>
            <a:off x="3187478" y="409800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P_6_BD#c6fb9bd23?sp=1&amp;vcp=1&amp;pid=2812daa54&amp;color=0,0,0&amp;vtp=1&amp;vaab=1&amp;bt=1&amp;bbb=1&amp;zzd= 4">
            <a:extLst>
              <a:ext uri="{FF2B5EF4-FFF2-40B4-BE49-F238E27FC236}">
                <a16:creationId xmlns:a16="http://schemas.microsoft.com/office/drawing/2014/main" id="{9AEAACB9-3AFB-E228-DDC7-807C39395B0B}"/>
              </a:ext>
            </a:extLst>
          </p:cNvPr>
          <p:cNvSpPr/>
          <p:nvPr/>
        </p:nvSpPr>
        <p:spPr>
          <a:xfrm>
            <a:off x="3543078" y="409800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P_6_BD#c6fb9bd23?sp=1&amp;vcp=1&amp;pid=2812daa54&amp;color=0,0,0&amp;vtp=1&amp;vaab=1&amp;bt=1&amp;bbb=1&amp;zzd= 5">
            <a:extLst>
              <a:ext uri="{FF2B5EF4-FFF2-40B4-BE49-F238E27FC236}">
                <a16:creationId xmlns:a16="http://schemas.microsoft.com/office/drawing/2014/main" id="{DC8EE6B7-AFC1-0DF2-996E-2392B80F37AE}"/>
              </a:ext>
            </a:extLst>
          </p:cNvPr>
          <p:cNvSpPr/>
          <p:nvPr/>
        </p:nvSpPr>
        <p:spPr>
          <a:xfrm>
            <a:off x="3898678" y="474570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P_6_BD#c6fb9bd23?sp=1&amp;vcp=1&amp;pid=2812daa54&amp;color=0,0,0&amp;vtp=1&amp;vaab=1&amp;bt=1&amp;bbb=1&amp;zzd= 5">
            <a:extLst>
              <a:ext uri="{FF2B5EF4-FFF2-40B4-BE49-F238E27FC236}">
                <a16:creationId xmlns:a16="http://schemas.microsoft.com/office/drawing/2014/main" id="{490A8655-A3F2-9B28-F631-3F5C060B44F0}"/>
              </a:ext>
            </a:extLst>
          </p:cNvPr>
          <p:cNvSpPr/>
          <p:nvPr/>
        </p:nvSpPr>
        <p:spPr>
          <a:xfrm>
            <a:off x="7099078" y="474570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P_6_BD#c6fb9bd23?sp=1&amp;vcp=1&amp;pid=2812daa54&amp;color=0,0,0&amp;vtp=1&amp;vaab=1&amp;bt=1&amp;bbb=1&amp;zzd= 5">
            <a:extLst>
              <a:ext uri="{FF2B5EF4-FFF2-40B4-BE49-F238E27FC236}">
                <a16:creationId xmlns:a16="http://schemas.microsoft.com/office/drawing/2014/main" id="{5673F869-156F-5C6E-F090-18032DF38D2F}"/>
              </a:ext>
            </a:extLst>
          </p:cNvPr>
          <p:cNvSpPr/>
          <p:nvPr/>
        </p:nvSpPr>
        <p:spPr>
          <a:xfrm>
            <a:off x="7454678" y="474570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3&amp;si=7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c6fb9bd23?sp=1&amp;vcp=1&amp;pid=2812daa54&amp;color=0,0,0&amp;vtp=1&amp;vaab=1&amp;bt=1&amp;bbb=1"/>
          <p:cNvSpPr/>
          <p:nvPr/>
        </p:nvSpPr>
        <p:spPr>
          <a:xfrm>
            <a:off x="539496" y="949039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.重要虚词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（1）以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蒙辞以军中多务（介词，用）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（2）得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0" cap="none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但当涉猎［副词，只（只是）］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（3）而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结友而别（连词，表承接）</a:t>
            </a:r>
            <a:endParaRPr lang="en-US" altLang="zh-CN" sz="2800" dirty="0"/>
          </a:p>
        </p:txBody>
      </p:sp>
      <p:sp>
        <p:nvSpPr>
          <p:cNvPr id="6" name="P_6#c6fb9bd23?sp=1&amp;vcp=1&amp;pid=2812daa54&amp;color=0,0,0&amp;vtp=1&amp;vaab=1&amp;bt=1&amp;bbb=1&amp;zzd= 4">
            <a:extLst>
              <a:ext uri="{FF2B5EF4-FFF2-40B4-BE49-F238E27FC236}">
                <a16:creationId xmlns:a16="http://schemas.microsoft.com/office/drawing/2014/main" id="{A49F9D25-ADBC-A415-07BB-DCC4CA7DAA07}"/>
              </a:ext>
            </a:extLst>
          </p:cNvPr>
          <p:cNvSpPr/>
          <p:nvPr/>
        </p:nvSpPr>
        <p:spPr>
          <a:xfrm>
            <a:off x="2120678" y="285403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6#c6fb9bd23?sp=1&amp;vcp=1&amp;pid=2812daa54&amp;color=0,0,0&amp;vtp=1&amp;vaab=1&amp;bt=1&amp;bbb=1&amp;zzd= 7">
            <a:extLst>
              <a:ext uri="{FF2B5EF4-FFF2-40B4-BE49-F238E27FC236}">
                <a16:creationId xmlns:a16="http://schemas.microsoft.com/office/drawing/2014/main" id="{7A536FBF-AC9C-34E0-BC00-27D061989BF8}"/>
              </a:ext>
            </a:extLst>
          </p:cNvPr>
          <p:cNvSpPr/>
          <p:nvPr/>
        </p:nvSpPr>
        <p:spPr>
          <a:xfrm>
            <a:off x="1409478" y="414943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6#c6fb9bd23?sp=1&amp;vcp=1&amp;pid=2812daa54&amp;color=0,0,0&amp;vtp=1&amp;vaab=1&amp;bt=1&amp;bbb=1&amp;zzd= 10">
            <a:extLst>
              <a:ext uri="{FF2B5EF4-FFF2-40B4-BE49-F238E27FC236}">
                <a16:creationId xmlns:a16="http://schemas.microsoft.com/office/drawing/2014/main" id="{5FD7FAD6-6B18-499A-228D-EEBB98691FFF}"/>
              </a:ext>
            </a:extLst>
          </p:cNvPr>
          <p:cNvSpPr/>
          <p:nvPr/>
        </p:nvSpPr>
        <p:spPr>
          <a:xfrm>
            <a:off x="2120678" y="5388896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4&amp;si=7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c6fb9bd23?sp=1&amp;vcp=1&amp;pid=2812daa54&amp;color=0,0,0&amp;vtp=1&amp;vaab=1&amp;bt=1&amp;bbb=1&amp;hb=1"/>
          <p:cNvSpPr/>
          <p:nvPr/>
        </p:nvSpPr>
        <p:spPr>
          <a:xfrm>
            <a:off x="539496" y="64487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4.理解拓展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本文通过叙述孙权劝学和吕蒙学有所成的故事，告诉我们不能因为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其他事务繁忙就放弃学习，坚持学习是有益的；要善于听取他人好的建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议或意见，并努力改进；只有发奋学习，才能积学修业，学有所成；一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个人即使基础差，但只要端正态度，刻苦努力，就能学到知识，并提高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自己的认知水平和办事能力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启示：不要以一成不变的眼光看待他人，要以变化发展的眼光看待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人和事物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5&amp;si=7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c6fb9bd23?sp=1&amp;vcp=1&amp;pid=2812daa54&amp;color=0,0,0&amp;vtp=1&amp;vaab=1&amp;bt=1&amp;bbb=1&amp;hb=1"/>
          <p:cNvSpPr/>
          <p:nvPr/>
        </p:nvSpPr>
        <p:spPr>
          <a:xfrm>
            <a:off x="539496" y="249907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5.写作特色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本文注重以对话塑造人物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。对话言简意丰，生动传神，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富于情味。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仅寥寥数语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，就使三个人物的形象鲜明生动。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6&amp;si=7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c096464a1?vcp=1&amp;pid=cb6f9d27e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（二）卖油翁</a:t>
            </a:r>
            <a:endParaRPr lang="en-US" altLang="zh-CN" sz="3000" dirty="0"/>
          </a:p>
        </p:txBody>
      </p:sp>
      <p:graphicFrame>
        <p:nvGraphicFramePr>
          <p:cNvPr id="77" name="P_6_BD#112468cbf?colgroup=11,18&amp;vcp=1&amp;pid=c096464a1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443837"/>
              </p:ext>
            </p:extLst>
          </p:nvPr>
        </p:nvGraphicFramePr>
        <p:xfrm>
          <a:off x="539496" y="1295191"/>
          <a:ext cx="10980000" cy="4131692"/>
        </p:xfrm>
        <a:graphic>
          <a:graphicData uri="http://schemas.openxmlformats.org/drawingml/2006/table">
            <a:tbl>
              <a:tblPr/>
              <a:tblGrid>
                <a:gridCol w="403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948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参考译文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0164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8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陈康肃公善射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当世无双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公亦以此自矜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尝射于家圃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有卖油翁释担而立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睨之久而不去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见其发矢十中八九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但微颔之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8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康肃公陈尧咨擅长射箭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当世没有第二个人可与之媲美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他也因此而自夸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曾经有一次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陈尧咨在自家园子射箭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有个卖油老翁放下担子站着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斜着眼睛看他射箭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很久都不离开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老翁见陈尧咨射出十支箭能射中八九支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只是对他微微点头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7&amp;si=7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8" name="P_6_BD#112468cbf?colgroup=11,18&amp;vcp=1&amp;pid=c096464a1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887851"/>
              </p:ext>
            </p:extLst>
          </p:nvPr>
        </p:nvGraphicFramePr>
        <p:xfrm>
          <a:off x="387096" y="957303"/>
          <a:ext cx="11448288" cy="5120640"/>
        </p:xfrm>
        <a:graphic>
          <a:graphicData uri="http://schemas.openxmlformats.org/drawingml/2006/table">
            <a:tbl>
              <a:tblPr/>
              <a:tblGrid>
                <a:gridCol w="457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8762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08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参考译文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33022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康肃问曰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汝亦知射乎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？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吾射不亦精乎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？”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翁曰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无他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但手熟尔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康肃忿然曰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尔安敢轻吾射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翁曰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以我酌油知之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乃取一葫芦置于地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以钱覆其口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徐以杓酌油沥之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自钱孔入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而钱不湿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因曰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我亦无他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惟手熟尔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康肃笑而遣之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陈尧咨问道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你也懂得射箭吗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？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我的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射箭技艺难道不精湛吗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？”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老翁说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没有别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的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奥妙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只是手法技艺熟练罢了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陈</a:t>
                      </a: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尧咨气愤地说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你怎么敢轻视我射箭的本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领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!”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老翁说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凭我倒油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的经验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知道这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个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道理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于是老翁拿出一个葫芦放在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地上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将一枚铜钱盖在葫芦口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然后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慢慢地用勺舀起油倒入葫芦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油从铜钱的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方孔注入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而铜钱没有被沾湿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于是老翁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我也没有别的奥妙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只是手法技艺熟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练罢了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陈尧咨笑着让他走了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6_BD#112468cbf?colgroup=11,18&amp;vcp=1&amp;pid=c096464a1&amp;color=0,0,0&amp;vtp=1&amp;vaab=1&amp;bt=1&amp;bbb=1">
            <a:extLst>
              <a:ext uri="{FF2B5EF4-FFF2-40B4-BE49-F238E27FC236}">
                <a16:creationId xmlns:a16="http://schemas.microsoft.com/office/drawing/2014/main" id="{E3BD159B-F85D-0DC5-AF71-0D74B40018A5}"/>
              </a:ext>
            </a:extLst>
          </p:cNvPr>
          <p:cNvSpPr txBox="1"/>
          <p:nvPr/>
        </p:nvSpPr>
        <p:spPr>
          <a:xfrm>
            <a:off x="10751479" y="373425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8&amp;si=7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112468cbf?sp=1&amp;vcp=1&amp;pid=c096464a1&amp;color=0,0,0&amp;vtp=1&amp;vaab=1&amp;bt=1&amp;bbb=1"/>
          <p:cNvSpPr/>
          <p:nvPr/>
        </p:nvSpPr>
        <p:spPr>
          <a:xfrm>
            <a:off x="541020" y="1714849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.朗读节奏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（1）汝/亦知射乎?吾射/不亦精乎?</a:t>
            </a:r>
          </a:p>
          <a:p>
            <a:pPr latinLnBrk="1"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（2）徐/以杓/酌油/沥之。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9&amp;si=7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112468cbf?sp=1&amp;vcp=1&amp;pid=c096464a1&amp;color=0,0,0&amp;vtp=1&amp;vaab=1&amp;bt=1&amp;bbb=1"/>
          <p:cNvSpPr/>
          <p:nvPr/>
        </p:nvSpPr>
        <p:spPr>
          <a:xfrm>
            <a:off x="539496" y="86966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2.重要实词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（1）通假字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①但手熟尔（同“耳”，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相当于“罢了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”）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徐以杓酌油沥之（同“勺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”）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（2）古今异义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但微颔之（古义：只是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/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今义：连词，表转折，但是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尔安敢轻吾射（古义：怎么，表反问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/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今义：安定，安全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7" name="P_6#112468cbf?sp=1&amp;vcp=1&amp;pid=c096464a1&amp;color=0,0,0&amp;vtp=1&amp;vaab=1&amp;bt=1&amp;bbb=1&amp;zzd= 3">
            <a:extLst>
              <a:ext uri="{FF2B5EF4-FFF2-40B4-BE49-F238E27FC236}">
                <a16:creationId xmlns:a16="http://schemas.microsoft.com/office/drawing/2014/main" id="{1F957B5B-3276-F14D-3358-7A5085393567}"/>
              </a:ext>
            </a:extLst>
          </p:cNvPr>
          <p:cNvSpPr/>
          <p:nvPr/>
        </p:nvSpPr>
        <p:spPr>
          <a:xfrm>
            <a:off x="2831878" y="277466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6#112468cbf?sp=1&amp;vcp=1&amp;pid=c096464a1&amp;color=0,0,0&amp;vtp=1&amp;vaab=1&amp;bt=1&amp;bbb=1&amp;zzd= 4">
            <a:extLst>
              <a:ext uri="{FF2B5EF4-FFF2-40B4-BE49-F238E27FC236}">
                <a16:creationId xmlns:a16="http://schemas.microsoft.com/office/drawing/2014/main" id="{4E3132DA-2E9F-48F1-2276-40FAD5739482}"/>
              </a:ext>
            </a:extLst>
          </p:cNvPr>
          <p:cNvSpPr/>
          <p:nvPr/>
        </p:nvSpPr>
        <p:spPr>
          <a:xfrm>
            <a:off x="2476278" y="342236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6#112468cbf?sp=1&amp;vcp=1&amp;pid=c096464a1&amp;color=0,0,0&amp;vtp=1&amp;vaab=1&amp;bt=1&amp;bbb=1&amp;zzd= 7">
            <a:extLst>
              <a:ext uri="{FF2B5EF4-FFF2-40B4-BE49-F238E27FC236}">
                <a16:creationId xmlns:a16="http://schemas.microsoft.com/office/drawing/2014/main" id="{B938834D-4D6D-7DD2-F869-4261C55636ED}"/>
              </a:ext>
            </a:extLst>
          </p:cNvPr>
          <p:cNvSpPr/>
          <p:nvPr/>
        </p:nvSpPr>
        <p:spPr>
          <a:xfrm>
            <a:off x="1765078" y="471776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6#112468cbf?sp=1&amp;vcp=1&amp;pid=c096464a1&amp;color=0,0,0&amp;vtp=1&amp;vaab=1&amp;bt=1&amp;bbb=1&amp;zzd= 9">
            <a:extLst>
              <a:ext uri="{FF2B5EF4-FFF2-40B4-BE49-F238E27FC236}">
                <a16:creationId xmlns:a16="http://schemas.microsoft.com/office/drawing/2014/main" id="{577CB523-D4DF-67E1-FE59-C229A23B7D2D}"/>
              </a:ext>
            </a:extLst>
          </p:cNvPr>
          <p:cNvSpPr/>
          <p:nvPr/>
        </p:nvSpPr>
        <p:spPr>
          <a:xfrm>
            <a:off x="2120678" y="5319046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0&amp;si=8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112468cbf?sp=1&amp;vcp=1&amp;pid=c096464a1&amp;color=0,0,0&amp;vtp=1&amp;vaab=1&amp;bt=1&amp;bbb=1&amp;hb=1"/>
          <p:cNvSpPr/>
          <p:nvPr/>
        </p:nvSpPr>
        <p:spPr>
          <a:xfrm>
            <a:off x="539496" y="717899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（3）词类活用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尔安敢轻吾射（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轻，形容词用作动词，轻视；射，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动词用作名词，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射箭的本领）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（4）其他实词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①公亦以此自矜（夸耀）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②睨之久而不去（斜着眼看）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③康肃忿然曰（气愤的样子）</a:t>
            </a:r>
          </a:p>
          <a:p>
            <a:pPr latinLnBrk="1"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④笑而遣之（打发）</a:t>
            </a:r>
            <a:endParaRPr lang="en-US" altLang="zh-CN" sz="2800" dirty="0"/>
          </a:p>
        </p:txBody>
      </p:sp>
      <p:sp>
        <p:nvSpPr>
          <p:cNvPr id="8" name="P_6_BD#112468cbf?sp=1&amp;vcp=1&amp;pid=c096464a1&amp;color=0,0,0&amp;vtp=1&amp;vaab=1&amp;bt=1&amp;bbb=1&amp;hb=1&amp;zzd= 3">
            <a:extLst>
              <a:ext uri="{FF2B5EF4-FFF2-40B4-BE49-F238E27FC236}">
                <a16:creationId xmlns:a16="http://schemas.microsoft.com/office/drawing/2014/main" id="{6E69232F-9B1E-3A24-2BF2-443F91D9111C}"/>
              </a:ext>
            </a:extLst>
          </p:cNvPr>
          <p:cNvSpPr/>
          <p:nvPr/>
        </p:nvSpPr>
        <p:spPr>
          <a:xfrm>
            <a:off x="2476278" y="197519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6_BD#112468cbf?sp=1&amp;vcp=1&amp;pid=c096464a1&amp;color=0,0,0&amp;vtp=1&amp;vaab=1&amp;bt=1&amp;bbb=1&amp;hb=1&amp;zzd= 3">
            <a:extLst>
              <a:ext uri="{FF2B5EF4-FFF2-40B4-BE49-F238E27FC236}">
                <a16:creationId xmlns:a16="http://schemas.microsoft.com/office/drawing/2014/main" id="{2F21B9CE-ED86-F765-8FE4-E8DDF5D000D6}"/>
              </a:ext>
            </a:extLst>
          </p:cNvPr>
          <p:cNvSpPr/>
          <p:nvPr/>
        </p:nvSpPr>
        <p:spPr>
          <a:xfrm>
            <a:off x="3187478" y="197519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6_BD#112468cbf?sp=1&amp;vcp=1&amp;pid=c096464a1&amp;color=0,0,0&amp;vtp=1&amp;vaab=1&amp;bt=1&amp;bbb=1&amp;hb=1&amp;zzd= 6">
            <a:extLst>
              <a:ext uri="{FF2B5EF4-FFF2-40B4-BE49-F238E27FC236}">
                <a16:creationId xmlns:a16="http://schemas.microsoft.com/office/drawing/2014/main" id="{629A8E54-089C-A7B4-95EB-43EA2B21195E}"/>
              </a:ext>
            </a:extLst>
          </p:cNvPr>
          <p:cNvSpPr/>
          <p:nvPr/>
        </p:nvSpPr>
        <p:spPr>
          <a:xfrm>
            <a:off x="3543078" y="391829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_6_BD#112468cbf?sp=1&amp;vcp=1&amp;pid=c096464a1&amp;color=0,0,0&amp;vtp=1&amp;vaab=1&amp;bt=1&amp;bbb=1&amp;hb=1&amp;zzd= 7">
            <a:extLst>
              <a:ext uri="{FF2B5EF4-FFF2-40B4-BE49-F238E27FC236}">
                <a16:creationId xmlns:a16="http://schemas.microsoft.com/office/drawing/2014/main" id="{EA5266CE-3F88-28D4-9CB9-F2C464FECE99}"/>
              </a:ext>
            </a:extLst>
          </p:cNvPr>
          <p:cNvSpPr/>
          <p:nvPr/>
        </p:nvSpPr>
        <p:spPr>
          <a:xfrm>
            <a:off x="1765078" y="456599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P_6_BD#112468cbf?sp=1&amp;vcp=1&amp;pid=c096464a1&amp;color=0,0,0&amp;vtp=1&amp;vaab=1&amp;bt=1&amp;bbb=1&amp;hb=1&amp;zzd= 8">
            <a:extLst>
              <a:ext uri="{FF2B5EF4-FFF2-40B4-BE49-F238E27FC236}">
                <a16:creationId xmlns:a16="http://schemas.microsoft.com/office/drawing/2014/main" id="{AA71CB38-30B8-0685-A04F-ECB9996DEA1D}"/>
              </a:ext>
            </a:extLst>
          </p:cNvPr>
          <p:cNvSpPr/>
          <p:nvPr/>
        </p:nvSpPr>
        <p:spPr>
          <a:xfrm>
            <a:off x="2476278" y="521369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P_6_BD#112468cbf?sp=1&amp;vcp=1&amp;pid=c096464a1&amp;color=0,0,0&amp;vtp=1&amp;vaab=1&amp;bt=1&amp;bbb=1&amp;hb=1&amp;zzd= 8">
            <a:extLst>
              <a:ext uri="{FF2B5EF4-FFF2-40B4-BE49-F238E27FC236}">
                <a16:creationId xmlns:a16="http://schemas.microsoft.com/office/drawing/2014/main" id="{9D4E8C31-582E-2F82-948D-8BE061A154DA}"/>
              </a:ext>
            </a:extLst>
          </p:cNvPr>
          <p:cNvSpPr/>
          <p:nvPr/>
        </p:nvSpPr>
        <p:spPr>
          <a:xfrm>
            <a:off x="2831878" y="521369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P_6_BD#112468cbf?sp=1&amp;vcp=1&amp;pid=c096464a1&amp;color=0,0,0&amp;vtp=1&amp;vaab=1&amp;bt=1&amp;bbb=1&amp;hb=1&amp;zzd= 9">
            <a:extLst>
              <a:ext uri="{FF2B5EF4-FFF2-40B4-BE49-F238E27FC236}">
                <a16:creationId xmlns:a16="http://schemas.microsoft.com/office/drawing/2014/main" id="{2B320FE9-64A9-7250-3C9A-AC36BF0CF7A5}"/>
              </a:ext>
            </a:extLst>
          </p:cNvPr>
          <p:cNvSpPr/>
          <p:nvPr/>
        </p:nvSpPr>
        <p:spPr>
          <a:xfrm>
            <a:off x="2504853" y="5824506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1&amp;si=8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112468cbf?sp=1&amp;vcp=1&amp;pid=c096464a1&amp;color=0,0,0&amp;vtp=1&amp;vaab=1&amp;bt=1&amp;bbb=1"/>
          <p:cNvSpPr/>
          <p:nvPr/>
        </p:nvSpPr>
        <p:spPr>
          <a:xfrm>
            <a:off x="539496" y="1154779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3.重要虚词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（1）之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睨之（代词，指代陈康肃公射箭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以我酌油知之（代词，指射箭是凭手熟的道理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徐以杓酌油沥之（代词，指葫芦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</a:p>
          <a:p>
            <a:pPr latinLnBrk="1"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康肃笑而遣之（代词，指卖油翁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8" name="P_6#112468cbf?sp=1&amp;vcp=1&amp;pid=c096464a1&amp;color=0,0,0&amp;vtp=1&amp;vaab=1&amp;bt=1&amp;bbb=1&amp;zzd= 3">
            <a:extLst>
              <a:ext uri="{FF2B5EF4-FFF2-40B4-BE49-F238E27FC236}">
                <a16:creationId xmlns:a16="http://schemas.microsoft.com/office/drawing/2014/main" id="{89C99F35-E57A-C583-9931-E33979C2FF68}"/>
              </a:ext>
            </a:extLst>
          </p:cNvPr>
          <p:cNvSpPr/>
          <p:nvPr/>
        </p:nvSpPr>
        <p:spPr>
          <a:xfrm>
            <a:off x="2120678" y="305977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6#112468cbf?sp=1&amp;vcp=1&amp;pid=c096464a1&amp;color=0,0,0&amp;vtp=1&amp;vaab=1&amp;bt=1&amp;bbb=1&amp;zzd= 4">
            <a:extLst>
              <a:ext uri="{FF2B5EF4-FFF2-40B4-BE49-F238E27FC236}">
                <a16:creationId xmlns:a16="http://schemas.microsoft.com/office/drawing/2014/main" id="{E5DD6CA5-4523-12DC-3E1C-CFCBF6D9235A}"/>
              </a:ext>
            </a:extLst>
          </p:cNvPr>
          <p:cNvSpPr/>
          <p:nvPr/>
        </p:nvSpPr>
        <p:spPr>
          <a:xfrm>
            <a:off x="3543078" y="370747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6#112468cbf?sp=1&amp;vcp=1&amp;pid=c096464a1&amp;color=0,0,0&amp;vtp=1&amp;vaab=1&amp;bt=1&amp;bbb=1&amp;zzd= 5">
            <a:extLst>
              <a:ext uri="{FF2B5EF4-FFF2-40B4-BE49-F238E27FC236}">
                <a16:creationId xmlns:a16="http://schemas.microsoft.com/office/drawing/2014/main" id="{B446F821-90D7-8A83-B43A-E1886ADCF4AB}"/>
              </a:ext>
            </a:extLst>
          </p:cNvPr>
          <p:cNvSpPr/>
          <p:nvPr/>
        </p:nvSpPr>
        <p:spPr>
          <a:xfrm>
            <a:off x="3898678" y="435517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_6#112468cbf?sp=1&amp;vcp=1&amp;pid=c096464a1&amp;color=0,0,0&amp;vtp=1&amp;vaab=1&amp;bt=1&amp;bbb=1&amp;zzd= 6">
            <a:extLst>
              <a:ext uri="{FF2B5EF4-FFF2-40B4-BE49-F238E27FC236}">
                <a16:creationId xmlns:a16="http://schemas.microsoft.com/office/drawing/2014/main" id="{8A7F9204-91AF-8855-704A-1CD7B31D33A8}"/>
              </a:ext>
            </a:extLst>
          </p:cNvPr>
          <p:cNvSpPr/>
          <p:nvPr/>
        </p:nvSpPr>
        <p:spPr>
          <a:xfrm>
            <a:off x="3543078" y="495646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3f42ed094?sp=1&amp;vcp=1&amp;pid=52b256326&amp;color=0,0,0&amp;vtp=1&amp;vaab=1&amp;bt=1&amp;bbb=1&amp;hb=1"/>
          <p:cNvSpPr/>
          <p:nvPr/>
        </p:nvSpPr>
        <p:spPr>
          <a:xfrm>
            <a:off x="539496" y="185899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4.写作特色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咏雪》在文章结尾处交代谢道韫的身份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，使读者在不知道她是谁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的情况下先领略她的才华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，暗示了她是一个不凡的人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。这是一种未知其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人先露其才的艺术技巧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，蓄势而发，给读者留下深刻的印象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，将谢道韫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这个人物的形象和她的才华展现得极其突出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2&amp;si=8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112468cbf?sp=1&amp;vcp=1&amp;pid=c096464a1&amp;color=0,0,0&amp;vtp=1&amp;vaab=1&amp;bt=1&amp;bbb=1"/>
          <p:cNvSpPr/>
          <p:nvPr/>
        </p:nvSpPr>
        <p:spPr>
          <a:xfrm>
            <a:off x="539496" y="92046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）而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①释担而立（连词，表承接）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②而钱不湿（连词，表转折）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③康肃笑而遣之（连词，表修饰）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（3）以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①以我酌油知之（介词，凭、靠）</a:t>
            </a:r>
          </a:p>
          <a:p>
            <a:pPr latinLnBrk="1"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②徐以杓酌油沥之（介词，用）</a:t>
            </a:r>
            <a:endParaRPr lang="en-US" altLang="zh-CN" sz="2800" dirty="0"/>
          </a:p>
        </p:txBody>
      </p:sp>
      <p:sp>
        <p:nvSpPr>
          <p:cNvPr id="9" name="P_6_BD#112468cbf?sp=1&amp;vcp=1&amp;pid=c096464a1&amp;color=0,0,0&amp;vtp=1&amp;vaab=1&amp;bt=1&amp;bbb=1&amp;zzd= 2">
            <a:extLst>
              <a:ext uri="{FF2B5EF4-FFF2-40B4-BE49-F238E27FC236}">
                <a16:creationId xmlns:a16="http://schemas.microsoft.com/office/drawing/2014/main" id="{83398D97-F245-B938-68BB-8AA340288994}"/>
              </a:ext>
            </a:extLst>
          </p:cNvPr>
          <p:cNvSpPr/>
          <p:nvPr/>
        </p:nvSpPr>
        <p:spPr>
          <a:xfrm>
            <a:off x="2476278" y="217776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6_BD#112468cbf?sp=1&amp;vcp=1&amp;pid=c096464a1&amp;color=0,0,0&amp;vtp=1&amp;vaab=1&amp;bt=1&amp;bbb=1&amp;zzd= 3">
            <a:extLst>
              <a:ext uri="{FF2B5EF4-FFF2-40B4-BE49-F238E27FC236}">
                <a16:creationId xmlns:a16="http://schemas.microsoft.com/office/drawing/2014/main" id="{D250B1B4-1FA0-E8DD-4B07-F6F565B070F4}"/>
              </a:ext>
            </a:extLst>
          </p:cNvPr>
          <p:cNvSpPr/>
          <p:nvPr/>
        </p:nvSpPr>
        <p:spPr>
          <a:xfrm>
            <a:off x="1765078" y="282546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_6_BD#112468cbf?sp=1&amp;vcp=1&amp;pid=c096464a1&amp;color=0,0,0&amp;vtp=1&amp;vaab=1&amp;bt=1&amp;bbb=1&amp;zzd= 4">
            <a:extLst>
              <a:ext uri="{FF2B5EF4-FFF2-40B4-BE49-F238E27FC236}">
                <a16:creationId xmlns:a16="http://schemas.microsoft.com/office/drawing/2014/main" id="{677B48FA-2299-F200-62A4-94B88534804D}"/>
              </a:ext>
            </a:extLst>
          </p:cNvPr>
          <p:cNvSpPr/>
          <p:nvPr/>
        </p:nvSpPr>
        <p:spPr>
          <a:xfrm>
            <a:off x="2831878" y="347316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P_6_BD#112468cbf?sp=1&amp;vcp=1&amp;pid=c096464a1&amp;color=0,0,0&amp;vtp=1&amp;vaab=1&amp;bt=1&amp;bbb=1&amp;zzd= 6">
            <a:extLst>
              <a:ext uri="{FF2B5EF4-FFF2-40B4-BE49-F238E27FC236}">
                <a16:creationId xmlns:a16="http://schemas.microsoft.com/office/drawing/2014/main" id="{DF382425-FF14-5D67-B9B0-6EAD457EDB0E}"/>
              </a:ext>
            </a:extLst>
          </p:cNvPr>
          <p:cNvSpPr/>
          <p:nvPr/>
        </p:nvSpPr>
        <p:spPr>
          <a:xfrm>
            <a:off x="1765078" y="476856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P_6_BD#112468cbf?sp=1&amp;vcp=1&amp;pid=c096464a1&amp;color=0,0,0&amp;vtp=1&amp;vaab=1&amp;bt=1&amp;bbb=1&amp;zzd= 7">
            <a:extLst>
              <a:ext uri="{FF2B5EF4-FFF2-40B4-BE49-F238E27FC236}">
                <a16:creationId xmlns:a16="http://schemas.microsoft.com/office/drawing/2014/main" id="{F4C381DE-FB21-C71B-9024-868F76ECA82F}"/>
              </a:ext>
            </a:extLst>
          </p:cNvPr>
          <p:cNvSpPr/>
          <p:nvPr/>
        </p:nvSpPr>
        <p:spPr>
          <a:xfrm>
            <a:off x="2120678" y="5369846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3&amp;si=8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112468cbf?sp=1&amp;vcp=1&amp;pid=c096464a1&amp;color=0,0,0&amp;vtp=1&amp;vaab=1&amp;bt=1&amp;bbb=1&amp;hb=1"/>
          <p:cNvSpPr/>
          <p:nvPr/>
        </p:nvSpPr>
        <p:spPr>
          <a:xfrm>
            <a:off x="539496" y="185899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4.理解拓展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这个故事讲述了熟能生巧的道理。卖油翁和陈康肃公二人对待自己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长处的态度截然不同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，我们从中可以得到的启发是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：应该把自己的长处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当作一种战胜困难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、张扬个性的资源优势，而不是进行炫耀的资本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；对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于别人的长处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，应善于取长补短，学为己用，不可嫉妒诋毁。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4&amp;si=8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112468cbf?sp=1&amp;vcp=1&amp;pid=c096464a1&amp;color=0,0,0&amp;vtp=1&amp;vaab=1&amp;bt=1&amp;bbb=1&amp;hb=1"/>
          <p:cNvSpPr/>
          <p:nvPr/>
        </p:nvSpPr>
        <p:spPr>
          <a:xfrm>
            <a:off x="539496" y="217903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5.写作特色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本文用语简洁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，运用对比的写作手法，先描述善射之人陈尧咨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中八九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”，勾勒其骄傲自满的形象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，再以卖油翁自钱孔沥油而钱不湿的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高超技艺进行对比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，以此衬托出卖油翁谦逊的形象。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5&amp;si=8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ac54e2d02?vcp=1&amp;pid=cb6f9d27e&amp;color=0,0,0&amp;vtp=1&amp;vaab=1&amp;bt=1&amp;bbb=1"/>
          <p:cNvSpPr/>
          <p:nvPr/>
        </p:nvSpPr>
        <p:spPr>
          <a:xfrm>
            <a:off x="539496" y="316275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（三）短文两篇</a:t>
            </a:r>
            <a:endParaRPr lang="en-US" altLang="zh-CN" sz="3000" dirty="0"/>
          </a:p>
        </p:txBody>
      </p:sp>
      <p:sp>
        <p:nvSpPr>
          <p:cNvPr id="3" name="C_6_BD#179a638e2?sp=1&amp;vcp=1&amp;pid=ac54e2d02&amp;color=0,0,0&amp;vtp=1&amp;vaab=1&amp;bbb=1"/>
          <p:cNvSpPr/>
          <p:nvPr/>
        </p:nvSpPr>
        <p:spPr>
          <a:xfrm>
            <a:off x="539496" y="1000004"/>
            <a:ext cx="11109960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陋室铭</a:t>
            </a:r>
            <a:endParaRPr lang="en-US" altLang="zh-CN" sz="2800" dirty="0"/>
          </a:p>
        </p:txBody>
      </p:sp>
      <p:graphicFrame>
        <p:nvGraphicFramePr>
          <p:cNvPr id="86" name="P_7_BD#1f88c4a70?colgroup=10,18&amp;vcp=1&amp;pid=179a638e2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9101397"/>
              </p:ext>
            </p:extLst>
          </p:nvPr>
        </p:nvGraphicFramePr>
        <p:xfrm>
          <a:off x="280476" y="1767631"/>
          <a:ext cx="11628000" cy="4434460"/>
        </p:xfrm>
        <a:graphic>
          <a:graphicData uri="http://schemas.openxmlformats.org/drawingml/2006/table">
            <a:tbl>
              <a:tblPr/>
              <a:tblGrid>
                <a:gridCol w="439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236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参考译文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94900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山不在高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有仙则名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水不在深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有龙则灵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斯是陋室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惟吾德馨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苔痕上阶绿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草色入帘青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谈笑有鸿儒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往来无白丁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山不一定要高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有仙人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居住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就有名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水不一定要深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有龙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居住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就显得神异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这是简陋的屋舍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只因我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住屋的人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的品德好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就不感到简陋了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苔痕蔓延到台阶上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使台阶都绿了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草色映入竹帘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使室内染上青色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说说笑笑的是博学的人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来来往往的没有平民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6&amp;si=8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7" name="P_7_BD#1f88c4a70?colgroup=10,18&amp;vcp=1&amp;pid=179a638e2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97918458"/>
              </p:ext>
            </p:extLst>
          </p:nvPr>
        </p:nvGraphicFramePr>
        <p:xfrm>
          <a:off x="402420" y="1718754"/>
          <a:ext cx="11387160" cy="3324988"/>
        </p:xfrm>
        <a:graphic>
          <a:graphicData uri="http://schemas.openxmlformats.org/drawingml/2006/table">
            <a:tbl>
              <a:tblPr/>
              <a:tblGrid>
                <a:gridCol w="439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9951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参考译文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85428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可以调素琴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阅金经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无丝竹之乱耳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无案牍之劳形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南阳诸葛庐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西蜀子云亭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孔子云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何陋之有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可以调弄不加装饰的琴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阅览佛经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没有世俗的乐曲扰乱心境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没有官府公文劳神伤身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它好比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诸葛亮隐居南阳住的草庐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扬子云在西蜀的屋舍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孔子说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有什么简陋的呢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1f88c4a70?colgroup=10,18&amp;vcp=1&amp;pid=179a638e2&amp;color=0,0,0&amp;mp=1&amp;vtp=1&amp;vaab=1&amp;bt=1&amp;bbb=1">
            <a:extLst>
              <a:ext uri="{FF2B5EF4-FFF2-40B4-BE49-F238E27FC236}">
                <a16:creationId xmlns:a16="http://schemas.microsoft.com/office/drawing/2014/main" id="{558C5C30-08E4-74C3-F104-6F7F4B319CB9}"/>
              </a:ext>
            </a:extLst>
          </p:cNvPr>
          <p:cNvSpPr txBox="1"/>
          <p:nvPr/>
        </p:nvSpPr>
        <p:spPr>
          <a:xfrm>
            <a:off x="10913023" y="101034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7&amp;si=8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1f88c4a70?sp=1&amp;vcp=1&amp;pid=179a638e2&amp;color=0,0,0&amp;vtp=1&amp;vaab=1&amp;bt=1&amp;bbb=1"/>
          <p:cNvSpPr/>
          <p:nvPr/>
        </p:nvSpPr>
        <p:spPr>
          <a:xfrm>
            <a:off x="539496" y="822039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1.朗读节奏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（1）苔痕/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上阶绿，草色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/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入帘青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（2）谈笑/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有鸿儒，往来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/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无白丁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2.重要实词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（1）古今异义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可以调素琴（古义：调弄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/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今义：调解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无案牍之劳形（古义：形体，躯体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/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今义：形状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7" name="P_7#1f88c4a70?sp=1&amp;vcp=1&amp;pid=179a638e2&amp;color=0,0,0&amp;vtp=1&amp;vaab=1&amp;bt=1&amp;bbb=1&amp;zzd= 7">
            <a:extLst>
              <a:ext uri="{FF2B5EF4-FFF2-40B4-BE49-F238E27FC236}">
                <a16:creationId xmlns:a16="http://schemas.microsoft.com/office/drawing/2014/main" id="{381937CD-7BAF-6AB5-EE9B-C2CA6837189A}"/>
              </a:ext>
            </a:extLst>
          </p:cNvPr>
          <p:cNvSpPr/>
          <p:nvPr/>
        </p:nvSpPr>
        <p:spPr>
          <a:xfrm>
            <a:off x="2476278" y="467013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7#1f88c4a70?sp=1&amp;vcp=1&amp;pid=179a638e2&amp;color=0,0,0&amp;vtp=1&amp;vaab=1&amp;bt=1&amp;bbb=1&amp;zzd= 9">
            <a:extLst>
              <a:ext uri="{FF2B5EF4-FFF2-40B4-BE49-F238E27FC236}">
                <a16:creationId xmlns:a16="http://schemas.microsoft.com/office/drawing/2014/main" id="{C1192CE6-A1DB-D867-9172-F3BC2F0C7F59}"/>
              </a:ext>
            </a:extLst>
          </p:cNvPr>
          <p:cNvSpPr/>
          <p:nvPr/>
        </p:nvSpPr>
        <p:spPr>
          <a:xfrm>
            <a:off x="3543078" y="529047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9&amp;si=8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_BD#1f88c4a70?sp=1&amp;vcp=1&amp;pid=179a638e2&amp;color=0,0,0&amp;vtp=1&amp;vaab=1&amp;bt=1&amp;bbb=1"/>
          <p:cNvSpPr/>
          <p:nvPr/>
        </p:nvSpPr>
        <p:spPr>
          <a:xfrm>
            <a:off x="539496" y="122526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）词类活用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①山不在高，有仙则名（名词用作动词，出名，有名）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②水不在深，有龙则灵（形容词用作动词，显得神异）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③苔痕上阶绿（上，方位名词用作动词，蔓延；绿，形容词的使动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用法，使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变绿）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④无丝竹之乱耳，无案牍之劳形（乱，形容词的使动用法，使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受到扰乱；劳，形容词的使动用法，使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感到劳累）</a:t>
            </a:r>
            <a:endParaRPr lang="en-US" altLang="zh-CN" sz="2800" dirty="0"/>
          </a:p>
        </p:txBody>
      </p:sp>
      <p:sp>
        <p:nvSpPr>
          <p:cNvPr id="7" name="P_7_BD#1f88c4a70?sp=1&amp;vcp=1&amp;pid=179a638e2&amp;color=0,0,0&amp;vtp=1&amp;vaab=1&amp;bt=1&amp;bbb=1&amp;zzd= 2">
            <a:extLst>
              <a:ext uri="{FF2B5EF4-FFF2-40B4-BE49-F238E27FC236}">
                <a16:creationId xmlns:a16="http://schemas.microsoft.com/office/drawing/2014/main" id="{67D1B303-D772-C8A9-66DF-46AAA676A0AD}"/>
              </a:ext>
            </a:extLst>
          </p:cNvPr>
          <p:cNvSpPr/>
          <p:nvPr/>
        </p:nvSpPr>
        <p:spPr>
          <a:xfrm>
            <a:off x="4609878" y="248256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7_BD#1f88c4a70?sp=1&amp;vcp=1&amp;pid=179a638e2&amp;color=0,0,0&amp;vtp=1&amp;vaab=1&amp;bt=1&amp;bbb=1&amp;zzd= 3">
            <a:extLst>
              <a:ext uri="{FF2B5EF4-FFF2-40B4-BE49-F238E27FC236}">
                <a16:creationId xmlns:a16="http://schemas.microsoft.com/office/drawing/2014/main" id="{FA8E2899-9ADE-1037-98D8-5F78E12591CA}"/>
              </a:ext>
            </a:extLst>
          </p:cNvPr>
          <p:cNvSpPr/>
          <p:nvPr/>
        </p:nvSpPr>
        <p:spPr>
          <a:xfrm>
            <a:off x="4609878" y="313026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7_BD#1f88c4a70?sp=1&amp;vcp=1&amp;pid=179a638e2&amp;color=0,0,0&amp;vtp=1&amp;vaab=1&amp;bt=1&amp;bbb=1&amp;zzd= 4">
            <a:extLst>
              <a:ext uri="{FF2B5EF4-FFF2-40B4-BE49-F238E27FC236}">
                <a16:creationId xmlns:a16="http://schemas.microsoft.com/office/drawing/2014/main" id="{40FFEAD1-42FE-989B-43BE-885B607B0E4E}"/>
              </a:ext>
            </a:extLst>
          </p:cNvPr>
          <p:cNvSpPr/>
          <p:nvPr/>
        </p:nvSpPr>
        <p:spPr>
          <a:xfrm>
            <a:off x="2476278" y="377796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7_BD#1f88c4a70?sp=1&amp;vcp=1&amp;pid=179a638e2&amp;color=0,0,0&amp;vtp=1&amp;vaab=1&amp;bt=1&amp;bbb=1&amp;zzd= 4">
            <a:extLst>
              <a:ext uri="{FF2B5EF4-FFF2-40B4-BE49-F238E27FC236}">
                <a16:creationId xmlns:a16="http://schemas.microsoft.com/office/drawing/2014/main" id="{62F2022E-0765-617E-68F8-90E5A4D650C4}"/>
              </a:ext>
            </a:extLst>
          </p:cNvPr>
          <p:cNvSpPr/>
          <p:nvPr/>
        </p:nvSpPr>
        <p:spPr>
          <a:xfrm>
            <a:off x="3187478" y="377796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_7_BD#1f88c4a70?sp=1&amp;vcp=1&amp;pid=179a638e2&amp;color=0,0,0&amp;vtp=1&amp;vaab=1&amp;bt=1&amp;bbb=1&amp;zzd= 6">
            <a:extLst>
              <a:ext uri="{FF2B5EF4-FFF2-40B4-BE49-F238E27FC236}">
                <a16:creationId xmlns:a16="http://schemas.microsoft.com/office/drawing/2014/main" id="{071DF6C7-FF62-01CA-96DC-E7A5D5250E02}"/>
              </a:ext>
            </a:extLst>
          </p:cNvPr>
          <p:cNvSpPr/>
          <p:nvPr/>
        </p:nvSpPr>
        <p:spPr>
          <a:xfrm>
            <a:off x="3187478" y="507336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P_7_BD#1f88c4a70?sp=1&amp;vcp=1&amp;pid=179a638e2&amp;color=0,0,0&amp;vtp=1&amp;vaab=1&amp;bt=1&amp;bbb=1&amp;zzd= 6">
            <a:extLst>
              <a:ext uri="{FF2B5EF4-FFF2-40B4-BE49-F238E27FC236}">
                <a16:creationId xmlns:a16="http://schemas.microsoft.com/office/drawing/2014/main" id="{587ADFB6-8417-EDE4-39ED-F795B106717F}"/>
              </a:ext>
            </a:extLst>
          </p:cNvPr>
          <p:cNvSpPr/>
          <p:nvPr/>
        </p:nvSpPr>
        <p:spPr>
          <a:xfrm>
            <a:off x="5676678" y="507336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0&amp;si=9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1f88c4a70?sp=1&amp;vcp=1&amp;pid=179a638e2&amp;color=0,0,0&amp;vtp=1&amp;vaab=1&amp;bt=1&amp;bbb=1&amp;hb=1"/>
          <p:cNvSpPr/>
          <p:nvPr/>
        </p:nvSpPr>
        <p:spPr>
          <a:xfrm>
            <a:off x="539496" y="127479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3.重要虚词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之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无案牍之劳形（助词，用于主谓语之间，取消句子的独立性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何陋之有（助词，宾语前置的标志，不译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3" name="P_7#1f88c4a70?sp=1&amp;vcp=1&amp;pid=179a638e2&amp;color=0,0,0&amp;vtp=1&amp;vaab=1&amp;bt=1&amp;bbb=1&amp;hb=1&amp;zzd= 5">
            <a:extLst>
              <a:ext uri="{FF2B5EF4-FFF2-40B4-BE49-F238E27FC236}">
                <a16:creationId xmlns:a16="http://schemas.microsoft.com/office/drawing/2014/main" id="{15A1416C-D5FC-309A-3287-8A70A03ED253}"/>
              </a:ext>
            </a:extLst>
          </p:cNvPr>
          <p:cNvSpPr/>
          <p:nvPr/>
        </p:nvSpPr>
        <p:spPr>
          <a:xfrm>
            <a:off x="2831878" y="317979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P_7#1f88c4a70?sp=1&amp;vcp=1&amp;pid=179a638e2&amp;color=0,0,0&amp;vtp=1&amp;vaab=1&amp;bt=1&amp;bbb=1&amp;hb=1&amp;zzd= 8">
            <a:extLst>
              <a:ext uri="{FF2B5EF4-FFF2-40B4-BE49-F238E27FC236}">
                <a16:creationId xmlns:a16="http://schemas.microsoft.com/office/drawing/2014/main" id="{B3FF9988-3C18-2D9C-F8FA-39A150820295}"/>
              </a:ext>
            </a:extLst>
          </p:cNvPr>
          <p:cNvSpPr/>
          <p:nvPr/>
        </p:nvSpPr>
        <p:spPr>
          <a:xfrm>
            <a:off x="2476278" y="441925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1&amp;si=9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1f88c4a70?sp=1&amp;vcp=1&amp;pid=179a638e2&amp;color=0,0,0&amp;vtp=1&amp;vaab=1&amp;bt=1&amp;bbb=1&amp;hb=1"/>
          <p:cNvSpPr/>
          <p:nvPr/>
        </p:nvSpPr>
        <p:spPr>
          <a:xfrm>
            <a:off x="539496" y="121256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4.理解拓展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启示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：在生活、工作与学习中，我们应做到不慕虚荣、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淡泊名利；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要有正确的生活品位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，美好的生活不一定要极尽豪奢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，简朴也是一种美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好的生活方式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；要多读书，提升自己的品位；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要多与情趣高尚的人交往。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5.主旨分析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全文短短81字，作者借赞美陋室，抒写自己志行高洁、安贫乐道和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不与世俗同流合污的品格。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3&amp;si=9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1f88c4a70?sp=1&amp;vcp=1&amp;pid=179a638e2&amp;color=0,0,0&amp;vtp=1&amp;vaab=1&amp;bt=1&amp;bbb=1"/>
          <p:cNvSpPr/>
          <p:nvPr/>
        </p:nvSpPr>
        <p:spPr>
          <a:xfrm>
            <a:off x="539496" y="154530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.写作特色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-5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（1）托物言志，借“陋室”表达自己的志趣，突出居室主人品德高尚。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-5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（2）运用类比手法，开头以“山不在高</a:t>
            </a:r>
            <a:r>
              <a:rPr kumimoji="0" lang="en-US" altLang="zh-CN" sz="2800" b="0" i="0" u="none" strike="noStrike" kern="1200" cap="none" spc="-5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kumimoji="0" lang="en-US" altLang="zh-CN" sz="2800" b="0" i="0" u="none" strike="noStrike" kern="1200" cap="none" spc="-5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有龙则灵”类比“斯是陋室，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-5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惟吾德馨”，说明高尚之士可以使“陋室”散发芬芳；结尾用“南阳诸葛亮”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-5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“西蜀子云亭”类比“陋室”，指出此“陋室”可以与古代名贤的居室相媲美。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（3）全文以骈句为主，句式整齐、节奏分明、音韵和谐。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0dc7759e0?sp=1&amp;vcp=1&amp;pid=11d0200ab&amp;color=0,0,0&amp;vtp=1&amp;vaab=1&amp;bt=1&amp;bbb=1"/>
          <p:cNvSpPr/>
          <p:nvPr/>
        </p:nvSpPr>
        <p:spPr>
          <a:xfrm>
            <a:off x="539496" y="554400"/>
            <a:ext cx="11109960" cy="50793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陈太丘与友期行</a:t>
            </a:r>
            <a:endParaRPr lang="en-US" altLang="zh-CN" sz="2800" dirty="0"/>
          </a:p>
        </p:txBody>
      </p:sp>
      <p:graphicFrame>
        <p:nvGraphicFramePr>
          <p:cNvPr id="10" name="P_7_BD#21aef0e54?colgroup=11,18&amp;vcp=1&amp;pid=0dc7759e0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40108196"/>
              </p:ext>
            </p:extLst>
          </p:nvPr>
        </p:nvGraphicFramePr>
        <p:xfrm>
          <a:off x="539496" y="1174413"/>
          <a:ext cx="11091672" cy="4267200"/>
        </p:xfrm>
        <a:graphic>
          <a:graphicData uri="http://schemas.openxmlformats.org/drawingml/2006/table">
            <a:tbl>
              <a:tblPr/>
              <a:tblGrid>
                <a:gridCol w="42062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8854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855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参考译文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40056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陈太丘与友期行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期</a:t>
                      </a: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日中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过中不至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太丘舍</a:t>
                      </a: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去后乃至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元方时年</a:t>
                      </a: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七岁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门外戏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客问元</a:t>
                      </a: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方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尊君在不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？”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答曰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待君久不至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已去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友</a:t>
                      </a: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人便怒曰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非人哉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!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与人</a:t>
                      </a:r>
                    </a:p>
                    <a:p>
                      <a:pPr marL="0" lv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期行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相委而去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陈太丘和朋友相约同行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约定的时间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在正午时分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过了正午时分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朋友还没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到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陈太丘丢下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朋友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而离开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陈太丘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离开后朋友才到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元方当时七岁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在门外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玩耍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陈太丘的朋友问元方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令尊在不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在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？”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元方回答道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我父亲等了您很久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您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却迟迟未到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我父亲已经离开了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友人便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生气地说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真不是人啊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和我相约同行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lv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丢下我走了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4&amp;si=9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9eb290e3c?vcp=1&amp;pid=ac54e2d02&amp;color=0,0,0&amp;vtp=1&amp;vaab=1&amp;bt=1&amp;bbb=1"/>
          <p:cNvSpPr/>
          <p:nvPr/>
        </p:nvSpPr>
        <p:spPr>
          <a:xfrm>
            <a:off x="539496" y="411525"/>
            <a:ext cx="11109960" cy="50793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爱莲说</a:t>
            </a:r>
            <a:endParaRPr lang="en-US" altLang="zh-CN" sz="2800" dirty="0"/>
          </a:p>
        </p:txBody>
      </p:sp>
      <p:graphicFrame>
        <p:nvGraphicFramePr>
          <p:cNvPr id="95" name="P_7_BD#e37c7e319?colgroup=11,17&amp;vcp=1&amp;pid=9eb290e3c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25538444"/>
              </p:ext>
            </p:extLst>
          </p:nvPr>
        </p:nvGraphicFramePr>
        <p:xfrm>
          <a:off x="263628" y="1015326"/>
          <a:ext cx="11661696" cy="5041202"/>
        </p:xfrm>
        <a:graphic>
          <a:graphicData uri="http://schemas.openxmlformats.org/drawingml/2006/table">
            <a:tbl>
              <a:tblPr/>
              <a:tblGrid>
                <a:gridCol w="44256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236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7802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参考译文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07105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6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水陆草木之花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可爱者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6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甚蕃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晋陶渊明独爱菊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自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6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李唐来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世人甚爱牡丹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予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6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独爱莲之出淤泥而不染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濯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6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清涟而不妖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中通外直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不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6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蔓不枝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香远益清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亭亭净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6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植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可远观而不可亵玩焉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6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水上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地上各种草木的花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可爱的很多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东晋的陶渊明只喜欢菊花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自唐朝以来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世人十分喜欢牡丹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我则只喜爱莲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——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莲从淤泥里生长出来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却不沾染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污秽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它经过清水洗涤但不显得妖艳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莲的柄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内部贯通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外部笔直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不横生藤蔓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不旁生枝茎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香气远闻更加清芬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它洁净地挺立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只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可以从远处观赏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却不能靠近赏玩啊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5&amp;si=9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6" name="P_7_BD#e37c7e319?colgroup=11,17&amp;vcp=1&amp;pid=9eb290e3c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1106863"/>
              </p:ext>
            </p:extLst>
          </p:nvPr>
        </p:nvGraphicFramePr>
        <p:xfrm>
          <a:off x="539496" y="1498536"/>
          <a:ext cx="11082528" cy="3879724"/>
        </p:xfrm>
        <a:graphic>
          <a:graphicData uri="http://schemas.openxmlformats.org/drawingml/2006/table">
            <a:tbl>
              <a:tblPr/>
              <a:tblGrid>
                <a:gridCol w="44256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568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参考译文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0164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予谓菊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花之隐逸者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也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牡丹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花之富贵者也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莲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花之君子者也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噫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菊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之爱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陶后鲜有闻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莲之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爱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同予者何人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？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牡丹之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爱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宜乎众矣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我认为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菊是花中的隐士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牡丹是花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中的富贵者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莲是花中的君子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唉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对于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菊花的喜爱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陶渊明以后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就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很少听到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了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对于莲的喜好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像我一样的还有什么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人呢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？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对于牡丹的喜爱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应当人很多了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e37c7e319?colgroup=11,17&amp;vcp=1&amp;pid=9eb290e3c&amp;color=0,0,0&amp;vtp=1&amp;vaab=1&amp;bt=1&amp;bbb=1">
            <a:extLst>
              <a:ext uri="{FF2B5EF4-FFF2-40B4-BE49-F238E27FC236}">
                <a16:creationId xmlns:a16="http://schemas.microsoft.com/office/drawing/2014/main" id="{452D9EFA-4153-78CE-1483-F3A87DBBBE0D}"/>
              </a:ext>
            </a:extLst>
          </p:cNvPr>
          <p:cNvSpPr txBox="1"/>
          <p:nvPr/>
        </p:nvSpPr>
        <p:spPr>
          <a:xfrm>
            <a:off x="10903879" y="79013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6&amp;si=9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e37c7e319?sp=1&amp;vcp=1&amp;pid=9eb290e3c&amp;color=0,0,0&amp;vtp=1&amp;vaab=1&amp;bt=1&amp;bbb=1"/>
          <p:cNvSpPr/>
          <p:nvPr/>
        </p:nvSpPr>
        <p:spPr>
          <a:xfrm>
            <a:off x="53721" y="654399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1.朗读节奏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（1）予独爱/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莲之出淤泥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/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而不染，濯清涟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/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而不妖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（2）亭亭/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净植，可远观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/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而不可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/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亵玩焉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2.重要实词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（1）古今异义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亭亭净植（古义：竖立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/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今义：栽种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（2）词类活用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不蔓不枝（蔓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名词用作动词，生藤蔓；枝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名词用作动词，生枝茎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8" name="P_7#e37c7e319?sp=1&amp;vcp=1&amp;pid=9eb290e3c&amp;color=0,0,0&amp;vtp=1&amp;vaab=1&amp;bt=1&amp;bbb=1&amp;zzd= 7">
            <a:extLst>
              <a:ext uri="{FF2B5EF4-FFF2-40B4-BE49-F238E27FC236}">
                <a16:creationId xmlns:a16="http://schemas.microsoft.com/office/drawing/2014/main" id="{42D824CD-CD8F-3586-036F-FD6AA5A2FF42}"/>
              </a:ext>
            </a:extLst>
          </p:cNvPr>
          <p:cNvSpPr/>
          <p:nvPr/>
        </p:nvSpPr>
        <p:spPr>
          <a:xfrm>
            <a:off x="1990503" y="450249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7#e37c7e319?sp=1&amp;vcp=1&amp;pid=9eb290e3c&amp;color=0,0,0&amp;vtp=1&amp;vaab=1&amp;bt=1&amp;bbb=1&amp;zzd= 10">
            <a:extLst>
              <a:ext uri="{FF2B5EF4-FFF2-40B4-BE49-F238E27FC236}">
                <a16:creationId xmlns:a16="http://schemas.microsoft.com/office/drawing/2014/main" id="{81ACCEEE-78EB-D7FC-20DE-81398C15592F}"/>
              </a:ext>
            </a:extLst>
          </p:cNvPr>
          <p:cNvSpPr/>
          <p:nvPr/>
        </p:nvSpPr>
        <p:spPr>
          <a:xfrm>
            <a:off x="1279303" y="5761006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7#e37c7e319?sp=1&amp;vcp=1&amp;pid=9eb290e3c&amp;color=0,0,0&amp;vtp=1&amp;vaab=1&amp;bt=1&amp;bbb=1&amp;zzd= 10">
            <a:extLst>
              <a:ext uri="{FF2B5EF4-FFF2-40B4-BE49-F238E27FC236}">
                <a16:creationId xmlns:a16="http://schemas.microsoft.com/office/drawing/2014/main" id="{83362E29-314A-01DF-3F07-102B21406838}"/>
              </a:ext>
            </a:extLst>
          </p:cNvPr>
          <p:cNvSpPr/>
          <p:nvPr/>
        </p:nvSpPr>
        <p:spPr>
          <a:xfrm>
            <a:off x="1990503" y="5761006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8&amp;si=9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_BD#e37c7e319?sp=1&amp;vcp=1&amp;pid=9eb290e3c&amp;color=0,0,0&amp;vtp=1&amp;vaab=1&amp;bt=1&amp;bbb=1"/>
          <p:cNvSpPr/>
          <p:nvPr/>
        </p:nvSpPr>
        <p:spPr>
          <a:xfrm>
            <a:off x="539496" y="186534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（3）其他实词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出淤泥而不染［沾染（污秽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）］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濯清涟而不妖（濯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洗；妖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艳丽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可远观而不可亵玩焉（亲近而不庄重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</a:p>
          <a:p>
            <a:pPr latinLnBrk="1"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宜乎众矣（应当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7" name="P_7_BD#e37c7e319?sp=1&amp;vcp=1&amp;pid=9eb290e3c&amp;color=0,0,0&amp;vtp=1&amp;vaab=1&amp;bt=1&amp;bbb=1&amp;zzd= 2">
            <a:extLst>
              <a:ext uri="{FF2B5EF4-FFF2-40B4-BE49-F238E27FC236}">
                <a16:creationId xmlns:a16="http://schemas.microsoft.com/office/drawing/2014/main" id="{FEB88673-C299-1408-D0AA-1DA3E071E752}"/>
              </a:ext>
            </a:extLst>
          </p:cNvPr>
          <p:cNvSpPr/>
          <p:nvPr/>
        </p:nvSpPr>
        <p:spPr>
          <a:xfrm>
            <a:off x="3543078" y="312264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7_BD#e37c7e319?sp=1&amp;vcp=1&amp;pid=9eb290e3c&amp;color=0,0,0&amp;vtp=1&amp;vaab=1&amp;bt=1&amp;bbb=1&amp;zzd= 3">
            <a:extLst>
              <a:ext uri="{FF2B5EF4-FFF2-40B4-BE49-F238E27FC236}">
                <a16:creationId xmlns:a16="http://schemas.microsoft.com/office/drawing/2014/main" id="{1C5552BE-7FCE-6929-725A-A547B0F99BA3}"/>
              </a:ext>
            </a:extLst>
          </p:cNvPr>
          <p:cNvSpPr/>
          <p:nvPr/>
        </p:nvSpPr>
        <p:spPr>
          <a:xfrm>
            <a:off x="1765078" y="377034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7_BD#e37c7e319?sp=1&amp;vcp=1&amp;pid=9eb290e3c&amp;color=0,0,0&amp;vtp=1&amp;vaab=1&amp;bt=1&amp;bbb=1&amp;zzd= 3">
            <a:extLst>
              <a:ext uri="{FF2B5EF4-FFF2-40B4-BE49-F238E27FC236}">
                <a16:creationId xmlns:a16="http://schemas.microsoft.com/office/drawing/2014/main" id="{B2D7A26E-A5BA-E7E8-068A-677D00803966}"/>
              </a:ext>
            </a:extLst>
          </p:cNvPr>
          <p:cNvSpPr/>
          <p:nvPr/>
        </p:nvSpPr>
        <p:spPr>
          <a:xfrm>
            <a:off x="3543078" y="377034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7_BD#e37c7e319?sp=1&amp;vcp=1&amp;pid=9eb290e3c&amp;color=0,0,0&amp;vtp=1&amp;vaab=1&amp;bt=1&amp;bbb=1&amp;zzd= 4">
            <a:extLst>
              <a:ext uri="{FF2B5EF4-FFF2-40B4-BE49-F238E27FC236}">
                <a16:creationId xmlns:a16="http://schemas.microsoft.com/office/drawing/2014/main" id="{872ED7C6-272C-A702-0F0C-2CFECADC580C}"/>
              </a:ext>
            </a:extLst>
          </p:cNvPr>
          <p:cNvSpPr/>
          <p:nvPr/>
        </p:nvSpPr>
        <p:spPr>
          <a:xfrm>
            <a:off x="3898678" y="441804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_7_BD#e37c7e319?sp=1&amp;vcp=1&amp;pid=9eb290e3c&amp;color=0,0,0&amp;vtp=1&amp;vaab=1&amp;bt=1&amp;bbb=1&amp;zzd= 5">
            <a:extLst>
              <a:ext uri="{FF2B5EF4-FFF2-40B4-BE49-F238E27FC236}">
                <a16:creationId xmlns:a16="http://schemas.microsoft.com/office/drawing/2014/main" id="{54DC6521-CF14-B56E-A47A-F231AAB02E49}"/>
              </a:ext>
            </a:extLst>
          </p:cNvPr>
          <p:cNvSpPr/>
          <p:nvPr/>
        </p:nvSpPr>
        <p:spPr>
          <a:xfrm>
            <a:off x="1765078" y="502885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9&amp;si=9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e37c7e319?sp=1&amp;vcp=1&amp;pid=9eb290e3c&amp;color=0,0,0&amp;vtp=1&amp;vaab=1&amp;bt=1&amp;bbb=1"/>
          <p:cNvSpPr/>
          <p:nvPr/>
        </p:nvSpPr>
        <p:spPr>
          <a:xfrm>
            <a:off x="539496" y="392475"/>
            <a:ext cx="11109960" cy="5735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3.重要虚词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（1）之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水陆草木之花（助词，的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予独爱莲之出淤泥而不染（助词，用于主谓语之间，取消句子独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立性，不译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（2）而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濯清涟而不妖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/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可远观而不可亵玩焉［连词，表转折，却（但是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）］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可远观而不可亵玩焉（语气词，可译为“啊”或不译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8" name="P_7#e37c7e319?sp=1&amp;vcp=1&amp;pid=9eb290e3c&amp;color=0,0,0&amp;vtp=1&amp;vaab=1&amp;bt=1&amp;bbb=1&amp;zzd= 3">
            <a:extLst>
              <a:ext uri="{FF2B5EF4-FFF2-40B4-BE49-F238E27FC236}">
                <a16:creationId xmlns:a16="http://schemas.microsoft.com/office/drawing/2014/main" id="{D85FF7CA-5449-7E6B-DD67-A1D7522A13BC}"/>
              </a:ext>
            </a:extLst>
          </p:cNvPr>
          <p:cNvSpPr/>
          <p:nvPr/>
        </p:nvSpPr>
        <p:spPr>
          <a:xfrm>
            <a:off x="3187478" y="229747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7#e37c7e319?sp=1&amp;vcp=1&amp;pid=9eb290e3c&amp;color=0,0,0&amp;vtp=1&amp;vaab=1&amp;bt=1&amp;bbb=1&amp;zzd= 4">
            <a:extLst>
              <a:ext uri="{FF2B5EF4-FFF2-40B4-BE49-F238E27FC236}">
                <a16:creationId xmlns:a16="http://schemas.microsoft.com/office/drawing/2014/main" id="{A0F41E7A-7833-FB06-05DE-5DB2A385A796}"/>
              </a:ext>
            </a:extLst>
          </p:cNvPr>
          <p:cNvSpPr/>
          <p:nvPr/>
        </p:nvSpPr>
        <p:spPr>
          <a:xfrm>
            <a:off x="3187478" y="294517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7#e37c7e319?sp=1&amp;vcp=1&amp;pid=9eb290e3c&amp;color=0,0,0&amp;vtp=1&amp;vaab=1&amp;bt=1&amp;bbb=1&amp;zzd= 8">
            <a:extLst>
              <a:ext uri="{FF2B5EF4-FFF2-40B4-BE49-F238E27FC236}">
                <a16:creationId xmlns:a16="http://schemas.microsoft.com/office/drawing/2014/main" id="{BB9F6425-5DC9-A319-201F-7CEC188F4DDF}"/>
              </a:ext>
            </a:extLst>
          </p:cNvPr>
          <p:cNvSpPr/>
          <p:nvPr/>
        </p:nvSpPr>
        <p:spPr>
          <a:xfrm>
            <a:off x="2476278" y="488827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_7#e37c7e319?sp=1&amp;vcp=1&amp;pid=9eb290e3c&amp;color=0,0,0&amp;vtp=1&amp;vaab=1&amp;bt=1&amp;bbb=1&amp;zzd= 8">
            <a:extLst>
              <a:ext uri="{FF2B5EF4-FFF2-40B4-BE49-F238E27FC236}">
                <a16:creationId xmlns:a16="http://schemas.microsoft.com/office/drawing/2014/main" id="{59FD0D33-103A-E3AB-9755-FC3B35DD82B0}"/>
              </a:ext>
            </a:extLst>
          </p:cNvPr>
          <p:cNvSpPr/>
          <p:nvPr/>
        </p:nvSpPr>
        <p:spPr>
          <a:xfrm>
            <a:off x="4708303" y="488827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P_7#e37c7e319?sp=1&amp;vcp=1&amp;pid=9eb290e3c&amp;color=0,0,0&amp;vtp=1&amp;vaab=1&amp;bt=1&amp;bbb=1&amp;zzd= 11">
            <a:extLst>
              <a:ext uri="{FF2B5EF4-FFF2-40B4-BE49-F238E27FC236}">
                <a16:creationId xmlns:a16="http://schemas.microsoft.com/office/drawing/2014/main" id="{84598034-8067-E15B-BEC8-56E89487083E}"/>
              </a:ext>
            </a:extLst>
          </p:cNvPr>
          <p:cNvSpPr/>
          <p:nvPr/>
        </p:nvSpPr>
        <p:spPr>
          <a:xfrm>
            <a:off x="4254278" y="6137257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0&amp;si=10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e37c7e319?sp=1&amp;vcp=1&amp;pid=9eb290e3c&amp;color=0,0,0&amp;vtp=1&amp;vaab=1&amp;bt=1&amp;bbb=1&amp;hb=1"/>
          <p:cNvSpPr/>
          <p:nvPr/>
        </p:nvSpPr>
        <p:spPr>
          <a:xfrm>
            <a:off x="539496" y="89252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4.理解拓展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文章借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“莲”阐述了人与环境的关系。一个人自制力强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，才能不受周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围不良环境的影响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，才能做到“出淤泥而不染”，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保持自己的高尚情操；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反之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，一个人如果自制力弱，易受周围不良环境的影响，就有可能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“近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墨者黑”。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5.情感分析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本文通过对莲的形象和品质的描写，歌颂了莲坚贞高洁的品格，从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而表现了作者洁身自爱的高洁人格，以及对追名逐利的世态的厌恶之情。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2&amp;si=1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e37c7e319?sp=1&amp;vcp=1&amp;pid=9eb290e3c&amp;color=0,0,0&amp;vtp=1&amp;vaab=1&amp;bt=1&amp;bbb=1"/>
          <p:cNvSpPr/>
          <p:nvPr/>
        </p:nvSpPr>
        <p:spPr>
          <a:xfrm>
            <a:off x="539496" y="90522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6.写作特色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（1）本文以莲喻人、托物言志。描写莲的生长环境、体态、香气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和风度气质，突出了莲的高洁形象，表达了作者洁身自好、不慕名利的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生活态度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（2）运用了衬托的手法，突出中心，加深立意，以“牡丹之爱”“菊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之爱”衬托“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莲之爱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”，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突出“莲之爱”者的境界之高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（3）综合运用描写、抒情、议论多种表达方式。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（4）以散句为主，句式长短相间、错落有致、富于变化。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3&amp;si=10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569c0e331?vcp=1&amp;pid=cb6f9d27e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2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（四）活</a:t>
            </a:r>
            <a:r>
              <a:rPr lang="en-US" altLang="zh-CN" sz="3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板</a:t>
            </a:r>
            <a:endParaRPr lang="en-US" altLang="zh-CN" sz="3000" dirty="0"/>
          </a:p>
        </p:txBody>
      </p:sp>
      <p:graphicFrame>
        <p:nvGraphicFramePr>
          <p:cNvPr id="104" name="P_6_BD#033eecc1d?colgroup=11,18&amp;vcp=1&amp;pid=569c0e331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9426436"/>
              </p:ext>
            </p:extLst>
          </p:nvPr>
        </p:nvGraphicFramePr>
        <p:xfrm>
          <a:off x="539496" y="1272966"/>
          <a:ext cx="11082528" cy="2770252"/>
        </p:xfrm>
        <a:graphic>
          <a:graphicData uri="http://schemas.openxmlformats.org/drawingml/2006/table">
            <a:tbl>
              <a:tblPr/>
              <a:tblGrid>
                <a:gridCol w="43982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842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参考译文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0692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板印书籍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唐人尚未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盛为之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自冯瀛王始印五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经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已后典籍皆为板本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雕版印刷书籍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唐朝人还没有大规模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地做这件事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自五代冯瀛王时才开始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用雕版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印五经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以后的经典文献都是版印的书籍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4&amp;si=10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5" name="P_6_BD#033eecc1d?colgroup=11,18&amp;vcp=1&amp;pid=569c0e331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8581316"/>
              </p:ext>
            </p:extLst>
          </p:nvPr>
        </p:nvGraphicFramePr>
        <p:xfrm>
          <a:off x="539496" y="1043028"/>
          <a:ext cx="11082528" cy="5120640"/>
        </p:xfrm>
        <a:graphic>
          <a:graphicData uri="http://schemas.openxmlformats.org/drawingml/2006/table">
            <a:tbl>
              <a:tblPr/>
              <a:tblGrid>
                <a:gridCol w="43982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842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0505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参考译文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01024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庆历中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有布衣毕昇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又为活板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其法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用胶泥刻字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薄如钱唇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每字为一印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火烧令坚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先设一铁板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其上以松脂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蜡和纸灰之类冒之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欲印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则以一铁范置铁板上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乃密布字印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满铁范为一板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持就火炀之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药稍镕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则以一平板按其面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则字平如砥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庆历年间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有个平民叫毕昇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又发明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了活字印刷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它的方法是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: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用胶泥刻字印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薄得跟铜钱的边缘一样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每个字刻一个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印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用火烧让它变得坚固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先设置一块铁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板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用松脂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蜡混合纸灰这类东西在上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面覆盖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想印的时候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就把一个铁制的模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子放在铁板上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然后密密地排上字印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排满了就成为一版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再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拿它靠近火烘烤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;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松脂和蜡等混合物稍稍熔化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就用一块平的木板按压其版面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于是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所有排在铁板上的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活字就平得像磨刀石了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6_BD#033eecc1d?colgroup=11,18&amp;vcp=1&amp;pid=569c0e331&amp;color=0,0,0&amp;vtp=1&amp;vaab=1&amp;bt=1&amp;bbb=1">
            <a:extLst>
              <a:ext uri="{FF2B5EF4-FFF2-40B4-BE49-F238E27FC236}">
                <a16:creationId xmlns:a16="http://schemas.microsoft.com/office/drawing/2014/main" id="{9933938F-9E76-BD65-7B76-D51F964A899E}"/>
              </a:ext>
            </a:extLst>
          </p:cNvPr>
          <p:cNvSpPr txBox="1"/>
          <p:nvPr/>
        </p:nvSpPr>
        <p:spPr>
          <a:xfrm>
            <a:off x="10903879" y="45915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5&amp;si=10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6" name="P_6_BD#033eecc1d?colgroup=11,18&amp;vcp=1&amp;pid=569c0e331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1136516"/>
              </p:ext>
            </p:extLst>
          </p:nvPr>
        </p:nvGraphicFramePr>
        <p:xfrm>
          <a:off x="472821" y="996315"/>
          <a:ext cx="11274264" cy="5292027"/>
        </p:xfrm>
        <a:graphic>
          <a:graphicData uri="http://schemas.openxmlformats.org/drawingml/2006/table">
            <a:tbl>
              <a:tblPr/>
              <a:tblGrid>
                <a:gridCol w="43982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876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92377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参考译文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33723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若止印三二本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未为简易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若印数十百千本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则极为神速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常作二铁板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一板印刷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一板已自布字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此印者才毕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则第二板已具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更互用之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瞬息可就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每一字皆有数印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之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也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等字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每字有二十余印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以备一板内有重复者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如果只印两三本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还算不上简便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如果印几十几百甚至上千本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那就极其快了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通常准备两块铁板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一块印刷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一块另自排字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这一块刚刚印完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那一块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就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已经准备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好了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两块交替使用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极短的时间就可以印完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每一个字都备有几个字印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像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之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也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等字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每一个字都有二十多个字印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用来防备它们在一版内有重复的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6_BD#033eecc1d?colgroup=11,18&amp;vcp=1&amp;pid=569c0e331&amp;color=0,0,0&amp;mp=1&amp;vtp=1&amp;vaab=1&amp;bt=1&amp;bbb=1">
            <a:extLst>
              <a:ext uri="{FF2B5EF4-FFF2-40B4-BE49-F238E27FC236}">
                <a16:creationId xmlns:a16="http://schemas.microsoft.com/office/drawing/2014/main" id="{18089048-BCC2-891D-B391-493F304C9133}"/>
              </a:ext>
            </a:extLst>
          </p:cNvPr>
          <p:cNvSpPr txBox="1"/>
          <p:nvPr/>
        </p:nvSpPr>
        <p:spPr>
          <a:xfrm>
            <a:off x="10837204" y="287909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P_7_BD#21aef0e54?colgroup=11,18&amp;vcp=1&amp;pid=0dc7759e0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66781877"/>
              </p:ext>
            </p:extLst>
          </p:nvPr>
        </p:nvGraphicFramePr>
        <p:xfrm>
          <a:off x="539496" y="1444212"/>
          <a:ext cx="11232000" cy="3324988"/>
        </p:xfrm>
        <a:graphic>
          <a:graphicData uri="http://schemas.openxmlformats.org/drawingml/2006/table">
            <a:tbl>
              <a:tblPr/>
              <a:tblGrid>
                <a:gridCol w="457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60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参考译文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85428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元方曰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君与家君期日中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日中不至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则是无信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对子骂父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则是无礼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友人惭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下车引之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元方入门不顾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元方说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您与我父亲约在正午时分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正午时分您没到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就是不讲信用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对着孩子骂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他的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父亲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就是没有礼貌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朋友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感到惭愧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下了车想去拉元方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元方头也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不回地走进了家门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21aef0e54?colgroup=11,18&amp;vcp=1&amp;pid=0dc7759e0&amp;color=0,0,0&amp;mp=1&amp;vtp=1&amp;vaab=1&amp;bt=1&amp;bbb=1">
            <a:extLst>
              <a:ext uri="{FF2B5EF4-FFF2-40B4-BE49-F238E27FC236}">
                <a16:creationId xmlns:a16="http://schemas.microsoft.com/office/drawing/2014/main" id="{7952F4B1-79AA-CB63-85CE-1A2FB7F62C62}"/>
              </a:ext>
            </a:extLst>
          </p:cNvPr>
          <p:cNvSpPr txBox="1"/>
          <p:nvPr/>
        </p:nvSpPr>
        <p:spPr>
          <a:xfrm>
            <a:off x="10913023" y="73580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  <p:sp>
        <p:nvSpPr>
          <p:cNvPr id="3" name="P_7#21aef0e54?vcp=1&amp;pid=0dc7759e0&amp;color=0,0,0&amp;vtp=1&amp;vaab=1&amp;bt=1&amp;bbb=1">
            <a:extLst>
              <a:ext uri="{FF2B5EF4-FFF2-40B4-BE49-F238E27FC236}">
                <a16:creationId xmlns:a16="http://schemas.microsoft.com/office/drawing/2014/main" id="{E8E1420C-A281-3536-0CAC-EB66F71B05B5}"/>
              </a:ext>
            </a:extLst>
          </p:cNvPr>
          <p:cNvSpPr/>
          <p:nvPr/>
        </p:nvSpPr>
        <p:spPr>
          <a:xfrm>
            <a:off x="539496" y="489861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1.朗读节奏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君与家君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/期/日中。日中/不至，则是/无信；对子/骂父，则是/无礼。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6&amp;si=10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7" name="P_6_BD#033eecc1d?colgroup=11,18&amp;vcp=1&amp;pid=569c0e331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5353328"/>
              </p:ext>
            </p:extLst>
          </p:nvPr>
        </p:nvGraphicFramePr>
        <p:xfrm>
          <a:off x="539496" y="824737"/>
          <a:ext cx="11274264" cy="5466652"/>
        </p:xfrm>
        <a:graphic>
          <a:graphicData uri="http://schemas.openxmlformats.org/drawingml/2006/table">
            <a:tbl>
              <a:tblPr/>
              <a:tblGrid>
                <a:gridCol w="43982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876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参考译文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379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不用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则以纸帖之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每韵为一帖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木格贮之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有奇字素无备者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旋刻之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以草火烧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瞬息可成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不以木为之者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木理有疏密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沾水则高下不平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兼与药相粘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不可</a:t>
                      </a:r>
                    </a:p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取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不若燔土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用讫再火令药镕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以手拂之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其印自落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殊不沾污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不用的时候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就用纸来标记字印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每个韵部做一个标签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用木格分别贮存它们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有些生僻字平时没有准备的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可以很快刻制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用草火烘烤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很快就能制成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不用木料刻字印的原因是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木料的纹理疏密不匀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一沾水就会变得高低不平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再加上跟松脂等粘在一起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拆版时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不容易拿下来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不如用胶泥烧制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印完后再用火烘烤使松脂和蜡等混合物熔化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用手一擦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字印自然落下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根本不会被弄脏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6_BD#033eecc1d?colgroup=11,18&amp;vcp=1&amp;pid=569c0e331&amp;color=0,0,0&amp;mp=1&amp;vtp=1&amp;vaab=1&amp;bt=1&amp;bbb=1">
            <a:extLst>
              <a:ext uri="{FF2B5EF4-FFF2-40B4-BE49-F238E27FC236}">
                <a16:creationId xmlns:a16="http://schemas.microsoft.com/office/drawing/2014/main" id="{8B95E4B1-E0A2-C1BA-CC91-A93187F21FF6}"/>
              </a:ext>
            </a:extLst>
          </p:cNvPr>
          <p:cNvSpPr txBox="1"/>
          <p:nvPr/>
        </p:nvSpPr>
        <p:spPr>
          <a:xfrm>
            <a:off x="10903879" y="211581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7&amp;si=10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8" name="P_6_BD#033eecc1d?colgroup=11,18&amp;vcp=1&amp;pid=569c0e331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0732670"/>
              </p:ext>
            </p:extLst>
          </p:nvPr>
        </p:nvGraphicFramePr>
        <p:xfrm>
          <a:off x="539496" y="1962372"/>
          <a:ext cx="11082528" cy="1660780"/>
        </p:xfrm>
        <a:graphic>
          <a:graphicData uri="http://schemas.openxmlformats.org/drawingml/2006/table">
            <a:tbl>
              <a:tblPr/>
              <a:tblGrid>
                <a:gridCol w="43982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842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参考译文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昇死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其印为余群从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所得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至今宝藏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毕昇死后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他的字印被我的堂兄弟和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子侄们得到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直到今天依然被珍藏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6_BD#033eecc1d?colgroup=11,18&amp;vcp=1&amp;pid=569c0e331&amp;color=0,0,0&amp;mp=1&amp;vtp=1&amp;vaab=1&amp;bt=1&amp;bbb=1">
            <a:extLst>
              <a:ext uri="{FF2B5EF4-FFF2-40B4-BE49-F238E27FC236}">
                <a16:creationId xmlns:a16="http://schemas.microsoft.com/office/drawing/2014/main" id="{58BC7B79-D9F5-76FF-521C-912A172E92A2}"/>
              </a:ext>
            </a:extLst>
          </p:cNvPr>
          <p:cNvSpPr txBox="1"/>
          <p:nvPr/>
        </p:nvSpPr>
        <p:spPr>
          <a:xfrm>
            <a:off x="10903879" y="125396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  <p:sp>
        <p:nvSpPr>
          <p:cNvPr id="3" name="P_6#033eecc1d?sp=1&amp;vcp=1&amp;pid=569c0e331&amp;color=0,0,0&amp;vtp=1&amp;vaab=1&amp;bt=1&amp;bbb=1">
            <a:extLst>
              <a:ext uri="{FF2B5EF4-FFF2-40B4-BE49-F238E27FC236}">
                <a16:creationId xmlns:a16="http://schemas.microsoft.com/office/drawing/2014/main" id="{717DC400-361E-DC73-6964-A2982E7482A2}"/>
              </a:ext>
            </a:extLst>
          </p:cNvPr>
          <p:cNvSpPr/>
          <p:nvPr/>
        </p:nvSpPr>
        <p:spPr>
          <a:xfrm>
            <a:off x="539496" y="3753072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.朗读节奏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（1）其上/以松脂、蜡和纸灰之类/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冒之。</a:t>
            </a:r>
          </a:p>
          <a:p>
            <a:pPr latinLnBrk="1"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（2）以备/一板内/有重复者。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9&amp;si=10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033eecc1d?sp=1&amp;vcp=1&amp;pid=569c0e331&amp;color=0,0,0&amp;vtp=1&amp;vaab=1&amp;bt=1&amp;bbb=1"/>
          <p:cNvSpPr/>
          <p:nvPr/>
        </p:nvSpPr>
        <p:spPr>
          <a:xfrm>
            <a:off x="539496" y="1341469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.重要实词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（1）通假字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①活板（同“版”）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②已后典籍皆为板本（同“以”）</a:t>
            </a:r>
          </a:p>
          <a:p>
            <a:pPr latinLnBrk="1"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③药稍镕（同“熔”，用高温使固态物质转变为液态）</a:t>
            </a:r>
            <a:endParaRPr lang="en-US" altLang="zh-CN" sz="2800" dirty="0"/>
          </a:p>
        </p:txBody>
      </p:sp>
      <p:sp>
        <p:nvSpPr>
          <p:cNvPr id="7" name="P_6#033eecc1d?sp=1&amp;vcp=1&amp;pid=569c0e331&amp;color=0,0,0&amp;vtp=1&amp;vaab=1&amp;bt=1&amp;bbb=1&amp;zzd= 3">
            <a:extLst>
              <a:ext uri="{FF2B5EF4-FFF2-40B4-BE49-F238E27FC236}">
                <a16:creationId xmlns:a16="http://schemas.microsoft.com/office/drawing/2014/main" id="{C5D0B77D-8F23-E7A4-3B75-CBB169E171B7}"/>
              </a:ext>
            </a:extLst>
          </p:cNvPr>
          <p:cNvSpPr/>
          <p:nvPr/>
        </p:nvSpPr>
        <p:spPr>
          <a:xfrm>
            <a:off x="2120678" y="324646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6#033eecc1d?sp=1&amp;vcp=1&amp;pid=569c0e331&amp;color=0,0,0&amp;vtp=1&amp;vaab=1&amp;bt=1&amp;bbb=1&amp;zzd= 4">
            <a:extLst>
              <a:ext uri="{FF2B5EF4-FFF2-40B4-BE49-F238E27FC236}">
                <a16:creationId xmlns:a16="http://schemas.microsoft.com/office/drawing/2014/main" id="{DA6B005B-6AD1-BED5-CD20-82A5A65AF19C}"/>
              </a:ext>
            </a:extLst>
          </p:cNvPr>
          <p:cNvSpPr/>
          <p:nvPr/>
        </p:nvSpPr>
        <p:spPr>
          <a:xfrm>
            <a:off x="1765078" y="389416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6#033eecc1d?sp=1&amp;vcp=1&amp;pid=569c0e331&amp;color=0,0,0&amp;vtp=1&amp;vaab=1&amp;bt=1&amp;bbb=1&amp;zzd= 5">
            <a:extLst>
              <a:ext uri="{FF2B5EF4-FFF2-40B4-BE49-F238E27FC236}">
                <a16:creationId xmlns:a16="http://schemas.microsoft.com/office/drawing/2014/main" id="{F6A6D9F2-9657-8F96-E319-428ACF5C4D7A}"/>
              </a:ext>
            </a:extLst>
          </p:cNvPr>
          <p:cNvSpPr/>
          <p:nvPr/>
        </p:nvSpPr>
        <p:spPr>
          <a:xfrm>
            <a:off x="2495328" y="449545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0&amp;si=1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033eecc1d?sp=1&amp;vcp=1&amp;pid=569c0e331&amp;color=0,0,0&amp;vtp=1&amp;vaab=1&amp;bt=1&amp;bbb=1&amp;hb=1"/>
          <p:cNvSpPr/>
          <p:nvPr/>
        </p:nvSpPr>
        <p:spPr>
          <a:xfrm>
            <a:off x="539496" y="381984"/>
            <a:ext cx="11109960" cy="5735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（2）古今异义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有布衣毕昇（古义：平民。古代平民不能穿锦绣，故称“布衣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”/今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义：布衣服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其上以松脂、蜡和纸灰之类冒之（古义：覆盖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/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今义：向外透，往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上升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（3）词类活用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火烧令坚（名词用作状语，用火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以纸帖之（名词用作动词，标记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</a:p>
          <a:p>
            <a:pPr latinLnBrk="1"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木格贮之（名词用作状语，用木格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7" name="P_6_BD#033eecc1d?sp=1&amp;vcp=1&amp;pid=569c0e331&amp;color=0,0,0&amp;vtp=1&amp;vaab=1&amp;bt=1&amp;bbb=1&amp;hb=1&amp;zzd= 3">
            <a:extLst>
              <a:ext uri="{FF2B5EF4-FFF2-40B4-BE49-F238E27FC236}">
                <a16:creationId xmlns:a16="http://schemas.microsoft.com/office/drawing/2014/main" id="{C7E81A92-200A-EA6C-7C89-0BBF6C606D01}"/>
              </a:ext>
            </a:extLst>
          </p:cNvPr>
          <p:cNvSpPr/>
          <p:nvPr/>
        </p:nvSpPr>
        <p:spPr>
          <a:xfrm>
            <a:off x="2120678" y="16392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6_BD#033eecc1d?sp=1&amp;vcp=1&amp;pid=569c0e331&amp;color=0,0,0&amp;vtp=1&amp;vaab=1&amp;bt=1&amp;bbb=1&amp;hb=1&amp;zzd= 3">
            <a:extLst>
              <a:ext uri="{FF2B5EF4-FFF2-40B4-BE49-F238E27FC236}">
                <a16:creationId xmlns:a16="http://schemas.microsoft.com/office/drawing/2014/main" id="{FCFEA3A6-BD54-0A04-045D-B2B12F5C647D}"/>
              </a:ext>
            </a:extLst>
          </p:cNvPr>
          <p:cNvSpPr/>
          <p:nvPr/>
        </p:nvSpPr>
        <p:spPr>
          <a:xfrm>
            <a:off x="2476278" y="16392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6_BD#033eecc1d?sp=1&amp;vcp=1&amp;pid=569c0e331&amp;color=0,0,0&amp;vtp=1&amp;vaab=1&amp;bt=1&amp;bbb=1&amp;hb=1&amp;zzd= 6">
            <a:extLst>
              <a:ext uri="{FF2B5EF4-FFF2-40B4-BE49-F238E27FC236}">
                <a16:creationId xmlns:a16="http://schemas.microsoft.com/office/drawing/2014/main" id="{81B44CC0-CE75-A667-8137-D71CCDD79E49}"/>
              </a:ext>
            </a:extLst>
          </p:cNvPr>
          <p:cNvSpPr/>
          <p:nvPr/>
        </p:nvSpPr>
        <p:spPr>
          <a:xfrm>
            <a:off x="6032278" y="29346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6_BD#033eecc1d?sp=1&amp;vcp=1&amp;pid=569c0e331&amp;color=0,0,0&amp;vtp=1&amp;vaab=1&amp;bt=1&amp;bbb=1&amp;hb=1&amp;zzd= 9">
            <a:extLst>
              <a:ext uri="{FF2B5EF4-FFF2-40B4-BE49-F238E27FC236}">
                <a16:creationId xmlns:a16="http://schemas.microsoft.com/office/drawing/2014/main" id="{293D67B3-B8AF-1F52-4B85-5E81A43BB9B3}"/>
              </a:ext>
            </a:extLst>
          </p:cNvPr>
          <p:cNvSpPr/>
          <p:nvPr/>
        </p:nvSpPr>
        <p:spPr>
          <a:xfrm>
            <a:off x="1765078" y="48777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_6_BD#033eecc1d?sp=1&amp;vcp=1&amp;pid=569c0e331&amp;color=0,0,0&amp;vtp=1&amp;vaab=1&amp;bt=1&amp;bbb=1&amp;hb=1&amp;zzd= 10">
            <a:extLst>
              <a:ext uri="{FF2B5EF4-FFF2-40B4-BE49-F238E27FC236}">
                <a16:creationId xmlns:a16="http://schemas.microsoft.com/office/drawing/2014/main" id="{98FC850B-7809-3A46-271D-839B0A8B7332}"/>
              </a:ext>
            </a:extLst>
          </p:cNvPr>
          <p:cNvSpPr/>
          <p:nvPr/>
        </p:nvSpPr>
        <p:spPr>
          <a:xfrm>
            <a:off x="2476278" y="55254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P_6_BD#033eecc1d?sp=1&amp;vcp=1&amp;pid=569c0e331&amp;color=0,0,0&amp;vtp=1&amp;vaab=1&amp;bt=1&amp;bbb=1&amp;hb=1&amp;zzd= 11">
            <a:extLst>
              <a:ext uri="{FF2B5EF4-FFF2-40B4-BE49-F238E27FC236}">
                <a16:creationId xmlns:a16="http://schemas.microsoft.com/office/drawing/2014/main" id="{D6687D83-11A4-3C62-7292-2DF75FC0B870}"/>
              </a:ext>
            </a:extLst>
          </p:cNvPr>
          <p:cNvSpPr/>
          <p:nvPr/>
        </p:nvSpPr>
        <p:spPr>
          <a:xfrm>
            <a:off x="1765078" y="6126766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P_6_BD#033eecc1d?sp=1&amp;vcp=1&amp;pid=569c0e331&amp;color=0,0,0&amp;vtp=1&amp;vaab=1&amp;bt=1&amp;bbb=1&amp;hb=1&amp;zzd= 11">
            <a:extLst>
              <a:ext uri="{FF2B5EF4-FFF2-40B4-BE49-F238E27FC236}">
                <a16:creationId xmlns:a16="http://schemas.microsoft.com/office/drawing/2014/main" id="{2653AD2B-E480-3AC3-E727-A56EA0903977}"/>
              </a:ext>
            </a:extLst>
          </p:cNvPr>
          <p:cNvSpPr/>
          <p:nvPr/>
        </p:nvSpPr>
        <p:spPr>
          <a:xfrm>
            <a:off x="2120678" y="6126766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1&amp;si=1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033eecc1d?sp=1&amp;vcp=1&amp;pid=569c0e331&amp;color=0,0,0&amp;vtp=1&amp;vaab=1&amp;bt=1&amp;bbb=1"/>
          <p:cNvSpPr/>
          <p:nvPr/>
        </p:nvSpPr>
        <p:spPr>
          <a:xfrm>
            <a:off x="539496" y="88617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（4）一词多义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印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自冯瀛王始印五经（动词，印刷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其印自落（名词，字印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火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火烧令坚（名词用作状语，用火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用讫再火令药镕（动词，用火烧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endParaRPr lang="en-US" altLang="zh-CN" sz="2800" dirty="0"/>
          </a:p>
        </p:txBody>
      </p:sp>
      <p:sp>
        <p:nvSpPr>
          <p:cNvPr id="7" name="P_6_BD#033eecc1d?sp=1&amp;vcp=1&amp;pid=569c0e331&amp;color=0,0,0&amp;vtp=1&amp;vaab=1&amp;bt=1&amp;bbb=1&amp;zzd= 4">
            <a:extLst>
              <a:ext uri="{FF2B5EF4-FFF2-40B4-BE49-F238E27FC236}">
                <a16:creationId xmlns:a16="http://schemas.microsoft.com/office/drawing/2014/main" id="{52B16D68-6120-C40B-D13A-0D1D83E28FD5}"/>
              </a:ext>
            </a:extLst>
          </p:cNvPr>
          <p:cNvSpPr/>
          <p:nvPr/>
        </p:nvSpPr>
        <p:spPr>
          <a:xfrm>
            <a:off x="3543078" y="279117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6_BD#033eecc1d?sp=1&amp;vcp=1&amp;pid=569c0e331&amp;color=0,0,0&amp;vtp=1&amp;vaab=1&amp;bt=1&amp;bbb=1&amp;zzd= 5">
            <a:extLst>
              <a:ext uri="{FF2B5EF4-FFF2-40B4-BE49-F238E27FC236}">
                <a16:creationId xmlns:a16="http://schemas.microsoft.com/office/drawing/2014/main" id="{E1B33192-4446-697E-DCAF-3D7E2EC372C5}"/>
              </a:ext>
            </a:extLst>
          </p:cNvPr>
          <p:cNvSpPr/>
          <p:nvPr/>
        </p:nvSpPr>
        <p:spPr>
          <a:xfrm>
            <a:off x="2120678" y="343887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6_BD#033eecc1d?sp=1&amp;vcp=1&amp;pid=569c0e331&amp;color=0,0,0&amp;vtp=1&amp;vaab=1&amp;bt=1&amp;bbb=1&amp;zzd= 8">
            <a:extLst>
              <a:ext uri="{FF2B5EF4-FFF2-40B4-BE49-F238E27FC236}">
                <a16:creationId xmlns:a16="http://schemas.microsoft.com/office/drawing/2014/main" id="{ED2C51E1-289A-4894-B151-4E01B4DB515D}"/>
              </a:ext>
            </a:extLst>
          </p:cNvPr>
          <p:cNvSpPr/>
          <p:nvPr/>
        </p:nvSpPr>
        <p:spPr>
          <a:xfrm>
            <a:off x="1765078" y="473427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6_BD#033eecc1d?sp=1&amp;vcp=1&amp;pid=569c0e331&amp;color=0,0,0&amp;vtp=1&amp;vaab=1&amp;bt=1&amp;bbb=1&amp;zzd= 9">
            <a:extLst>
              <a:ext uri="{FF2B5EF4-FFF2-40B4-BE49-F238E27FC236}">
                <a16:creationId xmlns:a16="http://schemas.microsoft.com/office/drawing/2014/main" id="{FAF82A0F-E87D-A3D7-FC49-87F6EC8B7E34}"/>
              </a:ext>
            </a:extLst>
          </p:cNvPr>
          <p:cNvSpPr/>
          <p:nvPr/>
        </p:nvSpPr>
        <p:spPr>
          <a:xfrm>
            <a:off x="2831878" y="538197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2&amp;si=1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033eecc1d?sp=1&amp;vcp=1&amp;pid=569c0e331&amp;color=0,0,0&amp;vtp=1&amp;vaab=1&amp;bt=1&amp;bbb=1"/>
          <p:cNvSpPr/>
          <p:nvPr/>
        </p:nvSpPr>
        <p:spPr>
          <a:xfrm>
            <a:off x="539496" y="2221579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就 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持就火炀之（动词，靠近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</a:p>
          <a:p>
            <a:pPr latinLnBrk="1"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瞬息可就（动词，完成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4" name="P_6_BD#033eecc1d?sp=1&amp;vcp=1&amp;pid=569c0e331&amp;color=0,0,0&amp;vtp=1&amp;vaab=1&amp;bt=1&amp;bbb=1&amp;zzd= 1">
            <a:extLst>
              <a:ext uri="{FF2B5EF4-FFF2-40B4-BE49-F238E27FC236}">
                <a16:creationId xmlns:a16="http://schemas.microsoft.com/office/drawing/2014/main" id="{69305D3E-800B-5CBD-F589-573368554130}"/>
              </a:ext>
            </a:extLst>
          </p:cNvPr>
          <p:cNvSpPr/>
          <p:nvPr/>
        </p:nvSpPr>
        <p:spPr>
          <a:xfrm>
            <a:off x="2120678" y="343506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_6_BD#033eecc1d?sp=1&amp;vcp=1&amp;pid=569c0e331&amp;color=0,0,0&amp;vtp=1&amp;vaab=1&amp;bt=1&amp;bbb=1&amp;zzd= 2">
            <a:extLst>
              <a:ext uri="{FF2B5EF4-FFF2-40B4-BE49-F238E27FC236}">
                <a16:creationId xmlns:a16="http://schemas.microsoft.com/office/drawing/2014/main" id="{3652AADF-D6D6-CC30-4887-9C6E1D17A942}"/>
              </a:ext>
            </a:extLst>
          </p:cNvPr>
          <p:cNvSpPr/>
          <p:nvPr/>
        </p:nvSpPr>
        <p:spPr>
          <a:xfrm>
            <a:off x="2831878" y="408397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3&amp;si=1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033eecc1d?sp=1&amp;vcp=1&amp;pid=569c0e331&amp;color=0,0,0&amp;vtp=1&amp;vaab=1&amp;bt=1&amp;bbb=1"/>
          <p:cNvSpPr/>
          <p:nvPr/>
        </p:nvSpPr>
        <p:spPr>
          <a:xfrm>
            <a:off x="539496" y="122526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（5）其他实词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其上以松脂、蜡和纸灰之类冒之（混合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则以一铁范置铁板上（模子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则第二板已具［准备（好了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）］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更互用之（交替，轮流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⑤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有奇字素无备者（生僻字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</a:p>
          <a:p>
            <a:pPr latinLnBrk="1"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⑥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不若燔土（烧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9" name="P_6_BD#033eecc1d?sp=1&amp;vcp=1&amp;pid=569c0e331&amp;color=0,0,0&amp;vtp=1&amp;vaab=1&amp;bt=1&amp;bbb=1&amp;zzd= 2">
            <a:extLst>
              <a:ext uri="{FF2B5EF4-FFF2-40B4-BE49-F238E27FC236}">
                <a16:creationId xmlns:a16="http://schemas.microsoft.com/office/drawing/2014/main" id="{CC8B63F0-EABB-81B9-C8C2-B633CE6C19D7}"/>
              </a:ext>
            </a:extLst>
          </p:cNvPr>
          <p:cNvSpPr/>
          <p:nvPr/>
        </p:nvSpPr>
        <p:spPr>
          <a:xfrm>
            <a:off x="4254278" y="248256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6_BD#033eecc1d?sp=1&amp;vcp=1&amp;pid=569c0e331&amp;color=0,0,0&amp;vtp=1&amp;vaab=1&amp;bt=1&amp;bbb=1&amp;zzd= 3">
            <a:extLst>
              <a:ext uri="{FF2B5EF4-FFF2-40B4-BE49-F238E27FC236}">
                <a16:creationId xmlns:a16="http://schemas.microsoft.com/office/drawing/2014/main" id="{ADF71DDC-8404-01D6-7EB4-B9752F24201C}"/>
              </a:ext>
            </a:extLst>
          </p:cNvPr>
          <p:cNvSpPr/>
          <p:nvPr/>
        </p:nvSpPr>
        <p:spPr>
          <a:xfrm>
            <a:off x="3187478" y="313026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_6_BD#033eecc1d?sp=1&amp;vcp=1&amp;pid=569c0e331&amp;color=0,0,0&amp;vtp=1&amp;vaab=1&amp;bt=1&amp;bbb=1&amp;zzd= 4">
            <a:extLst>
              <a:ext uri="{FF2B5EF4-FFF2-40B4-BE49-F238E27FC236}">
                <a16:creationId xmlns:a16="http://schemas.microsoft.com/office/drawing/2014/main" id="{478EBDC7-468B-EC10-DDE5-FD4534CA0430}"/>
              </a:ext>
            </a:extLst>
          </p:cNvPr>
          <p:cNvSpPr/>
          <p:nvPr/>
        </p:nvSpPr>
        <p:spPr>
          <a:xfrm>
            <a:off x="3543078" y="377796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P_6_BD#033eecc1d?sp=1&amp;vcp=1&amp;pid=569c0e331&amp;color=0,0,0&amp;vtp=1&amp;vaab=1&amp;bt=1&amp;bbb=1&amp;zzd= 5">
            <a:extLst>
              <a:ext uri="{FF2B5EF4-FFF2-40B4-BE49-F238E27FC236}">
                <a16:creationId xmlns:a16="http://schemas.microsoft.com/office/drawing/2014/main" id="{9686A5F1-E8B3-1FD0-CB7A-EA207B06A2D7}"/>
              </a:ext>
            </a:extLst>
          </p:cNvPr>
          <p:cNvSpPr/>
          <p:nvPr/>
        </p:nvSpPr>
        <p:spPr>
          <a:xfrm>
            <a:off x="1765078" y="442566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P_6_BD#033eecc1d?sp=1&amp;vcp=1&amp;pid=569c0e331&amp;color=0,0,0&amp;vtp=1&amp;vaab=1&amp;bt=1&amp;bbb=1&amp;zzd= 5">
            <a:extLst>
              <a:ext uri="{FF2B5EF4-FFF2-40B4-BE49-F238E27FC236}">
                <a16:creationId xmlns:a16="http://schemas.microsoft.com/office/drawing/2014/main" id="{7D52CA4F-0D97-BBFF-5572-3B48F2312080}"/>
              </a:ext>
            </a:extLst>
          </p:cNvPr>
          <p:cNvSpPr/>
          <p:nvPr/>
        </p:nvSpPr>
        <p:spPr>
          <a:xfrm>
            <a:off x="2120678" y="442566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P_6_BD#033eecc1d?sp=1&amp;vcp=1&amp;pid=569c0e331&amp;color=0,0,0&amp;vtp=1&amp;vaab=1&amp;bt=1&amp;bbb=1&amp;zzd= 6">
            <a:extLst>
              <a:ext uri="{FF2B5EF4-FFF2-40B4-BE49-F238E27FC236}">
                <a16:creationId xmlns:a16="http://schemas.microsoft.com/office/drawing/2014/main" id="{2A22D41E-1B01-8F90-F6D4-66905401D73A}"/>
              </a:ext>
            </a:extLst>
          </p:cNvPr>
          <p:cNvSpPr/>
          <p:nvPr/>
        </p:nvSpPr>
        <p:spPr>
          <a:xfrm>
            <a:off x="2120678" y="507336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P_6_BD#033eecc1d?sp=1&amp;vcp=1&amp;pid=569c0e331&amp;color=0,0,0&amp;vtp=1&amp;vaab=1&amp;bt=1&amp;bbb=1&amp;zzd= 6">
            <a:extLst>
              <a:ext uri="{FF2B5EF4-FFF2-40B4-BE49-F238E27FC236}">
                <a16:creationId xmlns:a16="http://schemas.microsoft.com/office/drawing/2014/main" id="{4E08E80A-10F2-F434-66D5-D4B414B680E0}"/>
              </a:ext>
            </a:extLst>
          </p:cNvPr>
          <p:cNvSpPr/>
          <p:nvPr/>
        </p:nvSpPr>
        <p:spPr>
          <a:xfrm>
            <a:off x="2476278" y="507336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P_6_BD#033eecc1d?sp=1&amp;vcp=1&amp;pid=569c0e331&amp;color=0,0,0&amp;vtp=1&amp;vaab=1&amp;bt=1&amp;bbb=1&amp;zzd= 7">
            <a:extLst>
              <a:ext uri="{FF2B5EF4-FFF2-40B4-BE49-F238E27FC236}">
                <a16:creationId xmlns:a16="http://schemas.microsoft.com/office/drawing/2014/main" id="{FF425D9C-D4DC-F013-4C03-A7F59DF50CA6}"/>
              </a:ext>
            </a:extLst>
          </p:cNvPr>
          <p:cNvSpPr/>
          <p:nvPr/>
        </p:nvSpPr>
        <p:spPr>
          <a:xfrm>
            <a:off x="2476278" y="5693696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4&amp;si=1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033eecc1d?sp=1&amp;vcp=1&amp;pid=569c0e331&amp;color=0,0,0&amp;vtp=1&amp;vaab=1&amp;bt=1&amp;bbb=1"/>
          <p:cNvSpPr/>
          <p:nvPr/>
        </p:nvSpPr>
        <p:spPr>
          <a:xfrm>
            <a:off x="539496" y="122526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.重要虚词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（1）以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①则以一铁范置铁板上（介词，拿、用）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②以备一板内有重复者（连词，表目的）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（2）若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①若止印三二本（连词，如果）</a:t>
            </a:r>
          </a:p>
          <a:p>
            <a:pPr latinLnBrk="1"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②不若燔土（动词，如、比得上）</a:t>
            </a:r>
            <a:endParaRPr lang="en-US" altLang="zh-CN" sz="2800" dirty="0"/>
          </a:p>
        </p:txBody>
      </p:sp>
      <p:sp>
        <p:nvSpPr>
          <p:cNvPr id="3" name="P_6_BD#033eecc1d?sp=1&amp;vcp=1&amp;pid=569c0e331&amp;color=0,0,0&amp;vtp=1&amp;vaab=1&amp;bt=1&amp;bbb=1&amp;zzd= 2">
            <a:extLst>
              <a:ext uri="{FF2B5EF4-FFF2-40B4-BE49-F238E27FC236}">
                <a16:creationId xmlns:a16="http://schemas.microsoft.com/office/drawing/2014/main" id="{965E3D17-03C7-293E-4748-820B24398864}"/>
              </a:ext>
            </a:extLst>
          </p:cNvPr>
          <p:cNvSpPr/>
          <p:nvPr/>
        </p:nvSpPr>
        <p:spPr>
          <a:xfrm>
            <a:off x="2092103" y="311121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P_6_BD#033eecc1d?sp=1&amp;vcp=1&amp;pid=569c0e331&amp;color=0,0,0&amp;vtp=1&amp;vaab=1&amp;bt=1&amp;bbb=1&amp;zzd= 2">
            <a:extLst>
              <a:ext uri="{FF2B5EF4-FFF2-40B4-BE49-F238E27FC236}">
                <a16:creationId xmlns:a16="http://schemas.microsoft.com/office/drawing/2014/main" id="{D0B8F7D4-50AD-4E9C-3A5B-8DFF5E2443B7}"/>
              </a:ext>
            </a:extLst>
          </p:cNvPr>
          <p:cNvSpPr/>
          <p:nvPr/>
        </p:nvSpPr>
        <p:spPr>
          <a:xfrm>
            <a:off x="1749203" y="373986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_6_BD#033eecc1d?sp=1&amp;vcp=1&amp;pid=569c0e331&amp;color=0,0,0&amp;vtp=1&amp;vaab=1&amp;bt=1&amp;bbb=1&amp;zzd= 2">
            <a:extLst>
              <a:ext uri="{FF2B5EF4-FFF2-40B4-BE49-F238E27FC236}">
                <a16:creationId xmlns:a16="http://schemas.microsoft.com/office/drawing/2014/main" id="{D60A4A12-4323-18A0-2FA1-82FB04CF1B8C}"/>
              </a:ext>
            </a:extLst>
          </p:cNvPr>
          <p:cNvSpPr/>
          <p:nvPr/>
        </p:nvSpPr>
        <p:spPr>
          <a:xfrm>
            <a:off x="1749203" y="501621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6_BD#033eecc1d?sp=1&amp;vcp=1&amp;pid=569c0e331&amp;color=0,0,0&amp;vtp=1&amp;vaab=1&amp;bt=1&amp;bbb=1&amp;zzd= 2">
            <a:extLst>
              <a:ext uri="{FF2B5EF4-FFF2-40B4-BE49-F238E27FC236}">
                <a16:creationId xmlns:a16="http://schemas.microsoft.com/office/drawing/2014/main" id="{6442D86F-9A87-0434-5147-ADA22B7E870F}"/>
              </a:ext>
            </a:extLst>
          </p:cNvPr>
          <p:cNvSpPr/>
          <p:nvPr/>
        </p:nvSpPr>
        <p:spPr>
          <a:xfrm>
            <a:off x="2126806" y="566512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5&amp;si=1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033eecc1d?sp=1&amp;vcp=1&amp;pid=569c0e331&amp;color=0,0,0&amp;vtp=1&amp;vaab=1&amp;bt=1&amp;bbb=1"/>
          <p:cNvSpPr/>
          <p:nvPr/>
        </p:nvSpPr>
        <p:spPr>
          <a:xfrm>
            <a:off x="539496" y="186534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）为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①唐人尚未盛为之（动词，做）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②已后典籍皆为板本（动词，是）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③未为简易（动词，算、算是）</a:t>
            </a:r>
          </a:p>
          <a:p>
            <a:pPr latinLnBrk="1"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④其印为余群从所得（介词，被）</a:t>
            </a:r>
            <a:endParaRPr lang="en-US" altLang="zh-CN" sz="2800" dirty="0"/>
          </a:p>
        </p:txBody>
      </p:sp>
      <p:sp>
        <p:nvSpPr>
          <p:cNvPr id="3" name="P_6_BD#033eecc1d?sp=1&amp;vcp=1&amp;pid=569c0e331&amp;color=0,0,0&amp;vtp=1&amp;vaab=1&amp;bt=1&amp;bbb=1&amp;zzd= 3">
            <a:extLst>
              <a:ext uri="{FF2B5EF4-FFF2-40B4-BE49-F238E27FC236}">
                <a16:creationId xmlns:a16="http://schemas.microsoft.com/office/drawing/2014/main" id="{A41C6D5F-F8A7-6955-FACA-F36770102323}"/>
              </a:ext>
            </a:extLst>
          </p:cNvPr>
          <p:cNvSpPr/>
          <p:nvPr/>
        </p:nvSpPr>
        <p:spPr>
          <a:xfrm>
            <a:off x="3549428" y="309216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P_6_BD#033eecc1d?sp=1&amp;vcp=1&amp;pid=569c0e331&amp;color=0,0,0&amp;vtp=1&amp;vaab=1&amp;bt=1&amp;bbb=1&amp;zzd= 3">
            <a:extLst>
              <a:ext uri="{FF2B5EF4-FFF2-40B4-BE49-F238E27FC236}">
                <a16:creationId xmlns:a16="http://schemas.microsoft.com/office/drawing/2014/main" id="{F6235FDA-FA0F-63A5-FF05-7A3173877832}"/>
              </a:ext>
            </a:extLst>
          </p:cNvPr>
          <p:cNvSpPr/>
          <p:nvPr/>
        </p:nvSpPr>
        <p:spPr>
          <a:xfrm>
            <a:off x="3568478" y="3727737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_6_BD#033eecc1d?sp=1&amp;vcp=1&amp;pid=569c0e331&amp;color=0,0,0&amp;vtp=1&amp;vaab=1&amp;bt=1&amp;bbb=1&amp;zzd= 3">
            <a:extLst>
              <a:ext uri="{FF2B5EF4-FFF2-40B4-BE49-F238E27FC236}">
                <a16:creationId xmlns:a16="http://schemas.microsoft.com/office/drawing/2014/main" id="{4E20A7C1-2800-0902-E6EA-AD95BD1FA051}"/>
              </a:ext>
            </a:extLst>
          </p:cNvPr>
          <p:cNvSpPr/>
          <p:nvPr/>
        </p:nvSpPr>
        <p:spPr>
          <a:xfrm>
            <a:off x="2111153" y="439708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6_BD#033eecc1d?sp=1&amp;vcp=1&amp;pid=569c0e331&amp;color=0,0,0&amp;vtp=1&amp;vaab=1&amp;bt=1&amp;bbb=1&amp;zzd= 3">
            <a:extLst>
              <a:ext uri="{FF2B5EF4-FFF2-40B4-BE49-F238E27FC236}">
                <a16:creationId xmlns:a16="http://schemas.microsoft.com/office/drawing/2014/main" id="{5429A364-F4D7-D85E-05B0-6D7D0E7B4E7B}"/>
              </a:ext>
            </a:extLst>
          </p:cNvPr>
          <p:cNvSpPr/>
          <p:nvPr/>
        </p:nvSpPr>
        <p:spPr>
          <a:xfrm>
            <a:off x="2463578" y="500980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6&amp;si=1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033eecc1d?sp=1&amp;vcp=1&amp;pid=569c0e331&amp;color=0,0,0&amp;vtp=1&amp;vaab=1&amp;bt=1&amp;bbb=1&amp;hb=1"/>
          <p:cNvSpPr/>
          <p:nvPr/>
        </p:nvSpPr>
        <p:spPr>
          <a:xfrm>
            <a:off x="539496" y="217903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4.理解拓展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印刷术是我国古代的四大发明之一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雕版印刷自唐代以来不断发展，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宋仁宗时平民毕昇又发明了活字印刷术。毕昇是举世公认的用活字印书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的第一人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，比德国人谷登堡发明铅合金活字早400年左右。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388</TotalTime>
  <Words>22767</Words>
  <Application>Microsoft Office PowerPoint</Application>
  <PresentationFormat>宽屏</PresentationFormat>
  <Paragraphs>3294</Paragraphs>
  <Slides>414</Slides>
  <Notes>411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414</vt:i4>
      </vt:variant>
    </vt:vector>
  </HeadingPairs>
  <TitlesOfParts>
    <vt:vector size="421" baseType="lpstr">
      <vt:lpstr>Arial (正文)</vt:lpstr>
      <vt:lpstr>SimSun</vt:lpstr>
      <vt:lpstr>微软雅黑</vt:lpstr>
      <vt:lpstr>Arial</vt:lpstr>
      <vt:lpstr>Calibri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夕 韩</cp:lastModifiedBy>
  <cp:revision>13</cp:revision>
  <dcterms:created xsi:type="dcterms:W3CDTF">2024-11-21T12:26:16Z</dcterms:created>
  <dcterms:modified xsi:type="dcterms:W3CDTF">2025-07-24T03:27:39Z</dcterms:modified>
  <cp:category/>
  <cp:contentStatus/>
</cp:coreProperties>
</file>