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8"/>
  </p:notesMasterIdLst>
  <p:sldIdLst>
    <p:sldId id="256" r:id="rId2"/>
    <p:sldId id="257" r:id="rId3"/>
    <p:sldId id="258" r:id="rId4"/>
    <p:sldId id="259" r:id="rId5"/>
    <p:sldId id="260" r:id="rId6"/>
    <p:sldId id="261" r:id="rId7"/>
    <p:sldId id="303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304" r:id="rId20"/>
    <p:sldId id="273" r:id="rId21"/>
    <p:sldId id="274" r:id="rId22"/>
    <p:sldId id="276" r:id="rId23"/>
    <p:sldId id="277" r:id="rId24"/>
    <p:sldId id="278" r:id="rId25"/>
    <p:sldId id="279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5" r:id="rId46"/>
    <p:sldId id="300" r:id="rId47"/>
  </p:sldIdLst>
  <p:sldSz cx="12192000" cy="6858000"/>
  <p:notesSz cx="6858000" cy="12192000"/>
  <p:custDataLst>
    <p:tags r:id="rId49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8" d="100"/>
          <a:sy n="68" d="100"/>
        </p:scale>
        <p:origin x="48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8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5.xml"/><Relationship Id="rId5" Type="http://schemas.openxmlformats.org/officeDocument/2006/relationships/slide" Target="../slides/slide5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8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5.xml"/><Relationship Id="rId5" Type="http://schemas.openxmlformats.org/officeDocument/2006/relationships/slide" Target="../slides/slide5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1681c3f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D558BEAB-72B8-4C96-ABF5-05930BEC64A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第14讲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认识区域：位置与分布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1681c3f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9C9FA0DC-818F-4317-876A-15FAAFBD692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375ce3fc5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4648df33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b322d0edb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355e25279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375ce3fc5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64648df33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b322d0edb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355e25279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第14讲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认识区域：位置与分布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731da461f6855087e737648#tid=674173a6ff3330000905b2bf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16898C0-9CCC-B032-E095-5AC25B253CDE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21879B0C-0D1D-472F-B36B-BCA8A0BE417D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BC9E6B24-9DCA-477A-8083-C69C6D30A53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7FA48A75-ACFD-4DDA-B13A-D8E13D2D9D5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375ce3fc5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4648df33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b322d0edb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355e25279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375ce3fc5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64648df33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b322d0edb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355e25279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D46F8E5-8E56-2F0A-3C2B-7A640A120BE2}"/>
              </a:ext>
            </a:extLst>
          </p:cNvPr>
          <p:cNvSpPr txBox="1"/>
          <p:nvPr/>
        </p:nvSpPr>
        <p:spPr>
          <a:xfrm>
            <a:off x="7270247" y="6202170"/>
            <a:ext cx="41440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审图号：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GS(2025)0884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号</a:t>
            </a:r>
          </a:p>
        </p:txBody>
      </p:sp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26_1#943d9ba26?vaa=1&amp;vcp=1&amp;vis=1&amp;pid=7eab6e35f&amp;color=0,0,0&amp;vtp=1&amp;vaab=1&amp;bt=1&amp;bbb=1"/>
          <p:cNvSpPr/>
          <p:nvPr/>
        </p:nvSpPr>
        <p:spPr>
          <a:xfrm>
            <a:off x="539496" y="250494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2.城市分布</a:t>
            </a:r>
            <a:endParaRPr lang="en-US" altLang="zh-CN" sz="2800" dirty="0"/>
          </a:p>
        </p:txBody>
      </p:sp>
      <p:sp>
        <p:nvSpPr>
          <p:cNvPr id="3" name="QB_8_BD.27_1#18e16ba07?vaa=1&amp;vcp=1&amp;vis=1&amp;pid=943d9ba26&amp;color=0,0,0&amp;vtp=1&amp;vaab=1&amp;bbb=1&amp;hb=1"/>
          <p:cNvSpPr/>
          <p:nvPr/>
        </p:nvSpPr>
        <p:spPr>
          <a:xfrm>
            <a:off x="539496" y="313264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（1）特点：东北地区是我国城市密集、城市化水平较高的区域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。城市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集中在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沿线地区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，特别是哈大线、滨洲线、滨绥线沿线地区。</a:t>
            </a:r>
            <a:endParaRPr lang="en-US" altLang="zh-CN" sz="2800" dirty="0"/>
          </a:p>
        </p:txBody>
      </p:sp>
      <p:sp>
        <p:nvSpPr>
          <p:cNvPr id="4" name="QB_8_AN.28_1#18e16ba07.blank?vaa=1&amp;vcp=1&amp;vis=1&amp;pid=943d9ba26&amp;color=0,0,0&amp;vpa=20&amp;vtp=1&amp;vaab=1&amp;bbb=1"/>
          <p:cNvSpPr/>
          <p:nvPr/>
        </p:nvSpPr>
        <p:spPr>
          <a:xfrm>
            <a:off x="1616614" y="3728910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交通干线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29_1#e62a8fc81?sp=1&amp;vaa=1&amp;vcp=1&amp;vis=1&amp;pid=943d9ba26&amp;color=0,0,0&amp;vtp=1&amp;vaab=1&amp;bt=1&amp;bbb=1"/>
          <p:cNvSpPr/>
          <p:nvPr/>
        </p:nvSpPr>
        <p:spPr>
          <a:xfrm>
            <a:off x="539496" y="554400"/>
            <a:ext cx="11109960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（2）主要城市</a:t>
            </a:r>
            <a:endParaRPr lang="en-US" altLang="zh-CN" sz="2800" dirty="0"/>
          </a:p>
        </p:txBody>
      </p:sp>
      <p:graphicFrame>
        <p:nvGraphicFramePr>
          <p:cNvPr id="11" name="QB_8_BD.29_2#e62a8fc81?colgroup=3,16,9&amp;vaa=1&amp;vcp=1&amp;vis=1&amp;pid=943d9ba26&amp;color=0,0,0&amp;vtp=1&amp;vaab=1&amp;bbb=1&amp;hb=1"/>
          <p:cNvGraphicFramePr>
            <a:graphicFrameLocks noGrp="1"/>
          </p:cNvGraphicFramePr>
          <p:nvPr/>
        </p:nvGraphicFramePr>
        <p:xfrm>
          <a:off x="539496" y="1157396"/>
          <a:ext cx="11082528" cy="5205796"/>
        </p:xfrm>
        <a:graphic>
          <a:graphicData uri="http://schemas.openxmlformats.org/drawingml/2006/table">
            <a:tbl>
              <a:tblPr/>
              <a:tblGrid>
                <a:gridCol w="15087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71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02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75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城市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描述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主要工业部门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5860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东北地区北部的中心城市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是重要的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铁路枢纽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机械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医药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食品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石油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化学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亚麻纺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甜菜制糖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4654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东北地区中部的中心城市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是我国汽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车工业的“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汽车制造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铁路车辆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制造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4654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沈阳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东北地区最大的综合性中心城市和交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通枢纽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国家历史文化名城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机电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重型机械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有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色冶金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4654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东北地区的重要门户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是著名的避暑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旅游胜地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是我国重要的水产基地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造船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机车制造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石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油化学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服装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QB_8_AN.30_1#e62a8fc81.blank?vaa=1&amp;vcp=1&amp;vis=1&amp;pid=943d9ba26&amp;color=0,0,0&amp;vpa=21&amp;vtp=1&amp;vaab=1&amp;bbb=1"/>
          <p:cNvSpPr/>
          <p:nvPr/>
        </p:nvSpPr>
        <p:spPr>
          <a:xfrm>
            <a:off x="592995" y="2169142"/>
            <a:ext cx="13255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哈尔滨</a:t>
            </a:r>
            <a:endParaRPr lang="en-US" altLang="zh-CN" sz="2800" dirty="0"/>
          </a:p>
        </p:txBody>
      </p:sp>
      <p:sp>
        <p:nvSpPr>
          <p:cNvPr id="5" name="QB_8_AN.31_1#e62a8fc81.blank?vaa=1&amp;vcp=1&amp;vis=1&amp;pid=943d9ba26&amp;color=0,0,0&amp;vpa=22&amp;vtp=1&amp;vaab=1&amp;bbb=1"/>
          <p:cNvSpPr/>
          <p:nvPr/>
        </p:nvSpPr>
        <p:spPr>
          <a:xfrm>
            <a:off x="770794" y="3471718"/>
            <a:ext cx="9699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长春</a:t>
            </a:r>
            <a:endParaRPr lang="en-US" altLang="zh-CN" sz="2800" dirty="0"/>
          </a:p>
        </p:txBody>
      </p:sp>
      <p:sp>
        <p:nvSpPr>
          <p:cNvPr id="6" name="QB_8_AN.32_1#e62a8fc81.blank?vaa=1&amp;vcp=1&amp;vis=1&amp;pid=943d9ba26&amp;color=0,0,0&amp;vpa=23&amp;vtp=1&amp;vaab=1&amp;bbb=1"/>
          <p:cNvSpPr/>
          <p:nvPr/>
        </p:nvSpPr>
        <p:spPr>
          <a:xfrm>
            <a:off x="3710138" y="3732068"/>
            <a:ext cx="9699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摇篮</a:t>
            </a:r>
            <a:endParaRPr lang="en-US" altLang="zh-CN" sz="2800" dirty="0"/>
          </a:p>
        </p:txBody>
      </p:sp>
      <p:sp>
        <p:nvSpPr>
          <p:cNvPr id="7" name="QB_8_AN.33_1#e62a8fc81.blank?vaa=1&amp;vcp=1&amp;vis=1&amp;pid=943d9ba26&amp;color=0,0,0&amp;vpa=24&amp;vtp=1&amp;vaab=1&amp;bbb=1"/>
          <p:cNvSpPr/>
          <p:nvPr/>
        </p:nvSpPr>
        <p:spPr>
          <a:xfrm>
            <a:off x="770794" y="5564806"/>
            <a:ext cx="9699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大连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c92c534cd?vcp=1&amp;pid=64648df33&amp;color=0,0,0&amp;vtp=1&amp;vaab=1&amp;bt=1&amp;bbb=1"/>
          <p:cNvSpPr/>
          <p:nvPr/>
        </p:nvSpPr>
        <p:spPr>
          <a:xfrm>
            <a:off x="539496" y="34978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要点3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东北地区的产业分布</a:t>
            </a:r>
            <a:endParaRPr lang="en-US" altLang="zh-CN" sz="3000" dirty="0"/>
          </a:p>
        </p:txBody>
      </p:sp>
      <p:sp>
        <p:nvSpPr>
          <p:cNvPr id="3" name="QB_7_BD.34_1#bb9a2d79e?sp=1&amp;vaa=1&amp;vcp=1&amp;vis=1&amp;pid=c92c534cd&amp;color=0,0,0&amp;vtp=1&amp;vaab=1&amp;bbb=1"/>
          <p:cNvSpPr/>
          <p:nvPr/>
        </p:nvSpPr>
        <p:spPr>
          <a:xfrm>
            <a:off x="539496" y="985288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.农产品生产基地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（1）农业生产条件：土地资源丰富，气候温和湿润，农业生产条件较好。</a:t>
            </a:r>
            <a:endParaRPr kumimoji="0" lang="en-US" altLang="zh-CN" sz="2800" b="0" i="0" u="none" strike="noStrike" kern="1200" cap="none" spc="-5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（2）主要农作物及其分布</a:t>
            </a:r>
            <a:endParaRPr lang="en-US" altLang="zh-CN" sz="2800" dirty="0"/>
          </a:p>
        </p:txBody>
      </p:sp>
      <p:graphicFrame>
        <p:nvGraphicFramePr>
          <p:cNvPr id="12" name="QB_7_BD.34_4#bb9a2d79e?colgroup=4,5,19&amp;vaa=1&amp;vcp=1&amp;vis=1&amp;pid=c92c534cd&amp;color=0,0,0&amp;vtp=1&amp;vaab=1&amp;bbb=1&amp;hb=1"/>
          <p:cNvGraphicFramePr>
            <a:graphicFrameLocks noGrp="1"/>
          </p:cNvGraphicFramePr>
          <p:nvPr/>
        </p:nvGraphicFramePr>
        <p:xfrm>
          <a:off x="539496" y="2970201"/>
          <a:ext cx="11091672" cy="3284602"/>
        </p:xfrm>
        <a:graphic>
          <a:graphicData uri="http://schemas.openxmlformats.org/drawingml/2006/table">
            <a:tbl>
              <a:tblPr/>
              <a:tblGrid>
                <a:gridCol w="17647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237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主要粮食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作物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其中玉米种植发展很快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平原和辽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河平原相对集中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总产量占全国的2/5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经济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作物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花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亚麻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其中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总产量占全国的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1/3强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甜菜生产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集中在三江平原和松嫩平原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QB_7_AN.35_1#bb9a2d79e.blank?vaa=1&amp;vcp=1&amp;vis=1&amp;pid=c92c534cd&amp;color=0,0,0&amp;vpa=25&amp;vtp=1&amp;vaab=1&amp;bbb=1"/>
          <p:cNvSpPr/>
          <p:nvPr/>
        </p:nvSpPr>
        <p:spPr>
          <a:xfrm>
            <a:off x="2654967" y="2938070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小麦</a:t>
            </a:r>
            <a:endParaRPr lang="en-US" altLang="zh-CN" sz="2800" dirty="0"/>
          </a:p>
        </p:txBody>
      </p:sp>
      <p:sp>
        <p:nvSpPr>
          <p:cNvPr id="8" name="QB_7_AN.36_1#bb9a2d79e.blank?vaa=1&amp;vcp=1&amp;vis=1&amp;pid=c92c534cd&amp;color=0,0,0&amp;vpa=26&amp;vtp=1&amp;vaab=1&amp;bbb=1"/>
          <p:cNvSpPr/>
          <p:nvPr/>
        </p:nvSpPr>
        <p:spPr>
          <a:xfrm>
            <a:off x="2654967" y="3496870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水稻</a:t>
            </a:r>
            <a:endParaRPr lang="en-US" altLang="zh-CN" sz="2800" dirty="0"/>
          </a:p>
        </p:txBody>
      </p:sp>
      <p:sp>
        <p:nvSpPr>
          <p:cNvPr id="9" name="QB_7_AN.37_1#bb9a2d79e.blank?vaa=1&amp;vcp=1&amp;vis=1&amp;pid=c92c534cd&amp;color=0,0,0&amp;vpa=27&amp;vtp=1&amp;vaab=1&amp;bbb=1"/>
          <p:cNvSpPr/>
          <p:nvPr/>
        </p:nvSpPr>
        <p:spPr>
          <a:xfrm>
            <a:off x="2477167" y="4055670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玉米</a:t>
            </a:r>
            <a:endParaRPr lang="en-US" altLang="zh-CN" sz="2800" dirty="0"/>
          </a:p>
        </p:txBody>
      </p:sp>
      <p:sp>
        <p:nvSpPr>
          <p:cNvPr id="10" name="QB_7_AN.38_1#bb9a2d79e.blank?vaa=1&amp;vcp=1&amp;vis=1&amp;pid=c92c534cd&amp;color=0,0,0&amp;vpa=28&amp;vtp=1&amp;vaab=1&amp;bbb=1"/>
          <p:cNvSpPr/>
          <p:nvPr/>
        </p:nvSpPr>
        <p:spPr>
          <a:xfrm>
            <a:off x="8744227" y="3217470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松嫩</a:t>
            </a:r>
            <a:endParaRPr lang="en-US" altLang="zh-CN" sz="2800" dirty="0"/>
          </a:p>
        </p:txBody>
      </p:sp>
      <p:sp>
        <p:nvSpPr>
          <p:cNvPr id="11" name="QB_7_AN.39_1#bb9a2d79e.blank?vaa=1&amp;vcp=1&amp;vis=1&amp;pid=c92c534cd&amp;color=0,0,0&amp;vpa=29&amp;vtp=1&amp;vaab=1&amp;bbb=1"/>
          <p:cNvSpPr/>
          <p:nvPr/>
        </p:nvSpPr>
        <p:spPr>
          <a:xfrm>
            <a:off x="7321827" y="3776270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大豆</a:t>
            </a:r>
            <a:endParaRPr lang="en-US" altLang="zh-CN" sz="2800" dirty="0"/>
          </a:p>
        </p:txBody>
      </p:sp>
      <p:sp>
        <p:nvSpPr>
          <p:cNvPr id="6" name="QB_7_AN.40_1#bb9a2d79e.blank?vaa=1&amp;vcp=1&amp;vis=1&amp;pid=c92c534cd&amp;color=0,0,0&amp;vpa=30&amp;vtp=1&amp;vaab=1&amp;bbb=1"/>
          <p:cNvSpPr/>
          <p:nvPr/>
        </p:nvSpPr>
        <p:spPr>
          <a:xfrm>
            <a:off x="2477167" y="5141076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甜菜</a:t>
            </a:r>
            <a:endParaRPr lang="en-US" altLang="zh-CN" sz="2800" dirty="0"/>
          </a:p>
        </p:txBody>
      </p:sp>
      <p:sp>
        <p:nvSpPr>
          <p:cNvPr id="13" name="QB_7_AN.41_1#bb9a2d79e.blank?vaa=1&amp;vcp=1&amp;vis=1&amp;pid=c92c534cd&amp;color=0,0,0&amp;vpa=31&amp;vtp=1&amp;vaab=1&amp;bbb=1"/>
          <p:cNvSpPr/>
          <p:nvPr/>
        </p:nvSpPr>
        <p:spPr>
          <a:xfrm>
            <a:off x="5200926" y="5141076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甜菜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6" grpId="0" build="p" animBg="1"/>
      <p:bldP spid="13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42_1#ccec83e73?sp=1&amp;vaa=1&amp;vcp=1&amp;vis=1&amp;pid=c92c534cd&amp;color=0,0,0&amp;vtp=1&amp;vaab=1&amp;bt=1&amp;bbb=1"/>
          <p:cNvSpPr/>
          <p:nvPr/>
        </p:nvSpPr>
        <p:spPr>
          <a:xfrm>
            <a:off x="539496" y="164404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.重工业基地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（1）矿产资源与工业</a:t>
            </a:r>
            <a:endParaRPr lang="en-US" altLang="zh-CN" sz="2800" dirty="0"/>
          </a:p>
        </p:txBody>
      </p:sp>
      <p:graphicFrame>
        <p:nvGraphicFramePr>
          <p:cNvPr id="13" name="QB_7_BD.42_3#ccec83e73?colgroup=8,6,8,6&amp;vaa=1&amp;vcp=1&amp;vis=1&amp;pid=c92c534cd&amp;color=0,0,0&amp;vtp=1&amp;vaab=1&amp;bbb=1&amp;hb=1"/>
          <p:cNvGraphicFramePr>
            <a:graphicFrameLocks noGrp="1"/>
          </p:cNvGraphicFramePr>
          <p:nvPr/>
        </p:nvGraphicFramePr>
        <p:xfrm>
          <a:off x="539496" y="2980975"/>
          <a:ext cx="11082528" cy="2227264"/>
        </p:xfrm>
        <a:graphic>
          <a:graphicData uri="http://schemas.openxmlformats.org/drawingml/2006/table">
            <a:tbl>
              <a:tblPr/>
              <a:tblGrid>
                <a:gridCol w="3099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414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998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414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矿产资源特点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主要矿产资源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主要工业部门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工业分布特点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种类多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储量大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钢铁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机械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汽车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靠近原料产地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gridSpan="4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东北地区依托丰富的矿产资源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发展成为我国重要的重工业基地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QB_7_AN.43_1#ccec83e73.blank?vaa=1&amp;vcp=1&amp;vis=1&amp;pid=c92c534cd&amp;color=0,0,0&amp;vpa=32&amp;vtp=1&amp;vaab=1&amp;bbb=1"/>
          <p:cNvSpPr/>
          <p:nvPr/>
        </p:nvSpPr>
        <p:spPr>
          <a:xfrm>
            <a:off x="3625754" y="3783552"/>
            <a:ext cx="2392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煤、铁、石油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44_1#ccec83e73?sp=1&amp;vaa=1&amp;vcp=1&amp;vis=1&amp;pid=c92c534cd&amp;color=0,0,0&amp;mp=1&amp;vtp=1&amp;vaab=1&amp;bt=1&amp;bbb=1&amp;hb=1"/>
          <p:cNvSpPr/>
          <p:nvPr/>
        </p:nvSpPr>
        <p:spPr>
          <a:xfrm>
            <a:off x="539496" y="184629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（2）东北老工业基地的振兴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：东北地区传统工业在全国的优势地位不断下降。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原因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：矿产资源减少、环境污染严重、生态恶化、设备老化等。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措施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：加快产业结构调整，推进体制机制创新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，尤其是运用高新技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术改造传统产业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，支持资源枯竭型城市转型提升。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b322d0edb.fixed?vcp=1&amp;pid=1681c3f0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第14讲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认识区域：位置与分布</a:t>
            </a:r>
            <a:endParaRPr lang="en-US" altLang="zh-CN" sz="4000" dirty="0"/>
          </a:p>
        </p:txBody>
      </p:sp>
      <p:sp>
        <p:nvSpPr>
          <p:cNvPr id="3" name="C_5_BD#b322d0edb.fixed?vcp=1&amp;pid=1681c3f06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725f0078?vcp=1&amp;pid=b322d0edb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要点1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东北地区的地理位置与自然环境</a:t>
            </a:r>
            <a:endParaRPr lang="en-US" altLang="zh-CN" sz="3000" dirty="0"/>
          </a:p>
        </p:txBody>
      </p:sp>
      <p:pic>
        <p:nvPicPr>
          <p:cNvPr id="3" name="QC_7_BD.45_1#b66a03102?htil=2&amp;vaa=1&amp;vcp=1&amp;vis=1&amp;pid=9725f007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55280" y="1208196"/>
            <a:ext cx="3675888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7_BD.45_2#b66a03102?htil=2&amp;sp=1&amp;vaa=1&amp;vcp=1&amp;vis=1&amp;pid=9725f0078&amp;color=0,0,0&amp;vtp=1&amp;vaab=1&amp;bbb=1&amp;hb=1"/>
          <p:cNvSpPr/>
          <p:nvPr/>
        </p:nvSpPr>
        <p:spPr>
          <a:xfrm>
            <a:off x="539496" y="1189908"/>
            <a:ext cx="730605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（2024·山西·模拟改编）读东北地区略图，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下列关于东北地区自然环境的叙述，正确的是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7_BD.45_3#b66a03102.choices?htil=2&amp;vaa=1&amp;vcp=1&amp;vis=1&amp;pid=9725f0078&amp;color=0,0,0&amp;vtp=1&amp;vaab=1&amp;bbb=1&amp;hb=1"/>
          <p:cNvSpPr/>
          <p:nvPr/>
        </p:nvSpPr>
        <p:spPr>
          <a:xfrm>
            <a:off x="539496" y="3111354"/>
            <a:ext cx="7306056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A.与俄罗斯和朝鲜为邻，南临渤海、黄海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.地形以高原、山地为主，山环水绕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.属温带大陆性气候，全年干燥少雨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.土壤为贫瘠的黑土；河流众多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，水资源相对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充足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AS.1_1#b66a03102?htil=3&amp;vaa=1&amp;vcp=1&amp;vis=1&amp;pid=9725f0078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55281" y="1410826"/>
            <a:ext cx="3605804" cy="4036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AS.1_1#b66a03102?htil=3&amp;vaa=1&amp;vcp=1&amp;vis=1&amp;pid=9725f0078&amp;color=0,0,0&amp;vtp=1&amp;vaab=1&amp;bt=1&amp;bbb=1&amp;hb=1&amp;hs=1"/>
          <p:cNvSpPr/>
          <p:nvPr/>
        </p:nvSpPr>
        <p:spPr>
          <a:xfrm>
            <a:off x="539496" y="1566227"/>
            <a:ext cx="7306056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东北地区的地形以平原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丘陵和山地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山环水绕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东北地区属温带季风气候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降水多集中在夏季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冬季降雪较多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东北地区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分布着大面积肥沃的黑土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有黑龙江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乌苏里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江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松花江等河流流经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水资源相对充足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C_7_AN.2_1#b66a03102?vaa=1&amp;vcp=1&amp;vis=1&amp;pid=9725f0078&amp;color=0,0,0&amp;vtp=1&amp;vaab=1&amp;bbb=1&amp;hs=1"/>
          <p:cNvSpPr/>
          <p:nvPr/>
        </p:nvSpPr>
        <p:spPr>
          <a:xfrm>
            <a:off x="539496" y="473748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9a15f36ef?vcp=1&amp;pid=9725f0078&amp;color=0,0,0&amp;vtp=1&amp;vaab=1&amp;bt=1&amp;bbb=1"/>
          <p:cNvSpPr/>
          <p:nvPr/>
        </p:nvSpPr>
        <p:spPr>
          <a:xfrm>
            <a:off x="539496" y="554400"/>
            <a:ext cx="11109960" cy="61277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同类变式</a:t>
            </a:r>
            <a:endParaRPr lang="en-US" altLang="zh-CN" sz="3000" dirty="0"/>
          </a:p>
        </p:txBody>
      </p:sp>
      <p:pic>
        <p:nvPicPr>
          <p:cNvPr id="3" name="QM_8_BD.49_1#2e06ccfca?htil=4&amp;vaa=1&amp;vcp=1&amp;vis=1&amp;pid=9a15f36ef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1230421"/>
            <a:ext cx="5422392" cy="2258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8_BD.49_2#2e06ccfca?htil=4&amp;vaa=1&amp;vcp=1&amp;vis=1&amp;pid=9a15f36ef&amp;color=0,0,0&amp;vtp=1&amp;vaab=1&amp;bbb=1&amp;hb=1&amp;hs=1"/>
          <p:cNvSpPr/>
          <p:nvPr/>
        </p:nvSpPr>
        <p:spPr>
          <a:xfrm>
            <a:off x="539496" y="1212133"/>
            <a:ext cx="55595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（2023·甘肃平凉·中考）黑龙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江省是我国位置最北的省级行政区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是冰雪资源大省、冰雪运动强省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被誉为“冰雪之冠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”。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图为黑龙江</a:t>
            </a:r>
            <a:endParaRPr lang="en-US" altLang="zh-CN" sz="2800" dirty="0"/>
          </a:p>
        </p:txBody>
      </p:sp>
      <p:sp>
        <p:nvSpPr>
          <p:cNvPr id="9" name="QM_8_BD.49_2#2e06ccfca?htil=4&amp;vaa=1&amp;vcp=1&amp;vis=1&amp;pid=9a15f36ef&amp;color=0,0,0&amp;vtp=1&amp;vaab=1&amp;bbb=1&amp;hb=1&amp;hs=1"/>
          <p:cNvSpPr/>
          <p:nvPr/>
        </p:nvSpPr>
        <p:spPr>
          <a:xfrm>
            <a:off x="539496" y="3781279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省部分城镇雪期和最大积雪厚度分布示意图以及雪地景观图，读图完成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1~2题。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9_BD.50_1#986761730?sp=1&amp;vaa=1&amp;vcp=1&amp;vis=1&amp;pid=2e06ccfca&amp;color=0,0,0&amp;vtp=1&amp;vaab=1&amp;bbb=1&amp;htil=1&amp;hb=1"/>
          <p:cNvSpPr/>
          <p:nvPr/>
        </p:nvSpPr>
        <p:spPr>
          <a:xfrm>
            <a:off x="539496" y="678266"/>
            <a:ext cx="554228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黑龙江省发展冰雪运动的有利自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然条件主要有(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9_BD.50_2#986761730?vaa=1&amp;vcp=1&amp;vis=1&amp;pid=2e06ccfca&amp;color=0,0,0&amp;vtp=1&amp;vaab=1&amp;bbb=1&amp;htil=1&amp;hb=1"/>
          <p:cNvSpPr/>
          <p:nvPr/>
        </p:nvSpPr>
        <p:spPr>
          <a:xfrm>
            <a:off x="539496" y="1956539"/>
            <a:ext cx="554228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①冬季气温低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②结冰期长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③雪期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长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④积雪厚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⑤黑土广布</a:t>
            </a:r>
            <a:endParaRPr lang="en-US" altLang="zh-CN" sz="2800" dirty="0"/>
          </a:p>
        </p:txBody>
      </p:sp>
      <p:sp>
        <p:nvSpPr>
          <p:cNvPr id="4" name="QC_9_BD.50_3#986761730.choices?vaa=1&amp;vcp=1&amp;vis=1&amp;pid=2e06ccfca&amp;color=0,0,0&amp;vtp=1&amp;vaab=1&amp;bbb=1&amp;htil=1&amp;hb=1"/>
          <p:cNvSpPr/>
          <p:nvPr/>
        </p:nvSpPr>
        <p:spPr>
          <a:xfrm>
            <a:off x="539496" y="3233524"/>
            <a:ext cx="554228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A.①②③④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B.②③④⑤</a:t>
            </a:r>
          </a:p>
          <a:p>
            <a:pPr latinLnBrk="1">
              <a:lnSpc>
                <a:spcPts val="51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C.①②④⑤            D.①③④⑤</a:t>
            </a:r>
            <a:endParaRPr lang="en-US" altLang="zh-CN" sz="2800" dirty="0"/>
          </a:p>
        </p:txBody>
      </p:sp>
      <p:sp>
        <p:nvSpPr>
          <p:cNvPr id="5" name="QC_9_AN.1_1#986761730.bracket?vaa=1&amp;vcp=1&amp;vis=1&amp;pid=2e06ccfca&amp;color=0,0,0&amp;vpa=34&amp;vtp=1&amp;vaab=1&amp;htil=1"/>
          <p:cNvSpPr/>
          <p:nvPr/>
        </p:nvSpPr>
        <p:spPr>
          <a:xfrm>
            <a:off x="2950114" y="1312631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6" name="QM_8_BD.49_1#2e06ccfca?htil=4&amp;vaa=1&amp;vcp=1&amp;vis=1&amp;pid=9a15f36ef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28180" y="974955"/>
            <a:ext cx="6164187" cy="2567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6b6e81f3a.fixed?vcp=1&amp;pid=7b7c8a560&amp;color=197,144,191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习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讲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练</a:t>
            </a:r>
            <a:endParaRPr lang="en-US" altLang="zh-CN" sz="5000" dirty="0"/>
          </a:p>
        </p:txBody>
      </p:sp>
      <p:sp>
        <p:nvSpPr>
          <p:cNvPr id="3" name="C_3#6b6e81f3a.fixed?vcp=1&amp;pid=7b7c8a560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分册复习</a:t>
            </a:r>
            <a:endParaRPr lang="en-US" altLang="zh-CN" sz="4800" dirty="0"/>
          </a:p>
        </p:txBody>
      </p:sp>
      <p:sp>
        <p:nvSpPr>
          <p:cNvPr id="4" name="C_3_BD#6b6e81f3a.fixed?vcp=1&amp;pid=7b7c8a560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八年级下册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8_BD.52_1#5f6998a4c?htil=5&amp;vaa=1&amp;vcp=1&amp;vis=1&amp;pid=2e06ccfca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5" y="1234186"/>
            <a:ext cx="5422392" cy="2258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9_BD.52_2#5f6998a4c?htil=5&amp;vaa=1&amp;vcp=1&amp;vis=1&amp;pid=2e06ccfca&amp;color=0,0,0&amp;vtp=1&amp;vaab=1&amp;bt=1&amp;bbb=1&amp;hb=1&amp;hs=1"/>
              <p:cNvSpPr/>
              <p:nvPr/>
            </p:nvSpPr>
            <p:spPr>
              <a:xfrm>
                <a:off x="539496" y="1215898"/>
                <a:ext cx="5559552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雪期是指一年内第一次降雪和最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后一次降雪之间的时间，可理解为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当地气温持续低于0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的时间。下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列对黑龙江省雪期长短的叙述，正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确的是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C_9_BD.52_2#5f6998a4c?htil=5&amp;vaa=1&amp;vcp=1&amp;vis=1&amp;pid=2e06ccfca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15898"/>
                <a:ext cx="5559552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7" t="-16" r="9" b="-2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9_AN.53_1#5f6998a4c.bracket?vaa=1&amp;vcp=1&amp;vis=1&amp;pid=2e06ccfca&amp;color=0,0,0&amp;vpa=35&amp;vtp=1&amp;vaab=1"/>
          <p:cNvSpPr/>
          <p:nvPr/>
        </p:nvSpPr>
        <p:spPr>
          <a:xfrm>
            <a:off x="1883314" y="379336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9_BD.52_3#5f6998a4c.choices?vaa=1&amp;vcp=1&amp;vis=1&amp;pid=2e06ccfca&amp;color=0,0,0&amp;vtp=1&amp;vaab=1&amp;bbb=1&amp;hs=1"/>
          <p:cNvSpPr/>
          <p:nvPr/>
        </p:nvSpPr>
        <p:spPr>
          <a:xfrm>
            <a:off x="539496" y="442233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311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A.受纬度影响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，由南向北雪期变长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.受海拔影响，由南向北雪期变短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3118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.受降水影响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，由南向北雪期变长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.受光照影响，由南向北雪期变短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20b09d72?vcp=1&amp;pid=b322d0edb&amp;color=0,0,0&amp;vtp=1&amp;vaab=1&amp;bt=1&amp;bbb=1"/>
          <p:cNvSpPr/>
          <p:nvPr/>
        </p:nvSpPr>
        <p:spPr>
          <a:xfrm>
            <a:off x="539496" y="27944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要点2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东北地区的人口与城市分布</a:t>
            </a:r>
            <a:endParaRPr lang="en-US" altLang="zh-CN" sz="3000" dirty="0"/>
          </a:p>
        </p:txBody>
      </p:sp>
      <p:sp>
        <p:nvSpPr>
          <p:cNvPr id="3" name="QO_7_BD.54_1#24d36558d?sp=1&amp;vaa=1&amp;vcp=1&amp;vis=1&amp;pid=020b09d72&amp;color=0,0,0&amp;vtp=1&amp;vaab=1&amp;bbb=1"/>
          <p:cNvSpPr/>
          <p:nvPr/>
        </p:nvSpPr>
        <p:spPr>
          <a:xfrm>
            <a:off x="539496" y="80299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例2</a:t>
            </a:r>
            <a:r>
              <a:rPr lang="en-US" altLang="zh-CN" sz="2800" b="1" i="0" spc="-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下面三幅图是东北地区的相关地理事物分布图。读图，完成下列各题。</a:t>
            </a:r>
            <a:endParaRPr lang="en-US" altLang="zh-CN" sz="2800" spc="-100" dirty="0"/>
          </a:p>
        </p:txBody>
      </p:sp>
      <p:pic>
        <p:nvPicPr>
          <p:cNvPr id="9" name="QO_7_BD.55_1#5ee6157b9?htil=6&amp;vaa=1&amp;vcp=1&amp;vis=1&amp;pid=24d36558d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33461" y="2067588"/>
            <a:ext cx="5970018" cy="2849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0" name="QC_8_BD.55_2#5ee6157b9?htil=6&amp;vaa=1&amp;vcp=1&amp;vis=1&amp;pid=24d36558d&amp;color=0,0,0&amp;vtp=1&amp;vaab=1&amp;bt=1&amp;bbb=1&amp;hb=1&amp;hs=1"/>
          <p:cNvSpPr/>
          <p:nvPr/>
        </p:nvSpPr>
        <p:spPr>
          <a:xfrm>
            <a:off x="539495" y="1311839"/>
            <a:ext cx="5915219" cy="120135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（1）东北地区的城市主要分布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11" name="QC_8_BD.55_3#5ee6157b9.choices?htil=6&amp;vaa=1&amp;vcp=1&amp;vis=1&amp;pid=24d36558d&amp;color=0,0,0&amp;vtp=1&amp;vaab=1&amp;bbb=1&amp;hs=1"/>
          <p:cNvSpPr/>
          <p:nvPr/>
        </p:nvSpPr>
        <p:spPr>
          <a:xfrm>
            <a:off x="539496" y="2586728"/>
            <a:ext cx="55595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A.交通干线沿线地区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B.森林资源丰富的地区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C.蒙古族集中分布的地区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D.纬度较高的山谷地区</a:t>
            </a:r>
            <a:endParaRPr lang="en-US" altLang="zh-CN" sz="2800" dirty="0"/>
          </a:p>
        </p:txBody>
      </p:sp>
      <p:sp>
        <p:nvSpPr>
          <p:cNvPr id="12" name="QC_8_AN.57_1#5ee6157b9.bracket?vaa=1&amp;vcp=1&amp;vis=1&amp;pid=24d36558d&amp;color=0,0,0&amp;vpa=36&amp;vtp=1&amp;vaab=1"/>
          <p:cNvSpPr/>
          <p:nvPr/>
        </p:nvSpPr>
        <p:spPr>
          <a:xfrm>
            <a:off x="816515" y="194620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3" name="QC_8_AS.1_1#5ee6157b9?vaa=1&amp;vcp=1&amp;vis=1&amp;pid=24d36558d&amp;color=0,0,0&amp;vtp=1&amp;vaab=1&amp;bbb=1&amp;hb=1&amp;hs=1"/>
          <p:cNvSpPr/>
          <p:nvPr/>
        </p:nvSpPr>
        <p:spPr>
          <a:xfrm>
            <a:off x="539496" y="515212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读图可知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东北地区的城市主要分布在交通干线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沿线地区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 animBg="1"/>
      <p:bldP spid="13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59_1#c5d664b7a?htil=7&amp;vaa=1&amp;vcp=1&amp;vis=1&amp;pid=24d36558d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87107" y="1262118"/>
            <a:ext cx="5084064" cy="2450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59_2#c5d664b7a?htil=7&amp;vaa=1&amp;vcp=1&amp;vis=1&amp;pid=24d36558d&amp;color=0,0,0&amp;vtp=1&amp;vaab=1&amp;bt=1&amp;bbb=1&amp;hb=1&amp;hs=1"/>
          <p:cNvSpPr/>
          <p:nvPr/>
        </p:nvSpPr>
        <p:spPr>
          <a:xfrm>
            <a:off x="539496" y="879348"/>
            <a:ext cx="588873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）赫哲族和鄂伦春族的集中分布区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分别是(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61_1#c5d664b7a.bracket?vaa=1&amp;vcp=1&amp;vis=1&amp;pid=24d36558d&amp;color=0,0,0&amp;vpa=37&amp;vtp=1&amp;vaab=1"/>
          <p:cNvSpPr/>
          <p:nvPr/>
        </p:nvSpPr>
        <p:spPr>
          <a:xfrm>
            <a:off x="1883314" y="151371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8_BD.59_3#c5d664b7a.choices?htil=7&amp;vaa=1&amp;vcp=1&amp;vis=1&amp;pid=24d36558d&amp;color=0,0,0&amp;vtp=1&amp;vaab=1&amp;bbb=1&amp;hs=1"/>
          <p:cNvSpPr/>
          <p:nvPr/>
        </p:nvSpPr>
        <p:spPr>
          <a:xfrm>
            <a:off x="539496" y="2162365"/>
            <a:ext cx="588873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A.长白山山林地带和辽河平原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.三江平原和大、小兴安岭山林地带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.松嫩平原和三江平原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.辽河平原和大、小兴安岭山林地带</a:t>
            </a:r>
            <a:endParaRPr lang="en-US" altLang="zh-CN" sz="2800" dirty="0"/>
          </a:p>
        </p:txBody>
      </p:sp>
      <p:sp>
        <p:nvSpPr>
          <p:cNvPr id="6" name="QC_8_AS.1_1#c5d664b7a?vaa=1&amp;vcp=1&amp;vis=1&amp;pid=24d36558d&amp;color=0,0,0&amp;vtp=1&amp;vaab=1&amp;bbb=1&amp;hb=1&amp;hs=1"/>
          <p:cNvSpPr/>
          <p:nvPr/>
        </p:nvSpPr>
        <p:spPr>
          <a:xfrm>
            <a:off x="539496" y="472776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读图可知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赫哲族主要分布在三江平原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鄂伦春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族主要分布在大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小兴安岭山林地带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332f36d58?vcp=1&amp;pid=020b09d72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同类变式</a:t>
            </a:r>
            <a:endParaRPr lang="en-US" altLang="zh-CN" sz="3000" dirty="0"/>
          </a:p>
        </p:txBody>
      </p:sp>
      <p:sp>
        <p:nvSpPr>
          <p:cNvPr id="3" name="QM_8_BD.63_1#6ce5d6b32?vaa=1&amp;vcp=1&amp;vis=1&amp;pid=332f36d58&amp;color=0,0,0&amp;vtp=1&amp;vaab=1&amp;bbb=1&amp;hb=1"/>
          <p:cNvSpPr/>
          <p:nvPr/>
        </p:nvSpPr>
        <p:spPr>
          <a:xfrm>
            <a:off x="539496" y="1212133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读东北地区各省级行政区的面积与部分年份相关人口数据统计表，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完成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3～4题。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3" name="QM_8_BD.63_2#6ce5d6b32?colgroup=14,4,4,4&amp;vaa=1&amp;vcp=1&amp;vis=1&amp;pid=332f36d58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2546776"/>
              <a:ext cx="11091672" cy="2846325"/>
            </p:xfrm>
            <a:graphic>
              <a:graphicData uri="http://schemas.openxmlformats.org/drawingml/2006/table">
                <a:tbl>
                  <a:tblPr/>
                  <a:tblGrid>
                    <a:gridCol w="263347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61518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94767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94767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947672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566484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省级行政区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黑龙江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吉林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辽宁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1119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面积（万千米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anose="02010609060101010101" pitchFamily="34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anose="02010609060101010101" pitchFamily="34" charset="-122"/>
                                      <a:cs typeface="Times New Roman" panose="02020603050405020304" pitchFamily="34" charset="-120"/>
                                    </a:rPr>
                                    <m:t>​</m:t>
                                  </m:r>
                                </m:e>
                                <m:sup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anose="02010609060101010101" pitchFamily="34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45.4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18.7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14.7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66484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2020年总人口（万人）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185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407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4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259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71119">
                    <a:tc rowSpan="2"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占全国人口比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重（%）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2020年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2.26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1.71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3.02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571119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2010年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2.86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2.05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3.27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3" name="QM_8_BD.63_2#6ce5d6b32?colgroup=14,4,4,4&amp;vaa=1&amp;vcp=1&amp;vis=1&amp;pid=332f36d58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2546776"/>
              <a:ext cx="11091672" cy="2846325"/>
            </p:xfrm>
            <a:graphic>
              <a:graphicData uri="http://schemas.openxmlformats.org/drawingml/2006/table">
                <a:tbl>
                  <a:tblPr/>
                  <a:tblGrid>
                    <a:gridCol w="2633472"/>
                    <a:gridCol w="2615184"/>
                    <a:gridCol w="1947672"/>
                    <a:gridCol w="1947672"/>
                    <a:gridCol w="1947672"/>
                  </a:tblGrid>
                  <a:tr h="566484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省级行政区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黑龙江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吉林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辽宁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500">
                    <a:tc grid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 hMerge="1"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45.4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18.7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14.7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66484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2020年总人口（万人）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185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407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4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259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119">
                    <a:tc rowSpan="2"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占全国人口比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重（%）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2020年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2.26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1.71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3.02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119">
                    <a:tc vMerge="1"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2010年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2.86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2.05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3.27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9_BD.64_1#aac7eb69b?vaa=1&amp;vcp=1&amp;vis=1&amp;pid=6ce5d6b32&amp;color=0,0,0&amp;mp=1&amp;vtp=1&amp;vaab=1&amp;bt=1&amp;bbb=1"/>
          <p:cNvSpPr/>
          <p:nvPr/>
        </p:nvSpPr>
        <p:spPr>
          <a:xfrm>
            <a:off x="539496" y="154381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东北地区人口密度最大的省级行政区是(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9_AN.1_1#aac7eb69b.bracket?vaa=1&amp;vcp=1&amp;vis=1&amp;pid=6ce5d6b32&amp;color=0,0,0&amp;mp=1&amp;vpa=38&amp;vtp=1&amp;vaab=1"/>
          <p:cNvSpPr/>
          <p:nvPr/>
        </p:nvSpPr>
        <p:spPr>
          <a:xfrm>
            <a:off x="7128414" y="153047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9_BD.64_2#aac7eb69b.choices?vaa=1&amp;vcp=1&amp;vis=1&amp;pid=6ce5d6b32&amp;color=0,0,0&amp;vtp=1&amp;vaab=1&amp;bbb=1"/>
          <p:cNvSpPr/>
          <p:nvPr/>
        </p:nvSpPr>
        <p:spPr>
          <a:xfrm>
            <a:off x="539496" y="214693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939415" algn="l"/>
                <a:tab pos="5485130" algn="l"/>
                <a:tab pos="80308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.黑龙江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B.吉林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C.辽宁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.不能确定</a:t>
            </a:r>
            <a:endParaRPr lang="en-US" altLang="zh-CN" sz="2800" dirty="0"/>
          </a:p>
        </p:txBody>
      </p:sp>
      <p:sp>
        <p:nvSpPr>
          <p:cNvPr id="5" name="QC_9_BD.66_1#81bd48cb3?vaa=1&amp;vcp=1&amp;vis=1&amp;pid=6ce5d6b32&amp;color=0,0,0&amp;vtp=1&amp;vaab=1&amp;bbb=1&amp;hb=1"/>
          <p:cNvSpPr/>
          <p:nvPr/>
        </p:nvSpPr>
        <p:spPr>
          <a:xfrm>
            <a:off x="539496" y="278504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2010~2020年，东北地区人口数量显著下降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。下列叙述与该地区人口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出现负增长关系不大的是(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9_AN.67_1#81bd48cb3.bracket?vaa=1&amp;vcp=1&amp;vis=1&amp;pid=6ce5d6b32&amp;color=0,0,0&amp;vpa=39&amp;vtp=1&amp;vaab=1"/>
          <p:cNvSpPr/>
          <p:nvPr/>
        </p:nvSpPr>
        <p:spPr>
          <a:xfrm>
            <a:off x="4728115" y="3419411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9_BD.66_2#81bd48cb3.choices?vaa=1&amp;vcp=1&amp;vis=1&amp;pid=6ce5d6b32&amp;color=0,0,0&amp;vtp=1&amp;vaab=1&amp;bbb=1"/>
          <p:cNvSpPr/>
          <p:nvPr/>
        </p:nvSpPr>
        <p:spPr>
          <a:xfrm>
            <a:off x="539496" y="406203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A.纬度偏高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，气温偏低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.地形平坦，土壤肥沃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C.经济有所衰退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.人口出生率低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26d9e614?vcp=1&amp;pid=b322d0edb&amp;color=0,0,0&amp;vtp=1&amp;vaab=1&amp;bt=1&amp;bbb=1"/>
          <p:cNvSpPr/>
          <p:nvPr/>
        </p:nvSpPr>
        <p:spPr>
          <a:xfrm>
            <a:off x="539496" y="330598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要点3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东北地区的产业分布</a:t>
            </a:r>
            <a:endParaRPr lang="en-US" altLang="zh-CN" sz="3000" dirty="0"/>
          </a:p>
        </p:txBody>
      </p:sp>
      <p:sp>
        <p:nvSpPr>
          <p:cNvPr id="4" name="QO_7_BD.68_2#1697ef5a4?htil=8&amp;sp=1&amp;vaa=1&amp;vcp=1&amp;vis=1&amp;pid=526d9e614&amp;color=0,0,0&amp;vtp=1&amp;vaab=1&amp;bbb=1&amp;hb=1"/>
          <p:cNvSpPr/>
          <p:nvPr/>
        </p:nvSpPr>
        <p:spPr>
          <a:xfrm>
            <a:off x="539496" y="966106"/>
            <a:ext cx="11109960" cy="103034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4200"/>
              </a:lnSpc>
            </a:pP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例3</a:t>
            </a:r>
            <a:r>
              <a:rPr lang="en-US" altLang="zh-CN" sz="2800" b="1" i="0" spc="-5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（2023·甘肃金昌·中考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）东北地区有</a:t>
            </a:r>
            <a:r>
              <a:rPr lang="zh-CN" altLang="en-US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重要的工业基地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。读图，完成下列各题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spc="-50" dirty="0">
              <a:solidFill>
                <a:srgbClr val="000000"/>
              </a:solidFill>
            </a:endParaRPr>
          </a:p>
        </p:txBody>
      </p:sp>
      <p:pic>
        <p:nvPicPr>
          <p:cNvPr id="5" name="QO_7_BD.69_1#ea4e49d11?htil=9&amp;vaa=1&amp;vcp=1&amp;vis=1&amp;pid=1697ef5a4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51192" y="1979791"/>
            <a:ext cx="4379976" cy="4270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8_BD.69_2#ea4e49d11?htil=9&amp;vaa=1&amp;vcp=1&amp;vis=1&amp;pid=1697ef5a4&amp;color=0,0,0&amp;vtp=1&amp;vaab=1&amp;bt=1&amp;bbb=1&amp;hb=1"/>
          <p:cNvSpPr/>
          <p:nvPr/>
        </p:nvSpPr>
        <p:spPr>
          <a:xfrm>
            <a:off x="539496" y="1961503"/>
            <a:ext cx="659282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）下列不属于东北地区工业发展优势条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件的是(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8_BD.69_3#ea4e49d11.choices?htil=9&amp;vaa=1&amp;vcp=1&amp;vis=1&amp;pid=1697ef5a4&amp;color=0,0,0&amp;vtp=1&amp;vaab=1&amp;bbb=1"/>
          <p:cNvSpPr/>
          <p:nvPr/>
        </p:nvSpPr>
        <p:spPr>
          <a:xfrm>
            <a:off x="539496" y="3244520"/>
            <a:ext cx="659282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40423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.矿产丰富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.交通便利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40423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C.地形平坦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.气候湿热</a:t>
            </a:r>
            <a:endParaRPr lang="en-US" altLang="zh-CN" sz="2800" dirty="0"/>
          </a:p>
        </p:txBody>
      </p:sp>
      <p:sp>
        <p:nvSpPr>
          <p:cNvPr id="8" name="QC_8_AN.71_1#ea4e49d11.bracket?vaa=1&amp;vcp=1&amp;vis=1&amp;pid=1697ef5a4&amp;color=0,0,0&amp;vpa=40&amp;vtp=1&amp;vaab=1"/>
          <p:cNvSpPr/>
          <p:nvPr/>
        </p:nvSpPr>
        <p:spPr>
          <a:xfrm>
            <a:off x="1883314" y="259586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9" name="QC_8_AS.1_1#ea4e49d11?htil=9&amp;vaa=1&amp;vcp=1&amp;vis=1&amp;pid=1697ef5a4&amp;color=0,0,0&amp;vtp=1&amp;vaab=1&amp;bbb=1&amp;hb=1"/>
          <p:cNvSpPr/>
          <p:nvPr/>
        </p:nvSpPr>
        <p:spPr>
          <a:xfrm>
            <a:off x="437187" y="4463957"/>
            <a:ext cx="6592824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矿产丰富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交通便利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地形平坦是东北地区工业发展的优势条件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气候湿热属于南方地区的自然环境特征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  <p:bldP spid="9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73_1#785bbfbbc?htil=10&amp;vaa=1&amp;vcp=1&amp;vis=1&amp;pid=1697ef5a4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51192" y="897636"/>
            <a:ext cx="4379976" cy="4270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73_2#785bbfbbc?htil=10&amp;vaa=1&amp;vcp=1&amp;vis=1&amp;pid=1697ef5a4&amp;color=0,0,0&amp;vtp=1&amp;vaab=1&amp;bt=1&amp;bbb=1&amp;hb=1"/>
          <p:cNvSpPr/>
          <p:nvPr/>
        </p:nvSpPr>
        <p:spPr>
          <a:xfrm>
            <a:off x="539496" y="879348"/>
            <a:ext cx="659282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（2）东北地区被誉为“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新中国工业的摇篮”，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其工业发展特点是(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75_1#785bbfbbc.bracket?vaa=1&amp;vcp=1&amp;vis=1&amp;pid=1697ef5a4&amp;color=0,0,0&amp;vpa=41&amp;vtp=1&amp;vaab=1"/>
          <p:cNvSpPr/>
          <p:nvPr/>
        </p:nvSpPr>
        <p:spPr>
          <a:xfrm>
            <a:off x="3661315" y="151371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8_BD.73_3#785bbfbbc.choices?htil=10&amp;vaa=1&amp;vcp=1&amp;vis=1&amp;pid=1697ef5a4&amp;color=0,0,0&amp;vtp=1&amp;vaab=1&amp;bbb=1"/>
          <p:cNvSpPr/>
          <p:nvPr/>
        </p:nvSpPr>
        <p:spPr>
          <a:xfrm>
            <a:off x="539496" y="2162365"/>
            <a:ext cx="6592824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A.以综合性工业为主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.以高新技术产业为主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.以轻工业为主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.以重工业为主</a:t>
            </a:r>
            <a:endParaRPr lang="en-US" altLang="zh-CN" sz="2800" dirty="0"/>
          </a:p>
        </p:txBody>
      </p:sp>
      <p:sp>
        <p:nvSpPr>
          <p:cNvPr id="6" name="QC_8_AS.1_1#785bbfbbc?htil=10&amp;vaa=1&amp;vcp=1&amp;vis=1&amp;pid=1697ef5a4&amp;color=0,0,0&amp;vtp=1&amp;vaab=1&amp;bbb=1&amp;hb=1"/>
          <p:cNvSpPr/>
          <p:nvPr/>
        </p:nvSpPr>
        <p:spPr>
          <a:xfrm>
            <a:off x="539496" y="4727765"/>
            <a:ext cx="659282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东北地区煤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铁等矿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产资源丰富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工业以重工业为主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692d303ca?vcp=1&amp;pid=526d9e614&amp;color=0,0,0&amp;vtp=1&amp;vaab=1&amp;bt=1&amp;bbb=1"/>
          <p:cNvSpPr/>
          <p:nvPr/>
        </p:nvSpPr>
        <p:spPr>
          <a:xfrm>
            <a:off x="539496" y="477669"/>
            <a:ext cx="11109960" cy="57848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同类变式</a:t>
            </a:r>
            <a:endParaRPr lang="en-US" altLang="zh-CN" sz="3000" dirty="0"/>
          </a:p>
        </p:txBody>
      </p:sp>
      <p:sp>
        <p:nvSpPr>
          <p:cNvPr id="3" name="QM_8_BD.77_1#506dc4941?vaa=1&amp;vcp=1&amp;vis=1&amp;pid=692d303ca&amp;color=0,0,0&amp;vtp=1&amp;vaab=1&amp;bbb=1&amp;hb=1"/>
          <p:cNvSpPr/>
          <p:nvPr/>
        </p:nvSpPr>
        <p:spPr>
          <a:xfrm>
            <a:off x="539496" y="1093491"/>
            <a:ext cx="11109960" cy="17442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（2023·新疆·中考）黑土地是耕地中的“大熊猫”，提及黑土地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，人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们马上就会想到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“北大仓”。其实，东北三省不仅是“中国饭碗”，也是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“国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之重器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”之地。据此完成5~6题。</a:t>
            </a:r>
            <a:endParaRPr lang="en-US" altLang="zh-CN" sz="2800" dirty="0"/>
          </a:p>
        </p:txBody>
      </p:sp>
      <p:sp>
        <p:nvSpPr>
          <p:cNvPr id="4" name="QC_9_BD.78_1#501311cfe?vaa=1&amp;vcp=1&amp;vis=1&amp;pid=506dc4941&amp;color=0,0,0&amp;vtp=1&amp;vaab=1&amp;bbb=1"/>
          <p:cNvSpPr/>
          <p:nvPr/>
        </p:nvSpPr>
        <p:spPr>
          <a:xfrm>
            <a:off x="539496" y="2871491"/>
            <a:ext cx="11109960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东北三省气候冷湿，农作物一年一熟，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主要影响因素是(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9_AN.1_1#501311cfe.bracket?vaa=1&amp;vcp=1&amp;vis=1&amp;pid=506dc4941&amp;color=0,0,0&amp;vpa=42&amp;vtp=1&amp;vaab=1"/>
          <p:cNvSpPr/>
          <p:nvPr/>
        </p:nvSpPr>
        <p:spPr>
          <a:xfrm>
            <a:off x="9617614" y="2861585"/>
            <a:ext cx="495300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C_9_BD.78_2#501311cfe.choices?vaa=1&amp;vcp=1&amp;vis=1&amp;pid=506dc4941&amp;color=0,0,0&amp;vtp=1&amp;vaab=1&amp;bbb=1"/>
          <p:cNvSpPr/>
          <p:nvPr/>
        </p:nvSpPr>
        <p:spPr>
          <a:xfrm>
            <a:off x="539496" y="3445785"/>
            <a:ext cx="11109960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6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.海陆位置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B.纬度位置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C.地形地势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.人类活动</a:t>
            </a:r>
            <a:endParaRPr lang="en-US" altLang="zh-CN" sz="2800" dirty="0"/>
          </a:p>
        </p:txBody>
      </p:sp>
      <p:sp>
        <p:nvSpPr>
          <p:cNvPr id="7" name="QC_9_BD.80_1#79bfd8ac0?vaa=1&amp;vcp=1&amp;vis=1&amp;pid=506dc4941&amp;color=0,0,0&amp;vtp=1&amp;vaab=1&amp;bbb=1&amp;hb=1"/>
          <p:cNvSpPr/>
          <p:nvPr/>
        </p:nvSpPr>
        <p:spPr>
          <a:xfrm>
            <a:off x="539496" y="4038557"/>
            <a:ext cx="11109960" cy="11346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东北三省是“国之重器”之地。下列关于东北三省工业的相关叙述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，正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8" name="QC_9_AN.81_1#79bfd8ac0.bracket?vaa=1&amp;vcp=1&amp;vis=1&amp;pid=506dc4941&amp;color=0,0,0&amp;vpa=43&amp;vtp=1&amp;vaab=1"/>
          <p:cNvSpPr/>
          <p:nvPr/>
        </p:nvSpPr>
        <p:spPr>
          <a:xfrm>
            <a:off x="1883314" y="4638251"/>
            <a:ext cx="515938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9" name="QC_9_BD.80_2#79bfd8ac0.choices?vaa=1&amp;vcp=1&amp;vis=1&amp;pid=506dc4941&amp;color=0,0,0&amp;vtp=1&amp;vaab=1&amp;bbb=1"/>
          <p:cNvSpPr/>
          <p:nvPr/>
        </p:nvSpPr>
        <p:spPr>
          <a:xfrm>
            <a:off x="539496" y="5245057"/>
            <a:ext cx="11109960" cy="11346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.我国最大的重工业基地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.煤、铁、石油等矿产资源匮乏</a:t>
            </a:r>
            <a:endParaRPr lang="en-US" altLang="zh-CN" sz="2800" dirty="0"/>
          </a:p>
          <a:p>
            <a:pPr latinLnBrk="1">
              <a:lnSpc>
                <a:spcPts val="46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C.以高新技术产业为主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.东北老工业基地已全面振兴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8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355e25279.fixed?vcp=1&amp;pid=1681c3f0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第14讲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认识区域：位置与分布</a:t>
            </a:r>
            <a:endParaRPr lang="en-US" altLang="zh-CN" sz="4000" dirty="0"/>
          </a:p>
        </p:txBody>
      </p:sp>
      <p:sp>
        <p:nvSpPr>
          <p:cNvPr id="3" name="C_5_BD#355e25279.fixed?vcp=1&amp;pid=1681c3f06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7d2a8701?vcp=1&amp;pid=355e25279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基础练</a:t>
            </a:r>
            <a:endParaRPr lang="en-US" altLang="zh-CN" sz="3200" dirty="0"/>
          </a:p>
        </p:txBody>
      </p:sp>
      <p:sp>
        <p:nvSpPr>
          <p:cNvPr id="3" name="QM_7_BD.82_1#965a68c14?vaa=1&amp;vcp=1&amp;vis=1&amp;pid=57d2a8701&amp;color=0,0,0&amp;vtp=1&amp;vaab=1&amp;bbb=1"/>
          <p:cNvSpPr/>
          <p:nvPr/>
        </p:nvSpPr>
        <p:spPr>
          <a:xfrm>
            <a:off x="539496" y="125123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读东北地区年降水量分布图，完成1～2题。</a:t>
            </a:r>
            <a:endParaRPr lang="en-US" altLang="zh-CN" sz="2800" dirty="0"/>
          </a:p>
        </p:txBody>
      </p:sp>
      <p:pic>
        <p:nvPicPr>
          <p:cNvPr id="4" name="QM_7_BD.82_2#965a68c14?htil=11&amp;vaa=1&amp;vcp=1&amp;vis=1&amp;pid=57d2a870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99507" y="1936540"/>
            <a:ext cx="3904488" cy="4242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8_BD.83_1#c9367f971?htil=11&amp;vaa=1&amp;vcp=1&amp;vis=1&amp;pid=965a68c14&amp;color=0,0,0&amp;vtp=1&amp;vaab=1&amp;bbb=1&amp;hb=1"/>
          <p:cNvSpPr/>
          <p:nvPr/>
        </p:nvSpPr>
        <p:spPr>
          <a:xfrm>
            <a:off x="539496" y="1882629"/>
            <a:ext cx="707745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下列关于东北地区地理特征的叙述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，正确的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8_BD.83_2#c9367f971.choices?htil=11&amp;vaa=1&amp;vcp=1&amp;vis=1&amp;pid=965a68c14&amp;color=0,0,0&amp;vtp=1&amp;vaab=1&amp;bbb=1"/>
          <p:cNvSpPr/>
          <p:nvPr/>
        </p:nvSpPr>
        <p:spPr>
          <a:xfrm>
            <a:off x="539496" y="3159614"/>
            <a:ext cx="707745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A.位于我国东北部，东临大西洋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.地形结构呈环状分布，四周高、中间低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.山脉主要有大、小兴安岭和长白山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.北部、东部与俄罗斯、蒙古陆上相邻</a:t>
            </a:r>
            <a:endParaRPr lang="en-US" altLang="zh-CN" sz="2800" dirty="0"/>
          </a:p>
        </p:txBody>
      </p:sp>
      <p:sp>
        <p:nvSpPr>
          <p:cNvPr id="7" name="QC_8_AN.84_1#c9367f971.bracket?vaa=1&amp;vcp=1&amp;vis=1&amp;pid=965a68c14&amp;color=0,0,0&amp;vpa=44&amp;vtp=1&amp;vaab=1"/>
          <p:cNvSpPr/>
          <p:nvPr/>
        </p:nvSpPr>
        <p:spPr>
          <a:xfrm>
            <a:off x="1172115" y="251699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375ce3fc5.fixed?vcp=1&amp;pid=1681c3f0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第14讲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认识区域：位置与分布</a:t>
            </a:r>
            <a:endParaRPr lang="en-US" altLang="zh-CN" sz="4000" dirty="0"/>
          </a:p>
        </p:txBody>
      </p:sp>
      <p:sp>
        <p:nvSpPr>
          <p:cNvPr id="3" name="C_5_BD#375ce3fc5.fixed?vcp=1&amp;pid=1681c3f06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85_1#89a98347f?htil=12&amp;vaa=1&amp;vcp=1&amp;vis=1&amp;pid=965a68c1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85252" y="1376172"/>
            <a:ext cx="3904488" cy="4242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85_2#89a98347f?htil=12&amp;vaa=1&amp;vcp=1&amp;vis=1&amp;pid=965a68c14&amp;color=0,0,0&amp;vtp=1&amp;vaab=1&amp;bt=1&amp;bbb=1"/>
          <p:cNvSpPr/>
          <p:nvPr/>
        </p:nvSpPr>
        <p:spPr>
          <a:xfrm>
            <a:off x="539496" y="1239012"/>
            <a:ext cx="707745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东北地区年降水量的空间变化趋势是(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BD.85_3#89a98347f.choices?htil=12&amp;vaa=1&amp;vcp=1&amp;vis=1&amp;pid=965a68c14&amp;color=0,0,0&amp;vtp=1&amp;vaab=1&amp;bbb=1"/>
          <p:cNvSpPr/>
          <p:nvPr/>
        </p:nvSpPr>
        <p:spPr>
          <a:xfrm>
            <a:off x="539496" y="1871281"/>
            <a:ext cx="707745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64617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.由东南向西北递减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.由南向北递减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64617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C.由平原向山地递增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.由沿海向内陆递增</a:t>
            </a:r>
            <a:endParaRPr lang="en-US" altLang="zh-CN" sz="2800" dirty="0"/>
          </a:p>
        </p:txBody>
      </p:sp>
      <p:sp>
        <p:nvSpPr>
          <p:cNvPr id="5" name="QC_8_AN.86_1#89a98347f.bracket?vaa=1&amp;vcp=1&amp;vis=1&amp;pid=965a68c14&amp;color=0,0,0&amp;vpa=45&amp;vtp=1&amp;vaab=1"/>
          <p:cNvSpPr/>
          <p:nvPr/>
        </p:nvSpPr>
        <p:spPr>
          <a:xfrm>
            <a:off x="6772814" y="122567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87_1#f86416a1f?vaa=1&amp;vcp=1&amp;vis=1&amp;pid=57d2a8701&amp;color=0,0,0&amp;vtp=1&amp;vaab=1&amp;bt=1&amp;bbb=1&amp;hb=1"/>
          <p:cNvSpPr/>
          <p:nvPr/>
        </p:nvSpPr>
        <p:spPr>
          <a:xfrm>
            <a:off x="539496" y="711962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（2024·四川广安·中考改编）为保证我国粮食安全，近年来，东北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三省深入实施“藏粮于地”“藏粮于技”战略，粮食产量占全国的15%以上，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成为国家粮食安全的“压舱石”。读图，完成3～4题。</a:t>
            </a:r>
            <a:endParaRPr lang="en-US" altLang="zh-CN" sz="2800" dirty="0"/>
          </a:p>
        </p:txBody>
      </p:sp>
      <p:pic>
        <p:nvPicPr>
          <p:cNvPr id="3" name="QM_7_BD.87_2#f86416a1f?htil=13&amp;vaa=1&amp;vcp=1&amp;vis=1&amp;pid=57d2a870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83091" y="2689606"/>
            <a:ext cx="3264408" cy="3456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BD.88_1#bfd4707c5?htil=13&amp;vaa=1&amp;vcp=1&amp;vis=1&amp;pid=f86416a1f&amp;color=0,0,0&amp;vtp=1&amp;vaab=1&amp;bbb=1"/>
          <p:cNvSpPr/>
          <p:nvPr/>
        </p:nvSpPr>
        <p:spPr>
          <a:xfrm>
            <a:off x="539496" y="2606548"/>
            <a:ext cx="771753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下列对东北三省农业的描述，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8_BD.88_2#bfd4707c5.choices?htil=13&amp;vaa=1&amp;vcp=1&amp;vis=1&amp;pid=f86416a1f&amp;color=0,0,0&amp;vtp=1&amp;vaab=1&amp;bbb=1"/>
          <p:cNvSpPr/>
          <p:nvPr/>
        </p:nvSpPr>
        <p:spPr>
          <a:xfrm>
            <a:off x="539496" y="3244659"/>
            <a:ext cx="771753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A.农作物熟制为一年两熟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.地表崎岖，不适合发展种植业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.有肥沃的黑土地，是我国重要的商品粮基地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.耕地类型以水田为主</a:t>
            </a:r>
            <a:endParaRPr lang="en-US" altLang="zh-CN" sz="2800" dirty="0"/>
          </a:p>
        </p:txBody>
      </p:sp>
      <p:sp>
        <p:nvSpPr>
          <p:cNvPr id="6" name="QC_8_AN.1_1#bfd4707c5.bracket?vaa=1&amp;vcp=1&amp;vis=1&amp;pid=f86416a1f&amp;color=0,0,0&amp;vpa=46&amp;vtp=1&amp;vaab=1"/>
          <p:cNvSpPr/>
          <p:nvPr/>
        </p:nvSpPr>
        <p:spPr>
          <a:xfrm>
            <a:off x="7128414" y="259321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90_1#3a8176247?htil=14&amp;vaa=1&amp;vcp=1&amp;vis=1&amp;pid=f86416a1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97346" y="1540256"/>
            <a:ext cx="3264408" cy="3456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90_2#3a8176247?htil=14&amp;vaa=1&amp;vcp=1&amp;vis=1&amp;pid=f86416a1f&amp;color=0,0,0&amp;vtp=1&amp;vaab=1&amp;bt=1&amp;bbb=1&amp;hb=1"/>
          <p:cNvSpPr/>
          <p:nvPr/>
        </p:nvSpPr>
        <p:spPr>
          <a:xfrm>
            <a:off x="539496" y="1521968"/>
            <a:ext cx="771753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下列对东北三省自然环境和行政区域的描述，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91_1#3a8176247.bracket?vaa=1&amp;vcp=1&amp;vis=1&amp;pid=f86416a1f&amp;color=0,0,0&amp;vpa=47&amp;vtp=1&amp;vaab=1"/>
          <p:cNvSpPr/>
          <p:nvPr/>
        </p:nvSpPr>
        <p:spPr>
          <a:xfrm>
            <a:off x="2238914" y="215633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8_BD.90_3#3a8176247.choices?htil=14&amp;vaa=1&amp;vcp=1&amp;vis=1&amp;pid=f86416a1f&amp;color=0,0,0&amp;vtp=1&amp;vaab=1&amp;bbb=1"/>
          <p:cNvSpPr/>
          <p:nvPr/>
        </p:nvSpPr>
        <p:spPr>
          <a:xfrm>
            <a:off x="539496" y="2804985"/>
            <a:ext cx="771753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A.山环水绕，沃野千里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.地形以山地、高原为主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.纬度较高，气温较低，气候干旱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.东北三省包括黑龙江、吉林和河北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92_1#940167422?vaa=1&amp;vcp=1&amp;vis=1&amp;pid=57d2a8701&amp;color=0,0,0&amp;vtp=1&amp;vaab=1&amp;bt=1&amp;bbb=1&amp;hb=1"/>
          <p:cNvSpPr/>
          <p:nvPr/>
        </p:nvSpPr>
        <p:spPr>
          <a:xfrm>
            <a:off x="539496" y="152603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下列关于东北地区人口、民族、城市及交通干线的叙述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，正确的是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93_1#940167422.bracket?vaa=1&amp;vcp=1&amp;vis=1&amp;pid=57d2a8701&amp;color=0,0,0&amp;vpa=48&amp;vtp=1&amp;vaab=1"/>
          <p:cNvSpPr/>
          <p:nvPr/>
        </p:nvSpPr>
        <p:spPr>
          <a:xfrm>
            <a:off x="816515" y="216039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92_2#940167422.choices?vaa=1&amp;vcp=1&amp;vis=1&amp;pid=57d2a8701&amp;color=0,0,0&amp;vtp=1&amp;vaab=1&amp;bbb=1"/>
          <p:cNvSpPr/>
          <p:nvPr/>
        </p:nvSpPr>
        <p:spPr>
          <a:xfrm>
            <a:off x="539496" y="2800921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A.人口分布北多南少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.朝鲜族是东北地区人数最多的少数民族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.东北地区城市密集，人口主要分布在中部、南部平原地区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.沈阳通过滨洲—滨绥线与俄罗斯保持广泛联系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94_1#39c4a64e3?htil=15&amp;vaa=1&amp;vcp=1&amp;vis=1&amp;pid=57d2a870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45828" y="572689"/>
            <a:ext cx="3418194" cy="3330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7_BD.94_2#39c4a64e3?htil=15&amp;vaa=1&amp;vcp=1&amp;vis=1&amp;pid=57d2a8701&amp;color=0,0,0&amp;vtp=1&amp;vaab=1&amp;bt=1&amp;bbb=1&amp;hb=1"/>
          <p:cNvSpPr/>
          <p:nvPr/>
        </p:nvSpPr>
        <p:spPr>
          <a:xfrm>
            <a:off x="539496" y="554400"/>
            <a:ext cx="7040880" cy="1709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（2024·山东临沂·中考）东北地区既是我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国的“北大仓”，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又是“新中国工业的摇篮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右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图为东北地区略图，据此完成6～7题。</a:t>
            </a:r>
            <a:endParaRPr lang="en-US" altLang="zh-CN" sz="2800" dirty="0"/>
          </a:p>
        </p:txBody>
      </p:sp>
      <p:sp>
        <p:nvSpPr>
          <p:cNvPr id="4" name="QC_8_BD.95_1#72fe93fcf?htil=15&amp;vaa=1&amp;vcp=1&amp;vis=1&amp;pid=39c4a64e3&amp;color=0,0,0&amp;vtp=1&amp;vaab=1&amp;bbb=1&amp;hb=1"/>
          <p:cNvSpPr/>
          <p:nvPr/>
        </p:nvSpPr>
        <p:spPr>
          <a:xfrm>
            <a:off x="539496" y="2311826"/>
            <a:ext cx="7040880" cy="1709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三江平原湿地开发经历了从“北大荒”到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“北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”的阶段，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后来国家决定停止在此开荒。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国家决定停止在此开荒的主要原因是(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8_BD.95_2#72fe93fcf.choices?htil=15&amp;vaa=1&amp;vcp=1&amp;vis=1&amp;pid=39c4a64e3&amp;color=0,0,0&amp;vtp=1&amp;vaab=1&amp;bbb=1"/>
          <p:cNvSpPr/>
          <p:nvPr/>
        </p:nvSpPr>
        <p:spPr>
          <a:xfrm>
            <a:off x="539496" y="4077126"/>
            <a:ext cx="7040880" cy="2306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A.开发矿产资源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.扩大工业用地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.保护环境，恢复生态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.面临水资源不足的问题</a:t>
            </a:r>
            <a:endParaRPr lang="en-US" altLang="zh-CN" sz="2800" dirty="0"/>
          </a:p>
        </p:txBody>
      </p:sp>
      <p:sp>
        <p:nvSpPr>
          <p:cNvPr id="6" name="QC_8_AN.96_1#72fe93fcf.bracket?vaa=1&amp;vcp=1&amp;vis=1&amp;pid=39c4a64e3&amp;color=0,0,0&amp;vpa=49&amp;vtp=1&amp;vaab=1"/>
          <p:cNvSpPr/>
          <p:nvPr/>
        </p:nvSpPr>
        <p:spPr>
          <a:xfrm>
            <a:off x="6506114" y="3495784"/>
            <a:ext cx="495300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97_1#5d75bfa73?htil=16&amp;vaa=1&amp;vcp=1&amp;vis=1&amp;pid=39c4a64e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81218" y="1517904"/>
            <a:ext cx="3941064" cy="384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97_2#5d75bfa73?htil=16&amp;sp=1&amp;vaa=1&amp;vcp=1&amp;vis=1&amp;pid=39c4a64e3&amp;color=0,0,0&amp;vtp=1&amp;vaab=1&amp;bt=1&amp;bbb=1&amp;hb=1"/>
          <p:cNvSpPr/>
          <p:nvPr/>
        </p:nvSpPr>
        <p:spPr>
          <a:xfrm>
            <a:off x="539496" y="1499616"/>
            <a:ext cx="704088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东北地区是我国的重工业基地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，发展中面临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资源枯竭、设备技术落后以及优质人才外流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等问题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。振兴东北老工业基地，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应该(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98_1#5d75bfa73.bracket?vaa=1&amp;vcp=1&amp;vis=1&amp;pid=39c4a64e3&amp;color=0,0,0&amp;vpa=50&amp;vtp=1&amp;vaab=1"/>
          <p:cNvSpPr/>
          <p:nvPr/>
        </p:nvSpPr>
        <p:spPr>
          <a:xfrm>
            <a:off x="6506114" y="2781681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8_BD.97_3#5d75bfa73?htil=16&amp;vaa=1&amp;vcp=1&amp;vis=1&amp;pid=39c4a64e3&amp;color=0,0,0&amp;vtp=1&amp;vaab=1&amp;bbb=1&amp;hb=1"/>
          <p:cNvSpPr/>
          <p:nvPr/>
        </p:nvSpPr>
        <p:spPr>
          <a:xfrm>
            <a:off x="539496" y="3423348"/>
            <a:ext cx="704088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①更新设备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②发展高新技术产业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③提高资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源利用率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④依托矿产资源大力发展重工业</a:t>
            </a:r>
            <a:endParaRPr lang="en-US" altLang="zh-CN" sz="2800" dirty="0"/>
          </a:p>
        </p:txBody>
      </p:sp>
      <p:sp>
        <p:nvSpPr>
          <p:cNvPr id="6" name="QC_8_BD.97_4#5d75bfa73.choices?htil=16&amp;vaa=1&amp;vcp=1&amp;vis=1&amp;pid=39c4a64e3&amp;color=0,0,0&amp;vtp=1&amp;vaab=1&amp;bbb=1"/>
          <p:cNvSpPr/>
          <p:nvPr/>
        </p:nvSpPr>
        <p:spPr>
          <a:xfrm>
            <a:off x="539496" y="4671187"/>
            <a:ext cx="704088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833245" algn="l"/>
                <a:tab pos="3628390" algn="l"/>
                <a:tab pos="542353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B.①②④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C.①③④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920b4a2d?vcp=1&amp;pid=355e25279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提升练</a:t>
            </a:r>
            <a:endParaRPr lang="en-US" altLang="zh-CN" sz="3200" dirty="0"/>
          </a:p>
        </p:txBody>
      </p:sp>
      <p:sp>
        <p:nvSpPr>
          <p:cNvPr id="3" name="QM_7_BD.99_1#733fc7708?vaa=1&amp;vcp=1&amp;vis=1&amp;pid=5920b4a2d&amp;color=0,0,0&amp;vtp=1&amp;vaab=1&amp;bbb=1&amp;hb=1"/>
          <p:cNvSpPr/>
          <p:nvPr/>
        </p:nvSpPr>
        <p:spPr>
          <a:xfrm>
            <a:off x="539496" y="124545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（2022·湖南长沙·中考）读我国大兴安岭两侧自然地理环境剖面示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意图，完成8～9题。</a:t>
            </a:r>
            <a:endParaRPr lang="en-US" altLang="zh-CN" sz="2800" dirty="0"/>
          </a:p>
        </p:txBody>
      </p:sp>
      <p:pic>
        <p:nvPicPr>
          <p:cNvPr id="4" name="QM_7_BD.99_2#733fc7708?vaa=1&amp;vcp=1&amp;vis=1&amp;pid=5920b4a2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90672" y="2579161"/>
            <a:ext cx="6007608" cy="2505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00_1#c18fb2b4e?htil=17&amp;vaa=1&amp;vcp=1&amp;vis=1&amp;pid=733fc770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43885" y="691560"/>
            <a:ext cx="5971032" cy="2505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00_2#c18fb2b4e?htil=17&amp;vaa=1&amp;vcp=1&amp;vis=1&amp;pid=733fc7708&amp;color=0,0,0&amp;mp=1&amp;vtp=1&amp;vaab=1&amp;bt=1&amp;bbb=1"/>
          <p:cNvSpPr/>
          <p:nvPr/>
        </p:nvSpPr>
        <p:spPr>
          <a:xfrm>
            <a:off x="539496" y="554400"/>
            <a:ext cx="5010912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下列说法不正确的是(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101_1#c18fb2b4e.bracket?vaa=1&amp;vcp=1&amp;vis=1&amp;pid=733fc7708&amp;color=0,0,0&amp;mp=1&amp;vpa=51&amp;vtp=1&amp;vaab=1"/>
          <p:cNvSpPr/>
          <p:nvPr/>
        </p:nvSpPr>
        <p:spPr>
          <a:xfrm>
            <a:off x="4283615" y="538462"/>
            <a:ext cx="495300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8_BD.100_3#c18fb2b4e.choices?htil=17&amp;vaa=1&amp;vcp=1&amp;vis=1&amp;pid=733fc7708&amp;color=0,0,0&amp;vtp=1&amp;vaab=1&amp;bbb=1&amp;hb=1"/>
          <p:cNvSpPr/>
          <p:nvPr/>
        </p:nvSpPr>
        <p:spPr>
          <a:xfrm>
            <a:off x="539496" y="1083293"/>
            <a:ext cx="5010912" cy="452460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A.从地形区上看，甲地位于内蒙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3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古高原，乙地位于东北平原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B.从气候类型上看，甲地属温带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3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大陆性气候，乙地属亚热带季风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3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气候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C.从地表植被上看，甲地以草原为主，乙地以森林为主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D.大兴安岭东西两侧自然地理环境的差异，显示了季风区与非季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风区的差异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02_1#4953ab787?htil=18&amp;vaa=1&amp;vcp=1&amp;vis=1&amp;pid=733fc7708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57416" y="910336"/>
            <a:ext cx="4873752" cy="2048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02_2#4953ab787?htil=18&amp;vaa=1&amp;vcp=1&amp;vis=1&amp;pid=733fc7708&amp;color=0,0,0&amp;vtp=1&amp;vaab=1&amp;bt=1&amp;bbb=1&amp;hb=1&amp;hs=1"/>
          <p:cNvSpPr/>
          <p:nvPr/>
        </p:nvSpPr>
        <p:spPr>
          <a:xfrm>
            <a:off x="539496" y="892048"/>
            <a:ext cx="609904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近年来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，乙地生产的稻米因品质优良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而备受消费者青睐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该地稻米颗粒饱满，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胶质含量高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，浓郁香甜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。该地稻米品质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优良的主要原因之一是(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104_1#4953ab787.bracket?vaa=1&amp;vcp=1&amp;vis=1&amp;pid=733fc7708&amp;color=0,0,0&amp;vpa=52&amp;vtp=1&amp;vaab=1"/>
          <p:cNvSpPr/>
          <p:nvPr/>
        </p:nvSpPr>
        <p:spPr>
          <a:xfrm>
            <a:off x="4372515" y="282181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8_BD.102_3#4953ab787.choices?vaa=1&amp;vcp=1&amp;vis=1&amp;pid=733fc7708&amp;color=0,0,0&amp;vtp=1&amp;vaab=1&amp;bbb=1&amp;hs=1"/>
          <p:cNvSpPr/>
          <p:nvPr/>
        </p:nvSpPr>
        <p:spPr>
          <a:xfrm>
            <a:off x="539496" y="346348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A.一年一熟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，生长期长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.水源充足，灌溉便利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.降水较多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，光照不足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.当地水稻种植机械化水平高</a:t>
            </a:r>
            <a:endParaRPr lang="en-US" altLang="zh-CN" sz="2800" dirty="0"/>
          </a:p>
        </p:txBody>
      </p:sp>
      <p:sp>
        <p:nvSpPr>
          <p:cNvPr id="6" name="QC_8_AS.1_1#4953ab787?vaa=1&amp;vcp=1&amp;vis=1&amp;pid=733fc7708&amp;color=0,0,0&amp;vtp=1&amp;vaab=1&amp;bbb=1&amp;hb=1&amp;hs=1"/>
          <p:cNvSpPr/>
          <p:nvPr/>
        </p:nvSpPr>
        <p:spPr>
          <a:xfrm>
            <a:off x="539496" y="474046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提示：东北平原主要位于我国中温带，因热量不足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，农作物一般一年一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熟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，水稻生长期长，积累的养分多，品质优良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06_1#30d94027c?htil=19&amp;vaa=1&amp;vcp=1&amp;vis=1&amp;pid=5920b4a2d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04305" y="892524"/>
            <a:ext cx="4608169" cy="3114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106_2#30d94027c?htil=19&amp;sp=1&amp;vaa=1&amp;vcp=1&amp;vis=1&amp;pid=5920b4a2d&amp;color=0,0,0&amp;vtp=1&amp;vaab=1&amp;bt=1&amp;bbb=1&amp;hb=1&amp;hs=1"/>
          <p:cNvSpPr/>
          <p:nvPr/>
        </p:nvSpPr>
        <p:spPr>
          <a:xfrm>
            <a:off x="539496" y="905224"/>
            <a:ext cx="6345936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（2024·黑龙江齐齐哈尔·中考）东北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三省积极发挥自身优势，迎来经济振兴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阅读图文材料，完成下列各题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材料一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东北三省是我国机械化程度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最高、提供商品粮最多的粮食生产基地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O_7_BD.106_2#30d94027c?htil=19&amp;sp=1&amp;vaa=1&amp;vcp=1&amp;vis=1&amp;pid=5920b4a2d&amp;color=0,0,0&amp;vtp=1&amp;vaab=1&amp;bt=1&amp;bbb=1&amp;hb=1&amp;hs=1"/>
          <p:cNvSpPr/>
          <p:nvPr/>
        </p:nvSpPr>
        <p:spPr>
          <a:xfrm>
            <a:off x="539496" y="4105624"/>
            <a:ext cx="11112011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2020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年，全国稻谷总产量约21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186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万吨，全国人均稻谷产量约147.1千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其中，东北三省稻谷产量约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4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008万吨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，占全国总产量的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18.9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%；东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北三省人均稻谷产量约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406.9千克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，是全国人均稻谷产量的2.76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倍。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P_6_BD#1037d130d?colgroup=13,15&amp;vcp=1&amp;pid=375ce3fc5&amp;color=0,0,0&amp;vtp=1&amp;vaab=1&amp;bt=1&amp;bbb=1&amp;hb=1"/>
          <p:cNvGraphicFramePr>
            <a:graphicFrameLocks noGrp="1"/>
          </p:cNvGraphicFramePr>
          <p:nvPr/>
        </p:nvGraphicFramePr>
        <p:xfrm>
          <a:off x="539496" y="554401"/>
          <a:ext cx="11091672" cy="5547360"/>
        </p:xfrm>
        <a:graphic>
          <a:graphicData uri="http://schemas.openxmlformats.org/drawingml/2006/table">
            <a:tbl>
              <a:tblPr/>
              <a:tblGrid>
                <a:gridCol w="66385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531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3433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运用地图简要评价东北地区的地理位置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（区域认知）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在地形图上识别东北地区的主要地形类型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并描述其地形特征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（综合思维）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运用地图与气候统计图表归纳东北地区的气候特征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（综合思维）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4.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运用地图和其他资料说出东北地区的产业结构与产业布局特点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（区域认知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综合思维）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5.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运用地图和其他资料归纳东北地区人口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城市的分布特点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（区域认知）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1700" b="0" i="0" kern="0" spc="-99900" dirty="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__________________________________________________________________________________________________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6_BD#1037d130d.table_image?tii=1&amp;vcp=1&amp;pid=375ce3fc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33488" y="1664222"/>
            <a:ext cx="3913632" cy="3086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106_3#30d94027c?htil=20&amp;vaa=1&amp;vcp=1&amp;vis=1&amp;pid=5920b4a2d&amp;color=0,0,0&amp;vtp=1&amp;vaab=1&amp;bt=1&amp;bbb=1&amp;hb=1&amp;htil=1"/>
          <p:cNvSpPr/>
          <p:nvPr/>
        </p:nvSpPr>
        <p:spPr>
          <a:xfrm>
            <a:off x="539496" y="905224"/>
            <a:ext cx="6337808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材料二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2024年元旦假期期间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，黑龙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江旅游人气火爆，旅游热度屡创新高。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全省累计接待游客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（昵称“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小土豆”）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661.9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万人次，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同比2023年增长173.7%；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旅游收入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69.2亿元，同比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2023年增长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364.7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%。其中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，哈尔滨累计接待游客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304.7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万人次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，多项旅游数据突破历史之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最，哈尔滨 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冰雪大世界”火爆出圈。</a:t>
            </a:r>
            <a:endParaRPr lang="en-US" altLang="zh-CN" sz="2800" dirty="0"/>
          </a:p>
        </p:txBody>
      </p:sp>
      <p:pic>
        <p:nvPicPr>
          <p:cNvPr id="3" name="QO_7_BD.106_1#30d94027c?htil=19&amp;vaa=1&amp;vcp=1&amp;vis=1&amp;pid=5920b4a2d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12762" y="1511798"/>
            <a:ext cx="5004100" cy="3382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106_4#30d94027c?vaa=1&amp;vcp=1&amp;vis=1&amp;pid=5920b4a2d&amp;color=0,0,0&amp;mp=1&amp;vtp=1&amp;vaab=1&amp;bt=1&amp;bbb=1"/>
          <p:cNvSpPr/>
          <p:nvPr/>
        </p:nvSpPr>
        <p:spPr>
          <a:xfrm>
            <a:off x="539496" y="151790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材料三</a:t>
            </a:r>
            <a:r>
              <a:rPr lang="en-US" altLang="zh-CN" sz="2800" b="0" i="0" spc="-5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图1为东北三省略图，图2为哈尔滨第25届冰雪大世界景观图。</a:t>
            </a:r>
            <a:endParaRPr lang="en-US" altLang="zh-CN" sz="2800" spc="-50" dirty="0"/>
          </a:p>
        </p:txBody>
      </p:sp>
      <p:pic>
        <p:nvPicPr>
          <p:cNvPr id="3" name="QO_7_BD.106_5#30d94027c?vaa=1&amp;vcp=1&amp;vis=1&amp;pid=5920b4a2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58184" y="2199513"/>
            <a:ext cx="4663440" cy="3127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106_6#30d94027c?sp=1&amp;vaa=1&amp;vcp=1&amp;vis=1&amp;pid=5920b4a2d&amp;color=0,0,0&amp;mp=1&amp;vtp=1&amp;vaab=1&amp;bt=1&amp;bbb=1"/>
          <p:cNvSpPr/>
          <p:nvPr/>
        </p:nvSpPr>
        <p:spPr>
          <a:xfrm>
            <a:off x="539496" y="84604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【辨地形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说农业】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3" name="QO_7_BD.106_7#30d94027c?htil=21&amp;vaa=1&amp;vcp=1&amp;vis=1&amp;pid=5920b4a2d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49368" y="1527651"/>
            <a:ext cx="4626864" cy="3127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8_BD.107_1#a47e56f86?htil=21&amp;vaa=1&amp;vcp=1&amp;vis=1&amp;pid=30d94027c&amp;color=0,0,0&amp;vtp=1&amp;vaab=1&amp;bbb=1&amp;hb=1&amp;hs=1"/>
          <p:cNvSpPr/>
          <p:nvPr/>
        </p:nvSpPr>
        <p:spPr>
          <a:xfrm>
            <a:off x="539496" y="1473739"/>
            <a:ext cx="634593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（1）由材料三中的图1可知，东北三省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内部地形以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5" name="QB_8_AN.1_1#a47e56f86.blank?vaa=1&amp;vcp=1&amp;vis=1&amp;pid=30d94027c&amp;color=0,0,0&amp;vpa=53&amp;vtp=1&amp;vaab=1&amp;bbb=1"/>
          <p:cNvSpPr/>
          <p:nvPr/>
        </p:nvSpPr>
        <p:spPr>
          <a:xfrm>
            <a:off x="2327814" y="207000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平原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6" name="QB_8_BD.109_1#3c3718136?vaa=1&amp;vcp=1&amp;vis=1&amp;pid=30d94027c&amp;color=0,0,0&amp;vtp=1&amp;vaab=1&amp;bbb=1&amp;hb=1&amp;hs=1"/>
          <p:cNvSpPr/>
          <p:nvPr/>
        </p:nvSpPr>
        <p:spPr>
          <a:xfrm>
            <a:off x="539496" y="2829150"/>
            <a:ext cx="6117080" cy="254037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表示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平原，该地区的农作物一般一年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熟。这里曾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经是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沼泽遍地、人迹罕至的“北大荒”，现在是我国的“北大仓”。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7" name="QB_8_AN.110_1#3c3718136.blank?vaa=1&amp;vcp=1&amp;vis=1&amp;pid=30d94027c&amp;color=0,0,0&amp;vpa=54&amp;vtp=1&amp;vaab=1&amp;bbb=1"/>
          <p:cNvSpPr/>
          <p:nvPr/>
        </p:nvSpPr>
        <p:spPr>
          <a:xfrm>
            <a:off x="2505614" y="2957430"/>
            <a:ext cx="969963" cy="4107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三江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8" name="QB_8_AN.111_1#3c3718136.blank?vaa=1&amp;vcp=1&amp;vis=1&amp;pid=30d94027c&amp;color=0,0,0&amp;vpa=55&amp;vtp=1&amp;vaab=1"/>
          <p:cNvSpPr/>
          <p:nvPr/>
        </p:nvSpPr>
        <p:spPr>
          <a:xfrm>
            <a:off x="2683413" y="3672587"/>
            <a:ext cx="614363" cy="4107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8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12_1#810c9ee41?htil=22&amp;vaa=1&amp;vcp=1&amp;vis=1&amp;pid=30d94027c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82718" y="1243552"/>
            <a:ext cx="4626864" cy="3127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8_BD.112_2#810c9ee41?htil=22&amp;vaa=1&amp;vcp=1&amp;vis=1&amp;pid=30d94027c&amp;color=0,0,0&amp;mp=1&amp;vtp=1&amp;vaab=1&amp;bt=1&amp;bbb=1&amp;hb=1"/>
          <p:cNvSpPr/>
          <p:nvPr/>
        </p:nvSpPr>
        <p:spPr>
          <a:xfrm>
            <a:off x="539496" y="1225264"/>
            <a:ext cx="6345936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（3）由材料一可知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，东北三省是我国机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械化程度最高、提供商品粮最多的粮食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生产基地。试分析该商品粮基地形成的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自然条件：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答一点即可）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B_8_AN.113_1#810c9ee41.blank?vaa=1&amp;vcp=1&amp;vis=1&amp;pid=30d94027c&amp;color=0,0,0&amp;mp=1&amp;vpa=56&amp;vtp=1&amp;vaab=1&amp;bbb=1&amp;hb=1"/>
          <p:cNvSpPr/>
          <p:nvPr/>
        </p:nvSpPr>
        <p:spPr>
          <a:xfrm>
            <a:off x="539496" y="3039840"/>
            <a:ext cx="6345936" cy="248723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地形平坦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，耕地面积广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，适宜大规模机械化耕作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；土壤肥沃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，黑土广布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；气候雨热同期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，有利于农作物的生长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；等等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8#21317ddbe?sp=1&amp;vcp=1&amp;vis=1&amp;pid=30d94027c&amp;color=0,0,0&amp;vtp=1&amp;vaab=1&amp;bt=1&amp;bbb=1"/>
          <p:cNvSpPr/>
          <p:nvPr/>
        </p:nvSpPr>
        <p:spPr>
          <a:xfrm>
            <a:off x="539496" y="182959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【析交通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谈发展】</a:t>
            </a:r>
            <a:endParaRPr lang="en-US" altLang="zh-CN" sz="2800" dirty="0"/>
          </a:p>
        </p:txBody>
      </p:sp>
      <p:pic>
        <p:nvPicPr>
          <p:cNvPr id="3" name="QO_7_BD.114_1#5c68b9917?htil=23&amp;vaa=1&amp;vcp=1&amp;vis=1&amp;pid=30d94027c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64967" y="2115915"/>
            <a:ext cx="4712315" cy="3170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8_BD.114_2#5c68b9917?htil=23&amp;vaa=1&amp;vcp=1&amp;vis=1&amp;pid=30d94027c&amp;color=0,0,0&amp;vtp=1&amp;vaab=1&amp;bbb=1&amp;hb=1"/>
          <p:cNvSpPr/>
          <p:nvPr/>
        </p:nvSpPr>
        <p:spPr>
          <a:xfrm>
            <a:off x="539496" y="2457291"/>
            <a:ext cx="555955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）北京的游客乘火车到哈尔滨游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冰雪大世界”，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需途经的铁路干线A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8_AN.115_1#5c68b9917.blank?vaa=1&amp;vcp=1&amp;vis=1&amp;pid=30d94027c&amp;color=0,0,0&amp;vpa=57&amp;vtp=1&amp;vaab=1&amp;bbb=1"/>
          <p:cNvSpPr/>
          <p:nvPr/>
        </p:nvSpPr>
        <p:spPr>
          <a:xfrm>
            <a:off x="905415" y="3701256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京哈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16_1#a1bd5efbb?htil=23&amp;vaa=1&amp;vcp=1&amp;vis=1&amp;pid=30d94027c&amp;color=0,0,0&amp;vtp=1&amp;vaab=1&amp;bbb=1&amp;hb=1"/>
          <p:cNvSpPr/>
          <p:nvPr/>
        </p:nvSpPr>
        <p:spPr>
          <a:xfrm>
            <a:off x="539995" y="2185384"/>
            <a:ext cx="11112011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）结合材料二及我们的冬季生活体验，从气候角度分析哈尔滨发展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冰雪旅游项目的有利条件：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。（答出一点即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B_8_AN.117_1#a1bd5efbb.blank?vaa=1&amp;vcp=1&amp;vis=1&amp;pid=30d94027c&amp;color=0,0,0&amp;vpa=58&amp;vtp=1&amp;vaab=1&amp;bbb=1&amp;hb=1"/>
          <p:cNvSpPr/>
          <p:nvPr/>
        </p:nvSpPr>
        <p:spPr>
          <a:xfrm>
            <a:off x="539995" y="2707944"/>
            <a:ext cx="1111201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冬季寒冷漫长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，积雪存留时间长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，冰雪资源丰富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；纬度位置较高，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气温较低；等等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（合理即可）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18_1#5660c136f?htil=24&amp;vaa=1&amp;vcp=1&amp;vis=1&amp;pid=30d94027c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1243552"/>
            <a:ext cx="5422392" cy="3648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8_BD.118_2#5660c136f?htil=24&amp;vaa=1&amp;vcp=1&amp;vis=1&amp;pid=30d94027c&amp;color=0,0,0&amp;vtp=1&amp;vaab=1&amp;bt=1&amp;bbb=1&amp;hb=1"/>
          <p:cNvSpPr/>
          <p:nvPr/>
        </p:nvSpPr>
        <p:spPr>
          <a:xfrm>
            <a:off x="539496" y="1225264"/>
            <a:ext cx="5559552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（6）哈尔滨“冰雪大世界”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火爆出圈，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带动了黑龙江全省经济的发展。请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你为齐齐哈尔增加知名度献策献计：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答出一点即可）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B_8_AN.119_1#5660c136f.blank?vaa=1&amp;vcp=1&amp;vis=1&amp;pid=30d94027c&amp;color=0,0,0&amp;vpa=59&amp;vtp=1&amp;vaab=1&amp;bbb=1&amp;hb=1"/>
          <p:cNvSpPr/>
          <p:nvPr/>
        </p:nvSpPr>
        <p:spPr>
          <a:xfrm>
            <a:off x="539496" y="3039840"/>
            <a:ext cx="5559552" cy="184715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大力发展旅游业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；加大媒体宣传力度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；举办特色文化节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；推广特色美食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；等等（合理即可）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64648df33.fixed?vcp=1&amp;pid=1681c3f0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第14讲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认识区域：位置与分布</a:t>
            </a:r>
            <a:endParaRPr lang="en-US" altLang="zh-CN" sz="4000" dirty="0"/>
          </a:p>
        </p:txBody>
      </p:sp>
      <p:sp>
        <p:nvSpPr>
          <p:cNvPr id="3" name="C_5_BD#64648df33.fixed?vcp=1&amp;pid=1681c3f06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b396d32a?vcp=1&amp;pid=64648df33&amp;color=0,0,0&amp;vtp=1&amp;vaab=1&amp;bt=1&amp;bbb=1"/>
          <p:cNvSpPr/>
          <p:nvPr/>
        </p:nvSpPr>
        <p:spPr>
          <a:xfrm>
            <a:off x="539496" y="554400"/>
            <a:ext cx="11109960" cy="52184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要点1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东北地区的地理位置与自然环境</a:t>
            </a:r>
            <a:endParaRPr lang="en-US" altLang="zh-CN" sz="3000" dirty="0"/>
          </a:p>
        </p:txBody>
      </p:sp>
      <p:graphicFrame>
        <p:nvGraphicFramePr>
          <p:cNvPr id="7" name="QB_7_BD.1_1#5067500e1?colgroup=2,26&amp;vaa=1&amp;vcp=1&amp;vis=1&amp;pid=bb396d32a&amp;color=0,0,0&amp;vtp=1&amp;vaab=1&amp;bbb=1&amp;hb=1"/>
          <p:cNvGraphicFramePr>
            <a:graphicFrameLocks noGrp="1"/>
          </p:cNvGraphicFramePr>
          <p:nvPr/>
        </p:nvGraphicFramePr>
        <p:xfrm>
          <a:off x="539496" y="1206293"/>
          <a:ext cx="11073384" cy="5110228"/>
        </p:xfrm>
        <a:graphic>
          <a:graphicData uri="http://schemas.openxmlformats.org/drawingml/2006/table">
            <a:tbl>
              <a:tblPr/>
              <a:tblGrid>
                <a:gridCol w="11978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251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504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6450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范围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这里所说的东北地区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包括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省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 dirty="0" err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省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简称“东北三省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67917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地理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位于中国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地处东北亚的核心位置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北两面与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及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为邻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西接内蒙古自治区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南连河北省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与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山东半岛隔海相望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战略地位十分重要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6328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以平原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丘陵和山地为主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2655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地表结构特征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大致呈半环状的三带：外围是黑龙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乌苏里江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图们江和鸭绿江等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流域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中间是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和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内部则是广阔的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6152388" y="1138119"/>
            <a:ext cx="1648587" cy="60490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  <p:txBody>
          <a:bodyPr vert="horz" wrap="square" rtlCol="0">
            <a:spAutoFit/>
          </a:bodyPr>
          <a:lstStyle/>
          <a:p>
            <a:pPr>
              <a:lnSpc>
                <a:spcPts val="45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</a:rPr>
              <a:t>黑龙江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235950" y="1101643"/>
            <a:ext cx="2032000" cy="60490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  <p:txBody>
          <a:bodyPr vert="horz" rtlCol="0">
            <a:spAutoFit/>
          </a:bodyPr>
          <a:lstStyle/>
          <a:p>
            <a:pPr>
              <a:lnSpc>
                <a:spcPts val="45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</a:rPr>
              <a:t>吉林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981565" y="1098255"/>
            <a:ext cx="1505585" cy="60490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  <p:txBody>
          <a:bodyPr vert="horz" wrap="square" rtlCol="0">
            <a:spAutoFit/>
          </a:bodyPr>
          <a:lstStyle/>
          <a:p>
            <a:pPr>
              <a:lnSpc>
                <a:spcPts val="45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</a:rPr>
              <a:t>辽宁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321050" y="2105025"/>
            <a:ext cx="2032000" cy="60490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  <p:txBody>
          <a:bodyPr vert="horz" rtlCol="0">
            <a:spAutoFit/>
          </a:bodyPr>
          <a:lstStyle/>
          <a:p>
            <a:pPr>
              <a:lnSpc>
                <a:spcPts val="45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</a:rPr>
              <a:t>东北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930400" y="2662309"/>
            <a:ext cx="2032000" cy="60490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  <p:txBody>
          <a:bodyPr vert="horz" rtlCol="0">
            <a:spAutoFit/>
          </a:bodyPr>
          <a:lstStyle/>
          <a:p>
            <a:pPr>
              <a:lnSpc>
                <a:spcPts val="45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</a:rPr>
              <a:t>朝鲜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406775" y="2630594"/>
            <a:ext cx="2032000" cy="60490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  <p:txBody>
          <a:bodyPr vert="horz" rtlCol="0">
            <a:spAutoFit/>
          </a:bodyPr>
          <a:lstStyle/>
          <a:p>
            <a:pPr>
              <a:lnSpc>
                <a:spcPts val="45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</a:rPr>
              <a:t>俄罗斯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784975" y="5208598"/>
            <a:ext cx="2032000" cy="60490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  <p:txBody>
          <a:bodyPr vert="horz" rtlCol="0">
            <a:spAutoFit/>
          </a:bodyPr>
          <a:lstStyle/>
          <a:p>
            <a:pPr>
              <a:lnSpc>
                <a:spcPts val="45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</a:rPr>
              <a:t>低地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9340850" y="5189548"/>
            <a:ext cx="2032000" cy="60490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  <p:txBody>
          <a:bodyPr vert="horz" rtlCol="0">
            <a:spAutoFit/>
          </a:bodyPr>
          <a:lstStyle/>
          <a:p>
            <a:pPr>
              <a:lnSpc>
                <a:spcPts val="45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</a:rPr>
              <a:t>山地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404102" y="5727700"/>
            <a:ext cx="2032000" cy="60490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  <p:txBody>
          <a:bodyPr vert="horz" rtlCol="0">
            <a:spAutoFit/>
          </a:bodyPr>
          <a:lstStyle/>
          <a:p>
            <a:pPr>
              <a:lnSpc>
                <a:spcPts val="45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</a:rPr>
              <a:t>丘陵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0271125" y="5727907"/>
            <a:ext cx="1341755" cy="60490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  <p:txBody>
          <a:bodyPr vert="horz" wrap="square" rtlCol="0">
            <a:spAutoFit/>
          </a:bodyPr>
          <a:lstStyle/>
          <a:p>
            <a:pPr>
              <a:lnSpc>
                <a:spcPts val="45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</a:rPr>
              <a:t>平原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3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QB_7_BD.1_1#5067500e1?colgroup=2,26&amp;vaa=1&amp;vcp=1&amp;vis=1&amp;pid=bb396d32a&amp;color=0,0,0&amp;vtp=1&amp;vaab=1&amp;bbb=1&amp;hb=1"/>
          <p:cNvGraphicFramePr>
            <a:graphicFrameLocks noGrp="1"/>
          </p:cNvGraphicFramePr>
          <p:nvPr/>
        </p:nvGraphicFramePr>
        <p:xfrm>
          <a:off x="539496" y="2970412"/>
          <a:ext cx="11073384" cy="1604582"/>
        </p:xfrm>
        <a:graphic>
          <a:graphicData uri="http://schemas.openxmlformats.org/drawingml/2006/table">
            <a:tbl>
              <a:tblPr/>
              <a:tblGrid>
                <a:gridCol w="11978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755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属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冬季寒冷漫长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夏季温暖短暂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降水多集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中在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季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冬季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较多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地表积雪时间长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降水自东南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向西北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QB_7_BD.1_1#5067500e1?colgroup=2,26&amp;vaa=1&amp;vcp=1&amp;vis=1&amp;pid=bb396d32a&amp;color=0,0,0&amp;vtp=1&amp;vaab=1&amp;bbb=1&amp;hb=1"/>
          <p:cNvSpPr txBox="1"/>
          <p:nvPr/>
        </p:nvSpPr>
        <p:spPr>
          <a:xfrm>
            <a:off x="9072880" y="2271322"/>
            <a:ext cx="2540000" cy="583878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225675" y="2865637"/>
            <a:ext cx="2032000" cy="60490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  <p:txBody>
          <a:bodyPr vert="horz" rtlCol="0">
            <a:spAutoFit/>
          </a:bodyPr>
          <a:lstStyle/>
          <a:p>
            <a:pPr>
              <a:lnSpc>
                <a:spcPts val="45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</a:rPr>
              <a:t>温带季风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587625" y="3427385"/>
            <a:ext cx="2032000" cy="60490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  <p:txBody>
          <a:bodyPr vert="horz" rtlCol="0">
            <a:spAutoFit/>
          </a:bodyPr>
          <a:lstStyle/>
          <a:p>
            <a:pPr>
              <a:lnSpc>
                <a:spcPts val="45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</a:rPr>
              <a:t>夏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706302" y="3441971"/>
            <a:ext cx="2032000" cy="60490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  <p:txBody>
          <a:bodyPr vert="horz" rtlCol="0">
            <a:spAutoFit/>
          </a:bodyPr>
          <a:lstStyle/>
          <a:p>
            <a:pPr>
              <a:lnSpc>
                <a:spcPts val="45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</a:rPr>
              <a:t>降雪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2949575" y="3981197"/>
            <a:ext cx="2032000" cy="60490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  <p:txBody>
          <a:bodyPr vert="horz" rtlCol="0">
            <a:spAutoFit/>
          </a:bodyPr>
          <a:lstStyle/>
          <a:p>
            <a:pPr>
              <a:lnSpc>
                <a:spcPts val="45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</a:rPr>
              <a:t>递减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EX.1_1#5067500e1?htil=1&amp;vaa=1&amp;vcp=1&amp;vis=1&amp;pid=bb396d32a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07581" y="870680"/>
            <a:ext cx="2331720" cy="3483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EX.1_1#5067500e1?htil=1&amp;vaa=1&amp;vcp=1&amp;vis=1&amp;pid=bb396d32a&amp;color=0,0,0&amp;vtp=1&amp;vaab=1&amp;bt=1&amp;bbb=1&amp;hs=1"/>
          <p:cNvSpPr/>
          <p:nvPr/>
        </p:nvSpPr>
        <p:spPr>
          <a:xfrm>
            <a:off x="539496" y="1004792"/>
            <a:ext cx="864108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小锦囊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东北地区地表结构特征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7eab6e35f?vcp=1&amp;pid=64648df33&amp;color=0,0,0&amp;vtp=1&amp;vaab=1&amp;bt=1&amp;bbb=1"/>
          <p:cNvSpPr/>
          <p:nvPr/>
        </p:nvSpPr>
        <p:spPr>
          <a:xfrm>
            <a:off x="539496" y="407330"/>
            <a:ext cx="11109960" cy="55270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要点2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东北地区的人口与城市分布</a:t>
            </a:r>
            <a:endParaRPr lang="en-US" altLang="zh-CN" sz="3000" dirty="0"/>
          </a:p>
        </p:txBody>
      </p:sp>
      <p:sp>
        <p:nvSpPr>
          <p:cNvPr id="3" name="QO_7_BD.18_1#eb595b33c?vaa=1&amp;vcp=1&amp;vis=1&amp;pid=7eab6e35f&amp;color=0,0,0&amp;vtp=1&amp;vaab=1&amp;bbb=1"/>
          <p:cNvSpPr/>
          <p:nvPr/>
        </p:nvSpPr>
        <p:spPr>
          <a:xfrm>
            <a:off x="539496" y="1002423"/>
            <a:ext cx="11109960" cy="506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1.人口分布</a:t>
            </a:r>
            <a:endParaRPr lang="en-US" altLang="zh-CN" sz="2800" dirty="0"/>
          </a:p>
        </p:txBody>
      </p:sp>
      <p:sp>
        <p:nvSpPr>
          <p:cNvPr id="4" name="QB_8_BD.19_1#8e07424e3?sp=1&amp;vaa=1&amp;vcp=1&amp;vis=1&amp;pid=eb595b33c&amp;color=0,0,0&amp;vtp=1&amp;vaab=1&amp;bbb=1"/>
          <p:cNvSpPr/>
          <p:nvPr/>
        </p:nvSpPr>
        <p:spPr>
          <a:xfrm>
            <a:off x="539496" y="1561001"/>
            <a:ext cx="11109960" cy="506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（1）人口分布不均匀</a:t>
            </a:r>
            <a:endParaRPr lang="en-US" altLang="zh-CN" sz="2800" dirty="0"/>
          </a:p>
        </p:txBody>
      </p:sp>
      <p:graphicFrame>
        <p:nvGraphicFramePr>
          <p:cNvPr id="9" name="QB_8_BD.19_2#8e07424e3?colgroup=4,25&amp;vaa=1&amp;vcp=1&amp;vis=1&amp;pid=eb595b33c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9720134"/>
              </p:ext>
            </p:extLst>
          </p:nvPr>
        </p:nvGraphicFramePr>
        <p:xfrm>
          <a:off x="539496" y="2205780"/>
          <a:ext cx="11082528" cy="2314957"/>
        </p:xfrm>
        <a:graphic>
          <a:graphicData uri="http://schemas.openxmlformats.org/drawingml/2006/table">
            <a:tbl>
              <a:tblPr/>
              <a:tblGrid>
                <a:gridCol w="18653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171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356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稠密区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6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部和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部平原地区人口多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工业和交通运输发达的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地区人口多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其中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平原和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平原人口较为稠密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9311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稀疏区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山区人口偏少,如黑龙江省北部山区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QB_8_AN.1_1#8e07424e3.blank?vaa=1&amp;vcp=1&amp;vis=1&amp;pid=eb595b33c&amp;color=0,0,0&amp;vpa=15&amp;vtp=1&amp;vaab=1"/>
          <p:cNvSpPr/>
          <p:nvPr/>
        </p:nvSpPr>
        <p:spPr>
          <a:xfrm>
            <a:off x="2487191" y="2500276"/>
            <a:ext cx="614363" cy="506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</a:t>
            </a:r>
            <a:endParaRPr lang="en-US" altLang="zh-CN" sz="2800" dirty="0"/>
          </a:p>
        </p:txBody>
      </p:sp>
      <p:sp>
        <p:nvSpPr>
          <p:cNvPr id="7" name="QB_8_AN.2_1#8e07424e3.blank?vaa=1&amp;vcp=1&amp;vis=1&amp;pid=eb595b33c&amp;color=0,0,0&amp;vpa=16&amp;vtp=1&amp;vaab=1"/>
          <p:cNvSpPr/>
          <p:nvPr/>
        </p:nvSpPr>
        <p:spPr>
          <a:xfrm>
            <a:off x="3909591" y="2501656"/>
            <a:ext cx="614363" cy="506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</a:t>
            </a:r>
            <a:endParaRPr lang="en-US" altLang="zh-CN" sz="2800" dirty="0"/>
          </a:p>
        </p:txBody>
      </p:sp>
      <p:sp>
        <p:nvSpPr>
          <p:cNvPr id="8" name="QB_8_AN.3_1#8e07424e3.blank?vaa=1&amp;vcp=1&amp;vis=1&amp;pid=eb595b33c&amp;color=0,0,0&amp;vpa=17&amp;vtp=1&amp;vaab=1&amp;bbb=1"/>
          <p:cNvSpPr/>
          <p:nvPr/>
        </p:nvSpPr>
        <p:spPr>
          <a:xfrm>
            <a:off x="5362249" y="3103736"/>
            <a:ext cx="969963" cy="506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松嫩</a:t>
            </a:r>
            <a:endParaRPr lang="en-US" altLang="zh-CN" sz="2800" dirty="0"/>
          </a:p>
        </p:txBody>
      </p:sp>
      <p:sp>
        <p:nvSpPr>
          <p:cNvPr id="5" name="QB_8_AN.4_1#8e07424e3.blank?vaa=1&amp;vcp=1&amp;vis=1&amp;pid=eb595b33c&amp;color=0,0,0&amp;vpa=18&amp;vtp=1&amp;vaab=1&amp;bbb=1"/>
          <p:cNvSpPr/>
          <p:nvPr/>
        </p:nvSpPr>
        <p:spPr>
          <a:xfrm>
            <a:off x="7516413" y="3097599"/>
            <a:ext cx="969963" cy="506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辽河</a:t>
            </a:r>
            <a:endParaRPr lang="en-US" altLang="zh-CN" sz="2800" dirty="0"/>
          </a:p>
        </p:txBody>
      </p:sp>
      <p:sp>
        <p:nvSpPr>
          <p:cNvPr id="10" name="QB_8_BD.24_1#ae7d99573?vaa=1&amp;vcp=1&amp;vis=1&amp;pid=eb595b33c&amp;color=0,0,0&amp;vtp=1&amp;vaab=1&amp;bbb=1&amp;hb=1"/>
          <p:cNvSpPr/>
          <p:nvPr/>
        </p:nvSpPr>
        <p:spPr>
          <a:xfrm>
            <a:off x="539496" y="4656880"/>
            <a:ext cx="11109960" cy="16744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（2）东北地区是我国少数民族的主要分布区之一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，主要少数民族有满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、蒙古族、回族、朝鲜族、鄂温克族、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鄂伦春族等。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族在东北地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区分布较广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，是东北地区人数最多的少数民族。</a:t>
            </a:r>
            <a:endParaRPr lang="en-US" altLang="zh-CN" sz="2800" dirty="0"/>
          </a:p>
        </p:txBody>
      </p:sp>
      <p:sp>
        <p:nvSpPr>
          <p:cNvPr id="11" name="QB_8_AN.25_1#ae7d99573.blank?vaa=1&amp;vcp=1&amp;vis=1&amp;pid=eb595b33c&amp;color=0,0,0&amp;vpa=19&amp;vtp=1&amp;vaab=1"/>
          <p:cNvSpPr/>
          <p:nvPr/>
        </p:nvSpPr>
        <p:spPr>
          <a:xfrm>
            <a:off x="9084214" y="5215363"/>
            <a:ext cx="614363" cy="506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满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8" grpId="0" build="p" animBg="1"/>
      <p:bldP spid="5" grpId="0" build="p" animBg="1"/>
      <p:bldP spid="11" grpId="0" build="p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jUwNTliYzEyZDM2ODgwMWQzM2IxMjdhMDQyMTNlODYifQ==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1727</Words>
  <Application>Microsoft Office PowerPoint</Application>
  <PresentationFormat>宽屏</PresentationFormat>
  <Paragraphs>442</Paragraphs>
  <Slides>46</Slides>
  <Notes>43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56" baseType="lpstr">
      <vt:lpstr>Arial (正文)</vt:lpstr>
      <vt:lpstr>等线</vt:lpstr>
      <vt:lpstr>华文隶书</vt:lpstr>
      <vt:lpstr>宋体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ssm</cp:lastModifiedBy>
  <cp:revision>11</cp:revision>
  <dcterms:created xsi:type="dcterms:W3CDTF">2024-11-23T12:05:00Z</dcterms:created>
  <dcterms:modified xsi:type="dcterms:W3CDTF">2025-07-28T01:00:50Z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D6DD3175D7724A7C81B8B7D09641ADB3_12</vt:lpwstr>
  </property>
  <property fmtid="{D5CDD505-2E9C-101B-9397-08002B2CF9AE}" pid="3" name="KSOProductBuildVer">
    <vt:lpwstr>2052-12.1.0.17147</vt:lpwstr>
  </property>
</Properties>
</file>