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91" r:id="rId2"/>
    <p:sldId id="411" r:id="rId3"/>
    <p:sldId id="759" r:id="rId4"/>
    <p:sldId id="713" r:id="rId5"/>
    <p:sldId id="770" r:id="rId6"/>
    <p:sldId id="772" r:id="rId7"/>
    <p:sldId id="773" r:id="rId8"/>
    <p:sldId id="765" r:id="rId9"/>
    <p:sldId id="766" r:id="rId10"/>
    <p:sldId id="767" r:id="rId11"/>
    <p:sldId id="768" r:id="rId12"/>
    <p:sldId id="774" r:id="rId13"/>
    <p:sldId id="769" r:id="rId14"/>
    <p:sldId id="775" r:id="rId15"/>
    <p:sldId id="776" r:id="rId16"/>
    <p:sldId id="771" r:id="rId17"/>
    <p:sldId id="761" r:id="rId18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06" userDrawn="1">
          <p15:clr>
            <a:srgbClr val="A4A3A4"/>
          </p15:clr>
        </p15:guide>
        <p15:guide id="2" pos="285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32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4D9F"/>
    <a:srgbClr val="D6854B"/>
    <a:srgbClr val="FF974D"/>
    <a:srgbClr val="E56C19"/>
    <a:srgbClr val="BDD6EE"/>
    <a:srgbClr val="EAF0FA"/>
    <a:srgbClr val="E4EBB3"/>
    <a:srgbClr val="CFDEF3"/>
    <a:srgbClr val="D9D9D9"/>
    <a:srgbClr val="ABC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22" autoAdjust="0"/>
    <p:restoredTop sz="86449" autoAdjust="0"/>
  </p:normalViewPr>
  <p:slideViewPr>
    <p:cSldViewPr showGuides="1">
      <p:cViewPr varScale="1">
        <p:scale>
          <a:sx n="97" d="100"/>
          <a:sy n="97" d="100"/>
        </p:scale>
        <p:origin x="78" y="606"/>
      </p:cViewPr>
      <p:guideLst>
        <p:guide orient="horz" pos="1706"/>
        <p:guide pos="28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2856" y="-108"/>
      </p:cViewPr>
      <p:guideLst>
        <p:guide orient="horz" pos="3032"/>
        <p:guide pos="2144"/>
      </p:guideLst>
    </p:cSldViewPr>
  </p:notes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6A9BBCEB-A6EB-4CB6-BCF6-8F5CA44A1DC1}" type="datetimeFigureOut">
              <a:rPr lang="zh-CN" altLang="en-US"/>
              <a:t>2023/7/27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88DC97E6-8DB8-4DE9-8729-4F1A43F66A13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5824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099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CC1DB3D5-2CA8-4B8F-B421-571B6BD8B95C}" type="datetime1">
              <a:rPr lang="zh-CN" altLang="en-US"/>
              <a:t>2023/7/27</a:t>
            </a:fld>
            <a:endParaRPr lang="zh-CN" altLang="en-US" sz="1200"/>
          </a:p>
        </p:txBody>
      </p:sp>
      <p:sp>
        <p:nvSpPr>
          <p:cNvPr id="1024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6149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  <a:defRPr/>
            </a:pPr>
            <a:r>
              <a:rPr lang="zh-CN" altLang="zh-CN" sz="1200"/>
              <a:t>单击此处编辑母版文本样式</a:t>
            </a:r>
          </a:p>
          <a:p>
            <a:pPr>
              <a:spcBef>
                <a:spcPct val="30000"/>
              </a:spcBef>
              <a:defRPr/>
            </a:pPr>
            <a:r>
              <a:rPr lang="zh-CN" altLang="zh-CN" sz="1200"/>
              <a:t>第二级</a:t>
            </a:r>
          </a:p>
          <a:p>
            <a:pPr>
              <a:spcBef>
                <a:spcPct val="30000"/>
              </a:spcBef>
              <a:defRPr/>
            </a:pPr>
            <a:r>
              <a:rPr lang="zh-CN" altLang="zh-CN" sz="1200"/>
              <a:t>第三级</a:t>
            </a:r>
          </a:p>
          <a:p>
            <a:pPr>
              <a:spcBef>
                <a:spcPct val="30000"/>
              </a:spcBef>
              <a:defRPr/>
            </a:pPr>
            <a:r>
              <a:rPr lang="zh-CN" altLang="zh-CN" sz="1200"/>
              <a:t>第四级</a:t>
            </a:r>
          </a:p>
          <a:p>
            <a:pPr>
              <a:spcBef>
                <a:spcPct val="30000"/>
              </a:spcBef>
              <a:defRPr/>
            </a:pPr>
            <a:r>
              <a:rPr lang="zh-CN" altLang="zh-CN" sz="1200"/>
              <a:t>第五级</a:t>
            </a:r>
          </a:p>
        </p:txBody>
      </p:sp>
      <p:sp>
        <p:nvSpPr>
          <p:cNvPr id="4102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103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EF3CB808-3130-4D77-A222-D2649ED14188}" type="slidenum">
              <a:rPr lang="zh-CN" altLang="en-US"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862101534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6" name="日期占位符 3"/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7DBEA543-A537-481B-86F6-550196B60E05}" type="datetime1">
              <a:rPr lang="zh-CN" altLang="en-US" smtClean="0"/>
              <a:t>2023/7/27</a:t>
            </a:fld>
            <a:endParaRPr lang="zh-CN" altLang="en-US" sz="1200"/>
          </a:p>
        </p:txBody>
      </p:sp>
      <p:sp>
        <p:nvSpPr>
          <p:cNvPr id="13317" name="灯片编号占位符 4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38A860A5-30BF-464D-BED0-513EB1F1AF6E}" type="slidenum">
              <a:rPr lang="zh-CN" altLang="en-US" smtClean="0"/>
              <a:t>1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4621416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CC1DB3D5-2CA8-4B8F-B421-571B6BD8B95C}" type="datetime1">
              <a:rPr lang="zh-CN" altLang="en-US" smtClean="0"/>
              <a:t>2023/7/27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F3CB808-3130-4D77-A222-D2649ED14188}" type="slidenum">
              <a:rPr lang="zh-CN" altLang="en-US" smtClean="0"/>
              <a:t>11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193574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CC1DB3D5-2CA8-4B8F-B421-571B6BD8B95C}" type="datetime1">
              <a:rPr lang="zh-CN" altLang="en-US" smtClean="0"/>
              <a:t>2023/7/27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F3CB808-3130-4D77-A222-D2649ED14188}" type="slidenum">
              <a:rPr lang="zh-CN" altLang="en-US" smtClean="0"/>
              <a:t>12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6387983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CC1DB3D5-2CA8-4B8F-B421-571B6BD8B95C}" type="datetime1">
              <a:rPr lang="zh-CN" altLang="en-US" smtClean="0"/>
              <a:t>2023/7/27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F3CB808-3130-4D77-A222-D2649ED14188}" type="slidenum">
              <a:rPr lang="zh-CN" altLang="en-US" smtClean="0"/>
              <a:t>13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4149131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CC1DB3D5-2CA8-4B8F-B421-571B6BD8B95C}" type="datetime1">
              <a:rPr lang="zh-CN" altLang="en-US" smtClean="0"/>
              <a:t>2023/7/27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F3CB808-3130-4D77-A222-D2649ED14188}" type="slidenum">
              <a:rPr lang="zh-CN" altLang="en-US" smtClean="0"/>
              <a:t>14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1792229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CC1DB3D5-2CA8-4B8F-B421-571B6BD8B95C}" type="datetime1">
              <a:rPr lang="zh-CN" altLang="en-US" smtClean="0"/>
              <a:t>2023/7/27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F3CB808-3130-4D77-A222-D2649ED14188}" type="slidenum">
              <a:rPr lang="zh-CN" altLang="en-US" smtClean="0"/>
              <a:t>15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40619457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4" name="日期占位符 3"/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1B68AF36-8280-4718-BE0E-DA5FDBE1639F}" type="datetime1">
              <a:rPr lang="zh-CN" altLang="en-US" smtClean="0"/>
              <a:t>2023/7/27</a:t>
            </a:fld>
            <a:endParaRPr lang="zh-CN" altLang="en-US" sz="1200"/>
          </a:p>
        </p:txBody>
      </p:sp>
      <p:sp>
        <p:nvSpPr>
          <p:cNvPr id="15365" name="灯片编号占位符 4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09C1EF5B-9FA9-4427-ACE6-D13AF319A848}" type="slidenum">
              <a:rPr lang="zh-CN" altLang="en-US" smtClean="0"/>
              <a:t>2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9620052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CC1DB3D5-2CA8-4B8F-B421-571B6BD8B95C}" type="datetime1">
              <a:rPr lang="zh-CN" altLang="en-US" smtClean="0"/>
              <a:t>2023/7/27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F3CB808-3130-4D77-A222-D2649ED14188}" type="slidenum">
              <a:rPr lang="zh-CN" altLang="en-US" smtClean="0"/>
              <a:t>4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7611338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CC1DB3D5-2CA8-4B8F-B421-571B6BD8B95C}" type="datetime1">
              <a:rPr lang="zh-CN" altLang="en-US" smtClean="0"/>
              <a:t>2023/7/27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F3CB808-3130-4D77-A222-D2649ED14188}" type="slidenum">
              <a:rPr lang="zh-CN" altLang="en-US" smtClean="0"/>
              <a:t>5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4258233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CC1DB3D5-2CA8-4B8F-B421-571B6BD8B95C}" type="datetime1">
              <a:rPr lang="zh-CN" altLang="en-US" smtClean="0"/>
              <a:t>2023/7/27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F3CB808-3130-4D77-A222-D2649ED14188}" type="slidenum">
              <a:rPr lang="zh-CN" altLang="en-US" smtClean="0"/>
              <a:t>6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6847358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CC1DB3D5-2CA8-4B8F-B421-571B6BD8B95C}" type="datetime1">
              <a:rPr lang="zh-CN" altLang="en-US" smtClean="0"/>
              <a:t>2023/7/27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F3CB808-3130-4D77-A222-D2649ED14188}" type="slidenum">
              <a:rPr lang="zh-CN" altLang="en-US" smtClean="0"/>
              <a:t>7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1950753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CC1DB3D5-2CA8-4B8F-B421-571B6BD8B95C}" type="datetime1">
              <a:rPr lang="zh-CN" altLang="en-US" smtClean="0"/>
              <a:t>2023/7/27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F3CB808-3130-4D77-A222-D2649ED14188}" type="slidenum">
              <a:rPr lang="zh-CN" altLang="en-US" smtClean="0"/>
              <a:t>8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1662969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CC1DB3D5-2CA8-4B8F-B421-571B6BD8B95C}" type="datetime1">
              <a:rPr lang="zh-CN" altLang="en-US" smtClean="0"/>
              <a:t>2023/7/27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F3CB808-3130-4D77-A222-D2649ED14188}" type="slidenum">
              <a:rPr lang="zh-CN" altLang="en-US" smtClean="0"/>
              <a:t>9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6916849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CC1DB3D5-2CA8-4B8F-B421-571B6BD8B95C}" type="datetime1">
              <a:rPr lang="zh-CN" altLang="en-US" smtClean="0"/>
              <a:t>2023/7/27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F3CB808-3130-4D77-A222-D2649ED14188}" type="slidenum">
              <a:rPr lang="zh-CN" altLang="en-US" smtClean="0"/>
              <a:t>10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4671674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764086" y="158227"/>
            <a:ext cx="19641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传感器技术应用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55" y="34260"/>
            <a:ext cx="648045" cy="648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直接连接符 6"/>
          <p:cNvCxnSpPr/>
          <p:nvPr userDrawn="1"/>
        </p:nvCxnSpPr>
        <p:spPr bwMode="auto">
          <a:xfrm>
            <a:off x="20638" y="627063"/>
            <a:ext cx="90360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文本框 3"/>
          <p:cNvSpPr txBox="1"/>
          <p:nvPr userDrawn="1"/>
        </p:nvSpPr>
        <p:spPr>
          <a:xfrm>
            <a:off x="6966008" y="113477"/>
            <a:ext cx="22321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4D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传感器技术应用</a:t>
            </a:r>
            <a:endParaRPr lang="zh-CN" altLang="en-US" sz="2000" dirty="0">
              <a:solidFill>
                <a:srgbClr val="004D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/>
          <p:nvPr userDrawn="1"/>
        </p:nvSpPr>
        <p:spPr>
          <a:xfrm>
            <a:off x="2483855" y="1563680"/>
            <a:ext cx="425164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 谢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 userDrawn="1"/>
        </p:nvSpPr>
        <p:spPr>
          <a:xfrm>
            <a:off x="608587" y="96243"/>
            <a:ext cx="19641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传感器技术应用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55" y="34260"/>
            <a:ext cx="524077" cy="5240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27665" y="2067263"/>
            <a:ext cx="7317174" cy="876744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>
            <a:glow rad="101600">
              <a:schemeClr val="bg1">
                <a:alpha val="6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32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任务</a:t>
            </a:r>
            <a:r>
              <a:rPr lang="zh-CN" altLang="en-US" sz="32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三  </a:t>
            </a:r>
            <a:r>
              <a:rPr lang="zh-CN" altLang="en-US" sz="32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智慧</a:t>
            </a:r>
            <a:r>
              <a:rPr lang="zh-CN" altLang="en-US" sz="32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农业湿度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传感器的应用</a:t>
            </a:r>
            <a:endParaRPr lang="zh-CN" altLang="zh-CN" sz="3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27865" y="1347470"/>
            <a:ext cx="40322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 温湿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度传感器的应用</a:t>
            </a:r>
            <a:endParaRPr lang="zh-CN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 bwMode="auto">
          <a:xfrm>
            <a:off x="20638" y="627063"/>
            <a:ext cx="90360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文本框 3"/>
          <p:cNvSpPr txBox="1"/>
          <p:nvPr/>
        </p:nvSpPr>
        <p:spPr>
          <a:xfrm>
            <a:off x="107950" y="169863"/>
            <a:ext cx="64801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二、</a:t>
            </a:r>
            <a:r>
              <a:rPr lang="zh-CN" altLang="en-US" sz="24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知识储备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299210" y="1348105"/>
            <a:ext cx="6969125" cy="29517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285750" indent="-285750" latinLnBrk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/>
              <a:t>考虑时漂和温漂</a:t>
            </a:r>
            <a:r>
              <a:rPr lang="zh-CN" altLang="en-US" b="1" dirty="0" smtClean="0"/>
              <a:t>：</a:t>
            </a:r>
            <a:r>
              <a:rPr lang="zh-CN" altLang="en-US" dirty="0"/>
              <a:t>在实际使用中，由于尘土、油污及有害气体的影响，使用时间一长，电子式湿度传感器会产生老化，精度下降，电子式湿度传感器年漂移量一般都在</a:t>
            </a:r>
            <a:r>
              <a:rPr lang="en-US" altLang="zh-CN" dirty="0"/>
              <a:t>±2%</a:t>
            </a:r>
            <a:r>
              <a:rPr lang="zh-CN" altLang="en-US" dirty="0"/>
              <a:t>左右，甚至更高。一般情况下，生产厂商会标明</a:t>
            </a:r>
            <a:r>
              <a:rPr lang="en-US" altLang="zh-CN" dirty="0"/>
              <a:t>1</a:t>
            </a:r>
            <a:r>
              <a:rPr lang="zh-CN" altLang="en-US" dirty="0"/>
              <a:t>次标定的有效使用时间为</a:t>
            </a:r>
            <a:r>
              <a:rPr lang="en-US" altLang="zh-CN" dirty="0"/>
              <a:t>1</a:t>
            </a:r>
            <a:r>
              <a:rPr lang="zh-CN" altLang="en-US" dirty="0"/>
              <a:t>年或</a:t>
            </a:r>
            <a:r>
              <a:rPr lang="en-US" altLang="zh-CN" dirty="0"/>
              <a:t>2</a:t>
            </a:r>
            <a:r>
              <a:rPr lang="zh-CN" altLang="en-US" dirty="0"/>
              <a:t>年，到期需重新标定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251460" y="805180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 dirty="0"/>
              <a:t>（三）湿度传感器的选型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 bwMode="auto">
          <a:xfrm>
            <a:off x="20638" y="627063"/>
            <a:ext cx="90360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文本框 3"/>
          <p:cNvSpPr txBox="1"/>
          <p:nvPr/>
        </p:nvSpPr>
        <p:spPr>
          <a:xfrm>
            <a:off x="107950" y="169863"/>
            <a:ext cx="64801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二、</a:t>
            </a:r>
            <a:r>
              <a:rPr lang="zh-CN" altLang="en-US" sz="24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知识储备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206927" y="1275660"/>
            <a:ext cx="7233065" cy="32397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285750" indent="-285750" latinLnBrk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smtClean="0"/>
              <a:t>其他注意</a:t>
            </a:r>
            <a:r>
              <a:rPr lang="zh-CN" altLang="en-US" b="1" dirty="0"/>
              <a:t>事项</a:t>
            </a:r>
            <a:r>
              <a:rPr lang="zh-CN" altLang="en-US" b="1" dirty="0" smtClean="0"/>
              <a:t>：</a:t>
            </a:r>
            <a:endParaRPr lang="en-US" altLang="zh-CN" b="1" dirty="0" smtClean="0"/>
          </a:p>
          <a:p>
            <a:pPr latinLnBrk="0">
              <a:lnSpc>
                <a:spcPct val="15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）为保护测量的准确度和稳定性，应尽量避免在酸性、碱性及含有机溶剂的气氛中使用，也避免在粉尘较大的环境中使用。</a:t>
            </a:r>
          </a:p>
          <a:p>
            <a:pPr latinLnBrk="0">
              <a:lnSpc>
                <a:spcPct val="15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）为正确反映预测空间的湿度，还应避免将传感器安放在离墙壁太近或空气不流通的死角处。如果被测的房间太大，就应放置多个传感器。</a:t>
            </a:r>
          </a:p>
          <a:p>
            <a:pPr latinLnBrk="0">
              <a:lnSpc>
                <a:spcPct val="150000"/>
              </a:lnSpc>
            </a:pP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251460" y="805180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 dirty="0"/>
              <a:t>（三）湿度传感器的选型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 bwMode="auto">
          <a:xfrm>
            <a:off x="20638" y="627063"/>
            <a:ext cx="90360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文本框 3"/>
          <p:cNvSpPr txBox="1"/>
          <p:nvPr/>
        </p:nvSpPr>
        <p:spPr>
          <a:xfrm>
            <a:off x="107950" y="169863"/>
            <a:ext cx="64801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二、</a:t>
            </a:r>
            <a:r>
              <a:rPr lang="zh-CN" altLang="en-US" sz="24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知识储备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15760" y="1348105"/>
            <a:ext cx="7416515" cy="32397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latinLnBrk="0">
              <a:lnSpc>
                <a:spcPct val="150000"/>
              </a:lnSpc>
            </a:pPr>
            <a:r>
              <a:rPr lang="zh-CN" altLang="en-US" dirty="0" smtClean="0"/>
              <a:t>（</a:t>
            </a:r>
            <a:r>
              <a:rPr lang="en-US" altLang="zh-CN" dirty="0" smtClean="0"/>
              <a:t>3</a:t>
            </a:r>
            <a:r>
              <a:rPr lang="zh-CN" altLang="en-US" dirty="0" smtClean="0"/>
              <a:t>）使用时应按照技术要求提供合适的、符合精度要求的供电电源。</a:t>
            </a:r>
          </a:p>
          <a:p>
            <a:pPr latinLnBrk="0">
              <a:lnSpc>
                <a:spcPct val="150000"/>
              </a:lnSpc>
            </a:pPr>
            <a:r>
              <a:rPr lang="zh-CN" altLang="en-US" dirty="0" smtClean="0"/>
              <a:t>（</a:t>
            </a:r>
            <a:r>
              <a:rPr lang="en-US" altLang="zh-CN" dirty="0" smtClean="0"/>
              <a:t>4</a:t>
            </a:r>
            <a:r>
              <a:rPr lang="zh-CN" altLang="en-US" dirty="0" smtClean="0"/>
              <a:t>）传感器需要进行远距离信号传输时，要注意信号的衰减问题。当传输距离超过</a:t>
            </a:r>
            <a:r>
              <a:rPr lang="en-US" altLang="zh-CN" dirty="0" smtClean="0"/>
              <a:t>200m</a:t>
            </a:r>
            <a:r>
              <a:rPr lang="zh-CN" altLang="en-US" dirty="0" smtClean="0"/>
              <a:t>以上时，建议选用频率输出信号的湿度传感器。</a:t>
            </a:r>
          </a:p>
          <a:p>
            <a:pPr latinLnBrk="0">
              <a:lnSpc>
                <a:spcPct val="150000"/>
              </a:lnSpc>
            </a:pPr>
            <a:r>
              <a:rPr lang="zh-CN" altLang="en-US" dirty="0" smtClean="0"/>
              <a:t>（</a:t>
            </a:r>
            <a:r>
              <a:rPr lang="en-US" altLang="zh-CN" dirty="0" smtClean="0"/>
              <a:t>5</a:t>
            </a:r>
            <a:r>
              <a:rPr lang="zh-CN" altLang="en-US" dirty="0" smtClean="0"/>
              <a:t>）除此之外，在选用时要考虑用户的实际应用环境和要求，如量程、输出和显示、安装方式、采样方式、气体种类、材料和结构、控制监测要求、环境危险性等。</a:t>
            </a:r>
          </a:p>
          <a:p>
            <a:pPr latinLnBrk="0">
              <a:lnSpc>
                <a:spcPct val="150000"/>
              </a:lnSpc>
            </a:pP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251460" y="805180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 dirty="0"/>
              <a:t>（三）湿度传感器的选型</a:t>
            </a:r>
          </a:p>
        </p:txBody>
      </p:sp>
    </p:spTree>
    <p:extLst>
      <p:ext uri="{BB962C8B-B14F-4D97-AF65-F5344CB8AC3E}">
        <p14:creationId xmlns:p14="http://schemas.microsoft.com/office/powerpoint/2010/main" val="2725753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 bwMode="auto">
          <a:xfrm>
            <a:off x="20638" y="627063"/>
            <a:ext cx="90360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文本框 3"/>
          <p:cNvSpPr txBox="1"/>
          <p:nvPr/>
        </p:nvSpPr>
        <p:spPr>
          <a:xfrm>
            <a:off x="107950" y="169863"/>
            <a:ext cx="64801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三、任务实施</a:t>
            </a:r>
            <a:endParaRPr lang="zh-CN" altLang="en-US" sz="2400" b="1" dirty="0">
              <a:solidFill>
                <a:schemeClr val="accent5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54100" y="980155"/>
            <a:ext cx="6969125" cy="34562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285750" indent="-285750" latinLnBrk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步骤</a:t>
            </a:r>
            <a:r>
              <a:rPr lang="en-US" altLang="zh-CN" dirty="0"/>
              <a:t>1</a:t>
            </a:r>
            <a:r>
              <a:rPr lang="zh-CN" altLang="en-US" dirty="0"/>
              <a:t>：插入电源，轻按电源键进行开机。</a:t>
            </a:r>
          </a:p>
          <a:p>
            <a:pPr marL="285750" indent="-285750" latinLnBrk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步骤</a:t>
            </a:r>
            <a:r>
              <a:rPr lang="en-US" altLang="zh-CN" dirty="0"/>
              <a:t>2</a:t>
            </a:r>
            <a:r>
              <a:rPr lang="zh-CN" altLang="en-US" dirty="0"/>
              <a:t>：按住加湿器的</a:t>
            </a:r>
            <a:r>
              <a:rPr lang="en-US" altLang="zh-CN" dirty="0"/>
              <a:t>WIFI</a:t>
            </a:r>
            <a:r>
              <a:rPr lang="zh-CN" altLang="en-US" dirty="0"/>
              <a:t>控制键三秒，进入网络分配状态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285750" indent="-285750" latinLnBrk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步骤</a:t>
            </a:r>
            <a:r>
              <a:rPr lang="en-US" altLang="zh-CN" dirty="0"/>
              <a:t>3</a:t>
            </a:r>
            <a:r>
              <a:rPr lang="zh-CN" altLang="en-US" dirty="0"/>
              <a:t>：打开米家</a:t>
            </a:r>
            <a:r>
              <a:rPr lang="en-US" altLang="zh-CN" dirty="0"/>
              <a:t>APP</a:t>
            </a:r>
            <a:r>
              <a:rPr lang="zh-CN" altLang="en-US" dirty="0"/>
              <a:t>，点击右上角的“</a:t>
            </a:r>
            <a:r>
              <a:rPr lang="en-US" altLang="zh-CN" dirty="0"/>
              <a:t>+”</a:t>
            </a:r>
            <a:r>
              <a:rPr lang="zh-CN" altLang="en-US" dirty="0"/>
              <a:t>进行添加加湿器。</a:t>
            </a:r>
          </a:p>
          <a:p>
            <a:pPr marL="285750" indent="-285750" latinLnBrk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步骤</a:t>
            </a:r>
            <a:r>
              <a:rPr lang="en-US" altLang="zh-CN" dirty="0"/>
              <a:t>4</a:t>
            </a:r>
            <a:r>
              <a:rPr lang="zh-CN" altLang="en-US" dirty="0"/>
              <a:t>：在搜索框中搜索加湿器后，在列表中选择相应的加湿器型号。</a:t>
            </a:r>
          </a:p>
          <a:p>
            <a:pPr marL="285750" indent="-285750" latinLnBrk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步骤</a:t>
            </a:r>
            <a:r>
              <a:rPr lang="en-US" altLang="zh-CN" dirty="0"/>
              <a:t>5</a:t>
            </a:r>
            <a:r>
              <a:rPr lang="zh-CN" altLang="en-US" dirty="0"/>
              <a:t>：点击下一步，输入手机连接的</a:t>
            </a:r>
            <a:r>
              <a:rPr lang="en-US" altLang="zh-CN" dirty="0"/>
              <a:t>WIFI</a:t>
            </a:r>
            <a:r>
              <a:rPr lang="zh-CN" altLang="en-US" dirty="0"/>
              <a:t>名称和密码，点击连接。</a:t>
            </a:r>
          </a:p>
          <a:p>
            <a:pPr marL="285750" indent="-285750" latinLnBrk="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 bwMode="auto">
          <a:xfrm>
            <a:off x="20638" y="627063"/>
            <a:ext cx="90360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文本框 3"/>
          <p:cNvSpPr txBox="1"/>
          <p:nvPr/>
        </p:nvSpPr>
        <p:spPr>
          <a:xfrm>
            <a:off x="107950" y="169863"/>
            <a:ext cx="64801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三、任务实施</a:t>
            </a:r>
            <a:endParaRPr lang="zh-CN" altLang="en-US" sz="2400" b="1" dirty="0">
              <a:solidFill>
                <a:schemeClr val="accent5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31775" y="843630"/>
            <a:ext cx="6969125" cy="34562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285750" indent="-285750" latinLnBrk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步骤</a:t>
            </a:r>
            <a:r>
              <a:rPr lang="en-US" altLang="zh-CN" dirty="0"/>
              <a:t>6</a:t>
            </a:r>
            <a:r>
              <a:rPr lang="zh-CN" altLang="en-US" dirty="0"/>
              <a:t>：连接成功后，即可对加湿器进行智能控制</a:t>
            </a:r>
          </a:p>
          <a:p>
            <a:pPr marL="285750" indent="-285750" latinLnBrk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	设置挡位，将档位设置成二挡；</a:t>
            </a:r>
          </a:p>
          <a:p>
            <a:pPr marL="285750" indent="-285750" latinLnBrk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	自定义恒湿湿度，将湿度调节成</a:t>
            </a:r>
            <a:r>
              <a:rPr lang="en-US" altLang="zh-CN" dirty="0"/>
              <a:t>80</a:t>
            </a:r>
            <a:r>
              <a:rPr lang="zh-CN" altLang="en-US" dirty="0"/>
              <a:t>；</a:t>
            </a:r>
          </a:p>
          <a:p>
            <a:pPr marL="285750" indent="-285750" latinLnBrk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/>
              <a:t>（</a:t>
            </a:r>
            <a:r>
              <a:rPr lang="en-US" altLang="zh-CN" dirty="0" smtClean="0"/>
              <a:t>3</a:t>
            </a:r>
            <a:r>
              <a:rPr lang="zh-CN" altLang="en-US" dirty="0"/>
              <a:t>）	设置定时开机时间为：</a:t>
            </a:r>
            <a:r>
              <a:rPr lang="en-US" altLang="zh-CN" dirty="0"/>
              <a:t>13:00</a:t>
            </a:r>
            <a:r>
              <a:rPr lang="zh-CN" altLang="en-US" dirty="0"/>
              <a:t>，关机时间为：</a:t>
            </a:r>
            <a:r>
              <a:rPr lang="en-US" altLang="zh-CN" dirty="0"/>
              <a:t>02:00</a:t>
            </a:r>
            <a:r>
              <a:rPr lang="zh-CN" altLang="en-US" dirty="0"/>
              <a:t>；</a:t>
            </a:r>
          </a:p>
          <a:p>
            <a:pPr marL="285750" indent="-285750" latinLnBrk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	开启</a:t>
            </a:r>
            <a:r>
              <a:rPr lang="en-US" altLang="zh-CN" dirty="0"/>
              <a:t>/</a:t>
            </a:r>
            <a:r>
              <a:rPr lang="zh-CN" altLang="en-US" dirty="0"/>
              <a:t>关闭指示灯和提示音；</a:t>
            </a:r>
          </a:p>
          <a:p>
            <a:pPr marL="285750" indent="-285750" latinLnBrk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（</a:t>
            </a:r>
            <a:r>
              <a:rPr lang="en-US" altLang="zh-CN" dirty="0"/>
              <a:t>5</a:t>
            </a:r>
            <a:r>
              <a:rPr lang="zh-CN" altLang="en-US" dirty="0"/>
              <a:t>）	设置过湿保护和自动关机，当空气湿度过高或者达到指定湿度可以自动关机；</a:t>
            </a:r>
          </a:p>
          <a:p>
            <a:pPr marL="285750" indent="-285750" latinLnBrk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（</a:t>
            </a:r>
            <a:r>
              <a:rPr lang="en-US" altLang="zh-CN" dirty="0"/>
              <a:t>6</a:t>
            </a:r>
            <a:r>
              <a:rPr lang="zh-CN" altLang="en-US" dirty="0"/>
              <a:t>）	加湿的过程中当米家温湿度计检测到湿度高于设定值</a:t>
            </a:r>
            <a:r>
              <a:rPr lang="en-US" altLang="zh-CN" dirty="0"/>
              <a:t>70%</a:t>
            </a:r>
            <a:r>
              <a:rPr lang="zh-CN" altLang="en-US" dirty="0"/>
              <a:t>就自动关闭加湿；待湿度降低到</a:t>
            </a:r>
            <a:r>
              <a:rPr lang="en-US" altLang="zh-CN" dirty="0"/>
              <a:t>50%</a:t>
            </a:r>
            <a:r>
              <a:rPr lang="zh-CN" altLang="en-US" dirty="0"/>
              <a:t>就自动开启加湿器加湿。</a:t>
            </a:r>
          </a:p>
          <a:p>
            <a:pPr marL="285750" indent="-285750" latinLnBrk="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97553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 bwMode="auto">
          <a:xfrm>
            <a:off x="20638" y="627063"/>
            <a:ext cx="90360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文本框 3"/>
          <p:cNvSpPr txBox="1"/>
          <p:nvPr/>
        </p:nvSpPr>
        <p:spPr>
          <a:xfrm>
            <a:off x="107950" y="169863"/>
            <a:ext cx="64801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三、任务实施</a:t>
            </a:r>
            <a:endParaRPr lang="zh-CN" altLang="en-US" sz="2400" b="1" dirty="0">
              <a:solidFill>
                <a:schemeClr val="accent5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31775" y="980155"/>
            <a:ext cx="6969125" cy="34562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285750" indent="-285750" latinLnBrk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步骤</a:t>
            </a:r>
            <a:r>
              <a:rPr lang="en-US" altLang="zh-CN" dirty="0"/>
              <a:t>7</a:t>
            </a:r>
            <a:r>
              <a:rPr lang="zh-CN" altLang="en-US" dirty="0"/>
              <a:t>：轻按电源进行关机，拔掉电源线。</a:t>
            </a:r>
          </a:p>
        </p:txBody>
      </p:sp>
    </p:spTree>
    <p:extLst>
      <p:ext uri="{BB962C8B-B14F-4D97-AF65-F5344CB8AC3E}">
        <p14:creationId xmlns:p14="http://schemas.microsoft.com/office/powerpoint/2010/main" val="2242941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 bwMode="auto">
          <a:xfrm>
            <a:off x="20638" y="627063"/>
            <a:ext cx="90360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文本框 3"/>
          <p:cNvSpPr txBox="1"/>
          <p:nvPr/>
        </p:nvSpPr>
        <p:spPr>
          <a:xfrm>
            <a:off x="107950" y="169863"/>
            <a:ext cx="64801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四、任务总结</a:t>
            </a:r>
            <a:endParaRPr lang="zh-CN" altLang="en-US" sz="2400" b="1" dirty="0">
              <a:solidFill>
                <a:schemeClr val="accent5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99210" y="1348105"/>
            <a:ext cx="6969125" cy="17037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285750" indent="-285750" latinLnBrk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湿度传感器的定义</a:t>
            </a:r>
            <a:endParaRPr lang="en-US" altLang="zh-CN" sz="1600" dirty="0" smtClean="0"/>
          </a:p>
          <a:p>
            <a:pPr marL="285750" indent="-285750" latinLnBrk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湿度传感器的分类</a:t>
            </a:r>
            <a:endParaRPr lang="en-US" altLang="zh-CN" sz="1600" dirty="0" smtClean="0"/>
          </a:p>
          <a:p>
            <a:pPr marL="285750" indent="-285750" latinLnBrk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湿度传感器的选型</a:t>
            </a:r>
          </a:p>
        </p:txBody>
      </p:sp>
    </p:spTree>
    <p:extLst>
      <p:ext uri="{BB962C8B-B14F-4D97-AF65-F5344CB8AC3E}">
        <p14:creationId xmlns:p14="http://schemas.microsoft.com/office/powerpoint/2010/main" val="3375680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3"/>
          <p:cNvGrpSpPr/>
          <p:nvPr/>
        </p:nvGrpSpPr>
        <p:grpSpPr bwMode="auto">
          <a:xfrm>
            <a:off x="971650" y="1472688"/>
            <a:ext cx="1800225" cy="1882775"/>
            <a:chOff x="430006" y="1962125"/>
            <a:chExt cx="2880000" cy="2880000"/>
          </a:xfrm>
        </p:grpSpPr>
        <p:sp>
          <p:nvSpPr>
            <p:cNvPr id="5" name="圆角矩形 4"/>
            <p:cNvSpPr>
              <a:spLocks noChangeAspect="1"/>
            </p:cNvSpPr>
            <p:nvPr/>
          </p:nvSpPr>
          <p:spPr>
            <a:xfrm rot="2700000">
              <a:off x="430006" y="1962125"/>
              <a:ext cx="2880000" cy="2880000"/>
            </a:xfrm>
            <a:prstGeom prst="roundRect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  <a:effectLst>
              <a:outerShdw blurRad="508000" dist="508000" dir="2700000" sx="95000" sy="95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" name="圆角矩形 7"/>
            <p:cNvSpPr>
              <a:spLocks noChangeAspect="1"/>
            </p:cNvSpPr>
            <p:nvPr/>
          </p:nvSpPr>
          <p:spPr>
            <a:xfrm rot="2700000">
              <a:off x="643699" y="2175458"/>
              <a:ext cx="2452614" cy="2453333"/>
            </a:xfrm>
            <a:prstGeom prst="roundRect">
              <a:avLst/>
            </a:prstGeom>
            <a:gradFill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ECECEC"/>
                </a:gs>
              </a:gsLst>
              <a:lin ang="13500000" scaled="1"/>
            </a:gradFill>
            <a:ln w="19050">
              <a:solidFill>
                <a:schemeClr val="bg1"/>
              </a:solidFill>
            </a:ln>
            <a:effectLst>
              <a:outerShdw blurRad="508000" dist="508000" dir="2700000" sx="95000" sy="95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79531" y="2571637"/>
              <a:ext cx="1836190" cy="101504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3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目 录</a:t>
              </a:r>
              <a:endParaRPr lang="en-US" altLang="zh-CN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  <a:p>
              <a:pPr algn="ctr">
                <a:defRPr/>
              </a:pPr>
              <a:r>
                <a: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CONTENTS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5724081" y="1074180"/>
            <a:ext cx="15841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矩形 9"/>
          <p:cNvSpPr/>
          <p:nvPr/>
        </p:nvSpPr>
        <p:spPr>
          <a:xfrm>
            <a:off x="5724080" y="3180749"/>
            <a:ext cx="31483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12" name="圆角矩形 11"/>
          <p:cNvSpPr>
            <a:spLocks noChangeAspect="1"/>
          </p:cNvSpPr>
          <p:nvPr/>
        </p:nvSpPr>
        <p:spPr>
          <a:xfrm rot="2700000">
            <a:off x="4883975" y="3173764"/>
            <a:ext cx="504825" cy="538480"/>
          </a:xfrm>
          <a:prstGeom prst="roundRect">
            <a:avLst/>
          </a:prstGeom>
          <a:gradFill>
            <a:gsLst>
              <a:gs pos="0">
                <a:schemeClr val="bg1"/>
              </a:gs>
              <a:gs pos="36000">
                <a:schemeClr val="bg1"/>
              </a:gs>
              <a:gs pos="100000">
                <a:srgbClr val="ECECEC"/>
              </a:gs>
            </a:gsLst>
            <a:lin ang="13500000" scaled="1"/>
          </a:gradFill>
          <a:ln w="19050">
            <a:solidFill>
              <a:schemeClr val="bg1"/>
            </a:solidFill>
          </a:ln>
          <a:effectLst>
            <a:outerShdw blurRad="508000" dist="508000" dir="2700000" sx="95000" sy="95000" algn="tl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圆角矩形 12"/>
          <p:cNvSpPr>
            <a:spLocks noChangeAspect="1"/>
          </p:cNvSpPr>
          <p:nvPr/>
        </p:nvSpPr>
        <p:spPr>
          <a:xfrm rot="2700000">
            <a:off x="4946205" y="3241074"/>
            <a:ext cx="377825" cy="403225"/>
          </a:xfrm>
          <a:prstGeom prst="roundRect">
            <a:avLst/>
          </a:prstGeom>
          <a:solidFill>
            <a:schemeClr val="bg1">
              <a:lumMod val="95000"/>
              <a:alpha val="50000"/>
            </a:schemeClr>
          </a:solidFill>
          <a:ln w="3175">
            <a:solidFill>
              <a:schemeClr val="bg1">
                <a:lumMod val="75000"/>
                <a:alpha val="2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73"/>
          <p:cNvSpPr txBox="1">
            <a:spLocks noChangeArrowheads="1"/>
          </p:cNvSpPr>
          <p:nvPr/>
        </p:nvSpPr>
        <p:spPr bwMode="auto">
          <a:xfrm>
            <a:off x="4967795" y="3201704"/>
            <a:ext cx="33528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haroni"/>
              </a:rPr>
              <a:t>3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haroni"/>
            </a:endParaRPr>
          </a:p>
        </p:txBody>
      </p:sp>
      <p:sp>
        <p:nvSpPr>
          <p:cNvPr id="17" name="圆角矩形 11"/>
          <p:cNvSpPr>
            <a:spLocks noChangeAspect="1"/>
          </p:cNvSpPr>
          <p:nvPr/>
        </p:nvSpPr>
        <p:spPr>
          <a:xfrm rot="2700000">
            <a:off x="4843335" y="2136934"/>
            <a:ext cx="504825" cy="538480"/>
          </a:xfrm>
          <a:prstGeom prst="roundRect">
            <a:avLst/>
          </a:prstGeom>
          <a:gradFill>
            <a:gsLst>
              <a:gs pos="0">
                <a:schemeClr val="bg1"/>
              </a:gs>
              <a:gs pos="36000">
                <a:schemeClr val="bg1"/>
              </a:gs>
              <a:gs pos="100000">
                <a:srgbClr val="ECECEC"/>
              </a:gs>
            </a:gsLst>
            <a:lin ang="13500000" scaled="1"/>
          </a:gradFill>
          <a:ln w="19050">
            <a:solidFill>
              <a:schemeClr val="bg1"/>
            </a:solidFill>
          </a:ln>
          <a:effectLst>
            <a:outerShdw blurRad="508000" dist="508000" dir="2700000" sx="95000" sy="95000" algn="tl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2"/>
          <p:cNvSpPr>
            <a:spLocks noChangeAspect="1"/>
          </p:cNvSpPr>
          <p:nvPr/>
        </p:nvSpPr>
        <p:spPr>
          <a:xfrm rot="2700000">
            <a:off x="4906200" y="2204244"/>
            <a:ext cx="377825" cy="403225"/>
          </a:xfrm>
          <a:prstGeom prst="roundRect">
            <a:avLst/>
          </a:prstGeom>
          <a:solidFill>
            <a:schemeClr val="bg1">
              <a:lumMod val="95000"/>
              <a:alpha val="50000"/>
            </a:schemeClr>
          </a:solidFill>
          <a:ln w="3175">
            <a:solidFill>
              <a:schemeClr val="bg1">
                <a:lumMod val="75000"/>
                <a:alpha val="2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73"/>
          <p:cNvSpPr txBox="1">
            <a:spLocks noChangeArrowheads="1"/>
          </p:cNvSpPr>
          <p:nvPr/>
        </p:nvSpPr>
        <p:spPr bwMode="auto">
          <a:xfrm>
            <a:off x="4927790" y="2165509"/>
            <a:ext cx="33528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haroni"/>
              </a:rPr>
              <a:t>2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haroni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724080" y="2083749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知识储备</a:t>
            </a:r>
            <a:endParaRPr lang="zh-CN" alt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70"/>
          <p:cNvGrpSpPr/>
          <p:nvPr/>
        </p:nvGrpSpPr>
        <p:grpSpPr bwMode="auto">
          <a:xfrm>
            <a:off x="4839140" y="1085109"/>
            <a:ext cx="538163" cy="504825"/>
            <a:chOff x="5736000" y="890035"/>
            <a:chExt cx="720000" cy="721684"/>
          </a:xfrm>
        </p:grpSpPr>
        <p:sp>
          <p:nvSpPr>
            <p:cNvPr id="4" name="圆角矩形 3"/>
            <p:cNvSpPr>
              <a:spLocks noChangeAspect="1"/>
            </p:cNvSpPr>
            <p:nvPr/>
          </p:nvSpPr>
          <p:spPr>
            <a:xfrm rot="2700000">
              <a:off x="5735158" y="890877"/>
              <a:ext cx="721684" cy="720000"/>
            </a:xfrm>
            <a:prstGeom prst="roundRect">
              <a:avLst/>
            </a:prstGeom>
            <a:gradFill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ECECEC"/>
                </a:gs>
              </a:gsLst>
              <a:lin ang="13500000" scaled="1"/>
            </a:gradFill>
            <a:ln w="19050">
              <a:solidFill>
                <a:schemeClr val="bg1"/>
              </a:solidFill>
            </a:ln>
            <a:effectLst>
              <a:outerShdw blurRad="508000" dist="508000" dir="2700000" sx="95000" sy="95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圆角矩形 5"/>
            <p:cNvSpPr>
              <a:spLocks noChangeAspect="1"/>
            </p:cNvSpPr>
            <p:nvPr/>
          </p:nvSpPr>
          <p:spPr>
            <a:xfrm rot="2700000">
              <a:off x="5824874" y="981142"/>
              <a:ext cx="540128" cy="539469"/>
            </a:xfrm>
            <a:prstGeom prst="roundRect">
              <a:avLst/>
            </a:prstGeom>
            <a:solidFill>
              <a:schemeClr val="bg1">
                <a:lumMod val="95000"/>
                <a:alpha val="50000"/>
              </a:schemeClr>
            </a:solidFill>
            <a:ln w="3175">
              <a:solidFill>
                <a:schemeClr val="bg1">
                  <a:lumMod val="75000"/>
                  <a:alpha val="2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73"/>
            <p:cNvSpPr txBox="1">
              <a:spLocks noChangeArrowheads="1"/>
            </p:cNvSpPr>
            <p:nvPr/>
          </p:nvSpPr>
          <p:spPr bwMode="auto">
            <a:xfrm>
              <a:off x="5870610" y="906828"/>
              <a:ext cx="448657" cy="571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2000" dirty="0">
                  <a:solidFill>
                    <a:schemeClr val="accent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haroni"/>
                </a:rPr>
                <a:t>1</a:t>
              </a:r>
              <a:endParaRPr lang="zh-CN" altLang="en-US" sz="20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haroni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5724080" y="4142904"/>
            <a:ext cx="31483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任务总结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/>
          <p:cNvSpPr>
            <a:spLocks noChangeAspect="1"/>
          </p:cNvSpPr>
          <p:nvPr/>
        </p:nvSpPr>
        <p:spPr>
          <a:xfrm rot="2700000">
            <a:off x="4883975" y="4135919"/>
            <a:ext cx="504825" cy="538480"/>
          </a:xfrm>
          <a:prstGeom prst="roundRect">
            <a:avLst/>
          </a:prstGeom>
          <a:gradFill>
            <a:gsLst>
              <a:gs pos="0">
                <a:schemeClr val="bg1"/>
              </a:gs>
              <a:gs pos="36000">
                <a:schemeClr val="bg1"/>
              </a:gs>
              <a:gs pos="100000">
                <a:srgbClr val="ECECEC"/>
              </a:gs>
            </a:gsLst>
            <a:lin ang="13500000" scaled="1"/>
          </a:gradFill>
          <a:ln w="19050">
            <a:solidFill>
              <a:schemeClr val="bg1"/>
            </a:solidFill>
          </a:ln>
          <a:effectLst>
            <a:outerShdw blurRad="508000" dist="508000" dir="2700000" sx="95000" sy="95000" algn="tl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圆角矩形 21"/>
          <p:cNvSpPr>
            <a:spLocks noChangeAspect="1"/>
          </p:cNvSpPr>
          <p:nvPr/>
        </p:nvSpPr>
        <p:spPr>
          <a:xfrm rot="2700000">
            <a:off x="4946205" y="4203229"/>
            <a:ext cx="377825" cy="403225"/>
          </a:xfrm>
          <a:prstGeom prst="roundRect">
            <a:avLst/>
          </a:prstGeom>
          <a:solidFill>
            <a:schemeClr val="bg1">
              <a:lumMod val="95000"/>
              <a:alpha val="50000"/>
            </a:schemeClr>
          </a:solidFill>
          <a:ln w="3175">
            <a:solidFill>
              <a:schemeClr val="bg1">
                <a:lumMod val="75000"/>
                <a:alpha val="2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73"/>
          <p:cNvSpPr txBox="1">
            <a:spLocks noChangeArrowheads="1"/>
          </p:cNvSpPr>
          <p:nvPr/>
        </p:nvSpPr>
        <p:spPr bwMode="auto">
          <a:xfrm>
            <a:off x="4967795" y="4163859"/>
            <a:ext cx="33528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haroni"/>
              </a:rPr>
              <a:t>4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haron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8101013" y="2601913"/>
            <a:ext cx="482600" cy="77787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645421" y="1911032"/>
            <a:ext cx="2364315" cy="104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  <a:p>
            <a:pPr>
              <a:defRPr/>
            </a:pPr>
            <a:endParaRPr lang="zh-CN" altLang="en-US" sz="3000" b="1" dirty="0" smtClean="0">
              <a:solidFill>
                <a:schemeClr val="accent1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4" name="等腰三角形 3"/>
          <p:cNvSpPr/>
          <p:nvPr/>
        </p:nvSpPr>
        <p:spPr>
          <a:xfrm>
            <a:off x="7348538" y="2574925"/>
            <a:ext cx="541337" cy="109538"/>
          </a:xfrm>
          <a:prstGeom prst="triangle">
            <a:avLst/>
          </a:prstGeom>
          <a:solidFill>
            <a:srgbClr val="4384F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>
            <a:off x="7656513" y="2574925"/>
            <a:ext cx="515937" cy="106363"/>
          </a:xfrm>
          <a:prstGeom prst="triangle">
            <a:avLst/>
          </a:prstGeom>
          <a:solidFill>
            <a:srgbClr val="E9423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  <p:sp>
        <p:nvSpPr>
          <p:cNvPr id="6" name="等腰三角形 5"/>
          <p:cNvSpPr/>
          <p:nvPr/>
        </p:nvSpPr>
        <p:spPr>
          <a:xfrm>
            <a:off x="7956550" y="2571750"/>
            <a:ext cx="425450" cy="107950"/>
          </a:xfrm>
          <a:prstGeom prst="triangle">
            <a:avLst/>
          </a:prstGeom>
          <a:solidFill>
            <a:srgbClr val="FBBD0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  <p:grpSp>
        <p:nvGrpSpPr>
          <p:cNvPr id="7" name="组合 9"/>
          <p:cNvGrpSpPr/>
          <p:nvPr/>
        </p:nvGrpSpPr>
        <p:grpSpPr bwMode="auto">
          <a:xfrm>
            <a:off x="611188" y="1635125"/>
            <a:ext cx="1122362" cy="1104900"/>
            <a:chOff x="435062" y="2197292"/>
            <a:chExt cx="2503108" cy="2448000"/>
          </a:xfrm>
        </p:grpSpPr>
        <p:grpSp>
          <p:nvGrpSpPr>
            <p:cNvPr id="8" name="组合 10"/>
            <p:cNvGrpSpPr/>
            <p:nvPr/>
          </p:nvGrpSpPr>
          <p:grpSpPr bwMode="auto">
            <a:xfrm>
              <a:off x="490170" y="2197292"/>
              <a:ext cx="2448000" cy="2448000"/>
              <a:chOff x="3384388" y="-791390"/>
              <a:chExt cx="2448000" cy="2448000"/>
            </a:xfrm>
          </p:grpSpPr>
          <p:sp>
            <p:nvSpPr>
              <p:cNvPr id="11" name="圆角矩形 10"/>
              <p:cNvSpPr>
                <a:spLocks noChangeAspect="1"/>
              </p:cNvSpPr>
              <p:nvPr/>
            </p:nvSpPr>
            <p:spPr>
              <a:xfrm rot="2700000">
                <a:off x="3385157" y="-790621"/>
                <a:ext cx="2448000" cy="2446461"/>
              </a:xfrm>
              <a:prstGeom prst="roundRect">
                <a:avLst/>
              </a:prstGeom>
              <a:gradFill>
                <a:gsLst>
                  <a:gs pos="0">
                    <a:schemeClr val="bg1"/>
                  </a:gs>
                  <a:gs pos="36000">
                    <a:schemeClr val="bg1"/>
                  </a:gs>
                  <a:gs pos="100000">
                    <a:srgbClr val="ECECEC"/>
                  </a:gs>
                </a:gsLst>
                <a:lin ang="13500000" scaled="1"/>
              </a:gradFill>
              <a:ln w="19050">
                <a:solidFill>
                  <a:schemeClr val="bg1"/>
                </a:solidFill>
              </a:ln>
              <a:effectLst>
                <a:outerShdw blurRad="508000" dist="508000" dir="2700000" sx="95000" sy="95000" algn="tl" rotWithShape="0">
                  <a:schemeClr val="bg1">
                    <a:lumMod val="6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2" name="圆角矩形 11"/>
              <p:cNvSpPr>
                <a:spLocks noChangeAspect="1"/>
              </p:cNvSpPr>
              <p:nvPr/>
            </p:nvSpPr>
            <p:spPr>
              <a:xfrm rot="2700000">
                <a:off x="3448537" y="-737512"/>
                <a:ext cx="2342483" cy="2340247"/>
              </a:xfrm>
              <a:prstGeom prst="roundRect">
                <a:avLst/>
              </a:prstGeom>
              <a:noFill/>
              <a:ln w="12700">
                <a:solidFill>
                  <a:schemeClr val="bg1">
                    <a:lumMod val="75000"/>
                  </a:schemeClr>
                </a:solidFill>
                <a:prstDash val="dash"/>
              </a:ln>
              <a:effectLst>
                <a:outerShdw blurRad="508000" dist="508000" dir="2700000" sx="95000" sy="95000" algn="tl" rotWithShape="0">
                  <a:schemeClr val="bg1">
                    <a:lumMod val="6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435062" y="2292259"/>
              <a:ext cx="2442921" cy="14294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zh-CN" sz="3600" dirty="0" smtClean="0">
                  <a:solidFill>
                    <a:schemeClr val="accent1">
                      <a:lumMod val="50000"/>
                    </a:schemeClr>
                  </a:solidFill>
                  <a:latin typeface="Impact" panose="020B0806030902050204" pitchFamily="34" charset="0"/>
                  <a:ea typeface="华文细黑" panose="02010600040101010101" charset="-122"/>
                </a:rPr>
                <a:t>01</a:t>
              </a:r>
              <a:endParaRPr lang="zh-CN" altLang="en-US" sz="3600" dirty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华文细黑" panose="02010600040101010101" charset="-122"/>
              </a:endParaRPr>
            </a:p>
          </p:txBody>
        </p:sp>
        <p:sp>
          <p:nvSpPr>
            <p:cNvPr id="10" name="文本框 12"/>
            <p:cNvSpPr txBox="1">
              <a:spLocks noChangeArrowheads="1"/>
            </p:cNvSpPr>
            <p:nvPr/>
          </p:nvSpPr>
          <p:spPr bwMode="auto">
            <a:xfrm>
              <a:off x="532907" y="3525668"/>
              <a:ext cx="2370079" cy="679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400" dirty="0">
                  <a:solidFill>
                    <a:srgbClr val="7F7F7F"/>
                  </a:solidFill>
                  <a:latin typeface="华文细黑" panose="02010600040101010101" charset="-122"/>
                  <a:ea typeface="华文细黑" panose="02010600040101010101" charset="-122"/>
                </a:rPr>
                <a:t>Part </a:t>
              </a:r>
              <a:r>
                <a:rPr lang="en-US" altLang="zh-CN" sz="1400" dirty="0" smtClean="0">
                  <a:solidFill>
                    <a:srgbClr val="7F7F7F"/>
                  </a:solidFill>
                  <a:latin typeface="华文细黑" panose="02010600040101010101" charset="-122"/>
                  <a:ea typeface="华文细黑" panose="02010600040101010101" charset="-122"/>
                </a:rPr>
                <a:t>One</a:t>
              </a:r>
            </a:p>
          </p:txBody>
        </p:sp>
      </p:grpSp>
      <p:cxnSp>
        <p:nvCxnSpPr>
          <p:cNvPr id="13" name="直接连接符 12"/>
          <p:cNvCxnSpPr/>
          <p:nvPr/>
        </p:nvCxnSpPr>
        <p:spPr bwMode="auto">
          <a:xfrm>
            <a:off x="2124075" y="2679700"/>
            <a:ext cx="6480175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 bwMode="auto">
          <a:xfrm>
            <a:off x="20638" y="627063"/>
            <a:ext cx="90360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文本框 3"/>
          <p:cNvSpPr txBox="1"/>
          <p:nvPr/>
        </p:nvSpPr>
        <p:spPr>
          <a:xfrm>
            <a:off x="107950" y="169863"/>
            <a:ext cx="64801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一、任务</a:t>
            </a:r>
            <a:r>
              <a:rPr lang="zh-CN" altLang="en-US" sz="24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描述</a:t>
            </a:r>
          </a:p>
        </p:txBody>
      </p:sp>
      <p:sp>
        <p:nvSpPr>
          <p:cNvPr id="2" name="矩形 1"/>
          <p:cNvSpPr/>
          <p:nvPr/>
        </p:nvSpPr>
        <p:spPr>
          <a:xfrm>
            <a:off x="755735" y="1419670"/>
            <a:ext cx="7809877" cy="278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7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智慧农业是农业生产的高级阶段</a:t>
            </a:r>
            <a:r>
              <a:rPr lang="en-US" altLang="zh-CN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它融合了许多工业传感器</a:t>
            </a:r>
            <a:r>
              <a:rPr lang="en-US" altLang="zh-CN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包括温湿度传感器、</a:t>
            </a:r>
            <a:r>
              <a:rPr lang="zh-CN" altLang="en-US" sz="20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土壤水分</a:t>
            </a:r>
            <a:r>
              <a:rPr lang="zh-CN" altLang="en-US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传感器、二氧化碳传感器等</a:t>
            </a:r>
            <a:r>
              <a:rPr lang="en-US" altLang="zh-CN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不仅为农业生产提供精准种植所需的数据</a:t>
            </a:r>
            <a:r>
              <a:rPr lang="en-US" altLang="zh-CN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还能</a:t>
            </a:r>
            <a:r>
              <a:rPr lang="zh-CN" altLang="en-US" sz="20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提供更</a:t>
            </a:r>
            <a:r>
              <a:rPr lang="zh-CN" altLang="en-US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完善的信息基础和更贴心的公共服务。 农作物的生长受到多重因素的影响</a:t>
            </a:r>
            <a:r>
              <a:rPr lang="en-US" altLang="zh-CN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其中</a:t>
            </a:r>
            <a:r>
              <a:rPr lang="zh-CN" altLang="en-US" sz="20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湿度是</a:t>
            </a:r>
            <a:r>
              <a:rPr lang="zh-CN" altLang="en-US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很重要的一个因素</a:t>
            </a:r>
            <a:r>
              <a:rPr lang="en-US" altLang="zh-CN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本任务要完成湿度传感器的安装和配置。</a:t>
            </a:r>
            <a:endParaRPr lang="zh-CN" altLang="zh-CN" sz="20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 bwMode="auto">
          <a:xfrm>
            <a:off x="20638" y="627063"/>
            <a:ext cx="90360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文本框 3"/>
          <p:cNvSpPr txBox="1"/>
          <p:nvPr/>
        </p:nvSpPr>
        <p:spPr>
          <a:xfrm>
            <a:off x="107950" y="169863"/>
            <a:ext cx="64801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二、</a:t>
            </a:r>
            <a:r>
              <a:rPr lang="zh-CN" altLang="en-US" sz="24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知识储备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206927" y="1380482"/>
            <a:ext cx="7233065" cy="3095776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285750" indent="-285750" latinLnBrk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空气的干湿程度叫作湿度</a:t>
            </a:r>
            <a:r>
              <a:rPr lang="en-US" altLang="zh-CN" dirty="0"/>
              <a:t>,</a:t>
            </a:r>
            <a:r>
              <a:rPr lang="zh-CN" altLang="en-US" dirty="0"/>
              <a:t>常用绝对湿度、相对湿度、比较湿度、混合比、饱和差和</a:t>
            </a:r>
            <a:r>
              <a:rPr lang="zh-CN" altLang="en-US" dirty="0" smtClean="0"/>
              <a:t>露点</a:t>
            </a:r>
            <a:r>
              <a:rPr lang="zh-CN" altLang="en-US" dirty="0"/>
              <a:t>等物理量来表示。 通常空气的温度越高</a:t>
            </a:r>
            <a:r>
              <a:rPr lang="en-US" altLang="zh-CN" dirty="0"/>
              <a:t>,</a:t>
            </a:r>
            <a:r>
              <a:rPr lang="zh-CN" altLang="en-US" dirty="0"/>
              <a:t>最大湿度就越大</a:t>
            </a:r>
            <a:r>
              <a:rPr lang="zh-CN" altLang="en-US" dirty="0" smtClean="0"/>
              <a:t>。 </a:t>
            </a:r>
            <a:endParaRPr lang="en-US" altLang="zh-CN" dirty="0" smtClean="0"/>
          </a:p>
          <a:p>
            <a:pPr marL="285750" indent="-285750" latinLnBrk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/>
              <a:t>干空气与</a:t>
            </a:r>
            <a:r>
              <a:rPr lang="zh-CN" altLang="en-US" b="1" dirty="0" smtClean="0"/>
              <a:t>湿空气：</a:t>
            </a:r>
            <a:r>
              <a:rPr lang="zh-CN" altLang="en-US" dirty="0" smtClean="0"/>
              <a:t>通常</a:t>
            </a:r>
            <a:r>
              <a:rPr lang="zh-CN" altLang="en-US" dirty="0"/>
              <a:t>把不包含水汽的空气称为干空气</a:t>
            </a:r>
            <a:r>
              <a:rPr lang="en-US" altLang="zh-CN" dirty="0"/>
              <a:t>,</a:t>
            </a:r>
            <a:r>
              <a:rPr lang="zh-CN" altLang="en-US" dirty="0"/>
              <a:t>把干空气与水蒸气的</a:t>
            </a:r>
            <a:r>
              <a:rPr lang="zh-CN" altLang="en-US" dirty="0" smtClean="0"/>
              <a:t>混合气体</a:t>
            </a:r>
            <a:r>
              <a:rPr lang="zh-CN" altLang="en-US" dirty="0"/>
              <a:t>称为湿空气。 </a:t>
            </a:r>
            <a:endParaRPr lang="en-US" altLang="zh-CN" dirty="0" smtClean="0"/>
          </a:p>
          <a:p>
            <a:pPr marL="285750" indent="-285750" latinLnBrk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/>
              <a:t>饱和蒸汽</a:t>
            </a:r>
            <a:r>
              <a:rPr lang="zh-CN" altLang="en-US" b="1" dirty="0" smtClean="0"/>
              <a:t>压：</a:t>
            </a:r>
            <a:r>
              <a:rPr lang="zh-CN" altLang="en-US" dirty="0" smtClean="0"/>
              <a:t>由</a:t>
            </a:r>
            <a:r>
              <a:rPr lang="zh-CN" altLang="en-US" dirty="0"/>
              <a:t>饱和蒸汽产生的部分压力</a:t>
            </a:r>
            <a:r>
              <a:rPr lang="en-US" altLang="zh-CN" dirty="0"/>
              <a:t>,</a:t>
            </a:r>
            <a:r>
              <a:rPr lang="zh-CN" altLang="en-US" dirty="0"/>
              <a:t>称为该温度下的饱和蒸汽压。 饱和</a:t>
            </a:r>
            <a:r>
              <a:rPr lang="zh-CN" altLang="en-US" dirty="0" smtClean="0"/>
              <a:t>蒸汽压</a:t>
            </a:r>
            <a:r>
              <a:rPr lang="zh-CN" altLang="en-US" dirty="0"/>
              <a:t>仅与空气的温度有关</a:t>
            </a:r>
            <a:r>
              <a:rPr lang="en-US" altLang="zh-CN" dirty="0"/>
              <a:t>,</a:t>
            </a:r>
            <a:r>
              <a:rPr lang="zh-CN" altLang="en-US" dirty="0"/>
              <a:t>不受压力</a:t>
            </a:r>
            <a:r>
              <a:rPr lang="zh-CN" altLang="en-US" dirty="0" smtClean="0"/>
              <a:t>影响</a:t>
            </a:r>
            <a:r>
              <a:rPr lang="zh-CN" altLang="en-US" dirty="0"/>
              <a:t>。</a:t>
            </a:r>
            <a:endParaRPr lang="en-US" altLang="zh-CN" dirty="0" smtClean="0"/>
          </a:p>
        </p:txBody>
      </p:sp>
      <p:sp>
        <p:nvSpPr>
          <p:cNvPr id="6" name="文本框 5"/>
          <p:cNvSpPr txBox="1"/>
          <p:nvPr/>
        </p:nvSpPr>
        <p:spPr>
          <a:xfrm>
            <a:off x="251460" y="805180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 dirty="0"/>
              <a:t>（一）湿度的定义及其物理量概念</a:t>
            </a:r>
          </a:p>
        </p:txBody>
      </p:sp>
    </p:spTree>
    <p:extLst>
      <p:ext uri="{BB962C8B-B14F-4D97-AF65-F5344CB8AC3E}">
        <p14:creationId xmlns:p14="http://schemas.microsoft.com/office/powerpoint/2010/main" val="1231725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 bwMode="auto">
          <a:xfrm>
            <a:off x="20638" y="627063"/>
            <a:ext cx="90360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文本框 3"/>
          <p:cNvSpPr txBox="1"/>
          <p:nvPr/>
        </p:nvSpPr>
        <p:spPr>
          <a:xfrm>
            <a:off x="107950" y="169863"/>
            <a:ext cx="64801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二、</a:t>
            </a:r>
            <a:r>
              <a:rPr lang="zh-CN" altLang="en-US" sz="24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知识储备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206927" y="1348422"/>
            <a:ext cx="7233065" cy="3095776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285750" indent="-285750" latinLnBrk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/>
              <a:t>绝对湿度：</a:t>
            </a:r>
            <a:r>
              <a:rPr lang="zh-CN" altLang="en-US" dirty="0" smtClean="0"/>
              <a:t>在</a:t>
            </a:r>
            <a:r>
              <a:rPr lang="zh-CN" altLang="en-US" dirty="0"/>
              <a:t>一定温度和压力的条件下</a:t>
            </a:r>
            <a:r>
              <a:rPr lang="en-US" altLang="zh-CN" dirty="0"/>
              <a:t>,</a:t>
            </a:r>
            <a:r>
              <a:rPr lang="zh-CN" altLang="en-US" dirty="0"/>
              <a:t>单位体积</a:t>
            </a:r>
            <a:r>
              <a:rPr lang="en-US" altLang="zh-CN" dirty="0"/>
              <a:t>(1 </a:t>
            </a:r>
            <a:r>
              <a:rPr lang="en-US" altLang="zh-CN" dirty="0" smtClean="0"/>
              <a:t>m³ </a:t>
            </a:r>
            <a:r>
              <a:rPr lang="en-US" altLang="zh-CN" dirty="0"/>
              <a:t>)</a:t>
            </a:r>
            <a:r>
              <a:rPr lang="zh-CN" altLang="en-US" dirty="0"/>
              <a:t>的混合气体中所含水蒸气的质量</a:t>
            </a:r>
            <a:r>
              <a:rPr lang="en-US" altLang="zh-CN" dirty="0"/>
              <a:t>(g),</a:t>
            </a:r>
            <a:r>
              <a:rPr lang="zh-CN" altLang="en-US" dirty="0"/>
              <a:t>单位为 </a:t>
            </a:r>
            <a:r>
              <a:rPr lang="en-US" altLang="zh-CN" dirty="0"/>
              <a:t>g/ m³ ,</a:t>
            </a:r>
            <a:r>
              <a:rPr lang="zh-CN" altLang="en-US" dirty="0"/>
              <a:t>一般用符号 </a:t>
            </a:r>
            <a:r>
              <a:rPr lang="en-US" altLang="zh-CN" dirty="0"/>
              <a:t>AH </a:t>
            </a:r>
            <a:r>
              <a:rPr lang="zh-CN" altLang="en-US" dirty="0"/>
              <a:t>表示。 它的极限是饱和状态下的最高</a:t>
            </a:r>
            <a:r>
              <a:rPr lang="zh-CN" altLang="en-US" dirty="0" smtClean="0"/>
              <a:t>湿度。 </a:t>
            </a:r>
            <a:endParaRPr lang="en-US" altLang="zh-CN" dirty="0" smtClean="0"/>
          </a:p>
          <a:p>
            <a:pPr marL="285750" indent="-285750" latinLnBrk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/>
              <a:t>相对湿度：</a:t>
            </a:r>
            <a:r>
              <a:rPr lang="zh-CN" altLang="en-US" dirty="0" smtClean="0"/>
              <a:t>气体</a:t>
            </a:r>
            <a:r>
              <a:rPr lang="zh-CN" altLang="en-US" dirty="0"/>
              <a:t>的绝对湿度与同一温度下达到饱和状态的绝对湿度的比值</a:t>
            </a:r>
            <a:r>
              <a:rPr lang="en-US" altLang="zh-CN" dirty="0"/>
              <a:t>,</a:t>
            </a:r>
            <a:r>
              <a:rPr lang="zh-CN" altLang="en-US" dirty="0" smtClean="0"/>
              <a:t>常表示</a:t>
            </a:r>
            <a:r>
              <a:rPr lang="zh-CN" altLang="en-US" dirty="0"/>
              <a:t>为 </a:t>
            </a:r>
            <a:r>
              <a:rPr lang="en-US" altLang="zh-CN" dirty="0"/>
              <a:t>RH(%)</a:t>
            </a:r>
            <a:r>
              <a:rPr lang="zh-CN" altLang="en-US" dirty="0"/>
              <a:t>。。 </a:t>
            </a:r>
            <a:endParaRPr lang="en-US" altLang="zh-CN" dirty="0" smtClean="0"/>
          </a:p>
          <a:p>
            <a:pPr marL="285750" indent="-285750" latinLnBrk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/>
              <a:t>露点</a:t>
            </a:r>
            <a:r>
              <a:rPr lang="zh-CN" altLang="en-US" b="1" dirty="0"/>
              <a:t>与</a:t>
            </a:r>
            <a:r>
              <a:rPr lang="zh-CN" altLang="en-US" b="1" dirty="0" smtClean="0"/>
              <a:t>霜点：</a:t>
            </a:r>
            <a:r>
              <a:rPr lang="zh-CN" altLang="en-US" dirty="0" smtClean="0"/>
              <a:t>湿空气</a:t>
            </a:r>
            <a:r>
              <a:rPr lang="zh-CN" altLang="en-US" dirty="0"/>
              <a:t>在气压不变的条件下使其所含水蒸气达到饱和状态时所</a:t>
            </a:r>
            <a:r>
              <a:rPr lang="zh-CN" altLang="en-US" dirty="0" smtClean="0"/>
              <a:t>必须</a:t>
            </a:r>
            <a:r>
              <a:rPr lang="zh-CN" altLang="en-US" dirty="0"/>
              <a:t>冷却到的温度称为露点温度</a:t>
            </a:r>
            <a:r>
              <a:rPr lang="en-US" altLang="zh-CN" dirty="0"/>
              <a:t>(</a:t>
            </a:r>
            <a:r>
              <a:rPr lang="zh-CN" altLang="en-US" dirty="0"/>
              <a:t>或露点</a:t>
            </a:r>
            <a:r>
              <a:rPr lang="en-US" altLang="zh-CN" dirty="0"/>
              <a:t>)</a:t>
            </a:r>
            <a:r>
              <a:rPr lang="zh-CN" altLang="en-US" dirty="0"/>
              <a:t>。 若露点温度低于 </a:t>
            </a:r>
            <a:r>
              <a:rPr lang="en-US" altLang="zh-CN" dirty="0"/>
              <a:t>0 ℃,</a:t>
            </a:r>
            <a:r>
              <a:rPr lang="zh-CN" altLang="en-US" dirty="0"/>
              <a:t>水蒸气将凝结成霜</a:t>
            </a:r>
            <a:r>
              <a:rPr lang="en-US" altLang="zh-CN" dirty="0"/>
              <a:t>,</a:t>
            </a:r>
            <a:r>
              <a:rPr lang="zh-CN" altLang="en-US" dirty="0" smtClean="0"/>
              <a:t>这时</a:t>
            </a:r>
            <a:r>
              <a:rPr lang="zh-CN" altLang="en-US" dirty="0"/>
              <a:t>的温度称为霜点温度</a:t>
            </a:r>
            <a:r>
              <a:rPr lang="en-US" altLang="zh-CN" dirty="0"/>
              <a:t>(</a:t>
            </a:r>
            <a:r>
              <a:rPr lang="zh-CN" altLang="en-US" dirty="0"/>
              <a:t>或霜点</a:t>
            </a:r>
            <a:r>
              <a:rPr lang="en-US" altLang="zh-CN" dirty="0"/>
              <a:t>)</a:t>
            </a:r>
            <a:r>
              <a:rPr lang="zh-CN" altLang="en-US" dirty="0"/>
              <a:t>。</a:t>
            </a:r>
            <a:endParaRPr lang="en-US" altLang="zh-CN" dirty="0" smtClean="0"/>
          </a:p>
        </p:txBody>
      </p:sp>
      <p:sp>
        <p:nvSpPr>
          <p:cNvPr id="6" name="文本框 5"/>
          <p:cNvSpPr txBox="1"/>
          <p:nvPr/>
        </p:nvSpPr>
        <p:spPr>
          <a:xfrm>
            <a:off x="251460" y="805180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 dirty="0"/>
              <a:t>（一）湿度的定义及其物理量概念</a:t>
            </a:r>
          </a:p>
        </p:txBody>
      </p:sp>
    </p:spTree>
    <p:extLst>
      <p:ext uri="{BB962C8B-B14F-4D97-AF65-F5344CB8AC3E}">
        <p14:creationId xmlns:p14="http://schemas.microsoft.com/office/powerpoint/2010/main" val="1364127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 bwMode="auto">
          <a:xfrm>
            <a:off x="20638" y="627063"/>
            <a:ext cx="90360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文本框 3"/>
          <p:cNvSpPr txBox="1"/>
          <p:nvPr/>
        </p:nvSpPr>
        <p:spPr>
          <a:xfrm>
            <a:off x="107950" y="169863"/>
            <a:ext cx="64801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二、</a:t>
            </a:r>
            <a:r>
              <a:rPr lang="zh-CN" altLang="en-US" sz="24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知识储备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299210" y="1348105"/>
            <a:ext cx="6969125" cy="31483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285750" indent="-285750" latinLnBrk="0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1600" dirty="0"/>
              <a:t>根据湿度传感器是否具有水分子亲和力</a:t>
            </a:r>
            <a:r>
              <a:rPr lang="en-US" altLang="zh-CN" sz="1600" dirty="0"/>
              <a:t>(</a:t>
            </a:r>
            <a:r>
              <a:rPr lang="zh-CN" altLang="en-US" sz="1600" dirty="0"/>
              <a:t>即水分子易于吸附在固体表面并渗透到</a:t>
            </a:r>
            <a:r>
              <a:rPr lang="zh-CN" altLang="en-US" sz="1600" dirty="0" smtClean="0"/>
              <a:t>固体</a:t>
            </a:r>
            <a:r>
              <a:rPr lang="zh-CN" altLang="en-US" sz="1600" dirty="0"/>
              <a:t>内部的特性</a:t>
            </a:r>
            <a:r>
              <a:rPr lang="en-US" altLang="zh-CN" sz="1600" dirty="0"/>
              <a:t>),</a:t>
            </a:r>
            <a:r>
              <a:rPr lang="zh-CN" altLang="en-US" sz="1600" dirty="0"/>
              <a:t>可以把其分为水分子亲和力型和非水分子亲和力型。 根据湿敏材料</a:t>
            </a:r>
            <a:r>
              <a:rPr lang="zh-CN" altLang="en-US" sz="1600" dirty="0" smtClean="0"/>
              <a:t>的不同</a:t>
            </a:r>
            <a:r>
              <a:rPr lang="zh-CN" altLang="en-US" sz="1600" dirty="0"/>
              <a:t>可以对水分子亲和力型湿度传感器进一步分类</a:t>
            </a:r>
            <a:r>
              <a:rPr lang="en-US" altLang="zh-CN" sz="1600" dirty="0"/>
              <a:t>,</a:t>
            </a:r>
            <a:r>
              <a:rPr lang="zh-CN" altLang="en-US" sz="1600" dirty="0"/>
              <a:t>根据测量原理的不同可以对非</a:t>
            </a:r>
            <a:r>
              <a:rPr lang="zh-CN" altLang="en-US" sz="1600" dirty="0" smtClean="0"/>
              <a:t>水分子</a:t>
            </a:r>
            <a:r>
              <a:rPr lang="zh-CN" altLang="en-US" sz="1600" dirty="0"/>
              <a:t>亲和力型湿度传感器进一步分类</a:t>
            </a:r>
            <a:r>
              <a:rPr lang="en-US" altLang="zh-CN" sz="1600" dirty="0"/>
              <a:t>,</a:t>
            </a:r>
            <a:r>
              <a:rPr lang="zh-CN" altLang="en-US" sz="1600" dirty="0"/>
              <a:t>具体分类情况</a:t>
            </a:r>
            <a:r>
              <a:rPr lang="zh-CN" altLang="en-US" sz="1600" dirty="0" smtClean="0"/>
              <a:t>如表中所</a:t>
            </a:r>
            <a:r>
              <a:rPr lang="zh-CN" altLang="en-US" sz="1600" dirty="0"/>
              <a:t>示。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51460" y="805180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 dirty="0"/>
              <a:t>（二）湿度传感器的分类与特点</a:t>
            </a:r>
          </a:p>
        </p:txBody>
      </p:sp>
    </p:spTree>
    <p:extLst>
      <p:ext uri="{BB962C8B-B14F-4D97-AF65-F5344CB8AC3E}">
        <p14:creationId xmlns:p14="http://schemas.microsoft.com/office/powerpoint/2010/main" val="747568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 bwMode="auto">
          <a:xfrm>
            <a:off x="20638" y="627063"/>
            <a:ext cx="90360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文本框 3"/>
          <p:cNvSpPr txBox="1"/>
          <p:nvPr/>
        </p:nvSpPr>
        <p:spPr>
          <a:xfrm>
            <a:off x="107950" y="169863"/>
            <a:ext cx="64801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二、</a:t>
            </a:r>
            <a:r>
              <a:rPr lang="zh-CN" altLang="en-US" sz="24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知识储备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338897" y="1347665"/>
            <a:ext cx="6969125" cy="31483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285750" indent="-285750" latinLnBrk="0">
              <a:lnSpc>
                <a:spcPct val="150000"/>
              </a:lnSpc>
              <a:buFont typeface="Wingdings" panose="05000000000000000000" charset="0"/>
              <a:buChar char="l"/>
            </a:pPr>
            <a:endParaRPr lang="zh-CN" altLang="en-US" sz="1600" dirty="0"/>
          </a:p>
        </p:txBody>
      </p:sp>
      <p:sp>
        <p:nvSpPr>
          <p:cNvPr id="6" name="文本框 5"/>
          <p:cNvSpPr txBox="1"/>
          <p:nvPr/>
        </p:nvSpPr>
        <p:spPr>
          <a:xfrm>
            <a:off x="251460" y="805180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 dirty="0"/>
              <a:t>（二）湿度传感器的分类与特点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655323"/>
              </p:ext>
            </p:extLst>
          </p:nvPr>
        </p:nvGraphicFramePr>
        <p:xfrm>
          <a:off x="1475785" y="1400514"/>
          <a:ext cx="6503787" cy="309548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14076">
                  <a:extLst>
                    <a:ext uri="{9D8B030D-6E8A-4147-A177-3AD203B41FA5}">
                      <a16:colId xmlns="" xmlns:a16="http://schemas.microsoft.com/office/drawing/2014/main" val="4276597374"/>
                    </a:ext>
                  </a:extLst>
                </a:gridCol>
                <a:gridCol w="2014076">
                  <a:extLst>
                    <a:ext uri="{9D8B030D-6E8A-4147-A177-3AD203B41FA5}">
                      <a16:colId xmlns="" xmlns:a16="http://schemas.microsoft.com/office/drawing/2014/main" val="3352706023"/>
                    </a:ext>
                  </a:extLst>
                </a:gridCol>
                <a:gridCol w="2475635">
                  <a:extLst>
                    <a:ext uri="{9D8B030D-6E8A-4147-A177-3AD203B41FA5}">
                      <a16:colId xmlns="" xmlns:a16="http://schemas.microsoft.com/office/drawing/2014/main" val="217900126"/>
                    </a:ext>
                  </a:extLst>
                </a:gridCol>
              </a:tblGrid>
              <a:tr h="275039"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类别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常见类型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特点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523787928"/>
                  </a:ext>
                </a:extLst>
              </a:tr>
              <a:tr h="275039">
                <a:tc rowSpan="4"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水分子亲和型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电解质湿度传感器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indent="2667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响应速度低、可靠性差，不能很好地满足工业生产和日常生活的使用要求。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9514356"/>
                  </a:ext>
                </a:extLst>
              </a:tr>
              <a:tr h="27503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mos</a:t>
                      </a:r>
                      <a:r>
                        <a:rPr lang="zh-CN" sz="1200" kern="100">
                          <a:effectLst/>
                        </a:rPr>
                        <a:t>陶瓷湿度传感器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628884467"/>
                  </a:ext>
                </a:extLst>
              </a:tr>
              <a:tr h="27503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mos</a:t>
                      </a:r>
                      <a:r>
                        <a:rPr lang="zh-CN" sz="1200" kern="100">
                          <a:effectLst/>
                        </a:rPr>
                        <a:t>膜式湿度传感器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602434289"/>
                  </a:ext>
                </a:extLst>
              </a:tr>
              <a:tr h="27503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高分子湿度传感器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980430677"/>
                  </a:ext>
                </a:extLst>
              </a:tr>
              <a:tr h="585104">
                <a:tc rowSpan="4"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非水分子亲和型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热敏电阻式湿度传感器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indent="2667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响应速度快、灵敏度高，正在得到迅猛发展和越来越广泛的应用。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46485325"/>
                  </a:ext>
                </a:extLst>
              </a:tr>
              <a:tr h="58510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红外吸收式湿度传感器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475042456"/>
                  </a:ext>
                </a:extLst>
              </a:tr>
              <a:tr h="27503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微波式湿度传感器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022998515"/>
                  </a:ext>
                </a:extLst>
              </a:tr>
              <a:tr h="27503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超声波湿度传感器</a:t>
                      </a:r>
                      <a:endParaRPr lang="zh-CN" sz="105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87365210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 bwMode="auto">
          <a:xfrm>
            <a:off x="20638" y="627063"/>
            <a:ext cx="90360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文本框 3"/>
          <p:cNvSpPr txBox="1"/>
          <p:nvPr/>
        </p:nvSpPr>
        <p:spPr>
          <a:xfrm>
            <a:off x="107950" y="169863"/>
            <a:ext cx="64801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二、</a:t>
            </a:r>
            <a:r>
              <a:rPr lang="zh-CN" altLang="en-US" sz="24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知识储备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259770" y="1187645"/>
            <a:ext cx="6969125" cy="31677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285750" indent="-285750" latinLnBrk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/>
              <a:t>选择测量范围：</a:t>
            </a:r>
            <a:r>
              <a:rPr lang="zh-CN" altLang="en-US" dirty="0"/>
              <a:t>和测量重量、温度一样，选择湿度传感器首先要确定测量范围。除了气象、科研部门外，搞温、湿度测控的一般不需要全湿程</a:t>
            </a:r>
            <a:r>
              <a:rPr lang="en-US" altLang="zh-CN" dirty="0"/>
              <a:t>(0-100%RH)</a:t>
            </a:r>
            <a:r>
              <a:rPr lang="zh-CN" altLang="en-US" dirty="0"/>
              <a:t>测量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285750" indent="-285750" latinLnBrk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/>
              <a:t>选择测量精度</a:t>
            </a:r>
            <a:r>
              <a:rPr lang="zh-CN" altLang="en-US" b="1" dirty="0" smtClean="0"/>
              <a:t>：</a:t>
            </a:r>
            <a:r>
              <a:rPr lang="zh-CN" altLang="en-US" dirty="0"/>
              <a:t>测量精度是湿度传感器最重要的指标，每提高</a:t>
            </a:r>
            <a:r>
              <a:rPr lang="en-US" altLang="zh-CN" dirty="0"/>
              <a:t>—</a:t>
            </a:r>
            <a:r>
              <a:rPr lang="zh-CN" altLang="en-US" dirty="0"/>
              <a:t>个百分点，对湿度传感器来说就是上一个台阶，甚至是上一个档次。因为要达到不同的精度，其制造成本相差很大，售价也相差甚远。所以使用者一定要量体裁衣，不宜盲目追求“高、精、尖”。如在不同温度下使用湿度传感器，其示值还要考虑温度漂移的影响。</a:t>
            </a:r>
            <a:endParaRPr lang="zh-CN" altLang="en-US" dirty="0" smtClean="0"/>
          </a:p>
          <a:p>
            <a:pPr marL="0" indent="457200" latinLnBrk="0">
              <a:lnSpc>
                <a:spcPct val="150000"/>
              </a:lnSpc>
              <a:buNone/>
            </a:pPr>
            <a:endParaRPr lang="zh-CN" altLang="en-US" sz="1800" dirty="0"/>
          </a:p>
        </p:txBody>
      </p:sp>
      <p:sp>
        <p:nvSpPr>
          <p:cNvPr id="6" name="文本框 5"/>
          <p:cNvSpPr txBox="1"/>
          <p:nvPr/>
        </p:nvSpPr>
        <p:spPr>
          <a:xfrm>
            <a:off x="251460" y="805180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 dirty="0"/>
              <a:t>（三）湿度传感器的选型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c86c0bdd-a085-4c00-ad47-77e99e34ecf3"/>
  <p:tag name="COMMONDATA" val="eyJoZGlkIjoiYzgwNDU1ZDc5YmNmOTFmMDMwZmE1OTZkMjJiODVjZWEifQ=="/>
</p:tagLst>
</file>

<file path=ppt/theme/theme1.xml><?xml version="1.0" encoding="utf-8"?>
<a:theme xmlns:a="http://schemas.openxmlformats.org/drawingml/2006/main" name="自定义设计方案_2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455C8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/>
      <a:lstStyle/>
    </a:lnDef>
  </a:objectDefaults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1170</Words>
  <Application>Microsoft Office PowerPoint</Application>
  <PresentationFormat>全屏显示(16:9)</PresentationFormat>
  <Paragraphs>112</Paragraphs>
  <Slides>17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Aharoni</vt:lpstr>
      <vt:lpstr>等线</vt:lpstr>
      <vt:lpstr>华文细黑</vt:lpstr>
      <vt:lpstr>宋体</vt:lpstr>
      <vt:lpstr>微软雅黑</vt:lpstr>
      <vt:lpstr>Arial</vt:lpstr>
      <vt:lpstr>Impact</vt:lpstr>
      <vt:lpstr>Times New Roman</vt:lpstr>
      <vt:lpstr>Wingdings</vt:lpstr>
      <vt:lpstr>自定义设计方案_2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wuwenjie</dc:creator>
  <cp:lastModifiedBy>gfdy-</cp:lastModifiedBy>
  <cp:revision>1573</cp:revision>
  <dcterms:created xsi:type="dcterms:W3CDTF">2013-04-24T01:35:00Z</dcterms:created>
  <dcterms:modified xsi:type="dcterms:W3CDTF">2023-07-27T08:09:15Z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KSORubyTemplateID">
    <vt:lpwstr>13</vt:lpwstr>
  </property>
  <property fmtid="{D5CDD505-2E9C-101B-9397-08002B2CF9AE}" pid="4" name="ICV">
    <vt:lpwstr>B96D5621462642DEAAF558EE5DEC6A58_13</vt:lpwstr>
  </property>
</Properties>
</file>