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</p:sldIdLst>
  <p:sldSz cx="12192000" cy="6858000"/>
  <p:notesSz cx="6858000" cy="12192000"/>
  <p:custDataLst>
    <p:tags r:id="rId6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92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71c4e8f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4A81EAF-FF88-4289-A345-0A6A165217E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71c4e8f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42403C8-DB16-4460-9154-15B88276ABA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7ff3330000905b2c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67EEBAA-4BFB-541B-E058-CDCE2ED37F6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C8B2FEB-67C6-40A9-BAB6-237D82E8495C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AF947F0-D94B-438C-8FD6-40B3EB9F5F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1745438-116C-46AC-9136-1C476301D81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E83F43-DC89-EAC2-FEEC-716FD7CEE930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ed89aea6?sp=1&amp;vcp=1&amp;pid=238a2f78a&amp;color=197,144,191&amp;vtp=1&amp;vaab=1&amp;bt=1&amp;bbb=1"/>
          <p:cNvSpPr/>
          <p:nvPr/>
        </p:nvSpPr>
        <p:spPr>
          <a:xfrm>
            <a:off x="539496" y="35617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二、中国的自然环境</a:t>
            </a:r>
            <a:endParaRPr lang="en-US" altLang="zh-CN" sz="3200" dirty="0"/>
          </a:p>
        </p:txBody>
      </p:sp>
      <p:sp>
        <p:nvSpPr>
          <p:cNvPr id="3" name="C_5_BD#7d89e5daf?vcp=1&amp;pid=2ed89aea6&amp;color=0,0,0&amp;vtp=1&amp;vaab=1&amp;bbb=1"/>
          <p:cNvSpPr/>
          <p:nvPr/>
        </p:nvSpPr>
        <p:spPr>
          <a:xfrm>
            <a:off x="539496" y="1071984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（一）中国的地形</a:t>
            </a:r>
            <a:endParaRPr lang="en-US" altLang="zh-CN" sz="3000" dirty="0"/>
          </a:p>
        </p:txBody>
      </p:sp>
      <p:sp>
        <p:nvSpPr>
          <p:cNvPr id="4" name="P_6_BD#0abfcf9b4?sp=1&amp;vcp=1&amp;pid=7d89e5daf&amp;color=0,0,0&amp;vtp=1&amp;vaab=1&amp;bbb=1"/>
          <p:cNvSpPr/>
          <p:nvPr/>
        </p:nvSpPr>
        <p:spPr>
          <a:xfrm>
            <a:off x="539496" y="17491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地势特点：西高东低，呈阶梯状分布。</a:t>
            </a:r>
            <a:endParaRPr lang="en-US" altLang="zh-CN" sz="2800" dirty="0"/>
          </a:p>
        </p:txBody>
      </p:sp>
      <p:pic>
        <p:nvPicPr>
          <p:cNvPr id="5" name="P_6_BD#0abfcf9b4?vcp=1&amp;pid=7d89e5da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4720" y="2302831"/>
            <a:ext cx="5248656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abfcf9b4?sp=1&amp;vcp=1&amp;pid=7d89e5daf&amp;color=0,0,0&amp;vtp=1&amp;vaab=1&amp;bt=1&amp;bbb=1"/>
          <p:cNvSpPr/>
          <p:nvPr/>
        </p:nvSpPr>
        <p:spPr>
          <a:xfrm>
            <a:off x="539496" y="10789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主要山脉</a:t>
            </a:r>
            <a:endParaRPr lang="en-US" altLang="zh-CN" sz="2800" dirty="0"/>
          </a:p>
        </p:txBody>
      </p:sp>
      <p:pic>
        <p:nvPicPr>
          <p:cNvPr id="3" name="P_6_BD#0abfcf9b4?vcp=1&amp;pid=7d89e5da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3592" y="1760601"/>
            <a:ext cx="5001768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abfcf9b4?sp=1&amp;vcp=1&amp;pid=7d89e5daf&amp;color=0,0,0&amp;mp=1&amp;vtp=1&amp;vaab=1&amp;bt=1&amp;bbb=1"/>
          <p:cNvSpPr/>
          <p:nvPr/>
        </p:nvSpPr>
        <p:spPr>
          <a:xfrm>
            <a:off x="539496" y="11932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主要地形区</a:t>
            </a:r>
            <a:endParaRPr lang="en-US" altLang="zh-CN" sz="2800" dirty="0"/>
          </a:p>
        </p:txBody>
      </p:sp>
      <p:pic>
        <p:nvPicPr>
          <p:cNvPr id="3" name="P_6_BD#0abfcf9b4?vcp=1&amp;pid=7d89e5da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6472" y="1874901"/>
            <a:ext cx="4645152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abfcf9b4?sp=1&amp;vcp=1&amp;pid=7d89e5daf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（1）四大高原：青藏高原、内蒙古高原、黄土高原、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云贵高原。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（2）四大盆地：塔里木盆地、准噶尔盆地、柴达木盆地、四川盆地。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（3）三大平原：东北平原、华北平原、长江中下游平原。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（4）三大丘陵：辽东丘陵、山东丘陵、东南丘陵。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b2e1517?vcp=1&amp;pid=2ed89aea6&amp;color=0,0,0&amp;vtp=1&amp;vaab=1&amp;bt=1&amp;bbb=1"/>
          <p:cNvSpPr/>
          <p:nvPr/>
        </p:nvSpPr>
        <p:spPr>
          <a:xfrm>
            <a:off x="539496" y="381752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（二）中国的气候</a:t>
            </a:r>
            <a:endParaRPr lang="en-US" altLang="zh-CN" sz="3000" dirty="0"/>
          </a:p>
        </p:txBody>
      </p:sp>
      <p:sp>
        <p:nvSpPr>
          <p:cNvPr id="3" name="P_6_BD#21778f2c7?sp=1&amp;vcp=1&amp;pid=07b2e1517&amp;color=0,0,0&amp;vtp=1&amp;vaab=1&amp;bbb=1"/>
          <p:cNvSpPr/>
          <p:nvPr/>
        </p:nvSpPr>
        <p:spPr>
          <a:xfrm>
            <a:off x="539496" y="106082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气候复杂多样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（1）冬、夏季气温分布特点：冬季，南北气温差异大，越往北气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温越低；夏季，南北普遍高温（青藏高原是我国夏季气温最低的地区）。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（2）温度带</a:t>
            </a:r>
            <a:endParaRPr lang="en-US" altLang="zh-CN" sz="2800" dirty="0"/>
          </a:p>
        </p:txBody>
      </p:sp>
      <p:pic>
        <p:nvPicPr>
          <p:cNvPr id="6" name="P_6_BD#21778f2c7?vcp=1&amp;pid=07b2e15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7461" y="3070800"/>
            <a:ext cx="4396942" cy="332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21778f2c7?htil=6&amp;vcp=1&amp;pid=07b2e15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444752"/>
            <a:ext cx="5422392" cy="410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6_BD#21778f2c7?htil=6&amp;sp=1&amp;vcp=1&amp;pid=07b2e1517&amp;color=0,0,0&amp;vtp=1&amp;vaab=1&amp;bt=1&amp;bbb=1&amp;hb=1"/>
          <p:cNvSpPr/>
          <p:nvPr/>
        </p:nvSpPr>
        <p:spPr>
          <a:xfrm>
            <a:off x="539496" y="1307592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（3）降水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：从东南沿海向西北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内陆递减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；夏秋多，冬春少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年际变化大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；干湿地区的划分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据降水量和蒸发量的关系，将我国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划分为湿润区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、半湿润区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、半干旱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、干旱区。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1778f2c7?sp=1&amp;vcp=1&amp;pid=07b2e1517&amp;color=0,0,0&amp;vtp=1&amp;vaab=1&amp;bt=1&amp;bbb=1"/>
          <p:cNvSpPr/>
          <p:nvPr/>
        </p:nvSpPr>
        <p:spPr>
          <a:xfrm>
            <a:off x="539496" y="7795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（4）气候类型</a:t>
            </a:r>
            <a:endParaRPr lang="en-US" altLang="zh-CN" sz="2800" dirty="0"/>
          </a:p>
        </p:txBody>
      </p:sp>
      <p:pic>
        <p:nvPicPr>
          <p:cNvPr id="3" name="P_6_BD#21778f2c7?vcp=1&amp;pid=07b2e15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0984" y="1465707"/>
            <a:ext cx="5586984" cy="459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1778f2c7?sp=1&amp;vcp=1&amp;pid=07b2e1517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季风气候显著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（1）季风区与非季风区的分界线：大兴安岭—阴山—贺兰山—巴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颜喀拉山—冈底斯山以东一线。季风区降水丰富，非季风区降水稀少。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（2）冬、夏季风：冬季风，从陆地吹向海洋——干冷；夏季风，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从海洋吹向陆地——暖湿，主要有来自太平洋的东南季风和来自印度洋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的西南季风。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1778f2c7?sp=1&amp;vcp=1&amp;pid=07b2e1517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大陆性特征显著：我国大陆面积广阔，西部深入亚洲内陆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气候有显著的大陆性特征。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多特殊天气：寒潮、梅雨、台风、沙尘暴等。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多气象灾害：洪涝、干旱、寒潮、梅雨、台风、沙尘暴等。干旱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是对我国农业生产影响最大、最常见且分布范围最广的一种自然灾害。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a3a338fc?vcp=1&amp;pid=2ed89aea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（三）中国的河流与湖泊</a:t>
            </a:r>
            <a:endParaRPr lang="en-US" altLang="zh-CN" sz="3000" dirty="0"/>
          </a:p>
        </p:txBody>
      </p:sp>
      <p:pic>
        <p:nvPicPr>
          <p:cNvPr id="3" name="P_6_BD#3ec2b2174?htil=7&amp;vcp=1&amp;pid=5a3a338fc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484117" y="1278565"/>
            <a:ext cx="5001768" cy="380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3ec2b2174?htil=7&amp;sp=1&amp;vcp=1&amp;pid=5a3a338fc&amp;color=0,0,0&amp;vtp=1&amp;vaab=1&amp;bbb=1&amp;hb=1"/>
          <p:cNvSpPr/>
          <p:nvPr/>
        </p:nvSpPr>
        <p:spPr>
          <a:xfrm>
            <a:off x="539496" y="1233469"/>
            <a:ext cx="59801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外流河的水文特征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南方地区的河流水量丰富，汛期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，冬季无结冰期，含沙量小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；北方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地区的河流水量不大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，汛期较短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冬季有结冰期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，辽河、海河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、黄河等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河流含沙量很大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71c4e8f2.fixed?vcp=1&amp;pid=1de1e3db7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d71c4e8f2.fixed?vcp=1&amp;pid=1de1e3db7&amp;color=86,186,157&amp;vtp=1&amp;vaab=1&amp;bbb=1"/>
          <p:cNvSpPr/>
          <p:nvPr/>
        </p:nvSpPr>
        <p:spPr>
          <a:xfrm>
            <a:off x="265176" y="26974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d71c4e8f2.fixed?vcp=1&amp;pid=1de1e3db7&amp;color=0,0,0&amp;vtp=1&amp;vaab=1&amp;bbb=1"/>
          <p:cNvSpPr/>
          <p:nvPr/>
        </p:nvSpPr>
        <p:spPr>
          <a:xfrm>
            <a:off x="265176" y="39959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要点速记</a:t>
            </a:r>
            <a:r>
              <a:rPr lang="en-US" altLang="zh-CN" sz="4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ec2b2174?htil=8&amp;sp=1&amp;vcp=1&amp;pid=5a3a338fc&amp;color=0,0,0&amp;vtp=1&amp;vaab=1&amp;bt=1&amp;bbb=1&amp;hb=1"/>
          <p:cNvSpPr/>
          <p:nvPr/>
        </p:nvSpPr>
        <p:spPr>
          <a:xfrm>
            <a:off x="539496" y="889508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内流河的水文特征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这些河流的河水主要来自高山冰雪融水，河流水量的大小主要受气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，夏季气温高，冰雪融水多，水量较大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；夏季过后河流水量逐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渐减少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，甚至断流。我国最大的内流河——塔里木河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。内流河大部分属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于季节性河流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P_6_BD#3ec2b2174?htil=8&amp;sp=1&amp;vcp=1&amp;pid=5a3a338fc&amp;color=0,0,0&amp;vtp=1&amp;vaab=1&amp;bbb=1&amp;hb=1"/>
          <p:cNvSpPr/>
          <p:nvPr/>
        </p:nvSpPr>
        <p:spPr>
          <a:xfrm>
            <a:off x="539496" y="40959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主要湖泊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我国主要的湖泊有鄱阳湖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（我国最大的淡水湖）、洞庭湖、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太湖、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洪泽湖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、巢湖、青海湖（我国最大的湖泊，属于咸水湖）等。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ec2b2174?sp=1&amp;vcp=1&amp;pid=5a3a338fc&amp;color=0,0,0&amp;vtp=1&amp;vaab=1&amp;bt=1&amp;bbb=1"/>
          <p:cNvSpPr/>
          <p:nvPr/>
        </p:nvSpPr>
        <p:spPr>
          <a:xfrm>
            <a:off x="539496" y="8904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</a:t>
            </a:r>
            <a:endParaRPr lang="en-US" altLang="zh-CN" sz="2800" dirty="0"/>
          </a:p>
        </p:txBody>
      </p:sp>
      <p:pic>
        <p:nvPicPr>
          <p:cNvPr id="3" name="P_6_BD#3ec2b2174?vcp=1&amp;pid=5a3a338f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4680" y="1572101"/>
            <a:ext cx="5888736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3ec2b2174?sp=1&amp;vcp=1&amp;pid=5a3a338fc&amp;color=0,0,0&amp;vtp=1&amp;vaab=1&amp;bbb=1&amp;hb=1"/>
          <p:cNvSpPr/>
          <p:nvPr/>
        </p:nvSpPr>
        <p:spPr>
          <a:xfrm>
            <a:off x="539496" y="47471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（1）发源于唐古拉山，注入东海，全长6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300多千米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，是我国长度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、水量最大、流域面积最广的河流，是世界第三长河。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ec2b2174?sp=1&amp;vcp=1&amp;pid=5a3a338fc&amp;color=0,0,0&amp;mp=1&amp;vtp=1&amp;vaab=1&amp;bt=1&amp;bbb=1&amp;hb=1"/>
          <p:cNvSpPr/>
          <p:nvPr/>
        </p:nvSpPr>
        <p:spPr>
          <a:xfrm>
            <a:off x="539496" y="585184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（2）干流流经青、藏、川、云、渝、鄂、湘、赣、皖、苏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、沪等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11个省级行政区。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（3）流经的主要地形区：青藏高原、云贵高原、四川盆地、长江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中下游平原。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（4）主要支流：雅砻江、岷江、嘉陵江、乌江、汉江、湘江、赣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（5）上、中、下游的分界点：宜昌、湖口。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（6）水能资源丰富：长江流域水能资源丰富，有“水能宝库”之称，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上游河段的三峡水利枢纽是目前世界上最大的水利枢纽。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ec2b2174?sp=1&amp;vcp=1&amp;pid=5a3a338fc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</a:t>
            </a:r>
            <a:endParaRPr lang="en-US" altLang="zh-CN" sz="2800" dirty="0"/>
          </a:p>
        </p:txBody>
      </p:sp>
      <p:pic>
        <p:nvPicPr>
          <p:cNvPr id="3" name="P_6_BD#3ec2b2174?vcp=1&amp;pid=5a3a338f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0048" y="1236009"/>
            <a:ext cx="68580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3ec2b2174?sp=1&amp;vcp=1&amp;pid=5a3a338fc&amp;color=0,0,0&amp;vtp=1&amp;vaab=1&amp;bbb=1&amp;hb=1"/>
          <p:cNvSpPr/>
          <p:nvPr/>
        </p:nvSpPr>
        <p:spPr>
          <a:xfrm>
            <a:off x="539496" y="502060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（1）发源于巴颜喀拉山北麓，注入渤海，全长5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464千米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第二长河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ec2b2174?sp=1&amp;vcp=1&amp;pid=5a3a338fc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（2）干流流经青、川、甘、宁、内蒙古、晋、陕、豫、鲁等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9个省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级行政区。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（3）流经的主要地形区：青藏高原、内蒙古高原、黄土高原、华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北平原。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（4）主要支流：湟水、汾河、渭河等。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（5）上、中、下游的分界点：河口、桃花峪。上游：水能资源丰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富，实行梯级开发。中游：水土流失严重，应加强水土保持工作。下游：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形成“地上河”，需加固堤坝。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fc681cfa?sp=1&amp;vcp=1&amp;pid=238a2f78a&amp;color=197,144,191&amp;vtp=1&amp;vaab=1&amp;bt=1&amp;bbb=1"/>
          <p:cNvSpPr/>
          <p:nvPr/>
        </p:nvSpPr>
        <p:spPr>
          <a:xfrm>
            <a:off x="539496" y="305018"/>
            <a:ext cx="11109960" cy="6097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三、中国的自然资源</a:t>
            </a:r>
            <a:endParaRPr lang="en-US" altLang="zh-CN" sz="3200" dirty="0"/>
          </a:p>
        </p:txBody>
      </p:sp>
      <p:sp>
        <p:nvSpPr>
          <p:cNvPr id="3" name="C_5_BD#766c10f77?vcp=1&amp;pid=5fc681cfa&amp;color=0,0,0&amp;vtp=1&amp;vaab=1&amp;bbb=1"/>
          <p:cNvSpPr/>
          <p:nvPr/>
        </p:nvSpPr>
        <p:spPr>
          <a:xfrm>
            <a:off x="539496" y="815952"/>
            <a:ext cx="11109960" cy="57162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（一）自然资源概况</a:t>
            </a:r>
            <a:endParaRPr lang="en-US" altLang="zh-CN" sz="3000" dirty="0"/>
          </a:p>
        </p:txBody>
      </p:sp>
      <p:sp>
        <p:nvSpPr>
          <p:cNvPr id="4" name="P_6_BD#3ec07649f?sp=1&amp;vcp=1&amp;pid=766c10f77&amp;color=0,0,0&amp;vtp=1&amp;vaab=1&amp;bbb=1"/>
          <p:cNvSpPr/>
          <p:nvPr/>
        </p:nvSpPr>
        <p:spPr>
          <a:xfrm>
            <a:off x="539496" y="1458125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分类</a:t>
            </a:r>
            <a:endParaRPr lang="en-US" altLang="zh-CN" sz="2800" dirty="0"/>
          </a:p>
        </p:txBody>
      </p:sp>
      <p:graphicFrame>
        <p:nvGraphicFramePr>
          <p:cNvPr id="27" name="P_6_BD#3ec07649f?colgroup=3,26&amp;vcp=1&amp;pid=766c10f77&amp;color=0,0,0&amp;vtp=1&amp;vaab=1&amp;bbb=1&amp;hb=1"/>
          <p:cNvGraphicFramePr>
            <a:graphicFrameLocks noGrp="1"/>
          </p:cNvGraphicFramePr>
          <p:nvPr/>
        </p:nvGraphicFramePr>
        <p:xfrm>
          <a:off x="539496" y="2111058"/>
          <a:ext cx="11100816" cy="2950973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56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103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7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可再生</a:t>
                      </a:r>
                    </a:p>
                    <a:p>
                      <a:pPr marL="0" lv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被人类开发利用后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可以在较短时间内更新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再生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或者能够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重复利用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循环使用的自然资源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如气候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土地等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99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7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非可再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经人类开发利用后蕴藏量不断减少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在相当长的时间内不可能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或很难再生的自然资源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主要指自然界的各种矿物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岩石和化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石燃料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如金属矿产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非金属矿产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天然气等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P_6_BD#3ec07649f?sp=1&amp;vcp=1&amp;pid=766c10f77&amp;color=0,0,0&amp;vtp=1&amp;vaab=1&amp;bbb=1&amp;hb=1"/>
          <p:cNvSpPr/>
          <p:nvPr/>
        </p:nvSpPr>
        <p:spPr>
          <a:xfrm>
            <a:off x="539496" y="5197158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自然资源的特点：我国自然资源总量丰富、种类齐全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，人均占有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量较少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；空间分布不均衡；浪费与破坏现象较为严重。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5fdc624?vcp=1&amp;pid=5fc681cf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（二）土地资源</a:t>
            </a:r>
            <a:endParaRPr lang="en-US" altLang="zh-CN" sz="3000" dirty="0"/>
          </a:p>
        </p:txBody>
      </p:sp>
      <p:sp>
        <p:nvSpPr>
          <p:cNvPr id="3" name="P_6_BD#b08dabec6?sp=1&amp;vcp=1&amp;pid=145fdc624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特点：总量丰富，人均占有量少；类型齐全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，但各类土地资源比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例不尽合理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，耕地、林地比重小，后备土地资源不足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；各类土地资源空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间分布不均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土地生产力区域差异明显。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分布：耕地主要分布在东部季风区的平原、盆地及低缓丘陵地区；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林地主要分布在东北、东南和西南部的山区；草地主要分布在北部、西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部内陆地区。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5fefd5f2?vcp=1&amp;pid=5fc681cf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（三）水资源</a:t>
            </a:r>
            <a:endParaRPr lang="en-US" altLang="zh-CN" sz="3000" dirty="0"/>
          </a:p>
        </p:txBody>
      </p:sp>
      <p:sp>
        <p:nvSpPr>
          <p:cNvPr id="3" name="P_6_BD#fb8137b05?sp=1&amp;vcp=1&amp;pid=95fefd5f2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时空分布特点：地区分布不均衡，具有“东多西少，南多北少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；时间分配上具有夏秋多、冬春少，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年际变化大的特点。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兴修水利工程</a:t>
            </a:r>
            <a:endParaRPr lang="en-US" altLang="zh-CN" sz="2800" dirty="0"/>
          </a:p>
        </p:txBody>
      </p:sp>
      <p:pic>
        <p:nvPicPr>
          <p:cNvPr id="5" name="P_6_BD#fb8137b05?htil=9&amp;vcp=1&amp;pid=95fefd5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093" y="3212891"/>
            <a:ext cx="4242816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6_BD#fb8137b05?htil=9&amp;sp=1&amp;vcp=1&amp;pid=95fefd5f2&amp;color=0,0,0&amp;vtp=1&amp;vaab=1&amp;bbb=1&amp;hb=1"/>
          <p:cNvSpPr/>
          <p:nvPr/>
        </p:nvSpPr>
        <p:spPr>
          <a:xfrm>
            <a:off x="539496" y="3158979"/>
            <a:ext cx="673912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（1）跨流域调水工程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——缓解水资源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地区分布不均的问题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，如引黄济青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、引滦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、南水北调等工程。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b8137b05?sp=1&amp;vcp=1&amp;pid=95fefd5f2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（2）兴修水库——缓解水资源时间分配不均的问题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，如黄河干流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上的小浪底水利枢纽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、长江干流上的三峡水利枢纽等。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ef5a762f?vcp=1&amp;pid=5fc681cf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（四）中国的海洋资源</a:t>
            </a:r>
            <a:endParaRPr lang="en-US" altLang="zh-CN" sz="3000" dirty="0"/>
          </a:p>
        </p:txBody>
      </p:sp>
      <p:sp>
        <p:nvSpPr>
          <p:cNvPr id="3" name="P_6_BD#7c828a939?sp=1&amp;vcp=1&amp;pid=3ef5a762f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四大渔场：黄渤海渔场、舟山渔场（我国最大的渔场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）、南海沿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岸渔场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北部湾渔场。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四大盐场：长芦盐场（我国最大的盐场）、淮北盐场、布袋盐场、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莺歌海盐场。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38a2f78a?sp=1&amp;vcp=1&amp;pid=d71c4e8f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中国地理</a:t>
            </a:r>
            <a:endParaRPr lang="en-US" altLang="zh-CN" sz="3200" dirty="0"/>
          </a:p>
        </p:txBody>
      </p:sp>
      <p:sp>
        <p:nvSpPr>
          <p:cNvPr id="3" name="C_4_BD#6d5b723a0?sp=1&amp;vcp=1&amp;pid=238a2f78a&amp;color=197,144,191&amp;vtp=1&amp;vaab=1&amp;bbb=1"/>
          <p:cNvSpPr/>
          <p:nvPr/>
        </p:nvSpPr>
        <p:spPr>
          <a:xfrm>
            <a:off x="539496" y="126585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一、中国的疆域与人口</a:t>
            </a:r>
            <a:endParaRPr lang="en-US" altLang="zh-CN" sz="3200" dirty="0"/>
          </a:p>
        </p:txBody>
      </p:sp>
      <p:sp>
        <p:nvSpPr>
          <p:cNvPr id="4" name="C_5_BD#640805701?vcp=1&amp;pid=6d5b723a0&amp;color=0,0,0&amp;vtp=1&amp;vaab=1&amp;bbb=1"/>
          <p:cNvSpPr/>
          <p:nvPr/>
        </p:nvSpPr>
        <p:spPr>
          <a:xfrm>
            <a:off x="539496" y="1978871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（一）中国的疆域</a:t>
            </a:r>
            <a:endParaRPr lang="en-US" altLang="zh-CN" sz="3000" dirty="0"/>
          </a:p>
        </p:txBody>
      </p:sp>
      <p:pic>
        <p:nvPicPr>
          <p:cNvPr id="5" name="P_6_BD#72e1c1fd0?htil=1&amp;vcp=1&amp;pid=640805701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561329" y="2699843"/>
            <a:ext cx="2980944" cy="292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6_BD#72e1c1fd0?htil=1&amp;sp=1&amp;vcp=1&amp;pid=640805701&amp;color=0,0,0&amp;vtp=1&amp;vaab=1&amp;bbb=1&amp;hb=1"/>
          <p:cNvSpPr/>
          <p:nvPr/>
        </p:nvSpPr>
        <p:spPr>
          <a:xfrm>
            <a:off x="539496" y="2650789"/>
            <a:ext cx="79918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地理位置：位于东半球、北半球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；位于亚洲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、太平洋西岸；大部分领土位于北温带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，少部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分位于热带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，没有地区位于寒带。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c6080589?sp=1&amp;vcp=1&amp;pid=238a2f78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四、中国的主要产业</a:t>
            </a:r>
            <a:endParaRPr lang="en-US" altLang="zh-CN" sz="3200" dirty="0"/>
          </a:p>
        </p:txBody>
      </p:sp>
      <p:sp>
        <p:nvSpPr>
          <p:cNvPr id="3" name="C_5_BD#75d0dcdd2?vcp=1&amp;pid=3c6080589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（一）农业</a:t>
            </a:r>
            <a:endParaRPr lang="en-US" altLang="zh-CN" sz="3000" dirty="0"/>
          </a:p>
        </p:txBody>
      </p:sp>
      <p:sp>
        <p:nvSpPr>
          <p:cNvPr id="4" name="P_6_BD#41a6a3184?sp=1&amp;vcp=1&amp;pid=75d0dcdd2&amp;color=0,0,0&amp;vtp=1&amp;vaab=1&amp;bbb=1"/>
          <p:cNvSpPr/>
          <p:nvPr/>
        </p:nvSpPr>
        <p:spPr>
          <a:xfrm>
            <a:off x="539496" y="1942129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种植业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种植业主要分布在东部季风区的湿润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半湿润地区。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（1）主要粮食作物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①小麦——北方地区。春小麦主要分布在东北平原，冬小麦主要分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布在华北平原。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②水稻——南方地区。长江中下游平原、四川盆地等地是我国的稻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米主产区。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a6a3184?sp=1&amp;vcp=1&amp;pid=75d0dcdd2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（2）主要经济作物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油料作物：油菜，主要分布在长江流域；花生，山东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、河南两省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相对集中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糖料作物：甘蔗，主要分布在华南地区，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广西是最大的甘蔗产区，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、云南亦生产较多；甜菜，主要分布在新疆、黑龙江、内蒙古等地。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饮料作物：茶叶，主要分布在秦岭—淮河线以南的丘陵、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主要产茶省有福建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、云南、浙江、四川、湖北等。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a6a3184?vcp=1&amp;pid=75d0dcdd2&amp;color=0,0,0&amp;vtp=1&amp;vaab=1&amp;bt=1&amp;bbb=1&amp;hb=1"/>
          <p:cNvSpPr/>
          <p:nvPr/>
        </p:nvSpPr>
        <p:spPr>
          <a:xfrm>
            <a:off x="539496" y="11661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④纤维作物：棉花，黄河中下游地区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、长江中下游地区和新疆是我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国主要产棉区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6_BD#41a6a3184?vcp=1&amp;pid=75d0dcd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9852" y="2101915"/>
            <a:ext cx="5089946" cy="417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a6a3184?sp=1&amp;vcp=1&amp;pid=75d0dcdd2&amp;color=0,0,0&amp;vtp=1&amp;vaab=1&amp;bt=1&amp;bbb=1"/>
          <p:cNvSpPr/>
          <p:nvPr/>
        </p:nvSpPr>
        <p:spPr>
          <a:xfrm>
            <a:off x="539496" y="6834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畜牧业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畜牧业主要分布在我国西部非季风区的干旱区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半干旱区。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（1）主要牧区及其主要优良畜种</a:t>
            </a:r>
            <a:endParaRPr lang="en-US" altLang="zh-CN" sz="2800" dirty="0"/>
          </a:p>
        </p:txBody>
      </p:sp>
      <p:graphicFrame>
        <p:nvGraphicFramePr>
          <p:cNvPr id="35" name="P_6_BD#41a6a3184?colgroup=5,23&amp;vcp=1&amp;pid=75d0dcdd2&amp;color=0,0,0&amp;vtp=1&amp;vaab=1&amp;bbb=1"/>
          <p:cNvGraphicFramePr>
            <a:graphicFrameLocks noGrp="1"/>
          </p:cNvGraphicFramePr>
          <p:nvPr/>
        </p:nvGraphicFramePr>
        <p:xfrm>
          <a:off x="539496" y="2661126"/>
          <a:ext cx="11082528" cy="2805496"/>
        </p:xfrm>
        <a:graphic>
          <a:graphicData uri="http://schemas.openxmlformats.org/drawingml/2006/table">
            <a:tbl>
              <a:tblPr/>
              <a:tblGrid>
                <a:gridCol w="2304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78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主要优良畜种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三河马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三河牛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阿拉善骆驼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乌珠穆沁马等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新疆细毛羊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伊犁马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哈萨克羊等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青海牧区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青海牦牛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西藏牧区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西藏牦牛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藏南绵羊等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P_6_BD#41a6a3184?sp=1&amp;vcp=1&amp;pid=75d0dcdd2&amp;color=0,0,0&amp;vtp=1&amp;vaab=1&amp;bbb=1"/>
          <p:cNvSpPr/>
          <p:nvPr/>
        </p:nvSpPr>
        <p:spPr>
          <a:xfrm>
            <a:off x="539496" y="55948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（2）商品生猪的主要产区：川、湘、豫。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e620d262?vcp=1&amp;pid=3c608058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（二）工业</a:t>
            </a:r>
            <a:endParaRPr lang="en-US" altLang="zh-CN" sz="3000" dirty="0"/>
          </a:p>
        </p:txBody>
      </p:sp>
      <p:sp>
        <p:nvSpPr>
          <p:cNvPr id="3" name="P_6_BD#955b4d398?sp=1&amp;vcp=1&amp;pid=ee620d262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工业分布：我国工业分布很不均衡，东密西疏，呈现出沿海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、沿江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、沿铁路线分布的特点。沿海地区分布有我国四大工业基地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：辽中南工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业基地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、京津唐工业基地、长江三角洲工业基地、珠江三角洲工业基地。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55b4d398?sp=1&amp;vcp=1&amp;pid=ee620d262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能源工业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（1）煤炭是我国第一大能源。山西、内蒙古、陕西是我国主要产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（2）石油是我国第二大能源。大庆油田是我国最大的石油工业基地。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（3）电力工业：水电——主要集中在水能资源丰富的河流上游；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火电——主要分布在煤炭资源丰富的地区。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55b4d398?sp=1&amp;vcp=1&amp;pid=ee620d262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高新技术产业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（1）形成高新技术产业的条件：技术发达、知识密集、人才聚集等。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（2）我国的高新技术产业带：长江三角洲、珠江三角洲、环渤海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（3）我国的四大高新技术产业密集区：环渤海、沿长江、东南沿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海、沿亚欧大陆桥高新技术产业密集区。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72b188b7?vcp=1&amp;pid=3c608058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（三）交通运输业</a:t>
            </a:r>
            <a:endParaRPr lang="en-US" altLang="zh-CN" sz="3000" dirty="0"/>
          </a:p>
        </p:txBody>
      </p:sp>
      <p:sp>
        <p:nvSpPr>
          <p:cNvPr id="3" name="P_6_BD#646143e31?sp=1&amp;vcp=1&amp;pid=672b188b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五种现代交通运输方式</a:t>
            </a:r>
            <a:endParaRPr lang="en-US" altLang="zh-CN" sz="2800" dirty="0"/>
          </a:p>
        </p:txBody>
      </p:sp>
      <p:graphicFrame>
        <p:nvGraphicFramePr>
          <p:cNvPr id="39" name="P_6_BD#646143e31?colgroup=3,5,4,5,5,4&amp;vcp=1&amp;pid=672b188b7&amp;color=0,0,0&amp;vtp=1&amp;vaab=1&amp;bbb=1&amp;hb=1"/>
          <p:cNvGraphicFramePr>
            <a:graphicFrameLocks noGrp="1"/>
          </p:cNvGraphicFramePr>
          <p:nvPr/>
        </p:nvGraphicFramePr>
        <p:xfrm>
          <a:off x="539496" y="1929556"/>
          <a:ext cx="11064240" cy="3333308"/>
        </p:xfrm>
        <a:graphic>
          <a:graphicData uri="http://schemas.openxmlformats.org/drawingml/2006/table">
            <a:tbl>
              <a:tblPr/>
              <a:tblGrid>
                <a:gridCol w="1628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1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22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122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管道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运输工具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汽车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火车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轮船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飞机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管道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速度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6_BD#646143e31?colgroup=3,5,4,5,5,4&amp;vcp=1&amp;pid=672b188b7&amp;color=0,0,0&amp;vtp=1&amp;vaab=1&amp;bt=1&amp;bbb=1&amp;hb=1"/>
          <p:cNvGraphicFramePr>
            <a:graphicFrameLocks noGrp="1"/>
          </p:cNvGraphicFramePr>
          <p:nvPr/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417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2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22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122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管道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机动灵活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速度较快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适应性强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灵活性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性好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受自然条件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续性差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效率高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价高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受天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气影响大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安全可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投资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灵活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性差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46143e31?colgroup=3,5,4,5,5,4&amp;vcp=1&amp;pid=672b188b7&amp;color=0,0,0&amp;vtp=1&amp;vaab=1&amp;bt=1&amp;bbb=1"/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46143e31?sp=1&amp;vcp=1&amp;pid=672b188b7&amp;color=0,0,0&amp;vtp=1&amp;vaab=1&amp;bt=1&amp;bbb=1"/>
          <p:cNvSpPr/>
          <p:nvPr/>
        </p:nvSpPr>
        <p:spPr>
          <a:xfrm>
            <a:off x="539496" y="10378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我国的铁路干线分布</a:t>
            </a:r>
            <a:endParaRPr lang="en-US" altLang="zh-CN" sz="2800" dirty="0"/>
          </a:p>
        </p:txBody>
      </p:sp>
      <p:pic>
        <p:nvPicPr>
          <p:cNvPr id="3" name="P_6_BD#646143e31?vcp=1&amp;pid=672b188b7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74819" y="1719453"/>
            <a:ext cx="5248457" cy="408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72e1c1fd0?htil=2&amp;sp=1&amp;vcp=1&amp;pid=640805701&amp;color=0,0,0&amp;vtp=1&amp;vaab=1&amp;bt=1&amp;bbb=1"/>
              <p:cNvSpPr/>
              <p:nvPr/>
            </p:nvSpPr>
            <p:spPr>
              <a:xfrm>
                <a:off x="539995" y="2216880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中国的陆地总面积约960万千米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，居世界第3位。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6_BD#72e1c1fd0?htil=2&amp;sp=1&amp;vcp=1&amp;pid=640805701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216880"/>
                <a:ext cx="11112011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2" t="-17" r="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P_6_BD#72e1c1fd0?htil=2&amp;sp=1&amp;vcp=1&amp;pid=640805701&amp;color=0,0,0&amp;vtp=1&amp;vaab=1&amp;bbb=1&amp;hb=1"/>
          <p:cNvSpPr/>
          <p:nvPr/>
        </p:nvSpPr>
        <p:spPr>
          <a:xfrm>
            <a:off x="539496" y="2780633"/>
            <a:ext cx="1101852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领土四至点：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北至黑龙江省漠河市北端的黑龙江主航道中心线，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南至海南省南沙群岛曾母暗沙，东至黑龙江省黑龙江与乌苏里江主航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道中心线的汇合处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，西至新疆维吾尔自治区帕米尔高原。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b27d691d?sp=1&amp;vcp=1&amp;pid=238a2f78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五、中国的地域差异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70a64d4d5?sp=1&amp;vcp=1&amp;pid=9b27d691d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2800" b="1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秦岭—淮河线的地理意义：1月0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等温线大致经过的地方；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800毫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米年等降水量线大致经过的地方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；暖温带与亚热带的分界线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；湿润区与半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湿润区的分界线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；北方地区与南方地区的分界线；旱地与水田的分界线。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3" name="P_5_BD#70a64d4d5?sp=1&amp;vcp=1&amp;pid=9b27d691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3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0a64d4d5?sp=1&amp;vcp=1&amp;pid=9b27d691d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四大地理区域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（1）划分依据：在中国地图上，按照秦岭—淮河线、400毫米年等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降水量线和青藏高原边缘线这三条重要的地理界线，并根据实际情况作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一定的调整，把我国划分为四大地理区域，即北方地区、南方地区、西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北地区、青藏地区。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0a64d4d5?sp=1&amp;vcp=1&amp;pid=9b27d691d&amp;color=0,0,0&amp;vtp=1&amp;vaab=1&amp;bt=1&amp;bbb=1"/>
          <p:cNvSpPr/>
          <p:nvPr/>
        </p:nvSpPr>
        <p:spPr>
          <a:xfrm>
            <a:off x="539496" y="13418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（2）四大地理区域划分图</a:t>
            </a:r>
            <a:endParaRPr lang="en-US" altLang="zh-CN" sz="2800" dirty="0"/>
          </a:p>
        </p:txBody>
      </p:sp>
      <p:pic>
        <p:nvPicPr>
          <p:cNvPr id="3" name="P_5_BD#70a64d4d5?vcp=1&amp;pid=9b27d69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3904" y="2028063"/>
            <a:ext cx="4590288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0a64d4d5?sp=1&amp;vcp=1&amp;pid=9b27d691d&amp;color=0,0,0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我国四大地理区域的差异</a:t>
            </a:r>
            <a:endParaRPr lang="en-US" altLang="zh-CN" sz="2800" dirty="0"/>
          </a:p>
        </p:txBody>
      </p:sp>
      <p:graphicFrame>
        <p:nvGraphicFramePr>
          <p:cNvPr id="45" name="P_5_BD#70a64d4d5?colgroup=4,7,6,6,5&amp;vcp=1&amp;pid=9b27d691d&amp;color=0,0,0&amp;vtp=1&amp;vaab=1&amp;bbb=1&amp;hb=1"/>
          <p:cNvGraphicFramePr>
            <a:graphicFrameLocks noGrp="1"/>
          </p:cNvGraphicFramePr>
          <p:nvPr/>
        </p:nvGraphicFramePr>
        <p:xfrm>
          <a:off x="539496" y="1534159"/>
          <a:ext cx="11055096" cy="4457956"/>
        </p:xfrm>
        <a:graphic>
          <a:graphicData uri="http://schemas.openxmlformats.org/drawingml/2006/table">
            <a:tbl>
              <a:tblPr/>
              <a:tblGrid>
                <a:gridCol w="1636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主要地形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盆地和丘陵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主要气候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亚热带季风气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热带季风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温带大陆性气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高山高原气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龙江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松花江等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塔里木河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尔齐斯河等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雅鲁藏布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湟水等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P_5_BD#70a64d4d5?colgroup=4,7,6,6,5&amp;vcp=1&amp;pid=9b27d691d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8194"/>
          <a:ext cx="11055096" cy="4446208"/>
        </p:xfrm>
        <a:graphic>
          <a:graphicData uri="http://schemas.openxmlformats.org/drawingml/2006/table">
            <a:tbl>
              <a:tblPr/>
              <a:tblGrid>
                <a:gridCol w="1636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有色金属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稀土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钾盐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水能等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主要农业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关中平原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四川盆地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江中下游平原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河套平原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走廊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雅鲁藏布江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谷地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湟水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谷地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70a64d4d5?colgroup=4,7,6,6,5&amp;vcp=1&amp;pid=9b27d691d&amp;color=0,0,0&amp;mp=1&amp;vtp=1&amp;vaab=1&amp;bt=1&amp;bbb=1"/>
          <p:cNvSpPr txBox="1"/>
          <p:nvPr/>
        </p:nvSpPr>
        <p:spPr>
          <a:xfrm>
            <a:off x="10876447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5_BD#70a64d4d5?colgroup=4,7,6,6,5&amp;vcp=1&amp;pid=9b27d691d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74952"/>
          <a:ext cx="11055096" cy="5012692"/>
        </p:xfrm>
        <a:graphic>
          <a:graphicData uri="http://schemas.openxmlformats.org/drawingml/2006/table">
            <a:tbl>
              <a:tblPr/>
              <a:tblGrid>
                <a:gridCol w="1636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主要农作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花生等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油菜等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瓜果等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农作物熟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一年两熟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三熟或一年一熟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一年两熟到三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一年一熟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一年一熟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主要生态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水土流失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洪涝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湿地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破坏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洪涝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土地沙化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草地退化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生态破坏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草地退化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70a64d4d5?colgroup=4,7,6,6,5&amp;vcp=1&amp;pid=9b27d691d&amp;color=0,0,0&amp;mp=1&amp;vtp=1&amp;vaab=1&amp;bt=1&amp;bbb=1"/>
          <p:cNvSpPr txBox="1"/>
          <p:nvPr/>
        </p:nvSpPr>
        <p:spPr>
          <a:xfrm>
            <a:off x="10876447" y="566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55a0f242?sp=1&amp;vcp=1&amp;pid=238a2f78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六、东北地区</a:t>
            </a:r>
            <a:endParaRPr lang="en-US" altLang="zh-CN" sz="3200" dirty="0"/>
          </a:p>
        </p:txBody>
      </p:sp>
      <p:graphicFrame>
        <p:nvGraphicFramePr>
          <p:cNvPr id="48" name="P_5_BD#43a402ca6?colgroup=4,2,22&amp;vcp=1&amp;pid=a55a0f24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898144"/>
              </p:ext>
            </p:extLst>
          </p:nvPr>
        </p:nvGraphicFramePr>
        <p:xfrm>
          <a:off x="539496" y="1327576"/>
          <a:ext cx="11112523" cy="3930144"/>
        </p:xfrm>
        <a:graphic>
          <a:graphicData uri="http://schemas.openxmlformats.org/drawingml/2006/table">
            <a:tbl>
              <a:tblPr/>
              <a:tblGrid>
                <a:gridCol w="1919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82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置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位于中国东北部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地处东北亚的核心位置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战略地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位十分重要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东北地区包括黑龙江省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吉林省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辽宁省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北三省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丘陵和山地为主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地表结构大致呈半环状的三带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属温带季风气候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冬季寒冷漫长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夏季温暖短暂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中在夏季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P_5_BD#43a402ca6?colgroup=4,24&amp;vcp=1&amp;pid=a55a0f242&amp;color=0,0,0&amp;vtp=1&amp;vaab=1&amp;bt=1&amp;bbb=1&amp;hb=1"/>
          <p:cNvGraphicFramePr>
            <a:graphicFrameLocks noGrp="1"/>
          </p:cNvGraphicFramePr>
          <p:nvPr/>
        </p:nvGraphicFramePr>
        <p:xfrm>
          <a:off x="539496" y="1262806"/>
          <a:ext cx="11112523" cy="5051364"/>
        </p:xfrm>
        <a:graphic>
          <a:graphicData uri="http://schemas.openxmlformats.org/drawingml/2006/table">
            <a:tbl>
              <a:tblPr/>
              <a:tblGrid>
                <a:gridCol w="1919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78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85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人口分布不均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南部平原地区人口多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山区人口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主要少数民族有满族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蒙古族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回族等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满族是东北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地区人数最多的少数民族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城市密集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城市化水平较高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主要集中在交通干线沿线地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粮食作物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春小麦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甜菜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花生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东北地区依托丰富的煤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石油等矿产资源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发展成为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我国重要的重工业基地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5_BD#43a402ca6?colgroup=4,24&amp;vcp=1&amp;pid=a55a0f242&amp;color=0,0,0&amp;vtp=1&amp;vaab=1&amp;bt=1&amp;bbb=1"/>
          <p:cNvSpPr txBox="1"/>
          <p:nvPr/>
        </p:nvSpPr>
        <p:spPr>
          <a:xfrm>
            <a:off x="10933874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e31f1896?sp=1&amp;vcp=1&amp;pid=238a2f78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七、香港和澳门</a:t>
            </a:r>
            <a:endParaRPr lang="en-US" altLang="zh-CN" sz="3200" dirty="0"/>
          </a:p>
        </p:txBody>
      </p:sp>
      <p:graphicFrame>
        <p:nvGraphicFramePr>
          <p:cNvPr id="50" name="P_5_BD#3724b9982?colgroup=5,12,11&amp;vcp=1&amp;pid=de31f1896&amp;color=0,0,0&amp;vtp=1&amp;vaab=1&amp;bbb=1&amp;hb=1"/>
          <p:cNvGraphicFramePr>
            <a:graphicFrameLocks noGrp="1"/>
          </p:cNvGraphicFramePr>
          <p:nvPr/>
        </p:nvGraphicFramePr>
        <p:xfrm>
          <a:off x="539496" y="1327576"/>
          <a:ext cx="11073384" cy="4469704"/>
        </p:xfrm>
        <a:graphic>
          <a:graphicData uri="http://schemas.openxmlformats.org/drawingml/2006/table">
            <a:tbl>
              <a:tblPr/>
              <a:tblGrid>
                <a:gridCol w="2121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9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2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位于珠江口东侧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北与广东深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圳相连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位于珠江口西南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与广东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珠海相邻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由香港岛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九龙和“新界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”三部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分组成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通过填海造地扩大陆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由澳门半岛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氹仔岛和路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环岛组成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通过填海造地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扩大陆地面积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特色称谓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“购物天堂”“东方之珠”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“海上花园”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P_5_BD#3724b9982?colgroup=5,12,11&amp;vcp=1&amp;pid=de31f1896&amp;color=0,0,0&amp;vtp=1&amp;vaab=1&amp;bt=1&amp;bbb=1&amp;hb=1"/>
          <p:cNvGraphicFramePr>
            <a:graphicFrameLocks noGrp="1"/>
          </p:cNvGraphicFramePr>
          <p:nvPr/>
        </p:nvGraphicFramePr>
        <p:xfrm>
          <a:off x="539496" y="1193400"/>
          <a:ext cx="11073384" cy="4267200"/>
        </p:xfrm>
        <a:graphic>
          <a:graphicData uri="http://schemas.openxmlformats.org/drawingml/2006/table">
            <a:tbl>
              <a:tblPr/>
              <a:tblGrid>
                <a:gridCol w="2121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9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2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79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35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中国恢复行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使主权时间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1997年7月1日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1999年12月20日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531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拥有发达的交通运输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重要的交通运输中心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现代服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务业先进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是享誉全球的国际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性会议和展览中心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重要的国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际性信息中心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国际经济贸易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金融中心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对外贸易长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期是香港的主导产业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主要经济支柱有博彩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房地产业及服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务业等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近些年来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发展呈多样化特征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3724b9982?colgroup=5,12,11&amp;vcp=1&amp;pid=de31f1896&amp;color=0,0,0&amp;vtp=1&amp;vaab=1&amp;bt=1&amp;bbb=1"/>
          <p:cNvSpPr txBox="1"/>
          <p:nvPr/>
        </p:nvSpPr>
        <p:spPr>
          <a:xfrm>
            <a:off x="10894735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2e1c1fd0?htil=3&amp;sp=1&amp;vcp=1&amp;pid=640805701&amp;color=0,0,0&amp;vtp=1&amp;vaab=1&amp;bt=1&amp;bbb=1&amp;hb=1"/>
          <p:cNvSpPr/>
          <p:nvPr/>
        </p:nvSpPr>
        <p:spPr>
          <a:xfrm>
            <a:off x="539496" y="186359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众多的邻国：我国陆地国界线长达2.2万多千米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，大陆海岸线长达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万多千米，共有14个陆上邻国，6个隔海相望的国家，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2个海岸相邻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P_6_BD#72e1c1fd0?htil=3&amp;sp=1&amp;vcp=1&amp;pid=640805701&amp;color=0,0,0&amp;vtp=1&amp;vaab=1&amp;bbb=1&amp;hb=1"/>
          <p:cNvSpPr/>
          <p:nvPr/>
        </p:nvSpPr>
        <p:spPr>
          <a:xfrm>
            <a:off x="539995" y="378733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我国是一个海洋大国，濒临的海洋自北向南依次为渤海、黄海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海和南海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，它们都是太平洋的边缘部分。台湾岛东海岸直接濒临太平洋。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9a021906?sp=1&amp;vcp=1&amp;pid=238a2f78a&amp;color=197,144,191&amp;vtp=1&amp;vaab=1&amp;bt=1&amp;bbb=1"/>
          <p:cNvSpPr/>
          <p:nvPr/>
        </p:nvSpPr>
        <p:spPr>
          <a:xfrm>
            <a:off x="539496" y="554400"/>
            <a:ext cx="11109960" cy="5695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八、珠江三角洲区域</a:t>
            </a:r>
            <a:endParaRPr lang="en-US" altLang="zh-CN" sz="3200" dirty="0"/>
          </a:p>
        </p:txBody>
      </p:sp>
      <p:graphicFrame>
        <p:nvGraphicFramePr>
          <p:cNvPr id="52" name="P_5_BD#e7baedb6f?colgroup=4,25&amp;vcp=1&amp;pid=09a021906&amp;color=0,0,0&amp;vtp=1&amp;vaab=1&amp;bbb=1&amp;hb=1"/>
          <p:cNvGraphicFramePr>
            <a:graphicFrameLocks noGrp="1"/>
          </p:cNvGraphicFramePr>
          <p:nvPr/>
        </p:nvGraphicFramePr>
        <p:xfrm>
          <a:off x="539496" y="1237027"/>
          <a:ext cx="11082528" cy="426720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589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珠江三角洲位于我国南部沿海地区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由珠江及其支流冲积而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71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以珠江三角洲为核心发展起来的珠江三角洲区域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是由珠江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沿岸的广州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佛山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惠州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肇庆9个城市所组成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是中国改革开放的先行区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589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区位优势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毗邻香港和澳门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与东南亚隔海相望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地理位置优越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国的“南大门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471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外向型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改革开放以来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珠江三角洲区域通过从境外引进资金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设备与管理模式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外向型经济发展迅猛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成为我国外向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型产业密集的区域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5a35d3c3?sp=1&amp;vcp=1&amp;pid=238a2f78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九、长江三角洲区域</a:t>
            </a:r>
            <a:endParaRPr lang="en-US" altLang="zh-CN" sz="3200" dirty="0"/>
          </a:p>
        </p:txBody>
      </p:sp>
      <p:graphicFrame>
        <p:nvGraphicFramePr>
          <p:cNvPr id="53" name="P_5_BD#a86ad439e?colgroup=3,25&amp;vcp=1&amp;pid=15a35d3c3&amp;color=0,0,0&amp;vtp=1&amp;vaab=1&amp;bbb=1&amp;hb=1"/>
          <p:cNvGraphicFramePr>
            <a:graphicFrameLocks noGrp="1"/>
          </p:cNvGraphicFramePr>
          <p:nvPr/>
        </p:nvGraphicFramePr>
        <p:xfrm>
          <a:off x="539496" y="1327576"/>
          <a:ext cx="11091672" cy="5051364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长江三角洲位于长江下游地区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由长江及钱塘江的泥沙淤积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是我国最大的河口三角洲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濒临黄海和东海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长江三角洲主要包括上海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江苏东南部和浙江的杭州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湖州等地区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大部分地区地势低平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河湖密布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属亚热带季风气候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气候湿润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雨热同期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农业历史悠久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农业生产水平高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是举世闻名的“鱼米之乡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和“丝绸之乡”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人口和城镇密集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工商业发达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经济基础雄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P_5_BD#a86ad439e?colgroup=3,25&amp;vcp=1&amp;pid=15a35d3c3&amp;color=0,0,0&amp;vtp=1&amp;vaab=1&amp;bt=1&amp;bbb=1&amp;hb=1"/>
          <p:cNvGraphicFramePr>
            <a:graphicFrameLocks noGrp="1"/>
          </p:cNvGraphicFramePr>
          <p:nvPr/>
        </p:nvGraphicFramePr>
        <p:xfrm>
          <a:off x="539496" y="1544732"/>
          <a:ext cx="11091672" cy="4473132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以长江三角洲为主体的长江三角洲区域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是我国对外开放的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前沿阵地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经济发展水平全国领先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是我国综合实力最强的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上海是长江三角洲区域的核心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也是全国规模最大的城市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对整个长江三角洲区域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对长江流域乃至全国的发展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具有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重要的辐射带动作用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江苏南部（中心城市是南京）和浙江北部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（中心城市是杭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）分别是长江三角洲区域的北翼和南翼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a86ad439e?colgroup=3,25&amp;vcp=1&amp;pid=15a35d3c3&amp;color=0,0,0&amp;vtp=1&amp;vaab=1&amp;bt=1&amp;bbb=1"/>
          <p:cNvSpPr txBox="1"/>
          <p:nvPr/>
        </p:nvSpPr>
        <p:spPr>
          <a:xfrm>
            <a:off x="10913023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6ed99109?sp=1&amp;vcp=1&amp;pid=238a2f78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十、长株潭城市群</a:t>
            </a:r>
            <a:endParaRPr lang="en-US" altLang="zh-CN" sz="3200" dirty="0"/>
          </a:p>
        </p:txBody>
      </p:sp>
      <p:graphicFrame>
        <p:nvGraphicFramePr>
          <p:cNvPr id="55" name="P_5_BD#714836d89?colgroup=3,26&amp;vcp=1&amp;pid=36ed99109&amp;color=0,0,0&amp;vtp=1&amp;vaab=1&amp;bbb=1&amp;hb=1"/>
          <p:cNvGraphicFramePr>
            <a:graphicFrameLocks noGrp="1"/>
          </p:cNvGraphicFramePr>
          <p:nvPr/>
        </p:nvGraphicFramePr>
        <p:xfrm>
          <a:off x="539496" y="1327576"/>
          <a:ext cx="11091672" cy="167595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置和范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株洲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湘潭三市位于湖南东部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地处湘中丘陵地区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三足鼎立之势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其间有铁路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公路和湘江相连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通常称其为长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株潭城市群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5_BD#714836d89?colgroup=3,26&amp;vcp=1&amp;pid=36ed9910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2100"/>
          <a:ext cx="11091672" cy="391839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三市的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发展差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长沙是湖南的省会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城市规模较大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交通便利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文化均较发达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计算机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杂交水稻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新材料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工程机械等科技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居全国领先地位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属国家历史文化名城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名胜古迹众多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株洲是我国南方重要的铁路枢纽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是我国重要的电力机车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色冶金和化学工业基地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建有大型服装市场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物流业发达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湘潭是制造业和旅游业相对发达的城市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主要工业部门有钢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农产品加工等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所辖的韶山是毛泽东同志的故乡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714836d89?colgroup=3,26&amp;vcp=1&amp;pid=36ed99109&amp;color=0,0,0&amp;mp=1&amp;vtp=1&amp;vaab=1&amp;bt=1&amp;bbb=1"/>
          <p:cNvSpPr txBox="1"/>
          <p:nvPr/>
        </p:nvSpPr>
        <p:spPr>
          <a:xfrm>
            <a:off x="10913023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P_5_BD#714836d89?colgroup=3,26&amp;vcp=1&amp;pid=36ed99109&amp;color=0,0,0&amp;vtp=1&amp;vaab=1&amp;bt=1&amp;bbb=1&amp;hb=1"/>
          <p:cNvGraphicFramePr>
            <a:graphicFrameLocks noGrp="1"/>
          </p:cNvGraphicFramePr>
          <p:nvPr/>
        </p:nvGraphicFramePr>
        <p:xfrm>
          <a:off x="539496" y="2943320"/>
          <a:ext cx="11091672" cy="167595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三市的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三个城市发挥各自优势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加强一体化建设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在建设“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两型社会”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指资源节约型和环境友好型）方面开展了大量工作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制定了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高水平的发展规划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推进产业结构调整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加强环境污染整治等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714836d89?colgroup=3,26&amp;vcp=1&amp;pid=36ed99109&amp;color=0,0,0&amp;vtp=1&amp;vaab=1&amp;bt=1&amp;bbb=1"/>
          <p:cNvSpPr txBox="1"/>
          <p:nvPr/>
        </p:nvSpPr>
        <p:spPr>
          <a:xfrm>
            <a:off x="10913023" y="2234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0ce842a7?sp=1&amp;vcp=1&amp;pid=238a2f78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十一、北京市</a:t>
            </a:r>
            <a:endParaRPr lang="en-US" altLang="zh-CN" sz="3200" dirty="0"/>
          </a:p>
        </p:txBody>
      </p:sp>
      <p:graphicFrame>
        <p:nvGraphicFramePr>
          <p:cNvPr id="58" name="P_5_BD#c467d6a07?colgroup=4,25&amp;vcp=1&amp;pid=90ce842a7&amp;color=0,0,0&amp;vtp=1&amp;vaab=1&amp;bbb=1&amp;hb=1"/>
          <p:cNvGraphicFramePr>
            <a:graphicFrameLocks noGrp="1"/>
          </p:cNvGraphicFramePr>
          <p:nvPr/>
        </p:nvGraphicFramePr>
        <p:xfrm>
          <a:off x="539496" y="1327576"/>
          <a:ext cx="11082528" cy="3941892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位于华北平原北缘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北部是燕山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西部是太行山余脉西山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以山地和平原为主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地势由西北向东南倾斜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属温带季风气候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春季干旱多风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夏季高温多雨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秋季晴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爽宜人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冬季寒冷干燥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城市职能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全国的政治文化中心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全国对外交流中心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国际会展中心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世界文化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遗产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故宫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周口店“北京人”遗址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颐和园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天坛和十三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P_5_BD#c467d6a07?colgroup=4,25&amp;vcp=1&amp;pid=90ce842a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76360"/>
          <a:ext cx="11082528" cy="2809876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城市基础设施和公共服务状况有很大的改善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十分重视对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历史文化建筑的保护和环境质量的改善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高新技术产业发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展迅猛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存在问题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自然：沙尘暴频发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水资源匮乏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社会：水污染严重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交通拥挤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住房紧张等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c467d6a07?colgroup=4,25&amp;vcp=1&amp;pid=90ce842a7&amp;color=0,0,0&amp;mp=1&amp;vtp=1&amp;vaab=1&amp;bt=1&amp;bbb=1"/>
          <p:cNvSpPr txBox="1"/>
          <p:nvPr/>
        </p:nvSpPr>
        <p:spPr>
          <a:xfrm>
            <a:off x="10903879" y="16679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a8c1cda9?sp=1&amp;vcp=1&amp;pid=238a2f78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十二、台湾省</a:t>
            </a:r>
            <a:endParaRPr lang="en-US" altLang="zh-CN" sz="3200" dirty="0"/>
          </a:p>
        </p:txBody>
      </p:sp>
      <p:graphicFrame>
        <p:nvGraphicFramePr>
          <p:cNvPr id="60" name="P_5_BD#2ef353f00?colgroup=5,24&amp;vcp=1&amp;pid=ca8c1cda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578071"/>
              </p:ext>
            </p:extLst>
          </p:nvPr>
        </p:nvGraphicFramePr>
        <p:xfrm>
          <a:off x="539496" y="1327576"/>
          <a:ext cx="11082528" cy="3930144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位于我国东南沿海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北临东海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东临太平洋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南临南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西隔台湾海峡与福建相望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北回归线经过台湾岛中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由台湾岛及其周围的澎湖列岛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钓鱼岛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赤尾屿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兰屿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等岛屿组成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以山地为主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平原主要分布在台湾岛西部沿海地区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属亚热带季风气候和热带季风气候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" name="P_5_BD#2ef353f00?colgroup=5,24&amp;vcp=1&amp;pid=ca8c1cda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76836"/>
          <a:ext cx="11082528" cy="2808924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以加工制造业为主体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以电子信息产业为支柱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部门比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较齐全的工业体系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居民以汉族为主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全省约80%的人口祖籍为福建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族主要是高山族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主要城市有台北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高雄等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2ef353f00?colgroup=5,24&amp;vcp=1&amp;pid=ca8c1cda9&amp;color=0,0,0&amp;mp=1&amp;vtp=1&amp;vaab=1&amp;bt=1&amp;bbb=1"/>
          <p:cNvSpPr txBox="1"/>
          <p:nvPr/>
        </p:nvSpPr>
        <p:spPr>
          <a:xfrm>
            <a:off x="10903879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b46751a6?vcp=1&amp;pid=6d5b723a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（二）中国的行政区划</a:t>
            </a:r>
            <a:endParaRPr lang="en-US" altLang="zh-CN" sz="3000" dirty="0"/>
          </a:p>
        </p:txBody>
      </p:sp>
      <p:sp>
        <p:nvSpPr>
          <p:cNvPr id="3" name="P_6_BD#02540ebc4?sp=1&amp;vcp=1&amp;pid=5b46751a6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我国现行的行政区划大致上分为省（自治区、直辖市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自治县、县级市）、镇（乡）三级。</a:t>
            </a:r>
            <a:endParaRPr lang="en-US" altLang="zh-CN" sz="2800" dirty="0"/>
          </a:p>
        </p:txBody>
      </p:sp>
      <p:pic>
        <p:nvPicPr>
          <p:cNvPr id="4" name="P_6_BD#02540ebc4?htil=4&amp;vcp=1&amp;pid=5b46751a6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41460" y="2131416"/>
            <a:ext cx="3593592" cy="381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6_BD#02540ebc4?htil=4&amp;sp=1&amp;vcp=1&amp;pid=5b46751a6&amp;color=0,0,0&amp;vtp=1&amp;vaab=1&amp;bbb=1&amp;hb=1"/>
          <p:cNvSpPr/>
          <p:nvPr/>
        </p:nvSpPr>
        <p:spPr>
          <a:xfrm>
            <a:off x="539496" y="2518264"/>
            <a:ext cx="73883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我国共有34个省级行政区域单位，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包括23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、5个自治区、4个直辖市和香港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、澳门两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个特别行政区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0a3c76b9?sp=1&amp;vcp=1&amp;pid=238a2f78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十三、新疆维吾尔自治区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2" name="P_5_BD#2b4940d9d?colgroup=3,26&amp;vcp=1&amp;pid=40a3c76b9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7576"/>
              <a:ext cx="11112602" cy="3930144"/>
            </p:xfrm>
            <a:graphic>
              <a:graphicData uri="http://schemas.openxmlformats.org/drawingml/2006/table">
                <a:tbl>
                  <a:tblPr/>
                  <a:tblGrid>
                    <a:gridCol w="143597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67662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位置与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范围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位于我国西北边陲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土地面积约166万千米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是我国陆地面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积最大的省级行政区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以山地和盆地为主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地形大势是“三山夹两盆”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深居亚欧大陆腹地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高山环绕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海洋水汽不易到达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干旱少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属温带大陆性气候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河流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绝大部分为内流河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河流主要依靠高山冰雪融水和山地降水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补给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主要有塔里木河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额尔齐斯河等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2" name="P_5_BD#2b4940d9d?colgroup=3,26&amp;vcp=1&amp;pid=40a3c76b9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7576"/>
              <a:ext cx="11112602" cy="3930144"/>
            </p:xfrm>
            <a:graphic>
              <a:graphicData uri="http://schemas.openxmlformats.org/drawingml/2006/table">
                <a:tbl>
                  <a:tblPr/>
                  <a:tblGrid>
                    <a:gridCol w="1435975"/>
                    <a:gridCol w="9676627"/>
                  </a:tblGrid>
                  <a:tr h="112141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位置与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范围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以山地和盆地为主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地形大势是“三山夹两盆”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深居亚欧大陆腹地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高山环绕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海洋水汽不易到达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干旱少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属温带大陆性气候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河流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绝大部分为内流河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河流主要依靠高山冰雪融水和山地降水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补给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主要有塔里木河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额尔齐斯河等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P_5_BD#2b4940d9d?colgroup=3,26&amp;vcp=1&amp;pid=40a3c76b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099468"/>
          <a:ext cx="11073384" cy="3363660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1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经济发展较快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形成了棉花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甜菜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瓜果和畜牧等优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势产业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建成了以矿产资源开发和农副产品深加工为主的工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境保护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荒漠化和水土流失加剧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河流和湖泊干涸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耕地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和草场退化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自然灾害频发等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治理措施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休耕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轮牧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治理水土流失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防治土地沙化等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2b4940d9d?colgroup=3,26&amp;vcp=1&amp;pid=40a3c76b9&amp;color=0,0,0&amp;mp=1&amp;vtp=1&amp;vaab=1&amp;bt=1&amp;bbb=1"/>
          <p:cNvSpPr txBox="1"/>
          <p:nvPr/>
        </p:nvSpPr>
        <p:spPr>
          <a:xfrm>
            <a:off x="10894735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c713c34e?sp=1&amp;vcp=1&amp;pid=238a2f78a&amp;color=197,144,191&amp;vtp=1&amp;vaab=1&amp;bt=1&amp;bbb=1"/>
          <p:cNvSpPr/>
          <p:nvPr/>
        </p:nvSpPr>
        <p:spPr>
          <a:xfrm>
            <a:off x="539496" y="554400"/>
            <a:ext cx="11109960" cy="5695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十四、贵州省</a:t>
            </a:r>
            <a:endParaRPr lang="en-US" altLang="zh-CN" sz="3200" dirty="0"/>
          </a:p>
        </p:txBody>
      </p:sp>
      <p:graphicFrame>
        <p:nvGraphicFramePr>
          <p:cNvPr id="64" name="P_5_BD#244ca5771?colgroup=5,24&amp;vcp=1&amp;pid=3c713c34e&amp;color=0,0,0&amp;vtp=1&amp;vaab=1&amp;bbb=1&amp;hb=1"/>
          <p:cNvGraphicFramePr>
            <a:graphicFrameLocks noGrp="1"/>
          </p:cNvGraphicFramePr>
          <p:nvPr/>
        </p:nvGraphicFramePr>
        <p:xfrm>
          <a:off x="539496" y="1237027"/>
          <a:ext cx="11082528" cy="4267200"/>
        </p:xfrm>
        <a:graphic>
          <a:graphicData uri="http://schemas.openxmlformats.org/drawingml/2006/table">
            <a:tbl>
              <a:tblPr/>
              <a:tblGrid>
                <a:gridCol w="2066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15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893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自然地理概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地处云贵高原东部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地势西高东低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地形以高原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地表崎岖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喀斯特地貌广泛发育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属亚热带季风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冬暖夏凉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湿润多雨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矿产资源和水能资源丰富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78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自然灾害与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水土流失严重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出现石漠化现象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滑坡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泥石流等地质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灾害多发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气象灾害主要有干旱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冰雹等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893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环境保护措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封山育林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人工种草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草地改良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坡耕地改梯田等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极推进生态农业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生态工业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生态城市的建设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不断改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善环境质量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578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资源利用的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成功经验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充分发挥“水火互济”优势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优先发展火电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深度开发水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充分利用旅游资源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大力发展旅游业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2de6633a?sp=1&amp;vcp=1&amp;pid=238a2f78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十五、黄土高原</a:t>
            </a:r>
            <a:endParaRPr lang="en-US" altLang="zh-CN" sz="3200" dirty="0"/>
          </a:p>
        </p:txBody>
      </p:sp>
      <p:graphicFrame>
        <p:nvGraphicFramePr>
          <p:cNvPr id="65" name="P_5_BD#6b6d940c0?colgroup=4,25&amp;vcp=1&amp;pid=42de6633a&amp;color=0,0,0&amp;vtp=1&amp;vaab=1&amp;bbb=1&amp;hb=1"/>
          <p:cNvGraphicFramePr>
            <a:graphicFrameLocks noGrp="1"/>
          </p:cNvGraphicFramePr>
          <p:nvPr/>
        </p:nvGraphicFramePr>
        <p:xfrm>
          <a:off x="539496" y="1327576"/>
          <a:ext cx="11112760" cy="2820672"/>
        </p:xfrm>
        <a:graphic>
          <a:graphicData uri="http://schemas.openxmlformats.org/drawingml/2006/table">
            <a:tbl>
              <a:tblPr/>
              <a:tblGrid>
                <a:gridCol w="1796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16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北起长城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南至秦岭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西抵乌鞘岭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东到太行山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最大的黄土沉积区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以温带季风气候为主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降水集中在夏季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地表形态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地表沟壑纵横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形成黄土塬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黄土峁等地貌类型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泥石流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滑坡等自然灾害频繁发生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P_5_BD#6b6d940c0?colgroup=4,4,20&amp;vcp=1&amp;pid=42de6633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44732"/>
          <a:ext cx="11091672" cy="4473132"/>
        </p:xfrm>
        <a:graphic>
          <a:graphicData uri="http://schemas.openxmlformats.org/drawingml/2006/table">
            <a:tbl>
              <a:tblPr/>
              <a:tblGrid>
                <a:gridCol w="1810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9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61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水土流失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黄土结构疏松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裂隙较多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缺乏植被保护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降水集中的夏季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尤其是暴雨期间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容易遭受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侵蚀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人为原因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滥垦乱伐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过度放牧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陡坡耕种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采矿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修路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治理措施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生物措施：植树造林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种草以保持水土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措施：将坡耕地改造成水平梯田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在沟里建坝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拦蓄泥沙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打坝淤地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6b6d940c0?colgroup=4,4,20&amp;vcp=1&amp;pid=42de6633a&amp;color=0,0,0&amp;mp=1&amp;vtp=1&amp;vaab=1&amp;bt=1&amp;bbb=1"/>
          <p:cNvSpPr txBox="1"/>
          <p:nvPr/>
        </p:nvSpPr>
        <p:spPr>
          <a:xfrm>
            <a:off x="10913023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16e22c5b?vcp=1&amp;pid=6d5b723a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（三）中国的人口</a:t>
            </a:r>
            <a:endParaRPr lang="en-US" altLang="zh-CN" sz="3000" dirty="0"/>
          </a:p>
        </p:txBody>
      </p:sp>
      <p:pic>
        <p:nvPicPr>
          <p:cNvPr id="3" name="P_6_BD#c21b28d97?htil=5&amp;vcp=1&amp;pid=c16e22c5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9370" y="1220769"/>
            <a:ext cx="3904760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c21b28d97?htil=5&amp;sp=1&amp;vcp=1&amp;pid=c16e22c5b&amp;color=0,0,0&amp;vtp=1&amp;vaab=1&amp;bbb=1&amp;hb=1&amp;hs=1"/>
          <p:cNvSpPr/>
          <p:nvPr/>
        </p:nvSpPr>
        <p:spPr>
          <a:xfrm>
            <a:off x="539496" y="1233469"/>
            <a:ext cx="706831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我国人口的突出特点。人口多。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2020年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我国总人口为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14.4亿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，约占世界人口总数的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18.57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%。人口增长速度较快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。人口分布疏密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。以黑河—腾冲线为界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，该线东南部地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区人口稠密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，西北部地区人口稀疏。</a:t>
            </a:r>
            <a:endParaRPr lang="en-US" altLang="zh-CN" sz="2800" dirty="0"/>
          </a:p>
        </p:txBody>
      </p:sp>
      <p:sp>
        <p:nvSpPr>
          <p:cNvPr id="5" name="P_6_BD#c21b28d97?htil=5&amp;sp=1&amp;vcp=1&amp;pid=c16e22c5b&amp;color=0,0,0&amp;vtp=1&amp;vaab=1&amp;bbb=1&amp;hb=1&amp;hs=1"/>
          <p:cNvSpPr/>
          <p:nvPr/>
        </p:nvSpPr>
        <p:spPr>
          <a:xfrm>
            <a:off x="539995" y="4433869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我国的人口问题及相应的措施。人口增长过快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→实行计划生育政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。人口老龄化→调整计划生育政策，陆续推行“双独二孩”“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单独二孩”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全面二孩”“三孩政策”等政策。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8a03ee2?vcp=1&amp;pid=6d5b723a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（四）中国的民族</a:t>
            </a:r>
            <a:endParaRPr lang="en-US" altLang="zh-CN" sz="3000" dirty="0"/>
          </a:p>
        </p:txBody>
      </p:sp>
      <p:sp>
        <p:nvSpPr>
          <p:cNvPr id="3" name="P_6_BD#5b430e7a2?sp=1&amp;vcp=1&amp;pid=228a03ee2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我国共有56个民族。其中，汉族人口最多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，约占全国人口总数的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91.11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%；其他民族人口总数约占8.89%，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统称为少数民族。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我国共有55个少数民族，其中人口数量最多的是壮族。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各民族的分布特点：“大散居，小聚居，交错杂居”。汉族分布最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广，主要集中在东部和中部地区；少数民族主要分布在西南、西北和东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北部地区。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b430e7a2?sp=1&amp;vcp=1&amp;pid=228a03ee2&amp;color=0,0,0&amp;vtp=1&amp;vaab=1&amp;bt=1&amp;bbb=1&amp;hb=1"/>
          <p:cNvSpPr/>
          <p:nvPr/>
        </p:nvSpPr>
        <p:spPr>
          <a:xfrm>
            <a:off x="539496" y="92887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我国民族众多，各民族都有自己的传统文化和风俗习惯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，如傣族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的泼水节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、蒙古族的那达慕大会、汉族的赛龙舟等。</a:t>
            </a:r>
            <a:endParaRPr lang="en-US" altLang="zh-CN" sz="2800" dirty="0"/>
          </a:p>
        </p:txBody>
      </p:sp>
      <p:pic>
        <p:nvPicPr>
          <p:cNvPr id="3" name="P_6_BD#5b430e7a2?vcp=1&amp;pid=228a03ee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5888" y="2265807"/>
            <a:ext cx="483717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2523</Words>
  <Application>Microsoft Office PowerPoint</Application>
  <PresentationFormat>宽屏</PresentationFormat>
  <Paragraphs>674</Paragraphs>
  <Slides>64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4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12</cp:revision>
  <dcterms:created xsi:type="dcterms:W3CDTF">2024-11-23T10:54:00Z</dcterms:created>
  <dcterms:modified xsi:type="dcterms:W3CDTF">2025-07-28T01:01:07Z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5316F3E06BDB4F6B9CD017A60853BC54_12</vt:lpwstr>
  </property>
  <property fmtid="{D5CDD505-2E9C-101B-9397-08002B2CF9AE}" pid="3" name="KSOProductBuildVer">
    <vt:lpwstr>2052-12.1.0.17147</vt:lpwstr>
  </property>
</Properties>
</file>