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87" r:id="rId3"/>
    <p:sldId id="289" r:id="rId4"/>
    <p:sldId id="290" r:id="rId5"/>
    <p:sldId id="288" r:id="rId6"/>
    <p:sldId id="292" r:id="rId7"/>
    <p:sldId id="293" r:id="rId8"/>
    <p:sldId id="294" r:id="rId9"/>
    <p:sldId id="295" r:id="rId10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0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1"/>
        <p:guide pos="380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8.png"/><Relationship Id="rId1" Type="http://schemas.openxmlformats.org/officeDocument/2006/relationships/image" Target="../media/image7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10.png"/><Relationship Id="rId1" Type="http://schemas.openxmlformats.org/officeDocument/2006/relationships/image" Target="../media/image9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12.png"/><Relationship Id="rId1" Type="http://schemas.openxmlformats.org/officeDocument/2006/relationships/image" Target="../media/image11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14.png"/><Relationship Id="rId1" Type="http://schemas.openxmlformats.org/officeDocument/2006/relationships/image" Target="../media/image13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5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17.png"/><Relationship Id="rId1" Type="http://schemas.openxmlformats.org/officeDocument/2006/relationships/image" Target="../media/image1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7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4910" y="709930"/>
            <a:ext cx="9822180" cy="54273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455285" y="3890010"/>
            <a:ext cx="615950" cy="4102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六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72305" y="3890010"/>
            <a:ext cx="508000" cy="3543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45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116455" y="3890010"/>
            <a:ext cx="1294765" cy="4102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18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865620" y="3308350"/>
            <a:ext cx="38036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901690" y="3308350"/>
            <a:ext cx="28130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771765" y="2900680"/>
            <a:ext cx="1345565" cy="36957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5:2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/>
              <p:cNvSpPr txBox="1"/>
              <p:nvPr/>
            </p:nvSpPr>
            <p:spPr>
              <a:xfrm>
                <a:off x="4288155" y="2755265"/>
                <a:ext cx="1073150" cy="72390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  <a:extLst>
                  <a:ext uri="{4A0BC546-FE56-4ADE-93B0-CB8AF2F6F144}">
                    <wpsdc:textFrameExt xmlns:wpsdc="http://www.wps.cn/officeDocument/2022/drawingmlCustomData" type="text"/>
                  </a:ext>
                </a:extLst>
              </a:bodyPr>
              <a:p>
                <a:pPr marL="0" algn="l" defTabSz="914400" rtl="0" eaLnBrk="1" latinLnBrk="0" hangingPunct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kern="1200">
                              <a:solidFill>
                                <a:srgbClr val="F0127D"/>
                              </a:solidFill>
                              <a:latin typeface="Times New Roman" panose="02020603050405020304" charset="0"/>
                              <a:ea typeface="黑体" panose="02010609060101010101" charset="-122"/>
                              <a:cs typeface="Times New Roman" panose="02020603050405020304" charset="0"/>
                            </a:rPr>
                          </m:ctrlPr>
                        </m:fPr>
                        <m:num>
                          <m:r>
                            <a:rPr lang="en-US" altLang="zh-CN" sz="2000" kern="1200">
                              <a:solidFill>
                                <a:srgbClr val="F0127D"/>
                              </a:solidFill>
                              <a:latin typeface="Times New Roman" panose="02020603050405020304" charset="0"/>
                              <a:ea typeface="黑体" panose="02010609060101010101" charset="-122"/>
                              <a:cs typeface="Times New Roman" panose="02020603050405020304" charset="0"/>
                            </a:rPr>
                            <m:t>5</m:t>
                          </m:r>
                        </m:num>
                        <m:den>
                          <m:r>
                            <a:rPr lang="en-US" altLang="zh-CN" sz="2000" kern="1200">
                              <a:solidFill>
                                <a:srgbClr val="F0127D"/>
                              </a:solidFill>
                              <a:latin typeface="Times New Roman" panose="02020603050405020304" charset="0"/>
                              <a:ea typeface="黑体" panose="02010609060101010101" charset="-122"/>
                              <a:cs typeface="Times New Roman" panose="02020603050405020304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13" name="文本框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88155" y="2755265"/>
                <a:ext cx="1073150" cy="72390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/>
          <p:cNvSpPr txBox="1"/>
          <p:nvPr/>
        </p:nvSpPr>
        <p:spPr>
          <a:xfrm>
            <a:off x="8562975" y="3308350"/>
            <a:ext cx="133794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75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626860" y="388969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60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430780" y="5680710"/>
            <a:ext cx="1296670" cy="36131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598660" y="4447540"/>
            <a:ext cx="1319530" cy="3638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36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文本框 15"/>
              <p:cNvSpPr txBox="1"/>
              <p:nvPr/>
            </p:nvSpPr>
            <p:spPr>
              <a:xfrm>
                <a:off x="6835775" y="4686300"/>
                <a:ext cx="1448435" cy="77851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  <a:extLst>
                  <a:ext uri="{4A0BC546-FE56-4ADE-93B0-CB8AF2F6F144}">
                    <wpsdc:textFrameExt xmlns:wpsdc="http://www.wps.cn/officeDocument/2022/drawingmlCustomData" type="text"/>
                  </a:ext>
                </a:extLst>
              </a:bodyPr>
              <a:p>
                <a:pPr marL="0" algn="l" defTabSz="914400" rtl="0" eaLnBrk="1" latinLnBrk="0" hangingPunct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kern="1200">
                              <a:solidFill>
                                <a:srgbClr val="F0127D"/>
                              </a:solidFill>
                              <a:latin typeface="Times New Roman" panose="02020603050405020304" charset="0"/>
                              <a:ea typeface="黑体" panose="02010609060101010101" charset="-122"/>
                              <a:cs typeface="Times New Roman" panose="02020603050405020304" charset="0"/>
                            </a:rPr>
                          </m:ctrlPr>
                        </m:fPr>
                        <m:num>
                          <m:r>
                            <a:rPr lang="en-US" altLang="zh-CN" sz="2000" kern="1200">
                              <a:solidFill>
                                <a:srgbClr val="F0127D"/>
                              </a:solidFill>
                              <a:latin typeface="Times New Roman" panose="02020603050405020304" charset="0"/>
                              <a:ea typeface="黑体" panose="02010609060101010101" charset="-122"/>
                              <a:cs typeface="Times New Roman" panose="02020603050405020304" charset="0"/>
                            </a:rPr>
                            <m:t>8</m:t>
                          </m:r>
                        </m:num>
                        <m:den>
                          <m:r>
                            <a:rPr lang="en-US" altLang="zh-CN" sz="2000" kern="1200">
                              <a:solidFill>
                                <a:srgbClr val="F0127D"/>
                              </a:solidFill>
                              <a:latin typeface="Times New Roman" panose="02020603050405020304" charset="0"/>
                              <a:ea typeface="黑体" panose="02010609060101010101" charset="-122"/>
                              <a:cs typeface="Times New Roman" panose="02020603050405020304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16" name="文本框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5775" y="4686300"/>
                <a:ext cx="1448435" cy="77851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0" grpId="0"/>
      <p:bldP spid="10" grpId="1"/>
      <p:bldP spid="9" grpId="0"/>
      <p:bldP spid="9" grpId="1"/>
      <p:bldP spid="8" grpId="0"/>
      <p:bldP spid="8" grpId="1"/>
      <p:bldP spid="11" grpId="0"/>
      <p:bldP spid="11" grpId="1"/>
      <p:bldP spid="7" grpId="0"/>
      <p:bldP spid="7" grpId="1"/>
      <p:bldP spid="6" grpId="0"/>
      <p:bldP spid="6" grpId="1"/>
      <p:bldP spid="5" grpId="0"/>
      <p:bldP spid="5" grpId="1"/>
      <p:bldP spid="12" grpId="0"/>
      <p:bldP spid="12" grpId="1"/>
      <p:bldP spid="15" grpId="0"/>
      <p:bldP spid="15" grpId="1"/>
      <p:bldP spid="16" grpId="0"/>
      <p:bldP spid="16" grpId="1"/>
      <p:bldP spid="14" grpId="0"/>
      <p:bldP spid="1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7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1145" y="834390"/>
            <a:ext cx="9103360" cy="54991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203065" y="4868545"/>
            <a:ext cx="1221105" cy="38671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581265" y="3336925"/>
            <a:ext cx="1219200" cy="3638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70575" y="1158875"/>
            <a:ext cx="1315085" cy="37719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D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6" grpId="0"/>
      <p:bldP spid="6" grpId="1"/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7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4730" y="1313815"/>
            <a:ext cx="10241915" cy="259270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5944235" y="2498090"/>
                <a:ext cx="1365250" cy="93091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  <a:extLst>
                  <a:ext uri="{4A0BC546-FE56-4ADE-93B0-CB8AF2F6F144}">
                    <wpsdc:textFrameExt xmlns:wpsdc="http://www.wps.cn/officeDocument/2022/drawingmlCustomData" type="text"/>
                  </a:ext>
                </a:extLst>
              </a:bodyPr>
              <a:p>
                <a:pPr marL="0" algn="l" defTabSz="914400" rtl="0" eaLnBrk="1" latinLnBrk="0" hangingPunct="1"/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x=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</m:ctrlPr>
                      </m:fPr>
                      <m:num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7</m:t>
                        </m:r>
                      </m:num>
                      <m:den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60</m:t>
                        </m:r>
                      </m:den>
                    </m:f>
                  </m:oMath>
                </a14:m>
                <a:endParaRPr lang="en-US" altLang="zh-CN" sz="28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44235" y="2498090"/>
                <a:ext cx="1365250" cy="93091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/>
          <p:cNvSpPr txBox="1"/>
          <p:nvPr/>
        </p:nvSpPr>
        <p:spPr>
          <a:xfrm>
            <a:off x="8983980" y="2566670"/>
            <a:ext cx="140335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x=48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143760" y="256635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x=12.5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5" grpId="0"/>
      <p:bldP spid="5" grpId="1"/>
      <p:bldP spid="6" grpId="0"/>
      <p:bldP spid="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7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1225" y="1148715"/>
            <a:ext cx="10685780" cy="356425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1451610" y="2425700"/>
                <a:ext cx="3398520" cy="180340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  <a:extLst>
                  <a:ext uri="{4A0BC546-FE56-4ADE-93B0-CB8AF2F6F144}">
                    <wpsdc:textFrameExt xmlns:wpsdc="http://www.wps.cn/officeDocument/2022/drawingmlCustomData" type="text"/>
                  </a:ext>
                </a:extLst>
              </a:bodyPr>
              <a:p>
                <a:pPr marL="0" algn="l" defTabSz="914400" rtl="0" eaLnBrk="1" latinLnBrk="0" hangingPunct="1"/>
                <a:r>
                  <a:rPr lang="zh-CN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解：设这瓶消毒液需加水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x g</a:t>
                </a:r>
                <a:r>
                  <a:rPr lang="zh-CN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。</a:t>
                </a:r>
                <a:endParaRPr lang="zh-CN" altLang="en-US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:r>
                  <a:rPr lang="en-US" altLang="zh-CN" sz="28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    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</m:ctrlPr>
                      </m:fPr>
                      <m:num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200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X</m:t>
                        </m:r>
                      </m:den>
                    </m:f>
                  </m:oMath>
                </a14:m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</m:ctrlPr>
                      </m:fPr>
                      <m:num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300</m:t>
                        </m:r>
                      </m:den>
                    </m:f>
                  </m:oMath>
                </a14:m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                      x=60000 </a:t>
                </a:r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60000g=60kg</a:t>
                </a:r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51610" y="2425700"/>
                <a:ext cx="3398520" cy="1803400"/>
              </a:xfrm>
              <a:prstGeom prst="rect">
                <a:avLst/>
              </a:prstGeom>
              <a:blipFill rotWithShape="1">
                <a:blip r:embed="rId2"/>
                <a:stretch>
                  <a:fillRect r="-17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7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3140" y="1221105"/>
            <a:ext cx="10205720" cy="258318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1495425" y="2618105"/>
                <a:ext cx="5678170" cy="182435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  <a:extLst>
                  <a:ext uri="{4A0BC546-FE56-4ADE-93B0-CB8AF2F6F144}">
                    <wpsdc:textFrameExt xmlns:wpsdc="http://www.wps.cn/officeDocument/2022/drawingmlCustomData" type="text"/>
                  </a:ext>
                </a:extLst>
              </a:bodyPr>
              <a:p>
                <a:pPr marL="0" algn="l" defTabSz="914400" rtl="0" eaLnBrk="1" latinLnBrk="0" hangingPunct="1"/>
                <a:r>
                  <a:rPr lang="zh-CN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解：设这艘轮船最多驶出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x km</a:t>
                </a:r>
                <a:r>
                  <a:rPr lang="zh-CN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就应返航。</a:t>
                </a:r>
                <a:endParaRPr lang="zh-CN" altLang="en-US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:r>
                  <a:rPr lang="en-US" altLang="zh-CN" sz="2800" kern="1200">
                    <a:solidFill>
                      <a:srgbClr val="F0127D"/>
                    </a:solidFill>
                    <a:latin typeface="Cambria Math" panose="02040503050406030204" charset="0"/>
                    <a:ea typeface="黑体" panose="02010609060101010101" charset="-122"/>
                    <a:cs typeface="Cambria Math" panose="02040503050406030204" charset="0"/>
                  </a:rPr>
                  <a:t>          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</m:ctrlPr>
                      </m:fPr>
                      <m:num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x</m:t>
                        </m:r>
                      </m:num>
                      <m:den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30</m:t>
                        </m:r>
                      </m:den>
                    </m:f>
                    <m:r>
                      <a:rPr lang="en-US" altLang="zh-CN" sz="2800" kern="1200">
                        <a:solidFill>
                          <a:srgbClr val="F0127D"/>
                        </a:solidFill>
                        <a:latin typeface="Times New Roman" panose="02020603050405020304" charset="0"/>
                        <a:ea typeface="黑体" panose="02010609060101010101" charset="-122"/>
                        <a:cs typeface="Times New Roman" panose="02020603050405020304" charset="0"/>
                      </a:rPr>
                      <m:t>+</m:t>
                    </m:r>
                    <m:f>
                      <m:fPr>
                        <m:ctrlP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x</m:t>
                        </m:r>
                      </m:num>
                      <m:den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 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= 9</a:t>
                </a:r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                                     x=120</a:t>
                </a:r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95425" y="2618105"/>
                <a:ext cx="5678170" cy="182435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7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7265" y="1250950"/>
            <a:ext cx="10231755" cy="252222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2206625" y="2582545"/>
                <a:ext cx="3338830" cy="68389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  <a:extLst>
                  <a:ext uri="{4A0BC546-FE56-4ADE-93B0-CB8AF2F6F144}">
                    <wpsdc:textFrameExt xmlns:wpsdc="http://www.wps.cn/officeDocument/2022/drawingmlCustomData" type="text"/>
                  </a:ext>
                </a:extLst>
              </a:bodyPr>
              <a:p>
                <a:pPr marL="0" algn="l" defTabSz="914400" rtl="0" eaLnBrk="1" latinLnBrk="0" hangingPunct="1"/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120</a:t>
                </a:r>
                <a:r>
                  <a:rPr lang="zh-CN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÷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(50%-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</m:ctrlPr>
                      </m:fPr>
                      <m:num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3</m:t>
                        </m:r>
                      </m:num>
                      <m:den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3+7</m:t>
                        </m:r>
                      </m:den>
                    </m:f>
                  </m:oMath>
                </a14:m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)=600(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kg)</a:t>
                </a:r>
                <a:endParaRPr lang="zh-CN" altLang="en-US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06625" y="2582545"/>
                <a:ext cx="3338830" cy="68389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7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8230" y="1125220"/>
            <a:ext cx="10036175" cy="37884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931670" y="3429000"/>
            <a:ext cx="275082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3.5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9.2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2.3=14(m)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7-1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0910" y="1085850"/>
            <a:ext cx="10600690" cy="285432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1355090" y="2953385"/>
                <a:ext cx="6468110" cy="228155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  <a:extLst>
                  <a:ext uri="{4A0BC546-FE56-4ADE-93B0-CB8AF2F6F144}">
                    <wpsdc:textFrameExt xmlns:wpsdc="http://www.wps.cn/officeDocument/2022/drawingmlCustomData" type="text"/>
                  </a:ext>
                </a:extLst>
              </a:bodyPr>
              <a:p>
                <a:pPr marL="0" algn="l" defTabSz="914400" rtl="0" eaLnBrk="1" latinLnBrk="0" hangingPunct="1"/>
                <a:r>
                  <a:rPr lang="zh-CN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解：设甲商品原来的价格是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7x </a:t>
                </a:r>
                <a:r>
                  <a:rPr lang="zh-CN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元，乙商品原来的价格是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3x </a:t>
                </a:r>
                <a:r>
                  <a:rPr lang="zh-CN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元。</a:t>
                </a:r>
                <a:endParaRPr lang="zh-CN" altLang="en-US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:r>
                  <a:rPr lang="en-US" altLang="zh-CN" sz="28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          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</m:ctrlPr>
                      </m:fPr>
                      <m:num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7</m:t>
                        </m:r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𝑥</m:t>
                        </m:r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+70</m:t>
                        </m:r>
                      </m:num>
                      <m:den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3</m:t>
                        </m:r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𝑥</m:t>
                        </m:r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+70</m:t>
                        </m:r>
                      </m:den>
                    </m:f>
                  </m:oMath>
                </a14:m>
                <a:r>
                  <a:rPr lang="en-US" altLang="zh-CN" sz="28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</m:ctrlPr>
                      </m:fPr>
                      <m:num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7</m:t>
                        </m:r>
                      </m:num>
                      <m:den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4</m:t>
                        </m:r>
                      </m:den>
                    </m:f>
                  </m:oMath>
                </a14:m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                                   x=30</a:t>
                </a:r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:r>
                  <a:rPr lang="zh-CN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甲商品：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30</a:t>
                </a:r>
                <a:r>
                  <a:rPr lang="en-US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×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7=210(</a:t>
                </a:r>
                <a:r>
                  <a:rPr lang="zh-CN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元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) </a:t>
                </a:r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:r>
                  <a:rPr lang="zh-CN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乙商品：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30</a:t>
                </a:r>
                <a:r>
                  <a:rPr lang="en-US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×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3=90(</a:t>
                </a:r>
                <a:r>
                  <a:rPr lang="zh-CN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元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)</a:t>
                </a:r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55090" y="2953385"/>
                <a:ext cx="6468110" cy="228155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412</Words>
  <Application>WPS 演示</Application>
  <PresentationFormat>宽屏</PresentationFormat>
  <Paragraphs>55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5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Cambria Math</vt:lpstr>
      <vt:lpstr>Gabriola</vt:lpstr>
      <vt:lpstr>MS Mincho</vt:lpstr>
      <vt:lpstr>Segoe Print</vt:lpstr>
      <vt:lpstr>Bookman Old Style</vt:lpstr>
      <vt:lpstr>Bodoni Bk BT</vt:lpstr>
      <vt:lpstr>Bahnschrift SemiCondensed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2025-02-12T07:42:08Z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