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9" autoAdjust="0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771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9bb829c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A14CF73-EBA1-492E-9F29-B269F0A0885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微专题5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违法与犯罪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9bb829c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3569B87-5193-4929-9F98-278CE650454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a735e58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2f0b70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0a06bca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a735e58b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2f0b707f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00a06bca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微专题5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违法与犯罪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9bb829c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EE7D58A-F4E8-4837-8779-77C5801DAE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a735e58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2f0b70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0a06bca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a735e58b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2f0b707f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00a06bca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微专题5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违法与犯罪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8DD0AFC-B65C-7048-4F61-3FB68F76072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AC72DD2-77BB-41C0-BCE8-081EA9BA5F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8FE9038-9EB5-49DB-B206-649DEFECA5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a735e58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2f0b70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0a06bca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a735e58b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2f0b707f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00a06bca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815FB9C-482D-4CBF-BF6F-4860F8CC55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a735e58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2f0b707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0a06bca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a735e58b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d2f0b707f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00a06bca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2f0b707f.fixed?vcp=1&amp;pid=99bb829c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微专题5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违法与犯罪</a:t>
            </a:r>
            <a:endParaRPr lang="en-US" altLang="zh-CN" sz="4000" dirty="0"/>
          </a:p>
        </p:txBody>
      </p:sp>
      <p:sp>
        <p:nvSpPr>
          <p:cNvPr id="3" name="C_4_BD#d2f0b707f.fixed?vcp=1&amp;pid=99bb829c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a9886c3f?vcp=1&amp;pid=d2f0b707f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7944" y="1133856"/>
            <a:ext cx="8513064" cy="459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0a9886c3f?sp=1&amp;vcp=1&amp;pid=d2f0b707f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.合理利用互联网，学会“信息节食”，预防网络沉迷。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.不良行为与违法犯罪之间没有不可逾越的鸿沟，不良行为如不改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正，可能发展为违法犯罪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.未成年人预防违法犯罪从远离不良行为开始。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.法不可违，任何违法犯罪行为都会受到法律的处罚，承担相应的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法律责任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.行政违法行为要承担行政责任，受到行政制裁；刑事违法行为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犯罪）要承担刑事责任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c7622150?vcp=1&amp;pid=d2f0b707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06ef5e5f5?vaa=1&amp;vcp=1&amp;pid=3c762215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（2024·天津·中考）李某在体育馆观看比赛时，扰乱比赛秩序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，经工作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人员多次劝阻无效后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，被警察带走。公安机关给予李某警告处罚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。李某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的行为属于(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3_1#06ef5e5f5.bracket?vaa=1&amp;vcp=1&amp;pid=3c7622150&amp;color=0,0,0&amp;vpa=1&amp;vtp=1&amp;vaab=1"/>
          <p:cNvSpPr/>
          <p:nvPr/>
        </p:nvSpPr>
        <p:spPr>
          <a:xfrm>
            <a:off x="25945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_2#06ef5e5f5.choices?vaa=1&amp;vcp=1&amp;pid=3c7622150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.民事违法行为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B.行政违法行为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C.刑事违法行为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.严重违法行为</a:t>
            </a:r>
            <a:endParaRPr lang="en-US" altLang="zh-CN" sz="2800" dirty="0"/>
          </a:p>
        </p:txBody>
      </p:sp>
      <p:sp>
        <p:nvSpPr>
          <p:cNvPr id="6" name="QC_6_EX.1_1#06ef5e5f5?vaa=1&amp;vcp=1&amp;pid=3c7622150&amp;color=0,0,0&amp;vtp=1&amp;vaab=1&amp;bbb=1&amp;hb=1"/>
          <p:cNvSpPr/>
          <p:nvPr/>
        </p:nvSpPr>
        <p:spPr>
          <a:xfrm>
            <a:off x="539496" y="42035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李某违反行政法律规范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受到行政处罚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警告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说明其行为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属于行政违法行为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4a6e71d2?vcp=1&amp;pid=3c7622150&amp;color=0,0,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5_1#d66af350e?sp=1&amp;vaa=1&amp;vcp=1&amp;pid=14a6e71d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以下禁毒宣传内容意在告诫青少年应当(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15" name="QC_7_BD.5_2#d66af350e?colgroup=9,9,9&amp;vaa=1&amp;vcp=1&amp;pid=14a6e71d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53687"/>
              </p:ext>
            </p:extLst>
          </p:nvPr>
        </p:nvGraphicFramePr>
        <p:xfrm>
          <a:off x="452487" y="1961941"/>
          <a:ext cx="11283883" cy="2166999"/>
        </p:xfrm>
        <a:graphic>
          <a:graphicData uri="http://schemas.openxmlformats.org/drawingml/2006/table">
            <a:tbl>
              <a:tblPr/>
              <a:tblGrid>
                <a:gridCol w="3840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06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6699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甲：有些少年讲派头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乙：不三不四滥交友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丙：盲目跟风染毒瘾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丁：糟透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甲：误入歧途吸毒品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：坑了父母害家庭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：废了身体毁前程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：要命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甲：鸦片冰毒海洛因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乙：样样都是害人精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丙：遏制毒品防蔓延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丁：除尽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！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7_BD.5_3#d66af350e?vaa=1&amp;vcp=1&amp;pid=14a6e71d2&amp;color=0,0,0&amp;vtp=1&amp;vaab=1&amp;bbb=1&amp;hb=1">
            <a:extLst>
              <a:ext uri="{FF2B5EF4-FFF2-40B4-BE49-F238E27FC236}">
                <a16:creationId xmlns:a16="http://schemas.microsoft.com/office/drawing/2014/main" id="{B07D6E06-EAC4-68B0-DD93-69A08306573E}"/>
              </a:ext>
            </a:extLst>
          </p:cNvPr>
          <p:cNvSpPr/>
          <p:nvPr/>
        </p:nvSpPr>
        <p:spPr>
          <a:xfrm>
            <a:off x="452487" y="42518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①强化监督，严格执法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谨慎交友，不染恶习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珍爱生命，远离毒品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④抵制诱惑，否定一切</a:t>
            </a:r>
            <a:endParaRPr lang="en-US" altLang="zh-CN" sz="2800" dirty="0"/>
          </a:p>
        </p:txBody>
      </p:sp>
      <p:sp>
        <p:nvSpPr>
          <p:cNvPr id="5" name="QC_7_BD.5_4#d66af350e.choices?vaa=1&amp;vcp=1&amp;pid=14a6e71d2&amp;color=0,0,0&amp;vtp=1&amp;vaab=1&amp;bbb=1">
            <a:extLst>
              <a:ext uri="{FF2B5EF4-FFF2-40B4-BE49-F238E27FC236}">
                <a16:creationId xmlns:a16="http://schemas.microsoft.com/office/drawing/2014/main" id="{F6117F24-E47B-0433-5DF2-E5E7C179968C}"/>
              </a:ext>
            </a:extLst>
          </p:cNvPr>
          <p:cNvSpPr/>
          <p:nvPr/>
        </p:nvSpPr>
        <p:spPr>
          <a:xfrm>
            <a:off x="452487" y="55223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7" name="QC_7_AN.8_1#6540c96a1.bracket?vaa=1&amp;vcp=1&amp;pid=14a6e71d2&amp;color=0,0,0&amp;vpa=3&amp;vtp=1&amp;vaab=1">
            <a:extLst>
              <a:ext uri="{FF2B5EF4-FFF2-40B4-BE49-F238E27FC236}">
                <a16:creationId xmlns:a16="http://schemas.microsoft.com/office/drawing/2014/main" id="{0CB0509D-C5AA-1940-0634-E01362ABFB28}"/>
              </a:ext>
            </a:extLst>
          </p:cNvPr>
          <p:cNvSpPr/>
          <p:nvPr/>
        </p:nvSpPr>
        <p:spPr>
          <a:xfrm>
            <a:off x="10211339" y="12758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_1#6540c96a1?vaa=1&amp;vcp=1&amp;pid=14a6e71d2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（2024·云南·中考）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下列违法行为对应的法律责任正确的是(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_1#6540c96a1.bracket?vaa=1&amp;vcp=1&amp;pid=14a6e71d2&amp;color=0,0,0&amp;vpa=3&amp;vtp=1&amp;vaab=1"/>
          <p:cNvSpPr/>
          <p:nvPr/>
        </p:nvSpPr>
        <p:spPr>
          <a:xfrm>
            <a:off x="10211339" y="18301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7_2#6540c96a1.choices?vaa=1&amp;vcp=1&amp;pid=14a6e71d2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A.谎报险情——刑事责任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.破坏铁路封闭网——民事责任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.非法出售濒危野生动物——刑事责任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.拾得遗失物拒绝归还——行政责任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e286fb416?vcp=1&amp;pid=14a6e71d2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请完成第175~176页【备考练习】习题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0a06bca0.fixed?vcp=1&amp;pid=99bb829c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微专题5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违法与犯罪</a:t>
            </a:r>
            <a:endParaRPr lang="en-US" altLang="zh-CN" sz="4000" dirty="0"/>
          </a:p>
        </p:txBody>
      </p:sp>
      <p:sp>
        <p:nvSpPr>
          <p:cNvPr id="3" name="C_4_BD#00a06bca0.fixed?vcp=1&amp;pid=99bb829c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微专题5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违法与犯罪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ad493cf19?vaa=1&amp;vcp=1&amp;pid=00a06bca0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2024年3月26日，湖北省黄石市中级人民法院对中国足球协会原主席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陈戌源受贿案一审公开宣判，对被告人陈戌源以受贿罪判处无期徒刑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剥夺政治权利终身，并处没收个人全部财产；对其受贿违法所得依法予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以追缴，上缴国库。下列对案例的分析正确的是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ad493cf19.bracket?vaa=1&amp;vcp=1&amp;pid=00a06bca0&amp;color=0,0,0&amp;vpa=4&amp;vtp=1&amp;vaab=1"/>
          <p:cNvSpPr/>
          <p:nvPr/>
        </p:nvSpPr>
        <p:spPr>
          <a:xfrm>
            <a:off x="8284114" y="28103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_2#ad493cf19.choices?vaa=1&amp;vcp=1&amp;pid=00a06bca0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A.陈戌源的行为属于行政违法行为，没收个人全部财产是行政处罚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.陈戌源的行为具有严重社会危害性，触犯了刑法，应受刑罚处罚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.判处无期徒刑、剥夺政治权利终身、没收个人全部财产是主刑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.对受贿违法所得依法予以追缴是附加刑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3e6ed77b2?vaa=1&amp;vcp=1&amp;pid=00a06bca0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法律援助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，是国家建立的为经济困难公民和符合法定条件的其他当事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人无偿提供法律咨询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、代理、刑事辩护等法律服务的制度。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2022年法律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援助法正式施行以来，各级司法行政机关出台多项政策贯彻落实法律援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助法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。2023年，我国共办理法律援助158.5万件。对此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，下列说法不正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2_1#3e6ed77b2.bracket?vaa=1&amp;vcp=1&amp;pid=00a06bca0&amp;color=0,0,0&amp;vpa=5&amp;vtp=1&amp;vaab=1"/>
          <p:cNvSpPr/>
          <p:nvPr/>
        </p:nvSpPr>
        <p:spPr>
          <a:xfrm>
            <a:off x="1883314" y="31318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1_2#3e6ed77b2.choices?vaa=1&amp;vcp=1&amp;pid=00a06bca0&amp;color=0,0,0&amp;vtp=1&amp;vaab=1&amp;bbb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A.法律援助有利于维护人民群众合法权益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.法律援助促进司法公正，维护宪法权威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.法律援助能有力增强人民群众法治获得感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.法律援助是解决纠纷的唯一途径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c1d9635c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ec1d9635c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ec1d9635c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法治教育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3_1#34037205c?sp=1&amp;vaa=1&amp;vcp=1&amp;pid=00a06bca0&amp;color=0,0,0&amp;vtp=1&amp;vaab=1&amp;bt=1&amp;bbb=1&amp;hb=1"/>
          <p:cNvSpPr/>
          <p:nvPr/>
        </p:nvSpPr>
        <p:spPr>
          <a:xfrm>
            <a:off x="539496" y="13666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中考新题型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）某班组织了一次“以案说法”活动，同学们选择了下列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案例进行分析，分析正确的是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21" name="QB_5_BD.13_2#34037205c?colgroup=2,14,12&amp;vaa=1&amp;vcp=1&amp;pid=00a06bca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982386"/>
              </p:ext>
            </p:extLst>
          </p:nvPr>
        </p:nvGraphicFramePr>
        <p:xfrm>
          <a:off x="539496" y="2703607"/>
          <a:ext cx="11073384" cy="2782000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8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8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案例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某住户晚上装修且噪声很大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群众举报而受到罚款处罚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该住户的行为是民事违法行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应向人民法院打电话举报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司机张某醉酒后驾车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被公安机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关抓获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张某的行为严重危害社会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待他的将是行政处罚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B_5_BD.15_1#34037205c?colgroup=2,14,12&amp;vaa=1&amp;vcp=1&amp;pid=00a06bca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989392"/>
              </p:ext>
            </p:extLst>
          </p:nvPr>
        </p:nvGraphicFramePr>
        <p:xfrm>
          <a:off x="539496" y="1465230"/>
          <a:ext cx="11073384" cy="3336736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8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8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案例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王某因为挤占人行道摆摊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阻后辱骂执法人员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被公安机关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拘留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王某的行为破坏了社会秩序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是犯罪行为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程某在网上散播谣言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损害张某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名誉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张某准备依法维权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张某可以用民事诉讼的手段维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护自身合法权益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B_5_BD.15_1#34037205c?colgroup=2,14,12&amp;vaa=1&amp;vcp=1&amp;pid=00a06bca0&amp;color=0,0,0&amp;mp=1&amp;vtp=1&amp;vaab=1&amp;bt=1&amp;bbb=1">
            <a:extLst>
              <a:ext uri="{FF2B5EF4-FFF2-40B4-BE49-F238E27FC236}">
                <a16:creationId xmlns:a16="http://schemas.microsoft.com/office/drawing/2014/main" id="{40A6806C-7A11-371E-A7E8-412A29624B44}"/>
              </a:ext>
            </a:extLst>
          </p:cNvPr>
          <p:cNvSpPr txBox="1"/>
          <p:nvPr/>
        </p:nvSpPr>
        <p:spPr>
          <a:xfrm>
            <a:off x="10894735" y="7568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QO_6_AN.1_1#2617e97d4?vaa=1&amp;vcp=1&amp;pid=0b25e8b7d&amp;color=0,0,0&amp;vtp=1&amp;vaab=1&amp;bbb=1">
            <a:extLst>
              <a:ext uri="{FF2B5EF4-FFF2-40B4-BE49-F238E27FC236}">
                <a16:creationId xmlns:a16="http://schemas.microsoft.com/office/drawing/2014/main" id="{B7202A71-359C-4B00-07BB-1FFC96EB2157}"/>
              </a:ext>
            </a:extLst>
          </p:cNvPr>
          <p:cNvSpPr/>
          <p:nvPr/>
        </p:nvSpPr>
        <p:spPr>
          <a:xfrm>
            <a:off x="502920" y="49332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513af54fa?sp=1&amp;vaa=1&amp;vcp=1&amp;pid=00a06bca0&amp;color=0,0,0&amp;vtp=1&amp;vaab=1&amp;bt=1&amp;bbb=1"/>
          <p:cNvSpPr/>
          <p:nvPr/>
        </p:nvSpPr>
        <p:spPr>
          <a:xfrm>
            <a:off x="539496" y="11879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下面的“？”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处应当对应的是(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23" name="QC_5_BD.16_2#513af54fa?colgroup=28,1&amp;vaa=1&amp;vcp=1&amp;pid=00a06bca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386816"/>
              </p:ext>
            </p:extLst>
          </p:nvPr>
        </p:nvGraphicFramePr>
        <p:xfrm>
          <a:off x="539496" y="1874107"/>
          <a:ext cx="11082528" cy="1121220"/>
        </p:xfrm>
        <a:graphic>
          <a:graphicData uri="http://schemas.openxmlformats.org/drawingml/2006/table">
            <a:tbl>
              <a:tblPr/>
              <a:tblGrid>
                <a:gridCol w="10433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网民李某为泄私愤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在某网络平台多次辱骂张某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给张某造成恶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劣影响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5_AN.17_1#513af54fa.bracket?vaa=1&amp;vcp=1&amp;pid=00a06bca0&amp;color=0,0,0&amp;vpa=7&amp;vtp=1&amp;vaab=1"/>
          <p:cNvSpPr/>
          <p:nvPr/>
        </p:nvSpPr>
        <p:spPr>
          <a:xfrm>
            <a:off x="5309140" y="11745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6_3#513af54fa.choices?vaa=1&amp;vcp=1&amp;pid=00a06bca0&amp;color=0,0,0&amp;vtp=1&amp;vaab=1&amp;bbb=1"/>
          <p:cNvSpPr/>
          <p:nvPr/>
        </p:nvSpPr>
        <p:spPr>
          <a:xfrm>
            <a:off x="539496" y="313140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A.李某被公安机关刑事拘留并处200元罚款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.李某被人民法院判处有期徒刑三年并处罚金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.李某向张某公开赔礼道歉并进行精神损害赔偿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.李某被张某的家人及朋友狠狠打一顿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8_1#847181808?htil=1&amp;vaa=1&amp;vcp=1&amp;pid=00a06bc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3222" y="1189831"/>
            <a:ext cx="3877056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8_2#847181808?htil=1&amp;sp=1&amp;vaa=1&amp;vcp=1&amp;pid=00a06bca0&amp;color=0,0,0&amp;vtp=1&amp;vaab=1&amp;bt=1&amp;bbb=1&amp;hb=1&amp;hs=1"/>
          <p:cNvSpPr/>
          <p:nvPr/>
        </p:nvSpPr>
        <p:spPr>
          <a:xfrm>
            <a:off x="539496" y="1171543"/>
            <a:ext cx="7104888" cy="1295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如果请你给图中的主播提个醒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，下列说法恰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当的是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19_1#847181808.bracket?vaa=1&amp;vcp=1&amp;pid=00a06bca0&amp;color=0,0,0&amp;vpa=8&amp;vtp=1&amp;vaab=1"/>
          <p:cNvSpPr/>
          <p:nvPr/>
        </p:nvSpPr>
        <p:spPr>
          <a:xfrm>
            <a:off x="2238914" y="18268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5_BD.18_4#847181808?htil=1&amp;vaa=1&amp;vcp=1&amp;pid=00a06bca0&amp;color=0,0,0&amp;vtp=1&amp;vaab=1&amp;bbb=1&amp;hb=1&amp;hs=1"/>
          <p:cNvSpPr/>
          <p:nvPr/>
        </p:nvSpPr>
        <p:spPr>
          <a:xfrm>
            <a:off x="539496" y="2536475"/>
            <a:ext cx="710488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要树立诚信意识，恪守诚信准则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诚信直播才能带来持久的效益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虚假宣传必然要承担刑事责任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要善用诚信的智慧，尊重他人隐私</a:t>
            </a:r>
            <a:endParaRPr lang="en-US" altLang="zh-CN" sz="2800" dirty="0"/>
          </a:p>
        </p:txBody>
      </p:sp>
      <p:sp>
        <p:nvSpPr>
          <p:cNvPr id="7" name="QC_5_BD.18_5#847181808.choices?htil=1&amp;vaa=1&amp;vcp=1&amp;pid=00a06bca0&amp;color=0,0,0&amp;vtp=1&amp;vaab=1&amp;bbb=1&amp;hs=1"/>
          <p:cNvSpPr/>
          <p:nvPr/>
        </p:nvSpPr>
        <p:spPr>
          <a:xfrm>
            <a:off x="539496" y="50940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15986866?vcp=1&amp;pid=00a06bca0&amp;color=0,0,0&amp;vtp=1&amp;vaab=1&amp;bt=1&amp;bbb=1"/>
          <p:cNvSpPr/>
          <p:nvPr/>
        </p:nvSpPr>
        <p:spPr>
          <a:xfrm>
            <a:off x="539496" y="9025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【共拒校园欺凌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共建阳光校园】</a:t>
            </a:r>
            <a:endParaRPr lang="en-US" altLang="zh-CN" sz="2800" dirty="0"/>
          </a:p>
        </p:txBody>
      </p:sp>
      <p:sp>
        <p:nvSpPr>
          <p:cNvPr id="3" name="QO_5_BD.20_1#0b25e8b7d?sp=1&amp;vaa=1&amp;vcp=1&amp;pid=00a06bca0&amp;color=0,0,0&amp;vtp=1&amp;vaab=1&amp;bbb=1&amp;hb=1"/>
          <p:cNvSpPr/>
          <p:nvPr/>
        </p:nvSpPr>
        <p:spPr>
          <a:xfrm>
            <a:off x="539496" y="153482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为预防校园欺凌事件的发生，某校九年级（1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）班的同学们开展主题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，请你参与。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情景再现】15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岁的女生王某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因日常纠纷对同班同学陈某心生不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于是在网络上对陈某进行谩骂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并在一天放学后纠集同伴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采取威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搜身等方式逼迫陈某交出财物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21_1#2617e97d4?vaa=1&amp;vcp=1&amp;pid=0b25e8b7d&amp;color=0,0,0&amp;vtp=1&amp;vaab=1&amp;bbb=1"/>
          <p:cNvSpPr/>
          <p:nvPr/>
        </p:nvSpPr>
        <p:spPr>
          <a:xfrm>
            <a:off x="539496" y="47274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（1）王某侵犯了陈某的哪些权利？</a:t>
            </a:r>
            <a:endParaRPr lang="en-US" altLang="zh-CN" sz="2800" dirty="0"/>
          </a:p>
        </p:txBody>
      </p:sp>
      <p:sp>
        <p:nvSpPr>
          <p:cNvPr id="5" name="QO_6_AN.1_1#2617e97d4?vaa=1&amp;vcp=1&amp;pid=0b25e8b7d&amp;color=0,0,0&amp;vtp=1&amp;vaab=1&amp;bbb=1"/>
          <p:cNvSpPr/>
          <p:nvPr/>
        </p:nvSpPr>
        <p:spPr>
          <a:xfrm>
            <a:off x="539496" y="534908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人格尊严权、人身自由权、财产权。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1a72c3efd?vcp=1&amp;pid=0b25e8b7d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观点碰撞】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面对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情景再现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中的校园欺凌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你会怎么做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纷纷表达自己的观点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我要勇敢地进行反抗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和好朋友一起在网络上攻击她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暴制暴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我会选择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默默忍受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因为父母会认为是我的问题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怎么不欺负别人就欺负你呀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3_1#059f3c3d1?vaa=1&amp;vcp=1&amp;pid=0b25e8b7d&amp;color=0,0,0&amp;mp=1&amp;vtp=1&amp;vaab=1&amp;bt=1&amp;bbb=1"/>
          <p:cNvSpPr/>
          <p:nvPr/>
        </p:nvSpPr>
        <p:spPr>
          <a:xfrm>
            <a:off x="539496" y="8983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（2）请运用所学知识，任选一个同学的观点进行评析。</a:t>
            </a:r>
            <a:endParaRPr lang="en-US" altLang="zh-CN" sz="2800" dirty="0"/>
          </a:p>
        </p:txBody>
      </p:sp>
      <p:sp>
        <p:nvSpPr>
          <p:cNvPr id="3" name="QO_6_AN.1_1#059f3c3d1?vaa=1&amp;vcp=1&amp;pid=0b25e8b7d&amp;color=0,0,0&amp;vtp=1&amp;vaab=1&amp;bbb=1&amp;hb=1"/>
          <p:cNvSpPr/>
          <p:nvPr/>
        </p:nvSpPr>
        <p:spPr>
          <a:xfrm>
            <a:off x="539496" y="15260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同学甲：①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勇敢地反抗校园欺凌是正确的，但“以暴制暴”是没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有按照法定程序维权的表现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公民行使权利时，不能损害国家的、社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会的、集体的利益和其他公民的合法的自由与权利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网络不是法外之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地，在网络交往中要恪守道德与法律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默默忍受”是缺乏维权意识的表现，会助长欺凌者的气焰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②当我们的合法权利受到侵害时，要拿起法律武器保护自己。③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面对父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母的误解,我们要加强与父母的沟通，寻求老师、父母的帮助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2548e5f9?vcp=1&amp;pid=0b25e8b7d&amp;color=0,0,0&amp;vtp=1&amp;vaab=1&amp;bt=1&amp;bbb=1"/>
          <p:cNvSpPr/>
          <p:nvPr/>
        </p:nvSpPr>
        <p:spPr>
          <a:xfrm>
            <a:off x="539496" y="126222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倡议宣传】同学们拟定了一份《应对校园欺凌手册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（3）请你将《应对校园欺凌手册》补充完整。</a:t>
            </a:r>
            <a:endParaRPr lang="en-US" altLang="zh-CN" sz="2800" dirty="0"/>
          </a:p>
        </p:txBody>
      </p:sp>
      <p:graphicFrame>
        <p:nvGraphicFramePr>
          <p:cNvPr id="28" name="QB_6_BD.25_2#2c87b3ed1?colgroup=30&amp;vaa=1&amp;vcp=1&amp;pid=0b25e8b7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637703"/>
              </p:ext>
            </p:extLst>
          </p:nvPr>
        </p:nvGraphicFramePr>
        <p:xfrm>
          <a:off x="539496" y="2591022"/>
          <a:ext cx="11091672" cy="2880000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应对校园欺凌手册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拒绝煽风点火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拒绝成为欺凌者的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帮凶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拒绝事不关己的漠视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B_6_AN.26_1#2c87b3ed1.blank?vaa=1&amp;vcp=1&amp;pid=0b25e8b7d&amp;color=0,0,0&amp;vpa=9&amp;vtp=1&amp;vaab=1&amp;bbb=1&amp;hb=1"/>
          <p:cNvSpPr/>
          <p:nvPr/>
        </p:nvSpPr>
        <p:spPr>
          <a:xfrm>
            <a:off x="684784" y="4031022"/>
            <a:ext cx="1096467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在保护好自身的前提下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见义“智”为，帮助被欺凌者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a735e58b.fixed?vcp=1&amp;pid=99bb829c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微专题5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违法与犯罪</a:t>
            </a:r>
            <a:endParaRPr lang="en-US" altLang="zh-CN" sz="4000" dirty="0"/>
          </a:p>
        </p:txBody>
      </p:sp>
      <p:sp>
        <p:nvSpPr>
          <p:cNvPr id="3" name="C_4_BD#ca735e58b.fixed?vcp=1&amp;pid=99bb829c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40f1a059?sp=1&amp;vcp=1&amp;pid=ca735e58b&amp;color=0,0,0&amp;vtp=1&amp;vaab=1&amp;bt=1&amp;bbb=1"/>
          <p:cNvSpPr/>
          <p:nvPr/>
        </p:nvSpPr>
        <p:spPr>
          <a:xfrm>
            <a:off x="539496" y="13679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知识概览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比较一般违法行为与严重违法行为</a:t>
            </a:r>
            <a:endParaRPr lang="en-US" altLang="zh-CN" sz="2800" dirty="0"/>
          </a:p>
        </p:txBody>
      </p:sp>
      <p:graphicFrame>
        <p:nvGraphicFramePr>
          <p:cNvPr id="5" name="P_5_BD#440f1a059?colgroup=7,14,7&amp;vcp=1&amp;pid=ca735e58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81666"/>
              </p:ext>
            </p:extLst>
          </p:nvPr>
        </p:nvGraphicFramePr>
        <p:xfrm>
          <a:off x="539496" y="2704845"/>
          <a:ext cx="11055096" cy="2766824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rowSpan="2" gridSpan="2">
                  <a:txBody>
                    <a:bodyPr/>
                    <a:lstStyle/>
                    <a:p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一般违法行为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严重违法行为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（犯罪）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560"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民事违法行为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行政违法行为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刑事违法行为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危害程度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相对轻微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相对轻微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违反法律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民事法律规范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行政法律规范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刑事法律规范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440f1a059?colgroup=2,4,6,7,7&amp;vcp=1&amp;pid=ca735e58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543617"/>
              </p:ext>
            </p:extLst>
          </p:nvPr>
        </p:nvGraphicFramePr>
        <p:xfrm>
          <a:off x="539496" y="1827974"/>
          <a:ext cx="11188440" cy="3906648"/>
        </p:xfrm>
        <a:graphic>
          <a:graphicData uri="http://schemas.openxmlformats.org/drawingml/2006/table">
            <a:tbl>
              <a:tblPr/>
              <a:tblGrid>
                <a:gridCol w="941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0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9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承担责任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民事责任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返还财产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偿损失等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行政处分或行政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如记过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行政拘留等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刑罚处罚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如有期徒刑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无期徒刑等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典型表现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欠债不还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经同意出版他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人作品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违约等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扰乱社会治安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谎报险情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破坏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铁路封闭网等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故意杀人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拦路抢劫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殴打他人致人重伤或死亡等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440f1a059?colgroup=2,4,6,7,7&amp;vcp=1&amp;pid=ca735e58b&amp;color=0,0,0&amp;mp=1&amp;vtp=1&amp;vaab=1&amp;bt=1&amp;bbb=1">
            <a:extLst>
              <a:ext uri="{FF2B5EF4-FFF2-40B4-BE49-F238E27FC236}">
                <a16:creationId xmlns:a16="http://schemas.microsoft.com/office/drawing/2014/main" id="{6385686A-7B8F-45C5-E950-97C786AC3ECE}"/>
              </a:ext>
            </a:extLst>
          </p:cNvPr>
          <p:cNvSpPr txBox="1"/>
          <p:nvPr/>
        </p:nvSpPr>
        <p:spPr>
          <a:xfrm>
            <a:off x="10876447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440f1a059?colgroup=2,27&amp;vcp=1&amp;pid=ca735e58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636914"/>
              </p:ext>
            </p:extLst>
          </p:nvPr>
        </p:nvGraphicFramePr>
        <p:xfrm>
          <a:off x="411063" y="2659602"/>
          <a:ext cx="11369874" cy="2520000"/>
        </p:xfrm>
        <a:graphic>
          <a:graphicData uri="http://schemas.openxmlformats.org/drawingml/2006/table">
            <a:tbl>
              <a:tblPr/>
              <a:tblGrid>
                <a:gridCol w="9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6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2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2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624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0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都损害了国家和人民的利益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具有社会危害性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都是违法行为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都触犯了法律或法规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都要承担相应的法律责任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一般违法行为和犯罪之间没有不可逾越的鸿沟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有一般违法行为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若不及时改正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任其发展下去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就可能导致犯罪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440f1a059?colgroup=2,27&amp;vcp=1&amp;pid=ca735e58b&amp;color=0,0,0&amp;mp=1&amp;vtp=1&amp;vaab=1&amp;bt=1&amp;bbb=1">
            <a:extLst>
              <a:ext uri="{FF2B5EF4-FFF2-40B4-BE49-F238E27FC236}">
                <a16:creationId xmlns:a16="http://schemas.microsoft.com/office/drawing/2014/main" id="{09E8BDC2-2F4F-E4FD-4947-FB1928759440}"/>
              </a:ext>
            </a:extLst>
          </p:cNvPr>
          <p:cNvSpPr txBox="1"/>
          <p:nvPr/>
        </p:nvSpPr>
        <p:spPr>
          <a:xfrm>
            <a:off x="10934927" y="19511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40f1a059?sp=1&amp;vcp=1&amp;pid=ca735e58b&amp;color=0,0,0&amp;vtp=1&amp;vaab=1&amp;bt=1&amp;bbb=1"/>
          <p:cNvSpPr/>
          <p:nvPr/>
        </p:nvSpPr>
        <p:spPr>
          <a:xfrm>
            <a:off x="539496" y="4401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重点难点易错点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（1）诉讼类型</a:t>
            </a:r>
            <a:endParaRPr lang="en-US" altLang="zh-CN" sz="2800" dirty="0"/>
          </a:p>
        </p:txBody>
      </p:sp>
      <p:graphicFrame>
        <p:nvGraphicFramePr>
          <p:cNvPr id="8" name="P_5_BD#440f1a059?colgroup=2,7,7,11&amp;vcp=1&amp;pid=ca735e58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987917"/>
              </p:ext>
            </p:extLst>
          </p:nvPr>
        </p:nvGraphicFramePr>
        <p:xfrm>
          <a:off x="539496" y="1777029"/>
          <a:ext cx="11064240" cy="4473132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民事诉讼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行政诉讼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刑事诉讼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人民法院在当事人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和其他诉讼参与人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的参加下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理民事案件和解决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民事纠纷的活动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人民法院在双方当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事人的参与下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照司法诉讼程序解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决行政争议案件的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国家司法机关在当事人和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其他诉讼参与人的参加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依法查明犯罪事实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惩罚犯罪分子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保障无罪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的人不受刑事追究的活动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民法典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民事诉讼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行政诉讼法等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刑事诉讼法等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F61ED09-8461-2C47-6F6D-3ECEA3958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774" y="1051502"/>
            <a:ext cx="7606393" cy="4567098"/>
          </a:xfrm>
          <a:prstGeom prst="rect">
            <a:avLst/>
          </a:prstGeom>
        </p:spPr>
      </p:pic>
      <p:sp>
        <p:nvSpPr>
          <p:cNvPr id="2" name="P_5_BD#440f1a059?sp=1&amp;vcp=1&amp;pid=ca735e58b&amp;color=0,0,0&amp;vtp=1&amp;vaab=1&amp;bt=1&amp;bbb=1"/>
          <p:cNvSpPr/>
          <p:nvPr/>
        </p:nvSpPr>
        <p:spPr>
          <a:xfrm>
            <a:off x="539496" y="51864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（2）刑罚的种类</a:t>
            </a:r>
            <a:endParaRPr lang="en-US" altLang="zh-CN" sz="2800" dirty="0"/>
          </a:p>
        </p:txBody>
      </p:sp>
      <p:sp>
        <p:nvSpPr>
          <p:cNvPr id="4" name="P_5_BD#440f1a059?vcp=1&amp;pid=ca735e58b&amp;color=0,0,0&amp;vtp=1&amp;vaab=1&amp;bbb=1"/>
          <p:cNvSpPr/>
          <p:nvPr/>
        </p:nvSpPr>
        <p:spPr>
          <a:xfrm>
            <a:off x="539496" y="56091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特别提示：拘役≠拘留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罚金≠罚款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40f1a059?sp=1&amp;vcp=1&amp;pid=ca735e58b&amp;color=0,0,0&amp;vtp=1&amp;vaab=1&amp;bt=1&amp;bb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）易错点纠偏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①误认为只有犯罪才需要承担法律责任，一般违法行为不需要承担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法律责任。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无论是一般违法行为还是犯罪，都要承担法律责任。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②误认为面对违法犯罪，我们未成年人要勇于斗争，不惜一切代价。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面对违法犯罪，我们未成年人不仅要勇于斗争，更要善于斗争，要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在保全自己、减少伤害的前提下，同违法犯罪作斗争。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889</Words>
  <Application>Microsoft Office PowerPoint</Application>
  <PresentationFormat>宽屏</PresentationFormat>
  <Paragraphs>250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 (正文)</vt:lpstr>
      <vt:lpstr>华文隶书</vt:lpstr>
      <vt:lpstr>SimSun</vt:lpstr>
      <vt:lpstr>微软雅黑</vt:lpstr>
      <vt:lpstr>Arial</vt:lpstr>
      <vt:lpstr>Calibri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7</cp:revision>
  <dcterms:created xsi:type="dcterms:W3CDTF">2024-11-29T08:24:20Z</dcterms:created>
  <dcterms:modified xsi:type="dcterms:W3CDTF">2025-07-24T08:19:05Z</dcterms:modified>
  <cp:category/>
  <cp:contentStatus/>
</cp:coreProperties>
</file>