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391" r:id="rId2"/>
    <p:sldId id="411" r:id="rId3"/>
    <p:sldId id="759" r:id="rId4"/>
    <p:sldId id="713" r:id="rId5"/>
    <p:sldId id="762" r:id="rId6"/>
    <p:sldId id="764" r:id="rId7"/>
    <p:sldId id="765" r:id="rId8"/>
    <p:sldId id="771" r:id="rId9"/>
    <p:sldId id="766" r:id="rId10"/>
    <p:sldId id="772" r:id="rId11"/>
    <p:sldId id="767" r:id="rId12"/>
    <p:sldId id="773" r:id="rId13"/>
    <p:sldId id="774" r:id="rId14"/>
    <p:sldId id="775" r:id="rId15"/>
    <p:sldId id="776" r:id="rId16"/>
    <p:sldId id="768" r:id="rId17"/>
    <p:sldId id="781" r:id="rId18"/>
    <p:sldId id="761" r:id="rId19"/>
  </p:sldIdLst>
  <p:sldSz cx="9144000" cy="5143500" type="screen16x9"/>
  <p:notesSz cx="6858000" cy="9144000"/>
  <p:custDataLst>
    <p:tags r:id="rId22"/>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06" userDrawn="1">
          <p15:clr>
            <a:srgbClr val="A4A3A4"/>
          </p15:clr>
        </p15:guide>
        <p15:guide id="2" pos="2859" userDrawn="1">
          <p15:clr>
            <a:srgbClr val="A4A3A4"/>
          </p15:clr>
        </p15:guide>
      </p15:sldGuideLst>
    </p:ext>
    <p:ext uri="{2D200454-40CA-4A62-9FC3-DE9A4176ACB9}">
      <p15:notesGuideLst xmlns:p15="http://schemas.microsoft.com/office/powerpoint/2012/main">
        <p15:guide id="1" orient="horz" pos="3032">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F"/>
    <a:srgbClr val="D6854B"/>
    <a:srgbClr val="FF974D"/>
    <a:srgbClr val="E56C19"/>
    <a:srgbClr val="BDD6EE"/>
    <a:srgbClr val="EAF0FA"/>
    <a:srgbClr val="E4EBB3"/>
    <a:srgbClr val="CFDEF3"/>
    <a:srgbClr val="D9D9D9"/>
    <a:srgbClr val="ABC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22" autoAdjust="0"/>
    <p:restoredTop sz="86449" autoAdjust="0"/>
  </p:normalViewPr>
  <p:slideViewPr>
    <p:cSldViewPr showGuides="1">
      <p:cViewPr varScale="1">
        <p:scale>
          <a:sx n="97" d="100"/>
          <a:sy n="97" d="100"/>
        </p:scale>
        <p:origin x="72" y="606"/>
      </p:cViewPr>
      <p:guideLst>
        <p:guide orient="horz" pos="1706"/>
        <p:guide pos="28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2856" y="-108"/>
      </p:cViewPr>
      <p:guideLst>
        <p:guide orient="horz" pos="3032"/>
        <p:guide pos="2144"/>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6A9BBCEB-A6EB-4CB6-BCF6-8F5CA44A1DC1}" type="datetimeFigureOut">
              <a:rPr lang="zh-CN" altLang="en-US"/>
              <a:t>2023/7/27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88DC97E6-8DB8-4DE9-8729-4F1A43F66A13}" type="slidenum">
              <a:rPr lang="zh-CN" altLang="en-US"/>
              <a:t>‹#›</a:t>
            </a:fld>
            <a:endParaRPr lang="zh-CN" altLang="en-US"/>
          </a:p>
        </p:txBody>
      </p:sp>
    </p:spTree>
    <p:extLst>
      <p:ext uri="{BB962C8B-B14F-4D97-AF65-F5344CB8AC3E}">
        <p14:creationId xmlns:p14="http://schemas.microsoft.com/office/powerpoint/2010/main" val="2330477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CC1DB3D5-2CA8-4B8F-B421-571B6BD8B95C}" type="datetime1">
              <a:rPr lang="zh-CN" altLang="en-US"/>
              <a:t>2023/7/27</a:t>
            </a:fld>
            <a:endParaRPr lang="zh-CN" altLang="en-US" sz="1200"/>
          </a:p>
        </p:txBody>
      </p:sp>
      <p:sp>
        <p:nvSpPr>
          <p:cNvPr id="10244"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anose="020B0604020202020204" pitchFamily="34" charset="0"/>
                <a:ea typeface="宋体" panose="02010600030101010101" pitchFamily="2" charset="-122"/>
              </a:defRPr>
            </a:lvl1pPr>
            <a:lvl2pPr marL="742950" indent="-285750" defTabSz="0" eaLnBrk="0" hangingPunct="0">
              <a:defRPr>
                <a:solidFill>
                  <a:schemeClr val="tx1"/>
                </a:solidFill>
                <a:latin typeface="Arial" panose="020B0604020202020204" pitchFamily="34" charset="0"/>
                <a:ea typeface="宋体" panose="02010600030101010101" pitchFamily="2" charset="-122"/>
              </a:defRPr>
            </a:lvl2pPr>
            <a:lvl3pPr marL="1143000" indent="-228600" defTabSz="0" eaLnBrk="0" hangingPunct="0">
              <a:defRPr>
                <a:solidFill>
                  <a:schemeClr val="tx1"/>
                </a:solidFill>
                <a:latin typeface="Arial" panose="020B0604020202020204" pitchFamily="34" charset="0"/>
                <a:ea typeface="宋体" panose="02010600030101010101" pitchFamily="2" charset="-122"/>
              </a:defRPr>
            </a:lvl3pPr>
            <a:lvl4pPr marL="1600200" indent="-228600" defTabSz="0" eaLnBrk="0" hangingPunct="0">
              <a:defRPr>
                <a:solidFill>
                  <a:schemeClr val="tx1"/>
                </a:solidFill>
                <a:latin typeface="Arial" panose="020B0604020202020204" pitchFamily="34" charset="0"/>
                <a:ea typeface="宋体" panose="02010600030101010101" pitchFamily="2" charset="-122"/>
              </a:defRPr>
            </a:lvl4pPr>
            <a:lvl5pPr marL="2057400" indent="-228600" defTabSz="0" eaLnBrk="0" hangingPunc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defRPr/>
            </a:pPr>
            <a:r>
              <a:rPr lang="zh-CN" altLang="zh-CN" sz="1200"/>
              <a:t>单击此处编辑母版文本样式</a:t>
            </a:r>
          </a:p>
          <a:p>
            <a:pPr>
              <a:spcBef>
                <a:spcPct val="30000"/>
              </a:spcBef>
              <a:defRPr/>
            </a:pPr>
            <a:r>
              <a:rPr lang="zh-CN" altLang="zh-CN" sz="1200"/>
              <a:t>第二级</a:t>
            </a:r>
          </a:p>
          <a:p>
            <a:pPr>
              <a:spcBef>
                <a:spcPct val="30000"/>
              </a:spcBef>
              <a:defRPr/>
            </a:pPr>
            <a:r>
              <a:rPr lang="zh-CN" altLang="zh-CN" sz="1200"/>
              <a:t>第三级</a:t>
            </a:r>
          </a:p>
          <a:p>
            <a:pPr>
              <a:spcBef>
                <a:spcPct val="30000"/>
              </a:spcBef>
              <a:defRPr/>
            </a:pPr>
            <a:r>
              <a:rPr lang="zh-CN" altLang="zh-CN" sz="1200"/>
              <a:t>第四级</a:t>
            </a:r>
          </a:p>
          <a:p>
            <a:pPr>
              <a:spcBef>
                <a:spcPct val="30000"/>
              </a:spcBef>
              <a:defRPr/>
            </a:pPr>
            <a:r>
              <a:rPr lang="zh-CN" altLang="zh-CN" sz="120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EF3CB808-3130-4D77-A222-D2649ED14188}" type="slidenum">
              <a:rPr lang="zh-CN" altLang="en-US"/>
              <a:t>‹#›</a:t>
            </a:fld>
            <a:endParaRPr lang="zh-CN" altLang="en-US" sz="1200"/>
          </a:p>
        </p:txBody>
      </p:sp>
    </p:spTree>
    <p:extLst>
      <p:ext uri="{BB962C8B-B14F-4D97-AF65-F5344CB8AC3E}">
        <p14:creationId xmlns:p14="http://schemas.microsoft.com/office/powerpoint/2010/main" val="1453134503"/>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6"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BEA543-A537-481B-86F6-550196B60E05}" type="datetime1">
              <a:rPr lang="zh-CN" altLang="en-US" smtClean="0"/>
              <a:t>2023/7/27</a:t>
            </a:fld>
            <a:endParaRPr lang="zh-CN" altLang="en-US" sz="1200"/>
          </a:p>
        </p:txBody>
      </p:sp>
      <p:sp>
        <p:nvSpPr>
          <p:cNvPr id="13317"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8A860A5-30BF-464D-BED0-513EB1F1AF6E}" type="slidenum">
              <a:rPr lang="zh-CN" altLang="en-US" smtClean="0"/>
              <a:t>1</a:t>
            </a:fld>
            <a:endParaRPr lang="zh-CN" altLang="en-US" sz="1200"/>
          </a:p>
        </p:txBody>
      </p:sp>
    </p:spTree>
    <p:extLst>
      <p:ext uri="{BB962C8B-B14F-4D97-AF65-F5344CB8AC3E}">
        <p14:creationId xmlns:p14="http://schemas.microsoft.com/office/powerpoint/2010/main" val="2190164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4"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68AF36-8280-4718-BE0E-DA5FDBE1639F}" type="datetime1">
              <a:rPr lang="zh-CN" altLang="en-US" smtClean="0"/>
              <a:t>2023/7/27</a:t>
            </a:fld>
            <a:endParaRPr lang="zh-CN" altLang="en-US" sz="1200"/>
          </a:p>
        </p:txBody>
      </p:sp>
      <p:sp>
        <p:nvSpPr>
          <p:cNvPr id="15365"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9C1EF5B-9FA9-4427-ACE6-D13AF319A848}" type="slidenum">
              <a:rPr lang="zh-CN" altLang="en-US" smtClean="0"/>
              <a:t>2</a:t>
            </a:fld>
            <a:endParaRPr lang="zh-CN" altLang="en-US" sz="1200"/>
          </a:p>
        </p:txBody>
      </p:sp>
    </p:spTree>
    <p:extLst>
      <p:ext uri="{BB962C8B-B14F-4D97-AF65-F5344CB8AC3E}">
        <p14:creationId xmlns:p14="http://schemas.microsoft.com/office/powerpoint/2010/main" val="11612758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userDrawn="1"/>
        </p:nvSpPr>
        <p:spPr>
          <a:xfrm>
            <a:off x="764086" y="158227"/>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648045" cy="648045"/>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userDrawn="1"/>
        </p:nvSpPr>
        <p:spPr>
          <a:xfrm>
            <a:off x="6966008" y="113477"/>
            <a:ext cx="2232155" cy="400110"/>
          </a:xfrm>
          <a:prstGeom prst="rect">
            <a:avLst/>
          </a:prstGeom>
          <a:noFill/>
        </p:spPr>
        <p:txBody>
          <a:bodyPr wrap="square" rtlCol="0">
            <a:spAutoFit/>
          </a:bodyPr>
          <a:lstStyle/>
          <a:p>
            <a:r>
              <a:rPr lang="zh-CN" altLang="en-US" sz="2000" b="1" dirty="0" smtClean="0">
                <a:solidFill>
                  <a:srgbClr val="004D9F"/>
                </a:solidFill>
                <a:latin typeface="微软雅黑" panose="020B0503020204020204" pitchFamily="34" charset="-122"/>
                <a:ea typeface="微软雅黑" panose="020B0503020204020204" pitchFamily="34" charset="-122"/>
              </a:rPr>
              <a:t>传感器技术应用</a:t>
            </a:r>
            <a:endParaRPr lang="zh-CN" altLang="en-US" sz="2000" dirty="0">
              <a:solidFill>
                <a:srgbClr val="004D9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文本框 6"/>
          <p:cNvSpPr txBox="1"/>
          <p:nvPr userDrawn="1"/>
        </p:nvSpPr>
        <p:spPr>
          <a:xfrm>
            <a:off x="2483855" y="1563680"/>
            <a:ext cx="4251649"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bg1"/>
                </a:solidFill>
                <a:latin typeface="微软雅黑" panose="020B0503020204020204" pitchFamily="34" charset="-122"/>
                <a:ea typeface="微软雅黑" panose="020B0503020204020204" pitchFamily="34" charset="-122"/>
              </a:rPr>
              <a:t>谢 谢</a:t>
            </a:r>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608587" y="96243"/>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524077" cy="52407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665" y="2067263"/>
            <a:ext cx="7317174" cy="876744"/>
          </a:xfrm>
          <a:prstGeom prst="rect">
            <a:avLst/>
          </a:prstGeom>
          <a:solidFill>
            <a:schemeClr val="bg1">
              <a:alpha val="10000"/>
            </a:schemeClr>
          </a:solidFill>
          <a:ln>
            <a:noFill/>
          </a:ln>
          <a:effectLst>
            <a:glow rad="101600">
              <a:schemeClr val="bg1">
                <a:alpha val="6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任务三 </a:t>
            </a:r>
            <a:r>
              <a:rPr lang="en-US" altLang="zh-CN" sz="3200" b="1"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zh-CN" sz="3200" b="1"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智能</a:t>
            </a: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家居烟雾传感器的应用</a:t>
            </a:r>
          </a:p>
        </p:txBody>
      </p:sp>
      <p:sp>
        <p:nvSpPr>
          <p:cNvPr id="2" name="文本框 1"/>
          <p:cNvSpPr txBox="1"/>
          <p:nvPr/>
        </p:nvSpPr>
        <p:spPr>
          <a:xfrm>
            <a:off x="2707005" y="1347470"/>
            <a:ext cx="3730625" cy="460375"/>
          </a:xfrm>
          <a:prstGeom prst="rect">
            <a:avLst/>
          </a:prstGeom>
          <a:noFill/>
        </p:spPr>
        <p:txBody>
          <a:bodyPr wrap="square" rtlCol="0">
            <a:spAutoFit/>
          </a:bodyPr>
          <a:lstStyle/>
          <a:p>
            <a:r>
              <a:rPr lang="zh-CN" altLang="zh-CN" sz="2400" b="1" dirty="0">
                <a:solidFill>
                  <a:schemeClr val="bg1"/>
                </a:solidFill>
                <a:latin typeface="微软雅黑" panose="020B0503020204020204" pitchFamily="34" charset="-122"/>
                <a:ea typeface="微软雅黑" panose="020B0503020204020204" pitchFamily="34" charset="-122"/>
              </a:rPr>
              <a:t>项目三 气敏传感器的应用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p>
        </p:txBody>
      </p:sp>
      <p:sp>
        <p:nvSpPr>
          <p:cNvPr id="5" name="文本框 4"/>
          <p:cNvSpPr txBox="1"/>
          <p:nvPr/>
        </p:nvSpPr>
        <p:spPr>
          <a:xfrm>
            <a:off x="1299210" y="1348105"/>
            <a:ext cx="6969125" cy="2046605"/>
          </a:xfrm>
          <a:prstGeom prst="rect">
            <a:avLst/>
          </a:prstGeom>
          <a:noFill/>
        </p:spPr>
        <p:txBody>
          <a:bodyPr wrap="square" rtlCol="0" anchor="t">
            <a:noAutofit/>
          </a:bodyPr>
          <a:lstStyle/>
          <a:p>
            <a:pPr marL="0" indent="457200" latinLnBrk="0">
              <a:lnSpc>
                <a:spcPct val="150000"/>
              </a:lnSpc>
              <a:buNone/>
            </a:pPr>
            <a:r>
              <a:rPr lang="zh-CN" altLang="en-US" sz="1800"/>
              <a:t>请根据小王的实际需求,选择烟雾传感器，完成下列表格。</a:t>
            </a:r>
          </a:p>
          <a:p>
            <a:pPr marL="0" indent="457200" latinLnBrk="0">
              <a:lnSpc>
                <a:spcPct val="150000"/>
              </a:lnSpc>
              <a:buNone/>
            </a:pPr>
            <a:endParaRPr lang="zh-CN" altLang="en-US" sz="1800"/>
          </a:p>
          <a:p>
            <a:pPr marL="0" indent="457200" latinLnBrk="0">
              <a:lnSpc>
                <a:spcPct val="150000"/>
              </a:lnSpc>
              <a:buNone/>
            </a:pPr>
            <a:endParaRPr lang="zh-CN" altLang="en-US" sz="1800"/>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（一）烟雾传感器的选型</a:t>
            </a:r>
          </a:p>
        </p:txBody>
      </p:sp>
      <p:graphicFrame>
        <p:nvGraphicFramePr>
          <p:cNvPr id="7" name="表格 6"/>
          <p:cNvGraphicFramePr/>
          <p:nvPr>
            <p:custDataLst>
              <p:tags r:id="rId1"/>
            </p:custDataLst>
          </p:nvPr>
        </p:nvGraphicFramePr>
        <p:xfrm>
          <a:off x="1835785" y="2190750"/>
          <a:ext cx="5663565" cy="762000"/>
        </p:xfrm>
        <a:graphic>
          <a:graphicData uri="http://schemas.openxmlformats.org/drawingml/2006/table">
            <a:tbl>
              <a:tblPr firstRow="1" bandRow="1">
                <a:tableStyleId>{5C22544A-7EE6-4342-B048-85BDC9FD1C3A}</a:tableStyleId>
              </a:tblPr>
              <a:tblGrid>
                <a:gridCol w="1887855"/>
                <a:gridCol w="1887855"/>
                <a:gridCol w="1887855"/>
              </a:tblGrid>
              <a:tr h="381000">
                <a:tc>
                  <a:txBody>
                    <a:bodyPr/>
                    <a:lstStyle/>
                    <a:p>
                      <a:pPr algn="ctr">
                        <a:buNone/>
                      </a:pPr>
                      <a:r>
                        <a:rPr lang="zh-CN" altLang="en-US"/>
                        <a:t>卧室</a:t>
                      </a:r>
                    </a:p>
                  </a:txBody>
                  <a:tcPr/>
                </a:tc>
                <a:tc>
                  <a:txBody>
                    <a:bodyPr/>
                    <a:lstStyle/>
                    <a:p>
                      <a:pPr algn="ctr">
                        <a:buNone/>
                      </a:pPr>
                      <a:r>
                        <a:rPr lang="zh-CN" altLang="en-US"/>
                        <a:t>客厅</a:t>
                      </a:r>
                    </a:p>
                  </a:txBody>
                  <a:tcPr/>
                </a:tc>
                <a:tc>
                  <a:txBody>
                    <a:bodyPr/>
                    <a:lstStyle/>
                    <a:p>
                      <a:pPr algn="ctr">
                        <a:buNone/>
                      </a:pPr>
                      <a:r>
                        <a:rPr lang="zh-CN" altLang="en-US"/>
                        <a:t>厨房</a:t>
                      </a:r>
                    </a:p>
                  </a:txBody>
                  <a:tcPr/>
                </a:tc>
              </a:tr>
              <a:tr h="381000">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p>
        </p:txBody>
      </p:sp>
      <p:sp>
        <p:nvSpPr>
          <p:cNvPr id="5" name="文本框 4"/>
          <p:cNvSpPr txBox="1"/>
          <p:nvPr/>
        </p:nvSpPr>
        <p:spPr>
          <a:xfrm>
            <a:off x="1299210" y="1348105"/>
            <a:ext cx="6969125" cy="1703705"/>
          </a:xfrm>
          <a:prstGeom prst="rect">
            <a:avLst/>
          </a:prstGeom>
          <a:noFill/>
        </p:spPr>
        <p:txBody>
          <a:bodyPr wrap="square" rtlCol="0" anchor="t">
            <a:noAutofit/>
          </a:bodyPr>
          <a:lstStyle/>
          <a:p>
            <a:pPr marL="0" indent="457200" latinLnBrk="0">
              <a:lnSpc>
                <a:spcPct val="150000"/>
              </a:lnSpc>
              <a:buNone/>
            </a:pPr>
            <a:r>
              <a:rPr lang="zh-CN" altLang="en-US" sz="1800"/>
              <a:t>请你根据小王家户型图，选定烟雾传感器的安装位置</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（二）烟雾传感器的安装</a:t>
            </a:r>
          </a:p>
        </p:txBody>
      </p:sp>
      <p:pic>
        <p:nvPicPr>
          <p:cNvPr id="2" name="图片 1"/>
          <p:cNvPicPr>
            <a:picLocks noChangeAspect="1"/>
          </p:cNvPicPr>
          <p:nvPr>
            <p:custDataLst>
              <p:tags r:id="rId1"/>
            </p:custDataLst>
          </p:nvPr>
        </p:nvPicPr>
        <p:blipFill>
          <a:blip r:embed="rId3"/>
          <a:stretch>
            <a:fillRect/>
          </a:stretch>
        </p:blipFill>
        <p:spPr>
          <a:xfrm>
            <a:off x="2412365" y="2035810"/>
            <a:ext cx="3808730" cy="278066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p>
        </p:txBody>
      </p:sp>
      <p:sp>
        <p:nvSpPr>
          <p:cNvPr id="5" name="文本框 4"/>
          <p:cNvSpPr txBox="1"/>
          <p:nvPr/>
        </p:nvSpPr>
        <p:spPr>
          <a:xfrm>
            <a:off x="603250" y="1348105"/>
            <a:ext cx="7864475" cy="3296285"/>
          </a:xfrm>
          <a:prstGeom prst="rect">
            <a:avLst/>
          </a:prstGeom>
          <a:noFill/>
        </p:spPr>
        <p:txBody>
          <a:bodyPr wrap="square" rtlCol="0" anchor="t">
            <a:noAutofit/>
          </a:bodyPr>
          <a:lstStyle/>
          <a:p>
            <a:pPr marL="0" indent="457200" latinLnBrk="0">
              <a:lnSpc>
                <a:spcPct val="150000"/>
              </a:lnSpc>
              <a:buNone/>
            </a:pPr>
            <a:r>
              <a:rPr lang="zh-CN" altLang="en-US" sz="1400" b="1"/>
              <a:t>步骤 1:</a:t>
            </a:r>
            <a:r>
              <a:rPr lang="zh-CN" altLang="en-US" sz="1400"/>
              <a:t>将 2 节 AA 碱性电池装入产品,且电池极性需要安装正确。 按住消音/ 自检按钮约 1 s 后释放,确认指示灯红、黄、绿交替闪烁一次,蜂鸣器鸣叫一次。</a:t>
            </a:r>
          </a:p>
          <a:p>
            <a:pPr marL="0" indent="457200" latinLnBrk="0">
              <a:lnSpc>
                <a:spcPct val="150000"/>
              </a:lnSpc>
              <a:buNone/>
            </a:pPr>
            <a:r>
              <a:rPr lang="zh-CN" altLang="en-US" sz="1400" b="1"/>
              <a:t>步骤 2:</a:t>
            </a:r>
            <a:r>
              <a:rPr lang="zh-CN" altLang="en-US" sz="1400"/>
              <a:t>将报警器装入安装底盘,并顺时针旋转直至入位。 (将报警器按键对准底盘上的箭头标志,左右转动后报警器入位到底板上,然后顺时针转动报警器直至旋紧)。</a:t>
            </a:r>
          </a:p>
          <a:p>
            <a:pPr marL="0" indent="457200" latinLnBrk="0">
              <a:lnSpc>
                <a:spcPct val="150000"/>
              </a:lnSpc>
              <a:buNone/>
            </a:pPr>
            <a:r>
              <a:rPr lang="zh-CN" altLang="en-US" sz="1400" b="1"/>
              <a:t>步骤 3:</a:t>
            </a:r>
            <a:r>
              <a:rPr lang="zh-CN" altLang="en-US" sz="1400"/>
              <a:t>打开米家 APP,点击首页右上角“</a:t>
            </a:r>
            <a:r>
              <a:rPr lang="en-US" altLang="zh-CN" sz="1400"/>
              <a:t>+</a:t>
            </a:r>
            <a:r>
              <a:rPr lang="zh-CN" altLang="en-US" sz="1400"/>
              <a:t>”,进入“添加设备”界面,选择“烟雾传感器”进入“烟雾传感器”界面,再点击“Aqara 烟雾报警器(NB-IoT 版)”,并按照界面提示操作,直到设备添加成功。</a:t>
            </a:r>
          </a:p>
          <a:p>
            <a:pPr marL="0" indent="457200" latinLnBrk="0">
              <a:lnSpc>
                <a:spcPct val="150000"/>
              </a:lnSpc>
              <a:buNone/>
            </a:pPr>
            <a:r>
              <a:rPr lang="zh-CN" altLang="en-US" sz="1400" b="1"/>
              <a:t>步骤 4:</a:t>
            </a:r>
            <a:r>
              <a:rPr lang="zh-CN" altLang="en-US" sz="1400"/>
              <a:t>按住消音/ 自检按钮约 3 s 后,指示灯会持续闪烁红色,报警音以渐进音的方式响起,报警器进入模拟报警状态。</a:t>
            </a:r>
          </a:p>
          <a:p>
            <a:pPr marL="0" indent="457200" latinLnBrk="0">
              <a:lnSpc>
                <a:spcPct val="150000"/>
              </a:lnSpc>
              <a:buNone/>
            </a:pPr>
            <a:r>
              <a:rPr lang="zh-CN" altLang="en-US" sz="1400" b="1"/>
              <a:t>步骤 5:</a:t>
            </a:r>
            <a:r>
              <a:rPr lang="zh-CN" altLang="en-US" sz="1400"/>
              <a:t>松开消音/ 自检按钮后,指示灯停止闪烁,报警音停止,报警器退出模拟报警状态。</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（三）烟雾传感器的调试</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p>
        </p:txBody>
      </p:sp>
      <p:sp>
        <p:nvSpPr>
          <p:cNvPr id="5" name="文本框 4"/>
          <p:cNvSpPr txBox="1"/>
          <p:nvPr/>
        </p:nvSpPr>
        <p:spPr>
          <a:xfrm>
            <a:off x="1116330" y="1348105"/>
            <a:ext cx="6896735" cy="3296285"/>
          </a:xfrm>
          <a:prstGeom prst="rect">
            <a:avLst/>
          </a:prstGeom>
          <a:noFill/>
        </p:spPr>
        <p:txBody>
          <a:bodyPr wrap="square" rtlCol="0" anchor="t">
            <a:noAutofit/>
          </a:bodyPr>
          <a:lstStyle/>
          <a:p>
            <a:pPr marL="0" indent="457200" latinLnBrk="0">
              <a:lnSpc>
                <a:spcPct val="150000"/>
              </a:lnSpc>
              <a:buNone/>
            </a:pPr>
            <a:r>
              <a:rPr lang="zh-CN" altLang="en-US" sz="1400"/>
              <a:t>烟雾传感器故障现象主要分为低电量报警和故障报警两种情况。 在维修车间,工作者主要通过观察指示灯的显示状态和听蜂鸣器的呼叫状态等辅助手段来判断机件是否工作正常，如下表：</a:t>
            </a:r>
          </a:p>
          <a:p>
            <a:pPr marL="0" indent="457200" latinLnBrk="0">
              <a:lnSpc>
                <a:spcPct val="150000"/>
              </a:lnSpc>
              <a:buNone/>
            </a:pPr>
            <a:endParaRPr lang="zh-CN" altLang="en-US" sz="1400"/>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（四）故障识别与排除</a:t>
            </a:r>
          </a:p>
        </p:txBody>
      </p:sp>
      <p:graphicFrame>
        <p:nvGraphicFramePr>
          <p:cNvPr id="2" name="表格 1"/>
          <p:cNvGraphicFramePr/>
          <p:nvPr>
            <p:custDataLst>
              <p:tags r:id="rId1"/>
            </p:custDataLst>
          </p:nvPr>
        </p:nvGraphicFramePr>
        <p:xfrm>
          <a:off x="1475740" y="2499995"/>
          <a:ext cx="6398895" cy="1143000"/>
        </p:xfrm>
        <a:graphic>
          <a:graphicData uri="http://schemas.openxmlformats.org/drawingml/2006/table">
            <a:tbl>
              <a:tblPr firstRow="1" bandRow="1">
                <a:tableStyleId>{5C22544A-7EE6-4342-B048-85BDC9FD1C3A}</a:tableStyleId>
              </a:tblPr>
              <a:tblGrid>
                <a:gridCol w="2132965"/>
                <a:gridCol w="2132965"/>
                <a:gridCol w="2132965"/>
              </a:tblGrid>
              <a:tr h="381000">
                <a:tc>
                  <a:txBody>
                    <a:bodyPr/>
                    <a:lstStyle/>
                    <a:p>
                      <a:pPr algn="ctr">
                        <a:buNone/>
                      </a:pPr>
                      <a:r>
                        <a:rPr lang="zh-CN" altLang="en-US"/>
                        <a:t>探测器状态</a:t>
                      </a:r>
                    </a:p>
                  </a:txBody>
                  <a:tcPr/>
                </a:tc>
                <a:tc>
                  <a:txBody>
                    <a:bodyPr/>
                    <a:lstStyle/>
                    <a:p>
                      <a:pPr algn="ctr">
                        <a:buNone/>
                      </a:pPr>
                      <a:r>
                        <a:rPr lang="zh-CN" altLang="en-US"/>
                        <a:t>指示灯状态</a:t>
                      </a:r>
                    </a:p>
                  </a:txBody>
                  <a:tcPr/>
                </a:tc>
                <a:tc>
                  <a:txBody>
                    <a:bodyPr/>
                    <a:lstStyle/>
                    <a:p>
                      <a:pPr algn="ctr">
                        <a:buNone/>
                      </a:pPr>
                      <a:r>
                        <a:rPr lang="zh-CN" altLang="en-US"/>
                        <a:t>蜂鸣器状态</a:t>
                      </a:r>
                    </a:p>
                  </a:txBody>
                  <a:tcPr/>
                </a:tc>
              </a:tr>
              <a:tr h="381000">
                <a:tc>
                  <a:txBody>
                    <a:bodyPr/>
                    <a:lstStyle/>
                    <a:p>
                      <a:pPr algn="ctr">
                        <a:buNone/>
                      </a:pPr>
                      <a:r>
                        <a:rPr lang="zh-CN" altLang="en-US"/>
                        <a:t>低电量报警</a:t>
                      </a:r>
                    </a:p>
                  </a:txBody>
                  <a:tcPr/>
                </a:tc>
                <a:tc>
                  <a:txBody>
                    <a:bodyPr/>
                    <a:lstStyle/>
                    <a:p>
                      <a:pPr algn="ctr">
                        <a:buNone/>
                      </a:pPr>
                      <a:r>
                        <a:rPr lang="zh-CN" altLang="en-US"/>
                        <a:t>黄灯闪烁一次</a:t>
                      </a:r>
                    </a:p>
                  </a:txBody>
                  <a:tcPr/>
                </a:tc>
                <a:tc>
                  <a:txBody>
                    <a:bodyPr/>
                    <a:lstStyle/>
                    <a:p>
                      <a:pPr algn="ctr">
                        <a:buNone/>
                      </a:pPr>
                      <a:r>
                        <a:rPr lang="zh-CN" altLang="en-US"/>
                        <a:t>鸣叫一次</a:t>
                      </a:r>
                    </a:p>
                  </a:txBody>
                  <a:tcPr/>
                </a:tc>
              </a:tr>
              <a:tr h="381000">
                <a:tc>
                  <a:txBody>
                    <a:bodyPr/>
                    <a:lstStyle/>
                    <a:p>
                      <a:pPr algn="ctr">
                        <a:buNone/>
                      </a:pPr>
                      <a:r>
                        <a:rPr lang="zh-CN" altLang="en-US"/>
                        <a:t>故障报警</a:t>
                      </a:r>
                    </a:p>
                  </a:txBody>
                  <a:tcPr/>
                </a:tc>
                <a:tc>
                  <a:txBody>
                    <a:bodyPr/>
                    <a:lstStyle/>
                    <a:p>
                      <a:pPr algn="ctr">
                        <a:buNone/>
                      </a:pPr>
                      <a:r>
                        <a:rPr lang="zh-CN" altLang="en-US"/>
                        <a:t>黄灯闪烁三次</a:t>
                      </a:r>
                    </a:p>
                  </a:txBody>
                  <a:tcPr/>
                </a:tc>
                <a:tc>
                  <a:txBody>
                    <a:bodyPr/>
                    <a:lstStyle/>
                    <a:p>
                      <a:pPr algn="ctr">
                        <a:buNone/>
                      </a:pPr>
                      <a:r>
                        <a:rPr lang="zh-CN" altLang="en-US"/>
                        <a:t>鸣叫三次</a:t>
                      </a:r>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p>
        </p:txBody>
      </p:sp>
      <p:sp>
        <p:nvSpPr>
          <p:cNvPr id="5" name="文本框 4"/>
          <p:cNvSpPr txBox="1"/>
          <p:nvPr/>
        </p:nvSpPr>
        <p:spPr>
          <a:xfrm>
            <a:off x="883920" y="1203325"/>
            <a:ext cx="7577455" cy="3579495"/>
          </a:xfrm>
          <a:prstGeom prst="rect">
            <a:avLst/>
          </a:prstGeom>
          <a:noFill/>
        </p:spPr>
        <p:txBody>
          <a:bodyPr wrap="square" rtlCol="0" anchor="t">
            <a:noAutofit/>
          </a:bodyPr>
          <a:lstStyle/>
          <a:p>
            <a:pPr marL="0" indent="457200" latinLnBrk="0">
              <a:lnSpc>
                <a:spcPct val="150000"/>
              </a:lnSpc>
              <a:buNone/>
            </a:pPr>
            <a:r>
              <a:rPr lang="zh-CN" altLang="en-US" sz="1400"/>
              <a:t>电池电压不足时,报警器会给出间断的“滴”声提示,并伴随指示灯闪烁,发出警告信号。 此时需更换电池。 更换电池方法如下:</a:t>
            </a:r>
          </a:p>
          <a:p>
            <a:pPr marL="0" indent="457200" latinLnBrk="0">
              <a:lnSpc>
                <a:spcPct val="150000"/>
              </a:lnSpc>
              <a:buNone/>
            </a:pPr>
            <a:r>
              <a:rPr lang="zh-CN" altLang="en-US" sz="1400"/>
              <a:t>(1)拆下报警器。</a:t>
            </a:r>
          </a:p>
          <a:p>
            <a:pPr marL="0" indent="457200" latinLnBrk="0">
              <a:lnSpc>
                <a:spcPct val="150000"/>
              </a:lnSpc>
              <a:buNone/>
            </a:pPr>
            <a:r>
              <a:rPr lang="zh-CN" altLang="en-US" sz="1400"/>
              <a:t>(2)取出电池,按住消音/ 自检按钮约 5 s 后松开(释放报警器残留的电量,以免产生低电量报警)。</a:t>
            </a:r>
          </a:p>
          <a:p>
            <a:pPr marL="0" indent="457200" latinLnBrk="0">
              <a:lnSpc>
                <a:spcPct val="150000"/>
              </a:lnSpc>
              <a:buNone/>
            </a:pPr>
            <a:r>
              <a:rPr lang="zh-CN" altLang="en-US" sz="1400"/>
              <a:t>(3)将新电池按电池极性正确安装。</a:t>
            </a:r>
          </a:p>
          <a:p>
            <a:pPr marL="0" indent="457200" latinLnBrk="0">
              <a:lnSpc>
                <a:spcPct val="150000"/>
              </a:lnSpc>
              <a:buNone/>
            </a:pPr>
            <a:r>
              <a:rPr lang="zh-CN" altLang="en-US" sz="1400"/>
              <a:t>(4)按住消音/ 自检按钮 1 s 后释放,检查报警器是否能正常使用。 如果报警器能够自检,并给出声光警报,则报警器正常运作。</a:t>
            </a:r>
          </a:p>
          <a:p>
            <a:pPr marL="0" indent="457200" latinLnBrk="0">
              <a:lnSpc>
                <a:spcPct val="150000"/>
              </a:lnSpc>
              <a:buNone/>
            </a:pPr>
            <a:r>
              <a:rPr lang="zh-CN" altLang="en-US" sz="1400"/>
              <a:t>(5)重新将报警器装入底座。</a:t>
            </a:r>
          </a:p>
          <a:p>
            <a:pPr marL="0" indent="457200" latinLnBrk="0">
              <a:lnSpc>
                <a:spcPct val="150000"/>
              </a:lnSpc>
              <a:buNone/>
            </a:pPr>
            <a:r>
              <a:rPr lang="zh-CN" altLang="en-US" sz="1400"/>
              <a:t>(6)发生火灾报警后,电池可能产生损耗或发生损坏。 为保证报警器能够正常工作,建议发生火灾报警后立即更换电池。</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（五）低电量报警排除</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三、</a:t>
            </a:r>
            <a:r>
              <a:rPr lang="zh-CN" altLang="en-US" sz="2400" b="1" dirty="0">
                <a:solidFill>
                  <a:schemeClr val="accent5">
                    <a:lumMod val="50000"/>
                  </a:schemeClr>
                </a:solidFill>
                <a:latin typeface="+mn-ea"/>
                <a:ea typeface="+mn-ea"/>
              </a:rPr>
              <a:t>任务实施</a:t>
            </a:r>
          </a:p>
        </p:txBody>
      </p:sp>
      <p:sp>
        <p:nvSpPr>
          <p:cNvPr id="5" name="文本框 4"/>
          <p:cNvSpPr txBox="1"/>
          <p:nvPr/>
        </p:nvSpPr>
        <p:spPr>
          <a:xfrm>
            <a:off x="1316990" y="1348105"/>
            <a:ext cx="6350000" cy="2440940"/>
          </a:xfrm>
          <a:prstGeom prst="rect">
            <a:avLst/>
          </a:prstGeom>
          <a:noFill/>
        </p:spPr>
        <p:txBody>
          <a:bodyPr wrap="square" rtlCol="0" anchor="t">
            <a:noAutofit/>
          </a:bodyPr>
          <a:lstStyle/>
          <a:p>
            <a:pPr marL="0" indent="457200" latinLnBrk="0">
              <a:lnSpc>
                <a:spcPct val="150000"/>
              </a:lnSpc>
              <a:buNone/>
            </a:pPr>
            <a:r>
              <a:rPr lang="zh-CN" altLang="en-US" sz="1800"/>
              <a:t>当报警器出现灵敏度故障时,约每隔 50 s 会发出三次连续的“滴”声,且黄灯同步闪烁三次,说明报警器不能感知烟雾,也不能发出警报。 此时需与负责售后的客户服务部联系,返厂维修。</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（六）故障报警排除</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四、</a:t>
            </a:r>
            <a:r>
              <a:rPr lang="zh-CN" altLang="en-US" sz="2400" b="1" dirty="0">
                <a:solidFill>
                  <a:schemeClr val="accent5">
                    <a:lumMod val="50000"/>
                  </a:schemeClr>
                </a:solidFill>
                <a:latin typeface="+mn-ea"/>
                <a:ea typeface="+mn-ea"/>
              </a:rPr>
              <a:t>任务总结</a:t>
            </a:r>
          </a:p>
        </p:txBody>
      </p:sp>
      <p:sp>
        <p:nvSpPr>
          <p:cNvPr id="5" name="文本框 4"/>
          <p:cNvSpPr txBox="1"/>
          <p:nvPr/>
        </p:nvSpPr>
        <p:spPr>
          <a:xfrm>
            <a:off x="1299210" y="1348105"/>
            <a:ext cx="6969125" cy="2987675"/>
          </a:xfrm>
          <a:prstGeom prst="rect">
            <a:avLst/>
          </a:prstGeom>
          <a:noFill/>
        </p:spPr>
        <p:txBody>
          <a:bodyPr wrap="square" rtlCol="0" anchor="t">
            <a:noAutofit/>
          </a:bodyPr>
          <a:lstStyle/>
          <a:p>
            <a:pPr marL="0" indent="0" latinLnBrk="0">
              <a:lnSpc>
                <a:spcPct val="150000"/>
              </a:lnSpc>
              <a:buNone/>
            </a:pPr>
            <a:r>
              <a:rPr lang="zh-CN" altLang="en-US" sz="1600" dirty="0"/>
              <a:t>(1)烟雾传感器可分为 。 </a:t>
            </a:r>
            <a:r>
              <a:rPr lang="zh-CN" altLang="en-US" sz="1600" dirty="0" smtClean="0"/>
              <a:t>(   </a:t>
            </a:r>
            <a:r>
              <a:rPr lang="en-US" altLang="zh-CN" sz="1600" dirty="0" smtClean="0"/>
              <a:t> </a:t>
            </a:r>
            <a:r>
              <a:rPr lang="zh-CN" altLang="en-US" sz="1600" dirty="0"/>
              <a:t>)</a:t>
            </a:r>
          </a:p>
          <a:p>
            <a:pPr marL="0" indent="0" latinLnBrk="0">
              <a:lnSpc>
                <a:spcPct val="150000"/>
              </a:lnSpc>
              <a:buNone/>
            </a:pPr>
            <a:r>
              <a:rPr lang="zh-CN" altLang="en-US" sz="1600" dirty="0"/>
              <a:t>A.离子式烟雾传感器 B.光电烟雾传感器 C.气敏式烟雾传感器</a:t>
            </a:r>
          </a:p>
          <a:p>
            <a:pPr marL="0" indent="0" latinLnBrk="0">
              <a:lnSpc>
                <a:spcPct val="150000"/>
              </a:lnSpc>
              <a:buNone/>
            </a:pPr>
            <a:endParaRPr lang="zh-CN" altLang="en-US" sz="1600" dirty="0"/>
          </a:p>
          <a:p>
            <a:pPr marL="0" indent="0" latinLnBrk="0">
              <a:lnSpc>
                <a:spcPct val="150000"/>
              </a:lnSpc>
              <a:buNone/>
            </a:pPr>
            <a:r>
              <a:rPr lang="zh-CN" altLang="en-US" sz="1600" dirty="0"/>
              <a:t>(2)酒精传感器的作用是 。 </a:t>
            </a:r>
            <a:r>
              <a:rPr lang="zh-CN" altLang="en-US" sz="1600" dirty="0" smtClean="0"/>
              <a:t>(  </a:t>
            </a:r>
            <a:r>
              <a:rPr lang="en-US" altLang="zh-CN" sz="1600" dirty="0" smtClean="0"/>
              <a:t> </a:t>
            </a:r>
            <a:r>
              <a:rPr lang="zh-CN" altLang="en-US" sz="1600" dirty="0" smtClean="0"/>
              <a:t> </a:t>
            </a:r>
            <a:r>
              <a:rPr lang="zh-CN" altLang="en-US" sz="1600" dirty="0"/>
              <a:t>)</a:t>
            </a:r>
          </a:p>
          <a:p>
            <a:pPr marL="0" indent="0" latinLnBrk="0">
              <a:lnSpc>
                <a:spcPct val="150000"/>
              </a:lnSpc>
              <a:buNone/>
            </a:pPr>
            <a:r>
              <a:rPr lang="zh-CN" altLang="en-US" sz="1600" dirty="0"/>
              <a:t>A.检测火灾 B.酒精含量测试 C.一氧化碳气体检测</a:t>
            </a:r>
          </a:p>
          <a:p>
            <a:pPr marL="0" indent="0" latinLnBrk="0">
              <a:lnSpc>
                <a:spcPct val="150000"/>
              </a:lnSpc>
              <a:buNone/>
            </a:pPr>
            <a:endParaRPr lang="zh-CN" altLang="en-US" sz="1600" dirty="0"/>
          </a:p>
          <a:p>
            <a:pPr marL="0" indent="0" latinLnBrk="0">
              <a:lnSpc>
                <a:spcPct val="150000"/>
              </a:lnSpc>
              <a:buNone/>
            </a:pPr>
            <a:r>
              <a:rPr lang="zh-CN" altLang="en-US" sz="1600" dirty="0"/>
              <a:t>(</a:t>
            </a:r>
            <a:r>
              <a:rPr lang="en-US" altLang="zh-CN" sz="1600" dirty="0"/>
              <a:t>3</a:t>
            </a:r>
            <a:r>
              <a:rPr lang="zh-CN" altLang="en-US" sz="1600" dirty="0"/>
              <a:t>)为了检测天然气是否泄漏,应该使用 进行检测。 ( </a:t>
            </a:r>
            <a:r>
              <a:rPr lang="zh-CN" altLang="en-US" sz="1600" dirty="0" smtClean="0"/>
              <a:t>  </a:t>
            </a:r>
            <a:r>
              <a:rPr lang="en-US" altLang="zh-CN" sz="1600" dirty="0" smtClean="0"/>
              <a:t> </a:t>
            </a:r>
            <a:r>
              <a:rPr lang="zh-CN" altLang="en-US" sz="1600" dirty="0"/>
              <a:t>)</a:t>
            </a:r>
          </a:p>
          <a:p>
            <a:pPr marL="0" indent="0" latinLnBrk="0">
              <a:lnSpc>
                <a:spcPct val="150000"/>
              </a:lnSpc>
              <a:buNone/>
            </a:pPr>
            <a:r>
              <a:rPr lang="zh-CN" altLang="en-US" sz="1600" dirty="0"/>
              <a:t>A.一氧化碳气体传感器 B.酒精传感器 C.燃气传感器</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（一）知识巩固</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四、</a:t>
            </a:r>
            <a:r>
              <a:rPr lang="zh-CN" altLang="en-US" sz="2400" b="1" dirty="0">
                <a:solidFill>
                  <a:schemeClr val="accent5">
                    <a:lumMod val="50000"/>
                  </a:schemeClr>
                </a:solidFill>
                <a:latin typeface="+mn-ea"/>
                <a:ea typeface="+mn-ea"/>
              </a:rPr>
              <a:t>任务总结</a:t>
            </a:r>
          </a:p>
        </p:txBody>
      </p:sp>
      <p:sp>
        <p:nvSpPr>
          <p:cNvPr id="5" name="文本框 4"/>
          <p:cNvSpPr txBox="1"/>
          <p:nvPr/>
        </p:nvSpPr>
        <p:spPr>
          <a:xfrm>
            <a:off x="1299210" y="1348105"/>
            <a:ext cx="6969125" cy="2987675"/>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sz="1600"/>
              <a:t>烟雾传感器的分类</a:t>
            </a:r>
          </a:p>
          <a:p>
            <a:pPr marL="285750" indent="-285750" latinLnBrk="0">
              <a:lnSpc>
                <a:spcPct val="150000"/>
              </a:lnSpc>
              <a:buFont typeface="Arial" panose="020B0604020202020204" pitchFamily="34" charset="0"/>
              <a:buChar char="•"/>
            </a:pPr>
            <a:r>
              <a:rPr lang="zh-CN" altLang="en-US" sz="1600">
                <a:sym typeface="+mn-ea"/>
              </a:rPr>
              <a:t>离子式烟雾传感器工作原理</a:t>
            </a:r>
            <a:endParaRPr lang="zh-CN" sz="1600"/>
          </a:p>
          <a:p>
            <a:pPr marL="285750" indent="-285750" latinLnBrk="0">
              <a:lnSpc>
                <a:spcPct val="150000"/>
              </a:lnSpc>
              <a:buFont typeface="Arial" panose="020B0604020202020204" pitchFamily="34" charset="0"/>
              <a:buChar char="•"/>
            </a:pPr>
            <a:r>
              <a:rPr lang="zh-CN" sz="1600"/>
              <a:t>光电烟雾传感器</a:t>
            </a:r>
            <a:r>
              <a:rPr lang="zh-CN" altLang="en-US" sz="1600">
                <a:sym typeface="+mn-ea"/>
              </a:rPr>
              <a:t>工作原理</a:t>
            </a:r>
          </a:p>
          <a:p>
            <a:pPr marL="285750" indent="-285750" latinLnBrk="0">
              <a:lnSpc>
                <a:spcPct val="150000"/>
              </a:lnSpc>
              <a:buFont typeface="Arial" panose="020B0604020202020204" pitchFamily="34" charset="0"/>
              <a:buChar char="•"/>
            </a:pPr>
            <a:r>
              <a:rPr lang="zh-CN" sz="1600"/>
              <a:t>气敏式烟雾传感器</a:t>
            </a:r>
            <a:r>
              <a:rPr lang="zh-CN" altLang="en-US" sz="1600">
                <a:sym typeface="+mn-ea"/>
              </a:rPr>
              <a:t>工作原理</a:t>
            </a:r>
          </a:p>
          <a:p>
            <a:pPr marL="285750" indent="-285750" latinLnBrk="0">
              <a:lnSpc>
                <a:spcPct val="150000"/>
              </a:lnSpc>
              <a:buFont typeface="Arial" panose="020B0604020202020204" pitchFamily="34" charset="0"/>
              <a:buChar char="•"/>
            </a:pPr>
            <a:r>
              <a:rPr lang="zh-CN" sz="1600"/>
              <a:t>不同场景下烟雾传感器的选择</a:t>
            </a:r>
          </a:p>
          <a:p>
            <a:pPr marL="285750" indent="-285750" latinLnBrk="0">
              <a:lnSpc>
                <a:spcPct val="150000"/>
              </a:lnSpc>
              <a:buFont typeface="Arial" panose="020B0604020202020204" pitchFamily="34" charset="0"/>
              <a:buChar char="•"/>
            </a:pPr>
            <a:r>
              <a:rPr lang="zh-CN" sz="1600"/>
              <a:t>烟雾传感器的安装与调试</a:t>
            </a:r>
          </a:p>
          <a:p>
            <a:pPr marL="285750" indent="-285750" latinLnBrk="0">
              <a:lnSpc>
                <a:spcPct val="150000"/>
              </a:lnSpc>
              <a:buFont typeface="Arial" panose="020B0604020202020204" pitchFamily="34" charset="0"/>
              <a:buChar char="•"/>
            </a:pPr>
            <a:r>
              <a:rPr lang="zh-CN" sz="1600"/>
              <a:t>烟雾传感器故障识别与排除</a:t>
            </a:r>
          </a:p>
          <a:p>
            <a:pPr marL="285750" indent="-285750" latinLnBrk="0">
              <a:lnSpc>
                <a:spcPct val="150000"/>
              </a:lnSpc>
              <a:buFont typeface="Arial" panose="020B0604020202020204" pitchFamily="34" charset="0"/>
              <a:buChar char="•"/>
            </a:pPr>
            <a:endParaRPr lang="zh-CN" sz="1600"/>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（二）知识点总结</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p:nvPr/>
        </p:nvGrpSpPr>
        <p:grpSpPr bwMode="auto">
          <a:xfrm>
            <a:off x="971650" y="1472688"/>
            <a:ext cx="1800225" cy="1882775"/>
            <a:chOff x="430006" y="1962125"/>
            <a:chExt cx="2880000" cy="2880000"/>
          </a:xfrm>
        </p:grpSpPr>
        <p:sp>
          <p:nvSpPr>
            <p:cNvPr id="5" name="圆角矩形 4"/>
            <p:cNvSpPr>
              <a:spLocks noChangeAspect="1"/>
            </p:cNvSpPr>
            <p:nvPr/>
          </p:nvSpPr>
          <p:spPr>
            <a:xfrm rot="2700000">
              <a:off x="430006" y="1962125"/>
              <a:ext cx="2880000" cy="2880000"/>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圆角矩形 7"/>
            <p:cNvSpPr>
              <a:spLocks noChangeAspect="1"/>
            </p:cNvSpPr>
            <p:nvPr/>
          </p:nvSpPr>
          <p:spPr>
            <a:xfrm rot="2700000">
              <a:off x="643699" y="2175458"/>
              <a:ext cx="2452614" cy="2453333"/>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p:nvPr/>
          </p:nvSpPr>
          <p:spPr>
            <a:xfrm>
              <a:off x="879531" y="2571637"/>
              <a:ext cx="1836190" cy="1015042"/>
            </a:xfrm>
            <a:prstGeom prst="rect">
              <a:avLst/>
            </a:prstGeom>
            <a:noFill/>
          </p:spPr>
          <p:txBody>
            <a:bodyPr wrap="none">
              <a:spAutoFit/>
            </a:bodyPr>
            <a:lstStyle/>
            <a:p>
              <a:pPr algn="ctr">
                <a:defRPr/>
              </a:pPr>
              <a:r>
                <a:rPr lang="zh-CN" altLang="en-US" sz="3600" b="1" dirty="0">
                  <a:solidFill>
                    <a:schemeClr val="tx1">
                      <a:lumMod val="65000"/>
                      <a:lumOff val="35000"/>
                    </a:schemeClr>
                  </a:solidFill>
                  <a:latin typeface="+mj-ea"/>
                  <a:ea typeface="+mj-ea"/>
                </a:rPr>
                <a:t>目 录</a:t>
              </a:r>
              <a:endParaRPr lang="en-US" altLang="zh-CN" sz="3600" b="1" dirty="0">
                <a:solidFill>
                  <a:schemeClr val="tx1">
                    <a:lumMod val="65000"/>
                    <a:lumOff val="35000"/>
                  </a:schemeClr>
                </a:solidFill>
                <a:latin typeface="+mj-ea"/>
                <a:ea typeface="+mj-ea"/>
              </a:endParaRPr>
            </a:p>
            <a:p>
              <a:pPr algn="ctr">
                <a:defRPr/>
              </a:pPr>
              <a:r>
                <a:rPr lang="en-US" altLang="zh-CN" sz="2400" dirty="0">
                  <a:solidFill>
                    <a:schemeClr val="tx1">
                      <a:lumMod val="65000"/>
                      <a:lumOff val="35000"/>
                    </a:schemeClr>
                  </a:solidFill>
                  <a:latin typeface="+mj-ea"/>
                  <a:ea typeface="+mj-ea"/>
                </a:rPr>
                <a:t>CONTENTS</a:t>
              </a:r>
            </a:p>
          </p:txBody>
        </p:sp>
      </p:grpSp>
      <p:sp>
        <p:nvSpPr>
          <p:cNvPr id="2" name="矩形 1"/>
          <p:cNvSpPr/>
          <p:nvPr/>
        </p:nvSpPr>
        <p:spPr>
          <a:xfrm>
            <a:off x="5724081" y="1074180"/>
            <a:ext cx="158411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p:txBody>
      </p:sp>
      <p:sp>
        <p:nvSpPr>
          <p:cNvPr id="10" name="矩形 9"/>
          <p:cNvSpPr/>
          <p:nvPr/>
        </p:nvSpPr>
        <p:spPr>
          <a:xfrm>
            <a:off x="5724080" y="3180749"/>
            <a:ext cx="314833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p>
        </p:txBody>
      </p:sp>
      <p:sp>
        <p:nvSpPr>
          <p:cNvPr id="12" name="圆角矩形 11"/>
          <p:cNvSpPr>
            <a:spLocks noChangeAspect="1"/>
          </p:cNvSpPr>
          <p:nvPr/>
        </p:nvSpPr>
        <p:spPr>
          <a:xfrm rot="2700000">
            <a:off x="4883975" y="317376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圆角矩形 12"/>
          <p:cNvSpPr>
            <a:spLocks noChangeAspect="1"/>
          </p:cNvSpPr>
          <p:nvPr/>
        </p:nvSpPr>
        <p:spPr>
          <a:xfrm rot="2700000">
            <a:off x="4946205" y="324107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文本框 73"/>
          <p:cNvSpPr txBox="1">
            <a:spLocks noChangeArrowheads="1"/>
          </p:cNvSpPr>
          <p:nvPr/>
        </p:nvSpPr>
        <p:spPr bwMode="auto">
          <a:xfrm>
            <a:off x="4967795" y="3201704"/>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Garamond" panose="02020404030301010803" charset="0"/>
              </a:rPr>
              <a:t>3</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Garamond" panose="02020404030301010803" charset="0"/>
            </a:endParaRPr>
          </a:p>
        </p:txBody>
      </p:sp>
      <p:sp>
        <p:nvSpPr>
          <p:cNvPr id="17" name="圆角矩形 11"/>
          <p:cNvSpPr>
            <a:spLocks noChangeAspect="1"/>
          </p:cNvSpPr>
          <p:nvPr/>
        </p:nvSpPr>
        <p:spPr>
          <a:xfrm rot="2700000">
            <a:off x="4843335" y="213693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圆角矩形 12"/>
          <p:cNvSpPr>
            <a:spLocks noChangeAspect="1"/>
          </p:cNvSpPr>
          <p:nvPr/>
        </p:nvSpPr>
        <p:spPr>
          <a:xfrm rot="2700000">
            <a:off x="4906200" y="220424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文本框 73"/>
          <p:cNvSpPr txBox="1">
            <a:spLocks noChangeArrowheads="1"/>
          </p:cNvSpPr>
          <p:nvPr/>
        </p:nvSpPr>
        <p:spPr bwMode="auto">
          <a:xfrm>
            <a:off x="4927790" y="216550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Garamond" panose="02020404030301010803" charset="0"/>
              </a:rPr>
              <a:t>2</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Garamond" panose="02020404030301010803" charset="0"/>
            </a:endParaRPr>
          </a:p>
        </p:txBody>
      </p:sp>
      <p:sp>
        <p:nvSpPr>
          <p:cNvPr id="15" name="矩形 14"/>
          <p:cNvSpPr/>
          <p:nvPr/>
        </p:nvSpPr>
        <p:spPr>
          <a:xfrm>
            <a:off x="5724080" y="2083749"/>
            <a:ext cx="1415772" cy="461665"/>
          </a:xfrm>
          <a:prstGeom prst="rect">
            <a:avLst/>
          </a:prstGeom>
        </p:spPr>
        <p:txBody>
          <a:bodyPr wrap="none">
            <a:spAutoFit/>
          </a:bodyPr>
          <a:lstStyle/>
          <a:p>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70"/>
          <p:cNvGrpSpPr/>
          <p:nvPr/>
        </p:nvGrpSpPr>
        <p:grpSpPr bwMode="auto">
          <a:xfrm>
            <a:off x="4839140" y="1085109"/>
            <a:ext cx="538163" cy="504825"/>
            <a:chOff x="5736000" y="890035"/>
            <a:chExt cx="720000" cy="721684"/>
          </a:xfrm>
        </p:grpSpPr>
        <p:sp>
          <p:nvSpPr>
            <p:cNvPr id="4" name="圆角矩形 3"/>
            <p:cNvSpPr>
              <a:spLocks noChangeAspect="1"/>
            </p:cNvSpPr>
            <p:nvPr/>
          </p:nvSpPr>
          <p:spPr>
            <a:xfrm rot="2700000">
              <a:off x="5735158" y="890877"/>
              <a:ext cx="721684" cy="72000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圆角矩形 5"/>
            <p:cNvSpPr>
              <a:spLocks noChangeAspect="1"/>
            </p:cNvSpPr>
            <p:nvPr/>
          </p:nvSpPr>
          <p:spPr>
            <a:xfrm rot="2700000">
              <a:off x="5824874" y="981142"/>
              <a:ext cx="540128" cy="539469"/>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73"/>
            <p:cNvSpPr txBox="1">
              <a:spLocks noChangeArrowheads="1"/>
            </p:cNvSpPr>
            <p:nvPr/>
          </p:nvSpPr>
          <p:spPr bwMode="auto">
            <a:xfrm>
              <a:off x="5870610" y="906828"/>
              <a:ext cx="448657" cy="571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Garamond" panose="02020404030301010803" charset="0"/>
                </a:rPr>
                <a:t>1</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Garamond" panose="02020404030301010803" charset="0"/>
              </a:endParaRPr>
            </a:p>
          </p:txBody>
        </p:sp>
      </p:grpSp>
      <p:sp>
        <p:nvSpPr>
          <p:cNvPr id="20" name="矩形 19"/>
          <p:cNvSpPr/>
          <p:nvPr/>
        </p:nvSpPr>
        <p:spPr>
          <a:xfrm>
            <a:off x="5724080" y="4142904"/>
            <a:ext cx="3148330" cy="461665"/>
          </a:xfrm>
          <a:prstGeom prst="rect">
            <a:avLst/>
          </a:prstGeom>
        </p:spPr>
        <p:txBody>
          <a:bodyPr wrap="square">
            <a:spAutoFit/>
          </a:bodyPr>
          <a:lstStyle/>
          <a:p>
            <a:pPr>
              <a:defRPr/>
            </a:pPr>
            <a:r>
              <a:rPr lang="zh-CN" altLang="en-US" sz="24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圆角矩形 20"/>
          <p:cNvSpPr>
            <a:spLocks noChangeAspect="1"/>
          </p:cNvSpPr>
          <p:nvPr/>
        </p:nvSpPr>
        <p:spPr>
          <a:xfrm rot="2700000">
            <a:off x="4883975" y="4135919"/>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圆角矩形 21"/>
          <p:cNvSpPr>
            <a:spLocks noChangeAspect="1"/>
          </p:cNvSpPr>
          <p:nvPr/>
        </p:nvSpPr>
        <p:spPr>
          <a:xfrm rot="2700000">
            <a:off x="4946205" y="4203229"/>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73"/>
          <p:cNvSpPr txBox="1">
            <a:spLocks noChangeArrowheads="1"/>
          </p:cNvSpPr>
          <p:nvPr/>
        </p:nvSpPr>
        <p:spPr bwMode="auto">
          <a:xfrm>
            <a:off x="4967795" y="416385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Garamond" panose="02020404030301010803" charset="0"/>
              </a:rPr>
              <a:t>4</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Garamond" panose="02020404030301010803"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644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01</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一、任务</a:t>
            </a:r>
            <a:r>
              <a:rPr lang="zh-CN" altLang="en-US" sz="2400" b="1" dirty="0">
                <a:solidFill>
                  <a:schemeClr val="accent5">
                    <a:lumMod val="50000"/>
                  </a:schemeClr>
                </a:solidFill>
                <a:latin typeface="+mn-ea"/>
                <a:ea typeface="+mn-ea"/>
              </a:rPr>
              <a:t>描述</a:t>
            </a:r>
          </a:p>
        </p:txBody>
      </p:sp>
      <p:sp>
        <p:nvSpPr>
          <p:cNvPr id="2" name="矩形 1"/>
          <p:cNvSpPr/>
          <p:nvPr/>
        </p:nvSpPr>
        <p:spPr>
          <a:xfrm>
            <a:off x="1071245" y="987425"/>
            <a:ext cx="6858000" cy="1934845"/>
          </a:xfrm>
          <a:prstGeom prst="rect">
            <a:avLst/>
          </a:prstGeom>
        </p:spPr>
        <p:txBody>
          <a:bodyPr wrap="square">
            <a:noAutofit/>
          </a:bodyPr>
          <a:lstStyle/>
          <a:p>
            <a:pPr marL="0" indent="457200" algn="just" latinLnBrk="0">
              <a:lnSpc>
                <a:spcPct val="175000"/>
              </a:lnSpc>
              <a:spcAft>
                <a:spcPts val="0"/>
              </a:spcAft>
              <a:buFont typeface="Arial" panose="020B0604020202020204" pitchFamily="34" charset="0"/>
              <a:buNone/>
            </a:pPr>
            <a:r>
              <a:rPr lang="zh-CN" altLang="zh-CN" sz="1800" kern="100" dirty="0">
                <a:latin typeface="宋体" panose="02010600030101010101" pitchFamily="2" charset="-122"/>
                <a:cs typeface="宋体" panose="02010600030101010101" pitchFamily="2" charset="-122"/>
              </a:rPr>
              <a:t>小王为了预防家中火灾的发生,或在火灾发生后,将损失降到最小,希望在家里安装烟雾传感器,对卧室、客厅、厨房进行火灾安全监测,并通过手机 APP 查看各个房间的传感器状态数据,请你为小王设计烟雾传感器的安装方案。</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1971675"/>
          </a:xfrm>
          <a:prstGeom prst="rect">
            <a:avLst/>
          </a:prstGeom>
          <a:noFill/>
        </p:spPr>
        <p:txBody>
          <a:bodyPr wrap="square" rtlCol="0" anchor="t">
            <a:noAutofit/>
          </a:bodyPr>
          <a:lstStyle/>
          <a:p>
            <a:pPr marL="0" indent="457200" latinLnBrk="0">
              <a:lnSpc>
                <a:spcPct val="150000"/>
              </a:lnSpc>
              <a:buFont typeface="Arial" panose="020B0604020202020204" pitchFamily="34" charset="0"/>
              <a:buNone/>
            </a:pPr>
            <a:r>
              <a:rPr lang="zh-CN" altLang="en-US"/>
              <a:t>离子式烟雾传感器内部采用离子传感器,离子传感器是一种技术先进且工作稳定可靠的传感器。 它被广泛应用到各消防报警系统中,性能优于含有气敏传感器的火灾报警器。</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（一）离子式烟雾传感器</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59840" y="1275715"/>
            <a:ext cx="7019290" cy="2688590"/>
          </a:xfrm>
          <a:prstGeom prst="rect">
            <a:avLst/>
          </a:prstGeom>
          <a:noFill/>
        </p:spPr>
        <p:txBody>
          <a:bodyPr wrap="square" rtlCol="0" anchor="t">
            <a:noAutofit/>
          </a:bodyPr>
          <a:lstStyle/>
          <a:p>
            <a:pPr marL="0" indent="457200" latinLnBrk="0">
              <a:lnSpc>
                <a:spcPct val="150000"/>
              </a:lnSpc>
              <a:buNone/>
            </a:pPr>
            <a:r>
              <a:rPr lang="zh-CN" altLang="en-US" sz="1800"/>
              <a:t>光电烟雾传感器内有一个“光学迷宫”,其中安装有红外接收管和红外发射管,无烟时红外接收管收不到红外发射管发出的红外光,当烟尘进入“光学迷宫”时,通过光的折射、反射,红外接收管可以接收到红外发射管发出的红外光,智能报警电路判断其是否超过阈值,若超过则发出警报。</a:t>
            </a:r>
          </a:p>
          <a:p>
            <a:pPr marL="0" indent="457200" latinLnBrk="0">
              <a:lnSpc>
                <a:spcPct val="150000"/>
              </a:lnSpc>
              <a:buNone/>
            </a:pPr>
            <a:r>
              <a:rPr lang="zh-CN" altLang="en-US" sz="1800"/>
              <a:t>光电烟雾传感器可分为减光式和散射光式两种。</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（二）光电烟雾传感器</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1897380"/>
          </a:xfrm>
          <a:prstGeom prst="rect">
            <a:avLst/>
          </a:prstGeom>
          <a:noFill/>
        </p:spPr>
        <p:txBody>
          <a:bodyPr wrap="square" rtlCol="0" anchor="t">
            <a:noAutofit/>
          </a:bodyPr>
          <a:lstStyle/>
          <a:p>
            <a:pPr marL="0" indent="457200" latinLnBrk="0">
              <a:lnSpc>
                <a:spcPct val="150000"/>
              </a:lnSpc>
              <a:buFont typeface="Wingdings" panose="05000000000000000000" charset="0"/>
              <a:buNone/>
            </a:pPr>
            <a:r>
              <a:rPr lang="zh-CN" altLang="en-US" sz="1800"/>
              <a:t>该传感器的检测室内装有发光器件和受光器件。 在正常情况下,受光器件可接收到发光器件发出的一定光量;而在有烟雾时,发光器件的发射光受到烟雾的遮挡,使受光器可接收到的光量减少,光电流减小,传感器发出警报。</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（二）减光式光电烟雾传感器</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2932430"/>
          </a:xfrm>
          <a:prstGeom prst="rect">
            <a:avLst/>
          </a:prstGeom>
          <a:noFill/>
        </p:spPr>
        <p:txBody>
          <a:bodyPr wrap="square" rtlCol="0" anchor="t">
            <a:noAutofit/>
          </a:bodyPr>
          <a:lstStyle/>
          <a:p>
            <a:pPr marL="0" indent="457200" latinLnBrk="0">
              <a:lnSpc>
                <a:spcPct val="150000"/>
              </a:lnSpc>
              <a:buFont typeface="Wingdings" panose="05000000000000000000" charset="0"/>
              <a:buNone/>
            </a:pPr>
            <a:r>
              <a:rPr lang="zh-CN" altLang="en-US" sz="1800"/>
              <a:t>该传感器的检测室内还装有发光器件和受光器件。 在正常情况下,受光器件是接收不到发光器件发出的光的,因此不产生光电流。 当发生火灾时,烟雾进入传感器的检测室,烟粒子让发光器件发出的光产生漫射现象,这种漫射光被受光器件接收到,使受光器件的阻抗发生变化,产生光电流,这时烟雾信号转变为电信号,传感器收到电信号后判断是否发出警报。</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（二）散射光式光电烟雾传感器</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1299210" y="1348105"/>
            <a:ext cx="6969125" cy="3238500"/>
          </a:xfrm>
          <a:prstGeom prst="rect">
            <a:avLst/>
          </a:prstGeom>
          <a:noFill/>
        </p:spPr>
        <p:txBody>
          <a:bodyPr wrap="square" rtlCol="0" anchor="t">
            <a:noAutofit/>
          </a:bodyPr>
          <a:lstStyle/>
          <a:p>
            <a:pPr marL="0" indent="457200" latinLnBrk="0">
              <a:lnSpc>
                <a:spcPct val="150000"/>
              </a:lnSpc>
              <a:buNone/>
            </a:pPr>
            <a:r>
              <a:rPr lang="zh-CN" altLang="en-US" sz="1800"/>
              <a:t>气敏传感器是一种检测特定气体的传感器。 它包括半导体气敏传感器、接触燃烧式气敏传感器和电化学气敏传感器等,其中使用最多的是半导体气敏传感器。</a:t>
            </a:r>
          </a:p>
          <a:p>
            <a:pPr marL="0" indent="457200" latinLnBrk="0">
              <a:lnSpc>
                <a:spcPct val="150000"/>
              </a:lnSpc>
              <a:buNone/>
            </a:pPr>
            <a:r>
              <a:rPr lang="zh-CN" altLang="en-US" sz="1800"/>
              <a:t>气敏式烟雾传感器内含典型的 MQ-2 型气体传感器。 该型号传感器常用于检测房屋和工厂的气体泄漏,适用于液化气、丁烷、丙烷、甲烷、乙醇、氢气、烟雾等的气体泄漏检测。</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a:t>（三）气敏式烟雾传感器</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c86c0bdd-a085-4c00-ad47-77e99e34ecf3"/>
  <p:tag name="COMMONDATA" val="eyJoZGlkIjoiMDVlN2JiNDU1ZjhkZWJhMjU4Mjc3NTQzZTVkY2Y1Y2E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77d8587d-7a92-43d1-8b34-641d7409f550}"/>
  <p:tag name="TABLE_ENDDRAG_ORIGIN_RECT" val="445*60"/>
  <p:tag name="TABLE_ENDDRAG_RECT" val="138*172*445*6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df869aa4-e2a8-4669-86a1-d7cf17b07e75}"/>
</p:tagLst>
</file>

<file path=ppt/theme/theme1.xml><?xml version="1.0" encoding="utf-8"?>
<a:theme xmlns:a="http://schemas.openxmlformats.org/drawingml/2006/main" name="自定义设计方案_2">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455C8"/>
        </a:solidFill>
        <a:ln w="9525" cap="flat" cmpd="sng" algn="ctr">
          <a:noFill/>
          <a:prstDash val="solid"/>
          <a:round/>
          <a:headEnd type="none" w="med" len="med"/>
          <a:tailEnd type="none" w="med" len="med"/>
        </a:ln>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1248</Words>
  <Application>Microsoft Office PowerPoint</Application>
  <PresentationFormat>全屏显示(16:9)</PresentationFormat>
  <Paragraphs>97</Paragraphs>
  <Slides>18</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华文细黑</vt:lpstr>
      <vt:lpstr>宋体</vt:lpstr>
      <vt:lpstr>微软雅黑</vt:lpstr>
      <vt:lpstr>Arial</vt:lpstr>
      <vt:lpstr>Garamond</vt:lpstr>
      <vt:lpstr>Impact</vt:lpstr>
      <vt:lpstr>Times New Roman</vt:lpstr>
      <vt:lpstr>Wingdings</vt:lpstr>
      <vt:lpstr>自定义设计方案_2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wuwenjie</dc:creator>
  <cp:lastModifiedBy>gfdy-</cp:lastModifiedBy>
  <cp:revision>1634</cp:revision>
  <dcterms:created xsi:type="dcterms:W3CDTF">2013-04-24T01:35:00Z</dcterms:created>
  <dcterms:modified xsi:type="dcterms:W3CDTF">2023-07-27T08:11:05Z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KSORubyTemplateID">
    <vt:lpwstr>13</vt:lpwstr>
  </property>
  <property fmtid="{D5CDD505-2E9C-101B-9397-08002B2CF9AE}" pid="4" name="ICV">
    <vt:lpwstr>B96D5621462642DEAAF558EE5DEC6A58_13</vt:lpwstr>
  </property>
</Properties>
</file>