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6" r:id="rId3"/>
    <p:sldId id="283" r:id="rId5"/>
    <p:sldId id="284" r:id="rId6"/>
    <p:sldId id="28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0"/>
        <p:guide pos="381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9852454" y="5717059"/>
            <a:ext cx="2403862" cy="1194487"/>
          </a:xfrm>
          <a:custGeom>
            <a:avLst/>
            <a:gdLst>
              <a:gd name="connsiteX0" fmla="*/ 2306595 w 2306595"/>
              <a:gd name="connsiteY0" fmla="*/ 0 h 1145060"/>
              <a:gd name="connsiteX1" fmla="*/ 1351005 w 2306595"/>
              <a:gd name="connsiteY1" fmla="*/ 724930 h 1145060"/>
              <a:gd name="connsiteX2" fmla="*/ 593124 w 2306595"/>
              <a:gd name="connsiteY2" fmla="*/ 543698 h 1145060"/>
              <a:gd name="connsiteX3" fmla="*/ 0 w 2306595"/>
              <a:gd name="connsiteY3" fmla="*/ 1145060 h 114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6595" h="1145060">
                <a:moveTo>
                  <a:pt x="2306595" y="0"/>
                </a:moveTo>
                <a:cubicBezTo>
                  <a:pt x="1971589" y="317157"/>
                  <a:pt x="1636583" y="634314"/>
                  <a:pt x="1351005" y="724930"/>
                </a:cubicBezTo>
                <a:cubicBezTo>
                  <a:pt x="1065427" y="815546"/>
                  <a:pt x="818291" y="473676"/>
                  <a:pt x="593124" y="543698"/>
                </a:cubicBezTo>
                <a:cubicBezTo>
                  <a:pt x="367957" y="613720"/>
                  <a:pt x="183978" y="879390"/>
                  <a:pt x="0" y="114506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796347" y="751042"/>
            <a:ext cx="4902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落实新课标理念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基于核心素养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全新改版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8050" y="4685665"/>
            <a:ext cx="2861945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（配套课件）</a:t>
            </a:r>
            <a:endParaRPr lang="zh-CN" altLang="en-US" sz="4000" dirty="0">
              <a:solidFill>
                <a:srgbClr val="1D7F50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55625" y="1655155"/>
            <a:ext cx="6503334" cy="155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《</a:t>
            </a:r>
            <a:r>
              <a:rPr lang="zh-CN" altLang="en-US" sz="7200" dirty="0">
                <a:solidFill>
                  <a:srgbClr val="1D7F50"/>
                </a:solidFill>
                <a:latin typeface="+mn-ea"/>
                <a:cs typeface="+mn-ea"/>
              </a:rPr>
              <a:t>课堂小作业</a:t>
            </a: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》</a:t>
            </a:r>
            <a:endParaRPr lang="zh-CN" altLang="en-US" sz="7200" dirty="0">
              <a:solidFill>
                <a:srgbClr val="1D7F50"/>
              </a:solidFill>
              <a:latin typeface="+mn-ea"/>
              <a:cs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523" y="5821196"/>
            <a:ext cx="2829739" cy="571523"/>
          </a:xfrm>
          <a:prstGeom prst="rect">
            <a:avLst/>
          </a:prstGeom>
          <a:ln>
            <a:solidFill>
              <a:srgbClr val="1D7F50"/>
            </a:solidFill>
          </a:ln>
        </p:spPr>
      </p:pic>
      <p:pic>
        <p:nvPicPr>
          <p:cNvPr id="20" name="图片 19" descr="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86045" y="3080117"/>
            <a:ext cx="2598096" cy="4154070"/>
          </a:xfrm>
          <a:prstGeom prst="rect">
            <a:avLst/>
          </a:prstGeom>
        </p:spPr>
      </p:pic>
      <p:pic>
        <p:nvPicPr>
          <p:cNvPr id="21" name="图片 20" descr="嗯嗯嗯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334951" y="5453213"/>
            <a:ext cx="2372360" cy="1542415"/>
          </a:xfrm>
          <a:prstGeom prst="rect">
            <a:avLst/>
          </a:prstGeom>
        </p:spPr>
      </p:pic>
      <p:pic>
        <p:nvPicPr>
          <p:cNvPr id="19" name="图片 18" descr="未标题-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77879" y="5049988"/>
            <a:ext cx="2662555" cy="1945640"/>
          </a:xfrm>
          <a:prstGeom prst="rect">
            <a:avLst/>
          </a:prstGeom>
        </p:spPr>
      </p:pic>
      <p:pic>
        <p:nvPicPr>
          <p:cNvPr id="29" name="图片 28" descr="21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0800000" flipH="1" flipV="1">
            <a:off x="2797763" y="2319724"/>
            <a:ext cx="1245870" cy="1711325"/>
          </a:xfrm>
          <a:prstGeom prst="rect">
            <a:avLst/>
          </a:prstGeom>
        </p:spPr>
      </p:pic>
      <p:pic>
        <p:nvPicPr>
          <p:cNvPr id="30" name="图片 29" descr="21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4440000">
            <a:off x="2908569" y="1112459"/>
            <a:ext cx="1024255" cy="1406525"/>
          </a:xfrm>
          <a:prstGeom prst="rect">
            <a:avLst/>
          </a:prstGeom>
        </p:spPr>
      </p:pic>
      <p:pic>
        <p:nvPicPr>
          <p:cNvPr id="31" name="图片 30" descr="21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1846424" y="1814690"/>
            <a:ext cx="1128395" cy="84201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8930004" y="1565357"/>
            <a:ext cx="1057910" cy="83566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57090" y="23782"/>
            <a:ext cx="2934910" cy="3262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43045" y="3717925"/>
            <a:ext cx="4475480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数学六年级 </a:t>
            </a:r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下册 </a:t>
            </a:r>
            <a:r>
              <a:rPr lang="en-US" altLang="zh-CN" sz="4000" dirty="0">
                <a:solidFill>
                  <a:srgbClr val="1D7F50"/>
                </a:solidFill>
                <a:sym typeface="+mn-ea"/>
              </a:rPr>
              <a:t>R</a:t>
            </a:r>
            <a:endParaRPr lang="en-US" altLang="zh-CN" sz="4000" dirty="0">
              <a:solidFill>
                <a:srgbClr val="1D7F5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8"/>
    </mc:Choice>
    <mc:Fallback>
      <p:transition spd="slow" advTm="468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2" name="图片 1" descr="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1180465"/>
            <a:ext cx="8172450" cy="44481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7338695" y="3413760"/>
                <a:ext cx="2366010" cy="5283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000">
                    <a:solidFill>
                      <a:srgbClr val="F0127D"/>
                    </a:solidFill>
                    <a:uFillTx/>
                    <a:latin typeface="Times New Roman" panose="02020603050405020304" charset="0"/>
                    <a:ea typeface="黑体" panose="02010609060101010101" charset="-122"/>
                  </a:rPr>
                  <a:t>- 4</a:t>
                </a:r>
                <a:r>
                  <a:rPr lang="zh-CN" altLang="en-US" sz="2000">
                    <a:solidFill>
                      <a:srgbClr val="F0127D"/>
                    </a:solidFill>
                    <a:uFillTx/>
                    <a:latin typeface="Times New Roman" panose="02020603050405020304" charset="0"/>
                    <a:ea typeface="黑体" panose="02010609060101010101" charset="-122"/>
                  </a:rPr>
                  <a:t>、</a:t>
                </a:r>
                <a:r>
                  <a:rPr lang="en-US" altLang="zh-CN" sz="2000">
                    <a:solidFill>
                      <a:srgbClr val="F0127D"/>
                    </a:solidFill>
                    <a:uFillTx/>
                    <a:latin typeface="Times New Roman" panose="02020603050405020304" charset="0"/>
                    <a:ea typeface="黑体" panose="02010609060101010101" charset="-122"/>
                  </a:rPr>
                  <a:t>-38.7</a:t>
                </a:r>
                <a:r>
                  <a:rPr lang="zh-CN" altLang="en-US" sz="2000">
                    <a:solidFill>
                      <a:srgbClr val="F0127D"/>
                    </a:solidFill>
                    <a:uFillTx/>
                    <a:latin typeface="Times New Roman" panose="02020603050405020304" charset="0"/>
                    <a:ea typeface="黑体" panose="02010609060101010101" charset="-122"/>
                  </a:rPr>
                  <a:t>、</a:t>
                </a:r>
                <a:r>
                  <a:rPr lang="en-US" altLang="zh-CN" sz="2000">
                    <a:solidFill>
                      <a:srgbClr val="F0127D"/>
                    </a:solidFill>
                    <a:uFillTx/>
                    <a:latin typeface="Times New Roman" panose="02020603050405020304" charset="0"/>
                    <a:ea typeface="黑体" panose="02010609060101010101" charset="-122"/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i="1">
                            <a:solidFill>
                              <a:srgbClr val="F0127D"/>
                            </a:solidFill>
                            <a:uFillTx/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000" i="1">
                            <a:solidFill>
                              <a:srgbClr val="F0127D"/>
                            </a:solidFill>
                            <a:uFillTx/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  <m:t>6</m:t>
                        </m:r>
                      </m:num>
                      <m:den>
                        <m:r>
                          <a:rPr lang="en-US" altLang="zh-CN" sz="2000" i="1">
                            <a:solidFill>
                              <a:srgbClr val="F0127D"/>
                            </a:solidFill>
                            <a:uFillTx/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rgbClr val="F0127D"/>
                    </a:solidFill>
                    <a:uFillTx/>
                    <a:latin typeface="Times New Roman" panose="02020603050405020304" charset="0"/>
                    <a:ea typeface="黑体" panose="02010609060101010101" charset="-122"/>
                  </a:rPr>
                  <a:t> -5.05</a:t>
                </a:r>
                <a:endParaRPr lang="en-US" altLang="zh-CN" sz="2000">
                  <a:solidFill>
                    <a:srgbClr val="F0127D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8695" y="3413760"/>
                <a:ext cx="2366010" cy="52832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4497705" y="3470910"/>
            <a:ext cx="26498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+5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+60%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403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64155" y="384302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3845560" y="4010660"/>
                <a:ext cx="1151255" cy="51562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solidFill>
                            <a:srgbClr val="F0127D"/>
                          </a:solidFill>
                          <a:uFillTx/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−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altLang="zh-CN" sz="2000">
                  <a:solidFill>
                    <a:srgbClr val="F0127D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5560" y="4010660"/>
                <a:ext cx="1151255" cy="515620"/>
              </a:xfrm>
              <a:prstGeom prst="rect">
                <a:avLst/>
              </a:prstGeom>
              <a:blipFill rotWithShape="1">
                <a:blip r:embed="rId3"/>
                <a:stretch>
                  <a:fillRect b="-199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/>
          <p:cNvSpPr txBox="1"/>
          <p:nvPr/>
        </p:nvSpPr>
        <p:spPr>
          <a:xfrm>
            <a:off x="6052185" y="4163060"/>
            <a:ext cx="150177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正四点六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54060" y="4165600"/>
            <a:ext cx="15163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负二十三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8610" y="4866005"/>
            <a:ext cx="6610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01695" y="5214620"/>
            <a:ext cx="152844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120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91998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2" name="图片 1" descr="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985" y="1482090"/>
            <a:ext cx="7975600" cy="380682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314315" y="2110740"/>
            <a:ext cx="54800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28460" y="3136265"/>
            <a:ext cx="54800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70275" y="4526280"/>
            <a:ext cx="54800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3" grpId="0"/>
      <p:bldP spid="13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2" name="图片 1" descr="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985" y="1620520"/>
            <a:ext cx="8124190" cy="341693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490470" y="4335145"/>
            <a:ext cx="6940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王宇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40250" y="4335145"/>
            <a:ext cx="6940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6250" y="4335145"/>
            <a:ext cx="6940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李平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35875" y="4337685"/>
            <a:ext cx="6940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220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3" grpId="0"/>
      <p:bldP spid="13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Application>WPS 演示</Application>
  <PresentationFormat>宽屏</PresentationFormat>
  <Paragraphs>38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Cambria Math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175</cp:revision>
  <dcterms:created xsi:type="dcterms:W3CDTF">2019-06-19T02:08:00Z</dcterms:created>
  <dcterms:modified xsi:type="dcterms:W3CDTF">2025-02-20T02:51:36Z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