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363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9e0b8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34BCC92-2010-495B-BD2C-C23B35244B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走向未来的少年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9e0b8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3F2E47-EBF1-4638-B8BB-A8CEABFA3B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29e20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3d884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7084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229e20d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893d884f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67084f1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走向未来的少年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e9e0b8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74E6AB-7A7A-4446-9F0F-DC277EF006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29e20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3d884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7084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229e20d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893d884f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67084f1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第7讲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走向未来的少年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89241C1-3E36-A19E-B9B3-58D6D98CD1F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C0773E-F298-4D1D-B4B9-A0093755A5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9DB266-0D39-45AF-BB86-83B410EABD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29e20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3d884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7084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229e20d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893d884f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67084f1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DD34BC-2BC2-43ED-86C4-1B4DD15919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229e20d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93d884f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67084f18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229e20de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893d884f4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567084f18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5af0f2a?sp=1&amp;vcp=1&amp;pid=6b65e87e3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我们应该如何在实践中学习？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（1）积极参加社会调查、志愿服务、科学实验等各类社会实践活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动，增强问题意识，培养研究能力，努力做到知行合一。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（2）树立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终身学习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的理念，养成主动学习、不断探索的习惯，增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自我更新、学以致用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45af0f2a?vcp=1&amp;pid=6b65e87e3&amp;color=0,0,0&amp;vtp=1&amp;vaab=1&amp;bt=1&amp;bbb=1&amp;hb=1"/>
          <p:cNvSpPr/>
          <p:nvPr/>
        </p:nvSpPr>
        <p:spPr>
          <a:xfrm>
            <a:off x="539496" y="16202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漫画类选择题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试题特点】综合考查学生的阅读理解能力和透过现象看本质的能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力，具有新、活、精、巧、深等特点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5af0f2a?vcp=1&amp;pid=6b65e87e3&amp;color=0,0,0&amp;mp=1&amp;vtp=1&amp;vaab=1&amp;bt=1&amp;bbb=1&amp;hb=1"/>
          <p:cNvSpPr/>
          <p:nvPr/>
        </p:nvSpPr>
        <p:spPr>
          <a:xfrm>
            <a:off x="539496" y="958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解答方法】除了要遵循选择题的一般解题方法外，还应注意以下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认真观察漫画，尤其是漫画的标题、文字、人物表情等，准确提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取有效信息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深刻理解漫画的寓意。夸张是漫画常用的手法，夸张之处往往也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是漫画的寓意所在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联系课本知识。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bd17814?vcp=1&amp;pid=6b65e87e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73baaf4ba?vaa=1&amp;vcp=1&amp;pid=4ebd17814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0552176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73baaf4ba.blank?vaa=1&amp;vcp=1&amp;pid=4ebd17814&amp;color=0,0,0&amp;vpa=1&amp;vtp=1&amp;vaab=1"/>
          <p:cNvSpPr/>
          <p:nvPr/>
        </p:nvSpPr>
        <p:spPr>
          <a:xfrm>
            <a:off x="7991856" y="1455592"/>
            <a:ext cx="502920" cy="18288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541744b6?sp=1&amp;vcp=1&amp;pid=4ebd1781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cc49c8f95?sp=1&amp;vaa=1&amp;vcp=1&amp;pid=e541744b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每一个追梦的姿态，都将被定格为历史；每一滴奔跑的汗水，都将浇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灌出未来。挑战前所未有，机遇稍纵即逝，奔跑和奋斗才能引领时代潮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流。这启示我们中学生要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cc49c8f95.bracket?vaa=1&amp;vcp=1&amp;pid=e541744b6&amp;color=0,0,0&amp;vpa=2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_2#cc49c8f95?vaa=1&amp;vcp=1&amp;pid=e541744b6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①把握机遇，努力拼搏，不负韶华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弘扬以艰苦奋斗为核心的民族精神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③顺应时代变化，做新时代的奋斗者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弃学投身于社会建设，实现人生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价值</a:t>
            </a:r>
            <a:endParaRPr lang="en-US" altLang="zh-CN" sz="2800" dirty="0"/>
          </a:p>
        </p:txBody>
      </p:sp>
      <p:sp>
        <p:nvSpPr>
          <p:cNvPr id="6" name="QC_8_BD.3_3#cc49c8f95.choices?vaa=1&amp;vcp=1&amp;pid=e541744b6&amp;color=0,0,0&amp;vtp=1&amp;vaab=1&amp;bbb=1"/>
          <p:cNvSpPr/>
          <p:nvPr/>
        </p:nvSpPr>
        <p:spPr>
          <a:xfrm>
            <a:off x="539496" y="5113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524a36db2?sp=1&amp;vaa=1&amp;vcp=1&amp;pid=e541744b6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（2024·广西河池·模拟）王大康爷爷60多岁时上大学，80多岁时仍然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坚持每天学英语、弹钢琴、练书法，王爷爷不但不觉得枯燥，反而乐此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不疲。王爷爷的事迹说明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524a36db2.bracket?vaa=1&amp;vcp=1&amp;pid=e541744b6&amp;color=0,0,0&amp;vpa=3&amp;vtp=1&amp;vaab=1"/>
          <p:cNvSpPr/>
          <p:nvPr/>
        </p:nvSpPr>
        <p:spPr>
          <a:xfrm>
            <a:off x="4728115" y="2821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5_2#524a36db2?vaa=1&amp;vcp=1&amp;pid=e541744b6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①我们要坚持在实践中学习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②要善于抓住和利用各种机会去学习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只有学习才能实现人生价值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④学无止境，应树立终身学习的理念</a:t>
            </a:r>
            <a:endParaRPr lang="en-US" altLang="zh-CN" sz="2800" dirty="0"/>
          </a:p>
        </p:txBody>
      </p:sp>
      <p:sp>
        <p:nvSpPr>
          <p:cNvPr id="5" name="QC_8_BD.5_3#524a36db2.choices?vaa=1&amp;vcp=1&amp;pid=e541744b6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822a4431?sp=1&amp;vcp=1&amp;pid=893d884f4&amp;color=241,138,6&amp;vtp=1&amp;vaab=1&amp;bt=1&amp;bbb=1"/>
          <p:cNvSpPr/>
          <p:nvPr/>
        </p:nvSpPr>
        <p:spPr>
          <a:xfrm>
            <a:off x="539496" y="4591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二、职业选择和敬业精神</a:t>
            </a:r>
            <a:endParaRPr lang="en-US" altLang="zh-CN" sz="3200" dirty="0"/>
          </a:p>
        </p:txBody>
      </p:sp>
      <p:sp>
        <p:nvSpPr>
          <p:cNvPr id="3" name="P_6_BD#9c140ab00?sp=1&amp;vcp=1&amp;pid=0822a4431&amp;color=0,0,0&amp;vtp=1&amp;vaab=1&amp;bbb=1"/>
          <p:cNvSpPr/>
          <p:nvPr/>
        </p:nvSpPr>
        <p:spPr>
          <a:xfrm>
            <a:off x="539496" y="117199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如何做好职业准备，规划好职业生涯？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（1）要考虑自己的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兴趣爱好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，明白自己想做什么。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（2）要把握自己的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个性特长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，清楚自己适合做什么。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（3）要结合自己的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能力和经验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，思考自己能够做什么。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（4）当经验、能力与职业的要求差距较大时，要加强学习，提高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自身素质，适应工作岗位的要求，满足国家与社会发展的需要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（5）掌握职业生涯规划的方法，如自我分析、环境分析、确定目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标、行动计划、评估调整等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c140ab00?sp=1&amp;vcp=1&amp;pid=0822a4431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站在人生的十字路口，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我们该如何选择？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（1）理性分析主客观条件，思考并决定自己的目标和方向。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（2）系好人生的第一粒扣子，自觉践行社会主义核心价值观，用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勤劳和汗水开辟人生和事业的美好前程。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（3）学会合理选择。弄清自己的真实需要，多方面收集信息，掌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握选择的策略。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c140ab00?sp=1&amp;vcp=1&amp;pid=0822a4431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踏上新征程，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我们青少年应该怎样做？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（1）树立远大理想，热爱伟大祖国，担当时代责任，勇于砥砺奋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斗，练就过硬本领，锤炼品德修为。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（2）担负时代使命，在担当中历练，在尽责中成长，成为德智体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美劳全面发展的社会主义建设者和接班人。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c140ab00?vcp=1&amp;pid=0822a4431&amp;color=0,0,0&amp;vtp=1&amp;vaab=1&amp;bt=1&amp;bbb=1&amp;hb=1"/>
          <p:cNvSpPr/>
          <p:nvPr/>
        </p:nvSpPr>
        <p:spPr>
          <a:xfrm>
            <a:off x="539496" y="106968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辨析类主观题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试题特点】选取与生活紧密联系的观点、事例等创设情境，要求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学生对观点、事例进行辨别、分析，考查学生对所学知识迁移运用能力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和辩证思维能力。从展示形式上看，有直言式辨析题、材料式辨析题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漫画式辨析题等。从辨析的观点上看，有观点正确或错误、观点正误杂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糅等类型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6cf7f114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56cf7f114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6cf7f114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c140ab00?vcp=1&amp;pid=0822a4431&amp;color=0,0,0&amp;mp=1&amp;vtp=1&amp;vaab=1&amp;bt=1&amp;bbb=1&amp;hb=1"/>
          <p:cNvSpPr/>
          <p:nvPr/>
        </p:nvSpPr>
        <p:spPr>
          <a:xfrm>
            <a:off x="539496" y="56613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【解答方法】一般遵循“是什么”“为什么”“怎么做”的答题思路。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（是什么），找准辨析点。阅读材料和提问，抓住关键词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出关键信息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，确定辨析点，避免跑题。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（为什么），分析理由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。对正确的观点要分析说明为什么是正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。对错误的观点可以从“为什么这种观点是错误的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”“正确的观点是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”等角度分析说明。观点正误杂糅的可以从“哪部分内容正确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”“哪部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分内容错误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”角度分析。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三谈做法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（怎么做）。根据以上分析，说明怎么解决问题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，写出正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确的做法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bc564164?vcp=1&amp;pid=0822a443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sp>
        <p:nvSpPr>
          <p:cNvPr id="3" name="QO_7_BD.7_1#32b18ece1?vaa=1&amp;vcp=1&amp;pid=5bc564164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（2024·江苏镇江·中考）数字经济时代，算力是新质生产力，它与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算法、数据交互融合，正在引发深刻的变革。某校九年级（2）班的同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学们准备以“身边的算力”为主题制作宣传短视频，请你参与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在短视频制作中，同学们采访了对算法工程师职业感兴趣的小明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DAE504D-22BC-05BD-5CDB-D4E67CCB2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0" y="860585"/>
            <a:ext cx="11880000" cy="21838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C0E40E4-BBFF-B7A4-2AFA-AC2971727B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00" y="3425462"/>
            <a:ext cx="11880000" cy="203020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_4#32b18ece1?vaa=1&amp;vcp=1&amp;pid=5bc564164&amp;color=0,0,0&amp;vtp=1&amp;vaab=1&amp;bt=1&amp;bbb=1&amp;hb=1"/>
          <p:cNvSpPr/>
          <p:nvPr/>
        </p:nvSpPr>
        <p:spPr>
          <a:xfrm>
            <a:off x="539496" y="186512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同学们准备在短视频中对小明职业规划的想法进行点评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，请你准备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点评的提纲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。（要求：恰当运用知识，层次清晰，逻辑严密。）</a:t>
            </a:r>
            <a:endParaRPr lang="en-US" altLang="zh-CN" sz="2800" dirty="0"/>
          </a:p>
        </p:txBody>
      </p:sp>
      <p:sp>
        <p:nvSpPr>
          <p:cNvPr id="3" name="QO_7_AN.1_1#32b18ece1?vaa=1&amp;vcp=1&amp;pid=5bc564164&amp;color=0,0,0&amp;vtp=1&amp;vaab=1&amp;bbb=1&amp;hb=1"/>
          <p:cNvSpPr/>
          <p:nvPr/>
        </p:nvSpPr>
        <p:spPr>
          <a:xfrm>
            <a:off x="539496" y="31400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选择职业要满足国家与社会发展的需要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小明在进行职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业规划时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认识到了当前社会的发展变化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学习文化知识十分重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但小明还要锤炼自己的品德修为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增强自己的法治意识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5b89457f?vcp=1&amp;pid=5bc56416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pic>
        <p:nvPicPr>
          <p:cNvPr id="3" name="QC_8_BD.9_1#baafb2d8d?htil=1&amp;vaa=1&amp;vcp=1&amp;pid=55b8945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2180" y="1546343"/>
            <a:ext cx="3764847" cy="202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9_2#baafb2d8d?htil=1&amp;sp=1&amp;vaa=1&amp;vcp=1&amp;pid=55b89457f&amp;color=0,0,0&amp;vtp=1&amp;vaab=1&amp;bbb=1&amp;hs=1"/>
          <p:cNvSpPr/>
          <p:nvPr/>
        </p:nvSpPr>
        <p:spPr>
          <a:xfrm>
            <a:off x="539496" y="1275833"/>
            <a:ext cx="78546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下列对图中人物疑问的回答恰当的是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endParaRPr lang="en-US" altLang="zh-CN" sz="2800" dirty="0"/>
          </a:p>
        </p:txBody>
      </p:sp>
      <p:sp>
        <p:nvSpPr>
          <p:cNvPr id="5" name="QC_8_AN.10_1#baafb2d8d.bracket?vaa=1&amp;vcp=1&amp;pid=55b89457f&amp;color=0,0,0&amp;vpa=4&amp;vtp=1&amp;vaab=1"/>
          <p:cNvSpPr/>
          <p:nvPr/>
        </p:nvSpPr>
        <p:spPr>
          <a:xfrm>
            <a:off x="7306214" y="126249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9_3#baafb2d8d?htil=1&amp;vaa=1&amp;vcp=1&amp;pid=55b89457f&amp;color=0,0,0&amp;vtp=1&amp;vaab=1&amp;bbb=1&amp;hs=1"/>
          <p:cNvSpPr/>
          <p:nvPr/>
        </p:nvSpPr>
        <p:spPr>
          <a:xfrm>
            <a:off x="539496" y="1908029"/>
            <a:ext cx="78546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①把握自己的个性特长，清楚自己适合做什么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结合自己的经验和能力，思考自己能够做什么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完全听从父母和老师的安排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只考虑自己的兴趣爱好，明白自己想做什么</a:t>
            </a:r>
            <a:endParaRPr lang="en-US" altLang="zh-CN" sz="2800" dirty="0"/>
          </a:p>
        </p:txBody>
      </p:sp>
      <p:sp>
        <p:nvSpPr>
          <p:cNvPr id="7" name="QC_8_BD.9_4#baafb2d8d.choices?vaa=1&amp;vcp=1&amp;pid=55b89457f&amp;color=0,0,0&amp;vtp=1&amp;vaab=1&amp;bbb=1&amp;hs=1"/>
          <p:cNvSpPr/>
          <p:nvPr/>
        </p:nvSpPr>
        <p:spPr>
          <a:xfrm>
            <a:off x="539496" y="44656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f804a62ca?sp=1&amp;vaa=1&amp;vcp=1&amp;pid=55b89457f&amp;color=0,0,0&amp;vtp=1&amp;vaab=1&amp;bt=1&amp;bbb=1&amp;hb=1"/>
          <p:cNvSpPr/>
          <p:nvPr/>
        </p:nvSpPr>
        <p:spPr>
          <a:xfrm>
            <a:off x="539496" y="12223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专题片《大国工匠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》讲述了工匠们数十年如一日追求职业技能的极致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，靠着传承和钻研，创造了一个又一个“中国神话”的事迹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。这启示我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f804a62ca.bracket?vaa=1&amp;vcp=1&amp;pid=55b89457f&amp;color=0,0,0&amp;vpa=5&amp;vtp=1&amp;vaab=1"/>
          <p:cNvSpPr/>
          <p:nvPr/>
        </p:nvSpPr>
        <p:spPr>
          <a:xfrm>
            <a:off x="1172115" y="25044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11_2#f804a62ca?vaa=1&amp;vcp=1&amp;pid=55b89457f&amp;color=0,0,0&amp;vtp=1&amp;vaab=1&amp;bbb=1&amp;hb=1"/>
          <p:cNvSpPr/>
          <p:nvPr/>
        </p:nvSpPr>
        <p:spPr>
          <a:xfrm>
            <a:off x="539496" y="3146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①要树立正确的职业观念，做好各种准备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只有为社会作出重大贡献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的劳动者，才能受到尊重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要增强劳动观念，培养敬业精神，精益求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精、追求卓越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④每个人都能通过劳动创造“中国神话”</a:t>
            </a:r>
            <a:endParaRPr lang="en-US" altLang="zh-CN" sz="2800" dirty="0"/>
          </a:p>
        </p:txBody>
      </p:sp>
      <p:sp>
        <p:nvSpPr>
          <p:cNvPr id="5" name="QC_8_BD.11_3#f804a62ca.choices?vaa=1&amp;vcp=1&amp;pid=55b89457f&amp;color=0,0,0&amp;vtp=1&amp;vaab=1&amp;bbb=1"/>
          <p:cNvSpPr/>
          <p:nvPr/>
        </p:nvSpPr>
        <p:spPr>
          <a:xfrm>
            <a:off x="539496" y="50686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477e38671?vcp=1&amp;pid=55b89457f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a4114b4bf?sp=1&amp;vaa=1&amp;vcp=1&amp;pid=477e38671&amp;color=0,0,0&amp;vtp=1&amp;vaab=1&amp;bbb=1&amp;hb=1"/>
          <p:cNvSpPr/>
          <p:nvPr/>
        </p:nvSpPr>
        <p:spPr>
          <a:xfrm>
            <a:off x="539496" y="12112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我们青少年学生要积极关心社会发展，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不必关注全球性问题。(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endParaRPr lang="en-US" altLang="zh-CN" sz="2800" dirty="0"/>
          </a:p>
        </p:txBody>
      </p:sp>
      <p:sp>
        <p:nvSpPr>
          <p:cNvPr id="4" name="QT_9_AN.1_1#a4114b4bf.bracket?vaa=1&amp;vcp=1&amp;pid=477e38671&amp;color=0,0,0&amp;vpa=6&amp;vtp=1&amp;vaab=1"/>
          <p:cNvSpPr/>
          <p:nvPr/>
        </p:nvSpPr>
        <p:spPr>
          <a:xfrm>
            <a:off x="104558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a4114b4bf.blank?vaa=1&amp;vcp=1&amp;pid=477e38671&amp;color=0,0,0&amp;vpa=7&amp;vtp=1&amp;vaab=1&amp;bbb=1&amp;hb=1"/>
          <p:cNvSpPr/>
          <p:nvPr/>
        </p:nvSpPr>
        <p:spPr>
          <a:xfrm>
            <a:off x="539496" y="18284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我们青少年作为社会成员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，不仅要关心社会发展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，也要树立全球意识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，关注全球性问题。</a:t>
            </a:r>
            <a:endParaRPr lang="en-US" altLang="zh-CN" sz="2800" dirty="0"/>
          </a:p>
        </p:txBody>
      </p:sp>
      <p:sp>
        <p:nvSpPr>
          <p:cNvPr id="6" name="QT_9_BD.16_1#02c5dddd2?sp=1&amp;vaa=1&amp;vcp=1&amp;pid=477e38671&amp;color=0,0,0&amp;vtp=1&amp;vaab=1&amp;bbb=1&amp;hb=1&amp;hltap=1"/>
          <p:cNvSpPr/>
          <p:nvPr/>
        </p:nvSpPr>
        <p:spPr>
          <a:xfrm>
            <a:off x="539496" y="313675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青少年的责任在各个历史时期都是相同的。(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QT_9_AN.17_1#02c5dddd2.bracket?vaa=1&amp;vcp=1&amp;pid=477e38671&amp;color=0,0,0&amp;vpa=8&amp;vtp=1&amp;vaab=1"/>
          <p:cNvSpPr/>
          <p:nvPr/>
        </p:nvSpPr>
        <p:spPr>
          <a:xfrm>
            <a:off x="7611014" y="3144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16_1#02c5dddd2?sp=1&amp;vaa=1&amp;vcp=1&amp;pid=477e38671&amp;color=0,0,0&amp;vtp=1&amp;vaab=1&amp;bbb=1&amp;hb=1&amp;hla=1">
            <a:extLst>
              <a:ext uri="{FF2B5EF4-FFF2-40B4-BE49-F238E27FC236}">
                <a16:creationId xmlns:a16="http://schemas.microsoft.com/office/drawing/2014/main" id="{5145354F-D225-9468-6ECD-66BBF6FEC482}"/>
              </a:ext>
            </a:extLst>
          </p:cNvPr>
          <p:cNvSpPr/>
          <p:nvPr/>
        </p:nvSpPr>
        <p:spPr>
          <a:xfrm>
            <a:off x="539496" y="376413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青少年的责任是时代赋予的，不同的历史时期有不同的责任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每一代青少年都有自己的际遇和机缘，都要在自己所处的时代条件下谋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划人生、创造历史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8_1#3d0c0c368?sp=1&amp;vaa=1&amp;vcp=1&amp;pid=477e38671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升入九年级，有一些学习压力，感到担心、紧张、焦虑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，这是一种不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正常的心理现象。(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</a:t>
            </a:r>
            <a:endParaRPr lang="en-US" altLang="zh-CN" sz="2800" dirty="0"/>
          </a:p>
        </p:txBody>
      </p:sp>
      <p:sp>
        <p:nvSpPr>
          <p:cNvPr id="3" name="QT_9_AN.19_1#3d0c0c368.bracket?vaa=1&amp;vcp=1&amp;pid=477e38671&amp;color=0,0,0&amp;vpa=9&amp;vtp=1&amp;vaab=1"/>
          <p:cNvSpPr/>
          <p:nvPr/>
        </p:nvSpPr>
        <p:spPr>
          <a:xfrm>
            <a:off x="3432715" y="2834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0_1#3d0c0c368.blank?vaa=1&amp;vcp=1&amp;pid=477e38671&amp;color=0,0,0&amp;vpa=10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升入九年级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，面对学习压力，我们感到担心、紧张、焦虑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，这是一种正常心理现象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，要坦然面对，正确处理。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1_1#3ee7d6790?sp=1&amp;vaa=1&amp;vcp=1&amp;pid=477e38671&amp;color=0,0,0&amp;mp=1&amp;vtp=1&amp;vaab=1&amp;bt=1&amp;bbb=1&amp;hb=1&amp;hltap=1"/>
          <p:cNvSpPr/>
          <p:nvPr/>
        </p:nvSpPr>
        <p:spPr>
          <a:xfrm>
            <a:off x="539496" y="1551654"/>
            <a:ext cx="11109960" cy="3765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畅想未来，就是想想自己能考上什么高中、什么大学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，将来从事什么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工作。(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T_9_AN.22_1#3ee7d6790.bracket?vaa=1&amp;vcp=1&amp;pid=477e38671&amp;color=0,0,0&amp;mp=1&amp;vpa=11&amp;vtp=1&amp;vaab=1"/>
          <p:cNvSpPr/>
          <p:nvPr/>
        </p:nvSpPr>
        <p:spPr>
          <a:xfrm>
            <a:off x="1654714" y="22069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1_1#3ee7d6790?sp=1&amp;vaa=1&amp;vcp=1&amp;pid=477e38671&amp;color=0,0,0&amp;mp=1&amp;vtp=1&amp;vaab=1&amp;bt=1&amp;bbb=1&amp;hb=1&amp;hla=1">
            <a:extLst>
              <a:ext uri="{FF2B5EF4-FFF2-40B4-BE49-F238E27FC236}">
                <a16:creationId xmlns:a16="http://schemas.microsoft.com/office/drawing/2014/main" id="{6749AAFF-4728-09CF-AEA2-CC97E6DB91F2}"/>
              </a:ext>
            </a:extLst>
          </p:cNvPr>
          <p:cNvSpPr/>
          <p:nvPr/>
        </p:nvSpPr>
        <p:spPr>
          <a:xfrm>
            <a:off x="539496" y="2819114"/>
            <a:ext cx="11109960" cy="2420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畅想未来需要开阔的视野，把自己的爱好、需求与国家的发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展、世界的繁荣、人类的梦想相结合。畅想未来不是仅仅预设未来上什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么学校，从事什么工作，而是要激发兴趣，大胆尝试，积极行动，不断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地反思自己，全面规划有意义的人生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00550ed34?vcp=1&amp;pid=55b89457f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eb098c7ca?vcp=1&amp;pid=00550ed3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请从选择职业的角度说说下图给我们哪些启示。</a:t>
            </a:r>
            <a:endParaRPr lang="en-US" altLang="zh-CN" sz="2800" dirty="0"/>
          </a:p>
        </p:txBody>
      </p:sp>
      <p:pic>
        <p:nvPicPr>
          <p:cNvPr id="4" name="P_9_BD#eb098c7ca?vcp=1&amp;pid=00550ed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0399" y="2067215"/>
            <a:ext cx="5370576" cy="378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229e20de.fixed?vcp=1&amp;pid=4e9e0b8a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走向未来的少年</a:t>
            </a:r>
            <a:endParaRPr lang="en-US" altLang="zh-CN" sz="4000" dirty="0"/>
          </a:p>
        </p:txBody>
      </p:sp>
      <p:sp>
        <p:nvSpPr>
          <p:cNvPr id="3" name="C_4_BD#4229e20de.fixed?vcp=1&amp;pid=4e9e0b8a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_BD#eb098c7ca?sp=1&amp;vcp=1&amp;pid=00550ed34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（1）要考虑自己的兴趣爱好，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明白自己想做什么。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（2）要把握自己的个性特长，清楚自己适合做什么。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（3）要结合自己的能力和经验，思考自己能够做什么。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（4）当经验、能力与职业的要求差距较大时，要加强学习，提高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自身素质，适应工作岗位的要求，满足国家与社会发展的需要。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eb098c7ca?vcp=1&amp;pid=00550ed34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请完成第142~143页【备考练习】习题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67084f18.fixed?vcp=1&amp;pid=4e9e0b8a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走向未来的少年</a:t>
            </a:r>
            <a:endParaRPr lang="en-US" altLang="zh-CN" sz="4000" dirty="0"/>
          </a:p>
        </p:txBody>
      </p:sp>
      <p:sp>
        <p:nvSpPr>
          <p:cNvPr id="3" name="C_4_BD#567084f18.fixed?vcp=1&amp;pid=4e9e0b8a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走向未来的少年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f5e8fb75?vcp=1&amp;pid=567084f18&amp;color=241,138,6&amp;vtp=1&amp;vaab=1&amp;bt=1&amp;bbb=1"/>
          <p:cNvSpPr/>
          <p:nvPr/>
        </p:nvSpPr>
        <p:spPr>
          <a:xfrm>
            <a:off x="539496" y="4591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3_1#2016e35c8?vaa=1&amp;vcp=1&amp;pid=df5e8fb75&amp;color=0,0,0&amp;vtp=1&amp;vaab=1&amp;bbb=1&amp;hb=1"/>
          <p:cNvSpPr/>
          <p:nvPr/>
        </p:nvSpPr>
        <p:spPr>
          <a:xfrm>
            <a:off x="539496" y="11719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当新年的第一缕阳光照亮大地时，一位位普通劳动者已经开始用坚守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与奋斗，书写崭新的2024年。在岗位上值守、在街巷中奔走、在工地上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劳作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这些平凡却不凡的身影，托起了假期城市的正常运转，记录了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奋斗中国的时代剪影。这启示我们青少年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4_1#2016e35c8.bracket?vaa=1&amp;vcp=1&amp;pid=df5e8fb75&amp;color=0,0,0&amp;vpa=12&amp;vtp=1&amp;vaab=1"/>
          <p:cNvSpPr/>
          <p:nvPr/>
        </p:nvSpPr>
        <p:spPr>
          <a:xfrm>
            <a:off x="7217314" y="31017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3_2#2016e35c8.choices?vaa=1&amp;vcp=1&amp;pid=df5e8fb75&amp;color=0,0,0&amp;vtp=1&amp;vaab=1&amp;bbb=1"/>
          <p:cNvSpPr/>
          <p:nvPr/>
        </p:nvSpPr>
        <p:spPr>
          <a:xfrm>
            <a:off x="539496" y="37438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A.注重追求青春的内在美，忽视青春的外在美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.应不断丰富自己的情感，尽情享受青春之美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.应借青春力量奋发拼搏，担当民族复兴大任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.应不断开阔自己的眼界，以获得荣誉为己任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bee7021fb?sp=1&amp;vaa=1&amp;vcp=1&amp;pid=df5e8fb75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为巩固国家卫生城市建设成果，某中学开展了“‘光盘行动’我监督”“低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碳生活我践行”等一系列文明志愿服务活动。开展这些活动有助于学生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6_1#bee7021fb.bracket?vaa=1&amp;vcp=1&amp;pid=df5e8fb75&amp;color=0,0,0&amp;vpa=13&amp;vtp=1&amp;vaab=1"/>
          <p:cNvSpPr/>
          <p:nvPr/>
        </p:nvSpPr>
        <p:spPr>
          <a:xfrm>
            <a:off x="816515" y="28219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5_2#bee7021fb?vaa=1&amp;vcp=1&amp;pid=df5e8fb75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①迅速提高学习成绩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②树立终身学习的理念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③养成亲社会行为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在实践中学习和提升</a:t>
            </a:r>
            <a:endParaRPr lang="en-US" altLang="zh-CN" sz="2800" dirty="0"/>
          </a:p>
        </p:txBody>
      </p:sp>
      <p:sp>
        <p:nvSpPr>
          <p:cNvPr id="5" name="QC_6_BD.25_3#bee7021fb.choices?vaa=1&amp;vcp=1&amp;pid=df5e8fb75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7_1#da7e6a271?sp=1&amp;vaa=1&amp;vcp=1&amp;pid=df5e8fb75&amp;color=0,0,0&amp;vtp=1&amp;vaab=1&amp;bt=1&amp;bbb=1&amp;hb=1"/>
          <p:cNvSpPr/>
          <p:nvPr/>
        </p:nvSpPr>
        <p:spPr>
          <a:xfrm>
            <a:off x="539496" y="1539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毕业将至，班主任寄语同学们：希望你们能飞得更高、飞得更远。母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校会永远敞开怀抱，欢迎你们常回来看看。牢记老师的嘱托，让自己“飞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得更高、飞得更远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8_1#da7e6a271.bracket?vaa=1&amp;vcp=1&amp;pid=df5e8fb75&amp;color=0,0,0&amp;vpa=14&amp;vtp=1&amp;vaab=1"/>
          <p:cNvSpPr/>
          <p:nvPr/>
        </p:nvSpPr>
        <p:spPr>
          <a:xfrm>
            <a:off x="5267865" y="28600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7_2#da7e6a271?vaa=1&amp;vcp=1&amp;pid=df5e8fb75&amp;color=0,0,0&amp;vtp=1&amp;vaab=1&amp;bbb=1"/>
          <p:cNvSpPr/>
          <p:nvPr/>
        </p:nvSpPr>
        <p:spPr>
          <a:xfrm>
            <a:off x="539496" y="34635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①打破一切常规，培养创新能力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②树立远大理想，担当时代责任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勇于砥砺奋斗，练就过硬本领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④优先个人利益，考取理想大学</a:t>
            </a:r>
            <a:endParaRPr lang="en-US" altLang="zh-CN" sz="2800" dirty="0"/>
          </a:p>
        </p:txBody>
      </p:sp>
      <p:sp>
        <p:nvSpPr>
          <p:cNvPr id="5" name="QC_6_BD.27_3#da7e6a271.choices?vaa=1&amp;vcp=1&amp;pid=df5e8fb75&amp;color=0,0,0&amp;vtp=1&amp;vaab=1&amp;bbb=1"/>
          <p:cNvSpPr/>
          <p:nvPr/>
        </p:nvSpPr>
        <p:spPr>
          <a:xfrm>
            <a:off x="539496" y="473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ecf2736?vcp=1&amp;pid=567084f18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29_1#8c4384fd7?sp=1&amp;vaa=1&amp;vcp=1&amp;pid=8cecf273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）某校心理咨询老师收到了九年级学生小丽的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：“随着中考临近，我经常失眠，担心考不好，我该怎么办？”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下列内容适合回复小丽的是(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0_1#8c4384fd7.bracket?vaa=1&amp;vcp=1&amp;pid=8cecf2736&amp;color=0,0,0&amp;vpa=15&amp;vtp=1&amp;vaab=1"/>
          <p:cNvSpPr/>
          <p:nvPr/>
        </p:nvSpPr>
        <p:spPr>
          <a:xfrm>
            <a:off x="50837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9_2#8c4384fd7?vaa=1&amp;vcp=1&amp;pid=8cecf2736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①失眠很正常，不必放心上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②多与父母、老师沟通交流，解决问题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调整心态，缓解焦虑情绪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④向同学请教学习方法</a:t>
            </a:r>
            <a:endParaRPr lang="en-US" altLang="zh-CN" sz="2800" dirty="0"/>
          </a:p>
        </p:txBody>
      </p:sp>
      <p:sp>
        <p:nvSpPr>
          <p:cNvPr id="6" name="QC_6_BD.29_3#8c4384fd7.choices?vaa=1&amp;vcp=1&amp;pid=8cecf2736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e0e4ac6f9?vaa=1&amp;vcp=1&amp;pid=8cecf2736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（2024·贵州·中考）2024年5月24日，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人力资源和社会保障部发布公示，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拟增加生物工程技术人员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、文创产品策划运营师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、生成式人工智能系统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应用员等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19个新职业，同时增加移动操作系统应用设计员等29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个新工种。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面对多彩的职业我们要(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e0e4ac6f9.bracket?vaa=1&amp;vcp=1&amp;pid=8cecf2736&amp;color=0,0,0&amp;vpa=16&amp;vtp=1&amp;vaab=1"/>
          <p:cNvSpPr/>
          <p:nvPr/>
        </p:nvSpPr>
        <p:spPr>
          <a:xfrm>
            <a:off x="4372515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31_2#e0e4ac6f9.choices?vaa=1&amp;vcp=1&amp;pid=8cecf2736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A.尊重父母，完全听从他们的安排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.自我分析，只考虑自己的兴趣爱好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.适应环境，只关注自己的职业需求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.加强学习，适应国家与社会的需要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76c252271?vaa=1&amp;vcp=1&amp;pid=8cecf2736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回首初中历程，同学们一起努力奋斗，一起快乐成长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，有辛勤汗水也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有充实收获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。这三年来，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76c252271.bracket?vaa=1&amp;vcp=1&amp;pid=8cecf2736&amp;color=0,0,0&amp;vpa=17&amp;vtp=1&amp;vaab=1"/>
          <p:cNvSpPr/>
          <p:nvPr/>
        </p:nvSpPr>
        <p:spPr>
          <a:xfrm>
            <a:off x="5439315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33_2#76c252271.choices?vaa=1&amp;vcp=1&amp;pid=8cecf2736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A.满怀学习热情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，杜绝负面情绪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.提高法治意识，遵守公共秩序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.听从朋友建议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，友情高于一切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.随心所欲生活，享受无限自由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5_1#0891c6a69?vaa=1&amp;vcp=1&amp;pid=8cecf2736&amp;color=0,0,0&amp;vtp=1&amp;vaab=1&amp;bt=1&amp;bbb=1&amp;hb=1"/>
          <p:cNvSpPr/>
          <p:nvPr/>
        </p:nvSpPr>
        <p:spPr>
          <a:xfrm>
            <a:off x="539496" y="90474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穿衣服扣扣子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打比方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指出人生的扣子从一开始就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要扣好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对于广大青年来说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扣好人生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第一粒扣子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就要坚定理想信念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广大青年要保持初生牛犊不怕虎的劲头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不懂就学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不会就练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扎扎实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实做事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踏踏实实做人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实现中国梦离不开青年的人才支撑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智力支撑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创新支撑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每个时代都有每个时代的历史使命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36_1#74bbd3922?vaa=1&amp;vcp=1&amp;pid=0891c6a69&amp;color=0,0,0&amp;vtp=1&amp;vaab=1&amp;bbb=1"/>
          <p:cNvSpPr/>
          <p:nvPr/>
        </p:nvSpPr>
        <p:spPr>
          <a:xfrm>
            <a:off x="539496" y="41033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（1）习近平总书记为什么对广大青年饱含期望，谆谆教导？</a:t>
            </a:r>
            <a:endParaRPr lang="en-US" altLang="zh-CN" sz="2800" dirty="0"/>
          </a:p>
        </p:txBody>
      </p:sp>
      <p:sp>
        <p:nvSpPr>
          <p:cNvPr id="4" name="QO_7_AN.1_1#74bbd3922?vaa=1&amp;vcp=1&amp;pid=0891c6a69&amp;color=0,0,0&amp;vtp=1&amp;vaab=1&amp;bbb=1&amp;hb=1"/>
          <p:cNvSpPr/>
          <p:nvPr/>
        </p:nvSpPr>
        <p:spPr>
          <a:xfrm>
            <a:off x="539496" y="47328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青年兴则国家兴，青年强则国家强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。青少年的品格影响着国家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未来发展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，青少年有本领，国家就有前途。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a682e2f1?colgroup=15,13&amp;vcp=1&amp;pid=4229e20d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282158"/>
              </p:ext>
            </p:extLst>
          </p:nvPr>
        </p:nvGraphicFramePr>
        <p:xfrm>
          <a:off x="539496" y="2037524"/>
          <a:ext cx="11082528" cy="2782952"/>
        </p:xfrm>
        <a:graphic>
          <a:graphicData uri="http://schemas.openxmlformats.org/drawingml/2006/table">
            <a:tbl>
              <a:tblPr/>
              <a:tblGrid>
                <a:gridCol w="5879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2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以实现中华民族伟大复兴为己任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“劳动光荣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创造伟大”的观念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行合理的生涯规划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坚定为实现远大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理想而奋斗的信念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九下第五课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走向世界的青少年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应该具备的情怀和抱负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九下第六课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第七课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做好职业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走向未来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8_1#34e55836e?vaa=1&amp;vcp=1&amp;pid=0891c6a69&amp;color=0,0,0&amp;mp=1&amp;vtp=1&amp;vaab=1&amp;bt=1&amp;bbb=1"/>
          <p:cNvSpPr/>
          <p:nvPr/>
        </p:nvSpPr>
        <p:spPr>
          <a:xfrm>
            <a:off x="539496" y="18699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（2）当代中国青年的历史责任是什么？</a:t>
            </a:r>
            <a:endParaRPr lang="en-US" altLang="zh-CN" sz="2800" dirty="0"/>
          </a:p>
        </p:txBody>
      </p:sp>
      <p:sp>
        <p:nvSpPr>
          <p:cNvPr id="3" name="QO_7_AN.1_1#34e55836e?vaa=1&amp;vcp=1&amp;pid=0891c6a69&amp;color=0,0,0&amp;vtp=1&amp;vaab=1&amp;bbb=1"/>
          <p:cNvSpPr/>
          <p:nvPr/>
        </p:nvSpPr>
        <p:spPr>
          <a:xfrm>
            <a:off x="539496" y="24898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实现中华民族伟大复兴的中国梦。</a:t>
            </a:r>
            <a:endParaRPr lang="en-US" altLang="zh-CN" sz="2800" dirty="0"/>
          </a:p>
        </p:txBody>
      </p:sp>
      <p:sp>
        <p:nvSpPr>
          <p:cNvPr id="4" name="QO_7_BD.40_1#8e86c19a6?vaa=1&amp;vcp=1&amp;pid=0891c6a69&amp;color=0,0,0&amp;vtp=1&amp;vaab=1&amp;bbb=1"/>
          <p:cNvSpPr/>
          <p:nvPr/>
        </p:nvSpPr>
        <p:spPr>
          <a:xfrm>
            <a:off x="539496" y="31115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（3）为担当起这一历史责任，我们青少年应该怎么做？</a:t>
            </a:r>
            <a:endParaRPr lang="en-US" altLang="zh-CN" sz="2800" dirty="0"/>
          </a:p>
        </p:txBody>
      </p:sp>
      <p:sp>
        <p:nvSpPr>
          <p:cNvPr id="5" name="QO_7_AN.2_1#8e86c19a6?vaa=1&amp;vcp=1&amp;pid=0891c6a69&amp;color=0,0,0&amp;vtp=1&amp;vaab=1&amp;bbb=1&amp;hb=1"/>
          <p:cNvSpPr/>
          <p:nvPr/>
        </p:nvSpPr>
        <p:spPr>
          <a:xfrm>
            <a:off x="539496" y="37409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接过历史的接力棒，积极探索、艰苦奋斗，以执着的信念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富的知识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、过硬的本领担负起历史重任。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3a8beb9?vcp=1&amp;pid=567084f18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2_1#ae400eea5?sp=1&amp;vaa=1&amp;vcp=1&amp;pid=1f3a8beb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在2024年五四青年节到来之际，习近平总书记指出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，党中央对广大青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年充分信任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、寄予厚望。广大青年要在推进强国建设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、民族复兴伟业中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展现青春作为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、彰显青春风采、贡献青春力量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，奋力书写为中国式现代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化挺膺担当的青春篇章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下列认识正确的是(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3_1#ae400eea5.bracket?vaa=1&amp;vcp=1&amp;pid=1f3a8beb9&amp;color=0,0,0&amp;vpa=18&amp;vtp=1&amp;vaab=1"/>
          <p:cNvSpPr/>
          <p:nvPr/>
        </p:nvSpPr>
        <p:spPr>
          <a:xfrm>
            <a:off x="8639714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2_2#ae400eea5?vaa=1&amp;vcp=1&amp;pid=1f3a8beb9&amp;color=0,0,0&amp;vtp=1&amp;vaab=1&amp;bbb=1&amp;h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①青年兴则国家兴，青年强则国家强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②要汲取榜样的力量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，达到完美境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③青年承载着国家和民族的未来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④要尽情享受青春，释放青春冲动</a:t>
            </a:r>
            <a:endParaRPr lang="en-US" altLang="zh-CN" sz="2800" spc="-50" dirty="0"/>
          </a:p>
        </p:txBody>
      </p:sp>
      <p:sp>
        <p:nvSpPr>
          <p:cNvPr id="6" name="QC_6_BD.42_3#ae400eea5.choices?vaa=1&amp;vcp=1&amp;pid=1f3a8beb9&amp;color=0,0,0&amp;vtp=1&amp;vaab=1&amp;bbb=1"/>
          <p:cNvSpPr/>
          <p:nvPr/>
        </p:nvSpPr>
        <p:spPr>
          <a:xfrm>
            <a:off x="539496" y="5108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f4c2b1dc4?vaa=1&amp;vcp=1&amp;pid=1f3a8beb9&amp;color=0,0,0&amp;vtp=1&amp;vaab=1&amp;bt=1&amp;bbb=1&amp;hb=1"/>
          <p:cNvSpPr/>
          <p:nvPr/>
        </p:nvSpPr>
        <p:spPr>
          <a:xfrm>
            <a:off x="539496" y="163817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贵金属冶炼工潘从明经历了数万次试验，实现了提纯工艺改进的目标；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钳工池昭就勤学苦练，他处理的模具、柴油发动机零件等误差仅0.005毫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要报道上述大国工匠的事迹，下列标题合适的是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5_1#f4c2b1dc4.bracket?vaa=1&amp;vcp=1&amp;pid=1f3a8beb9&amp;color=0,0,0&amp;vpa=19&amp;vtp=1&amp;vaab=1"/>
          <p:cNvSpPr/>
          <p:nvPr/>
        </p:nvSpPr>
        <p:spPr>
          <a:xfrm>
            <a:off x="9411239" y="29488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44_2#f4c2b1dc4.choices?vaa=1&amp;vcp=1&amp;pid=1f3a8beb9&amp;color=0,0,0&amp;vtp=1&amp;vaab=1&amp;bbb=1"/>
          <p:cNvSpPr/>
          <p:nvPr/>
        </p:nvSpPr>
        <p:spPr>
          <a:xfrm>
            <a:off x="539496" y="35619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.勇于承担社会责任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.践行勤俭节约的传统美德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C.树立终身学习理念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.在爱岗敬业中实现人生价值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6_1#cf5b1bd75?sp=1&amp;vaa=1&amp;vcp=1&amp;pid=1f3a8beb9&amp;color=0,0,0&amp;vtp=1&amp;vaab=1&amp;bt=1&amp;bbb=1&amp;hb=1"/>
          <p:cNvSpPr/>
          <p:nvPr/>
        </p:nvSpPr>
        <p:spPr>
          <a:xfrm>
            <a:off x="539496" y="67078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当代中国青年是与新时代共同前进的一代，生逢盛世，肩负重任。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健康成长】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研究数据显示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我国儿童青少年的近视率较高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为了改善这一状况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中学生小秦和同学们围绕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预防和减少儿童青少年近视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这一主题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收集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到以下资料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请你一起探究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4" name="QO_6_BD.46_2#cf5b1bd75?colgroup=30&amp;vaa=1&amp;vcp=1&amp;pid=1f3a8beb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6793"/>
              </p:ext>
            </p:extLst>
          </p:nvPr>
        </p:nvGraphicFramePr>
        <p:xfrm>
          <a:off x="539496" y="3931126"/>
          <a:ext cx="11091672" cy="2230692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部分儿童青少年存在用眼距离过近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用眼时间过长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在光线不合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适的环境中用眼等不良习惯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一些儿童青少年在课余时间经常接触电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易形成近视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一些儿童青少年学习压力较大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缺乏户外运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易导致近视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1#6af83227d?sp=1&amp;vaa=1&amp;vcp=1&amp;pid=cf5b1bd75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（1）请你围绕主题，按照“发现问题→分析问题→解决问题”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的思路，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你得出的结论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（用一句话概括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）：①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你得出这一结论的依据：②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</p:txBody>
      </p:sp>
      <p:sp>
        <p:nvSpPr>
          <p:cNvPr id="3" name="QB_7_AN.48_1#6af83227d.blank?vaa=1&amp;vcp=1&amp;pid=cf5b1bd75&amp;color=0,0,0&amp;mp=1&amp;vpa=20&amp;vtp=1&amp;vaab=1&amp;bbb=1&amp;hb=1"/>
          <p:cNvSpPr/>
          <p:nvPr/>
        </p:nvSpPr>
        <p:spPr>
          <a:xfrm>
            <a:off x="539496" y="247748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导致儿童青少年近视的因素来自多个方面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。预防和减少儿童青少年近视要从多个方面努力。</a:t>
            </a:r>
            <a:endParaRPr lang="en-US" altLang="zh-CN" sz="2800" dirty="0"/>
          </a:p>
        </p:txBody>
      </p:sp>
      <p:sp>
        <p:nvSpPr>
          <p:cNvPr id="4" name="QB_7_AN.49_1#6af83227d.blank?vaa=1&amp;vcp=1&amp;pid=cf5b1bd75&amp;color=0,0,0&amp;mp=1&amp;vpa=21&amp;vtp=1&amp;vaab=1&amp;bbb=1&amp;hb=1"/>
          <p:cNvSpPr/>
          <p:nvPr/>
        </p:nvSpPr>
        <p:spPr>
          <a:xfrm>
            <a:off x="539496" y="3772884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部分儿童青少年没有养成良好的用眼习惯。一些儿童青少年使用电子产品时间过长。一些儿童青少年学习压力较大，缺乏户外运动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0_1#6af83227d?vaa=1&amp;vcp=1&amp;pid=cf5b1bd75&amp;color=0,0,0&amp;mp=1&amp;vtp=1&amp;vaab=1&amp;bt=1&amp;bbb=1&amp;hb=1"/>
          <p:cNvSpPr/>
          <p:nvPr/>
        </p:nvSpPr>
        <p:spPr>
          <a:xfrm>
            <a:off x="539496" y="25244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你提出的建议：③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endParaRPr lang="en-US" altLang="zh-CN" sz="2800" dirty="0"/>
          </a:p>
        </p:txBody>
      </p:sp>
      <p:sp>
        <p:nvSpPr>
          <p:cNvPr id="3" name="QB_7_AN.51_1#6af83227d.blank?vaa=1&amp;vcp=1&amp;pid=cf5b1bd75&amp;color=0,0,0&amp;mp=1&amp;vpa=22&amp;vtp=1&amp;vaab=1&amp;bbb=1&amp;hb=1"/>
          <p:cNvSpPr/>
          <p:nvPr/>
        </p:nvSpPr>
        <p:spPr>
          <a:xfrm>
            <a:off x="568071" y="2484469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引导儿童青少年养成良好的用眼习惯。合理安排儿童青少年使用电子产品的频率、时长。减轻儿童青少年的学习压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力，增加户外活动时间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bff7dd7d?vcp=1&amp;pid=cf5b1bd75&amp;color=0,0,0&amp;mp=1&amp;vtp=1&amp;vaab=1&amp;bt=1&amp;bbb=1&amp;hb=1"/>
          <p:cNvSpPr/>
          <p:nvPr/>
        </p:nvSpPr>
        <p:spPr>
          <a:xfrm>
            <a:off x="539496" y="71513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【畅谈梦想】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习近平总书记在延安中学考察时同师生亲切交流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询问同学们有什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么理想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长大后想做什么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一名同学说将来想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另一名同学说想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习近平总书记听了十分高兴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称赞他们人生目标明确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理想高尚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52_1#fd3fb8d8b?vaa=1&amp;vcp=1&amp;pid=cf5b1bd75&amp;color=0,0,0&amp;vtp=1&amp;vaab=1&amp;bbb=1&amp;hb=1"/>
          <p:cNvSpPr/>
          <p:nvPr/>
        </p:nvSpPr>
        <p:spPr>
          <a:xfrm>
            <a:off x="539496" y="32784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（2）你给自己确立了怎样的人生目标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？说说你确立人生目标时考虑的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7_AN.1_1#fd3fb8d8b?vaa=1&amp;vcp=1&amp;pid=cf5b1bd75&amp;color=0,0,0&amp;vtp=1&amp;vaab=1&amp;bbb=1&amp;hb=1"/>
          <p:cNvSpPr/>
          <p:nvPr/>
        </p:nvSpPr>
        <p:spPr>
          <a:xfrm>
            <a:off x="539496" y="4555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示例：我将来想成为一名医生。考虑的主要因素：我喜欢医生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这个职业；在社会的发展过程中，医生是不可或缺的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63fd7668?vcp=1&amp;pid=cf5b1bd75&amp;color=0,0,0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【奔赴使命】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奔赴青春使命</a:t>
            </a:r>
            <a:endParaRPr lang="en-US" altLang="zh-CN" sz="2800" dirty="0"/>
          </a:p>
          <a:p>
            <a:pPr algn="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——国旗下的演讲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同人民一起奋斗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青春才能亮丽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同人民一起前进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青春才能昂扬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同人民一起实现梦想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青春才能无悔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国家的前途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民族的命运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的幸福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是当代中国青年必须和必将承担的使命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作为当代青年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奔赴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青春使命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我们要做到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63fd7668?sp=1&amp;vcp=1&amp;pid=cf5b1bd75&amp;color=0,0,0&amp;vtp=1&amp;vaab=1&amp;bt=1&amp;bbb=1"/>
          <p:cNvSpPr/>
          <p:nvPr/>
        </p:nvSpPr>
        <p:spPr>
          <a:xfrm>
            <a:off x="539496" y="117195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发扬奋斗精神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_________________________________________ </a:t>
            </a:r>
          </a:p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听党话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跟党走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_______________________________________</a:t>
            </a:r>
          </a:p>
          <a:p>
            <a:pPr marR="0" lvl="0" indent="0" fontAlgn="auto" latinLnBrk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把小我融入大我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_______________________________________</a:t>
            </a:r>
          </a:p>
          <a:p>
            <a:pPr marR="0" lvl="0" indent="0" fontAlgn="auto" latinLnBrk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…………</a:t>
            </a:r>
            <a:endParaRPr lang="en-US" altLang="zh-CN" sz="2800" dirty="0"/>
          </a:p>
        </p:txBody>
      </p:sp>
      <p:sp>
        <p:nvSpPr>
          <p:cNvPr id="4" name="QO_7_BD.54_1#c34fa6696?vaa=1&amp;vcp=1&amp;pid=cf5b1bd75&amp;color=0,0,0&amp;vtp=1&amp;vaab=1&amp;bbb=1"/>
          <p:cNvSpPr/>
          <p:nvPr/>
        </p:nvSpPr>
        <p:spPr>
          <a:xfrm>
            <a:off x="777621" y="44942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（3）请你补充《奔赴青春使命》演讲稿中①②③处缺少的内容。</a:t>
            </a:r>
            <a:endParaRPr lang="en-US" altLang="zh-CN" sz="2800" dirty="0"/>
          </a:p>
        </p:txBody>
      </p:sp>
      <p:sp>
        <p:nvSpPr>
          <p:cNvPr id="5" name="QO_7_AN.1_1#c34fa6696?vaa=1&amp;vcp=1&amp;pid=cf5b1bd75&amp;color=0,0,0&amp;vtp=1&amp;vaab=1&amp;bbb=1&amp;hb=1"/>
          <p:cNvSpPr/>
          <p:nvPr/>
        </p:nvSpPr>
        <p:spPr>
          <a:xfrm>
            <a:off x="4120896" y="1139826"/>
            <a:ext cx="7166229" cy="644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时刻保持奋斗的热情，做永不停歇的奋斗者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AN.1_1#c34fa6696?vaa=1&amp;vcp=1&amp;pid=cf5b1bd75&amp;color=0,0,0&amp;vtp=1&amp;vaab=1&amp;bbb=1&amp;hb=1">
            <a:extLst>
              <a:ext uri="{FF2B5EF4-FFF2-40B4-BE49-F238E27FC236}">
                <a16:creationId xmlns:a16="http://schemas.microsoft.com/office/drawing/2014/main" id="{030B362A-8B85-DA6D-6614-7556677C0E6D}"/>
              </a:ext>
            </a:extLst>
          </p:cNvPr>
          <p:cNvSpPr/>
          <p:nvPr/>
        </p:nvSpPr>
        <p:spPr>
          <a:xfrm>
            <a:off x="4482846" y="1784479"/>
            <a:ext cx="454685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拥护党的路线、方针、政策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7_AN.1_1#c34fa6696?vaa=1&amp;vcp=1&amp;pid=cf5b1bd75&amp;color=0,0,0&amp;vtp=1&amp;vaab=1&amp;bbb=1&amp;hb=1">
            <a:extLst>
              <a:ext uri="{FF2B5EF4-FFF2-40B4-BE49-F238E27FC236}">
                <a16:creationId xmlns:a16="http://schemas.microsoft.com/office/drawing/2014/main" id="{26C7E535-FB05-F447-816E-52C61F4CEA75}"/>
              </a:ext>
            </a:extLst>
          </p:cNvPr>
          <p:cNvSpPr/>
          <p:nvPr/>
        </p:nvSpPr>
        <p:spPr>
          <a:xfrm>
            <a:off x="453961" y="2397002"/>
            <a:ext cx="109474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增强责任意识，在服务和奉献社会中实现自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己的人生价值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3d884f4.fixed?vcp=1&amp;pid=4e9e0b8a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走向未来的少年</a:t>
            </a:r>
            <a:endParaRPr lang="en-US" altLang="zh-CN" sz="4000" dirty="0"/>
          </a:p>
        </p:txBody>
      </p:sp>
      <p:sp>
        <p:nvSpPr>
          <p:cNvPr id="3" name="C_4_BD#893d884f4.fixed?vcp=1&amp;pid=4e9e0b8af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65e87e3?sp=1&amp;vcp=1&amp;pid=893d884f4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一、少年的担当、我的毕业季</a:t>
            </a:r>
            <a:endParaRPr lang="en-US" altLang="zh-CN" sz="3200" dirty="0"/>
          </a:p>
        </p:txBody>
      </p:sp>
      <p:sp>
        <p:nvSpPr>
          <p:cNvPr id="3" name="P_6_BD#345af0f2a?sp=1&amp;vcp=1&amp;pid=6b65e87e3&amp;color=0,0,0&amp;vtp=1&amp;vaab=1&amp;bb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为了适应世界发展趋势的要求，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我们如何全面提升个人素养？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（1）不断丰富知识储备，增强人文底蕴。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（2）树立科学精神，掌握科学思维方法。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（3）增强社会责任感，学会观察、思考各种社会现象，积极参与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社会实践活动，培养实践创新能力。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5af0f2a?sp=1&amp;vcp=1&amp;pid=6b65e87e3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走向世界，青少年应该具备怎样的情怀与抱负？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：要传承、弘扬中华优秀传统文化，增强爱国情感，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扬民族精神和时代精神，践行社会主义核心价值观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，并将其转化为自己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的情感认同和行为习惯，做有自信、懂自尊、能自强的中国人，成为中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华民族的栋梁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对世界：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要了解人类文明进程，积极关切人类问题和世界局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势，掌握相应的知识，在与世界各国青少年交流中提升我们的影响力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同时，要有忧患意识，居安思危，在世界复杂多变的环境中提高改变世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界的素质和能力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5af0f2a?sp=1&amp;vcp=1&amp;pid=6b65e87e3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：要尊重差异、理解不同、包容多样文化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，向国际社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讲好中国故事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、传播好中国声音、阐发中国精神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、展现中国风貌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担起推动人类共同发展的责任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345af0f2a?sp=1&amp;vcp=1&amp;pid=6b65e87e3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如何积极面对当下的校园学习生活？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（1）高度重视、积极投入，正确对待可能出现的困难和压力，调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整心态，完成学习任务。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（2）学习新知识，同时对以往学习进行总结梳理。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（3）坦然面对学习时产生的担心、紧张、焦虑等不良情绪。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1809</Words>
  <Application>Microsoft Office PowerPoint</Application>
  <PresentationFormat>宽屏</PresentationFormat>
  <Paragraphs>347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6" baseType="lpstr">
      <vt:lpstr>Arial (正文)</vt:lpstr>
      <vt:lpstr>华文隶书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5</cp:revision>
  <dcterms:created xsi:type="dcterms:W3CDTF">2024-11-29T11:50:33Z</dcterms:created>
  <dcterms:modified xsi:type="dcterms:W3CDTF">2025-07-24T08:13:22Z</dcterms:modified>
  <cp:category/>
  <cp:contentStatus/>
</cp:coreProperties>
</file>