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94" r:id="rId12"/>
    <p:sldId id="267" r:id="rId13"/>
    <p:sldId id="268" r:id="rId14"/>
    <p:sldId id="269" r:id="rId15"/>
    <p:sldId id="270" r:id="rId16"/>
    <p:sldId id="271" r:id="rId17"/>
    <p:sldId id="296" r:id="rId18"/>
    <p:sldId id="297" r:id="rId19"/>
    <p:sldId id="272" r:id="rId20"/>
    <p:sldId id="274" r:id="rId21"/>
    <p:sldId id="275" r:id="rId22"/>
    <p:sldId id="276" r:id="rId23"/>
    <p:sldId id="277" r:id="rId24"/>
    <p:sldId id="278" r:id="rId25"/>
    <p:sldId id="293" r:id="rId26"/>
    <p:sldId id="298" r:id="rId27"/>
    <p:sldId id="299" r:id="rId28"/>
    <p:sldId id="279" r:id="rId29"/>
    <p:sldId id="280" r:id="rId30"/>
    <p:sldId id="282" r:id="rId31"/>
    <p:sldId id="283" r:id="rId32"/>
    <p:sldId id="284" r:id="rId33"/>
    <p:sldId id="285" r:id="rId34"/>
    <p:sldId id="287" r:id="rId35"/>
    <p:sldId id="295" r:id="rId36"/>
    <p:sldId id="288" r:id="rId37"/>
    <p:sldId id="289" r:id="rId38"/>
    <p:sldId id="290" r:id="rId3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33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42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0168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06E7D-7F39-D260-43CA-1F509E50F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C8DE5E-2211-86DC-B983-719195225A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CFBBA5-0765-5A4D-E798-C697160543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BA6CEE-C4D9-A605-F774-954098C758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219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0582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539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2660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187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6A023-F93B-E8F0-8C72-5E68F2518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06BADA-83DA-C12C-95D0-6965B50955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3018EF-8B08-1056-A0FA-02E8C54094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DFF4B-E5D0-8E50-78D4-1F7B7C6964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4143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a8afbf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3B293D1-7574-4273-9B47-D3E70778803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a8afbf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3390357-051C-4B95-AF49-E509B00B28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e13c5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53020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e13c505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4f5302004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第40讲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a8afbf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E5664B-14B7-4649-B514-09A09AC1F9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e13c5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53020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e13c505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4f5302004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第40讲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bf38e380009f4dc2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58A63F1-FAE1-5412-7B89-5B8189ABFCB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ACF8E0-E013-46BD-8ABE-A643E7AE067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42DB1AD-F1C8-4303-B698-65AC50C51F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e13c5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53020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e13c505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4f5302004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FBA7ABB-506C-4259-B425-7B619AF734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e13c50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f530200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69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e13c505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4f5302004&amp;color=RGB(64,64,64)">
            <a:hlinkClick r:id="rId5" action="ppaction://hlinksldjump"/>
          </p:cNvPr>
          <p:cNvSpPr/>
          <p:nvPr/>
        </p:nvSpPr>
        <p:spPr>
          <a:xfrm>
            <a:off x="57332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6b612062d?vaa=1&amp;vcp=1&amp;pid=80763de24&amp;color=0,0,0&amp;mp=1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【听力原文】1.His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57FE4-5D66-D625-FB97-CE0112BD3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_2#80763de24?htil=1&amp;vaa=1&amp;vcp=1&amp;pid=4f5302004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32617836-32AB-CAE9-93ED-C6EA9CD3B9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8801" y="3166006"/>
            <a:ext cx="4612452" cy="290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_1#3dbb375f6?htil=1&amp;vaa=1&amp;vcp=1&amp;pid=80763de24&amp;color=0,0,0&amp;vtp=1&amp;vaab=1&amp;bt=1&amp;bbb=1&amp;hs=1">
            <a:extLst>
              <a:ext uri="{FF2B5EF4-FFF2-40B4-BE49-F238E27FC236}">
                <a16:creationId xmlns:a16="http://schemas.microsoft.com/office/drawing/2014/main" id="{AE035EA5-2E10-B0FA-76F1-733F25A6CA1A}"/>
              </a:ext>
            </a:extLst>
          </p:cNvPr>
          <p:cNvSpPr/>
          <p:nvPr/>
        </p:nvSpPr>
        <p:spPr>
          <a:xfrm>
            <a:off x="539496" y="3141431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4" name="QB_6_AN.1_1#3dbb375f6.blank?vaa=1&amp;vcp=1&amp;pid=80763de24&amp;color=0,0,0&amp;vpa=1&amp;vtp=1&amp;vaab=1">
            <a:extLst>
              <a:ext uri="{FF2B5EF4-FFF2-40B4-BE49-F238E27FC236}">
                <a16:creationId xmlns:a16="http://schemas.microsoft.com/office/drawing/2014/main" id="{CF2CD96C-8F98-3009-E43F-A03A028BC605}"/>
              </a:ext>
            </a:extLst>
          </p:cNvPr>
          <p:cNvSpPr/>
          <p:nvPr/>
        </p:nvSpPr>
        <p:spPr>
          <a:xfrm>
            <a:off x="778415" y="312727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B_6_BD.4_1#fbcdd92b1?htil=1&amp;vaa=1&amp;vcp=1&amp;pid=80763de24&amp;color=0,0,0&amp;vtp=1&amp;vaab=1&amp;bbb=1&amp;hs=1">
            <a:extLst>
              <a:ext uri="{FF2B5EF4-FFF2-40B4-BE49-F238E27FC236}">
                <a16:creationId xmlns:a16="http://schemas.microsoft.com/office/drawing/2014/main" id="{28FE3DA9-84D8-9F72-10D1-344D8F9CCB23}"/>
              </a:ext>
            </a:extLst>
          </p:cNvPr>
          <p:cNvSpPr/>
          <p:nvPr/>
        </p:nvSpPr>
        <p:spPr>
          <a:xfrm>
            <a:off x="539496" y="376589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6" name="QB_6_AN.2_1#fbcdd92b1.blank?vaa=1&amp;vcp=1&amp;pid=80763de24&amp;color=0,0,0&amp;vpa=2&amp;vtp=1&amp;vaab=1">
            <a:extLst>
              <a:ext uri="{FF2B5EF4-FFF2-40B4-BE49-F238E27FC236}">
                <a16:creationId xmlns:a16="http://schemas.microsoft.com/office/drawing/2014/main" id="{5A36DE79-4D99-13B7-9BE0-0E45F7067B5F}"/>
              </a:ext>
            </a:extLst>
          </p:cNvPr>
          <p:cNvSpPr/>
          <p:nvPr/>
        </p:nvSpPr>
        <p:spPr>
          <a:xfrm>
            <a:off x="778415" y="375173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B_6_BD.6_1#8306a9a1f?htil=1&amp;vaa=1&amp;vcp=1&amp;pid=80763de24&amp;color=0,0,0&amp;vtp=1&amp;vaab=1&amp;bbb=1&amp;hs=1">
            <a:extLst>
              <a:ext uri="{FF2B5EF4-FFF2-40B4-BE49-F238E27FC236}">
                <a16:creationId xmlns:a16="http://schemas.microsoft.com/office/drawing/2014/main" id="{EF63AFA7-3258-AE01-B27E-F55809D58AB5}"/>
              </a:ext>
            </a:extLst>
          </p:cNvPr>
          <p:cNvSpPr/>
          <p:nvPr/>
        </p:nvSpPr>
        <p:spPr>
          <a:xfrm>
            <a:off x="539496" y="4387555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8" name="QB_6_AN.3_1#8306a9a1f.blank?vaa=1&amp;vcp=1&amp;pid=80763de24&amp;color=0,0,0&amp;vpa=3&amp;vtp=1&amp;vaab=1">
            <a:extLst>
              <a:ext uri="{FF2B5EF4-FFF2-40B4-BE49-F238E27FC236}">
                <a16:creationId xmlns:a16="http://schemas.microsoft.com/office/drawing/2014/main" id="{94148B02-8C0B-5744-2566-9998E41E6066}"/>
              </a:ext>
            </a:extLst>
          </p:cNvPr>
          <p:cNvSpPr/>
          <p:nvPr/>
        </p:nvSpPr>
        <p:spPr>
          <a:xfrm>
            <a:off x="803815" y="437339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9" name="QB_6_BD.8_1#b23a17398?htil=1&amp;vaa=1&amp;vcp=1&amp;pid=80763de24&amp;color=0,0,0&amp;vtp=1&amp;vaab=1&amp;bbb=1&amp;hs=1">
            <a:extLst>
              <a:ext uri="{FF2B5EF4-FFF2-40B4-BE49-F238E27FC236}">
                <a16:creationId xmlns:a16="http://schemas.microsoft.com/office/drawing/2014/main" id="{7D6F180C-E490-67EF-9256-736B2487C236}"/>
              </a:ext>
            </a:extLst>
          </p:cNvPr>
          <p:cNvSpPr/>
          <p:nvPr/>
        </p:nvSpPr>
        <p:spPr>
          <a:xfrm>
            <a:off x="539496" y="500922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0" name="QB_6_AN.4_1#b23a17398.blank?vaa=1&amp;vcp=1&amp;pid=80763de24&amp;color=0,0,0&amp;vpa=4&amp;vtp=1&amp;vaab=1">
            <a:extLst>
              <a:ext uri="{FF2B5EF4-FFF2-40B4-BE49-F238E27FC236}">
                <a16:creationId xmlns:a16="http://schemas.microsoft.com/office/drawing/2014/main" id="{8751745A-4914-5FD3-7CAD-FD9108C0A14C}"/>
              </a:ext>
            </a:extLst>
          </p:cNvPr>
          <p:cNvSpPr/>
          <p:nvPr/>
        </p:nvSpPr>
        <p:spPr>
          <a:xfrm>
            <a:off x="791115" y="49950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B_6_BD.10_1#6b612062d?vaa=1&amp;vcp=1&amp;pid=80763de24&amp;color=0,0,0&amp;vtp=1&amp;vaab=1&amp;bbb=1&amp;hs=1">
            <a:extLst>
              <a:ext uri="{FF2B5EF4-FFF2-40B4-BE49-F238E27FC236}">
                <a16:creationId xmlns:a16="http://schemas.microsoft.com/office/drawing/2014/main" id="{DA78AAA0-8556-9115-00BC-107F1935D2ED}"/>
              </a:ext>
            </a:extLst>
          </p:cNvPr>
          <p:cNvSpPr/>
          <p:nvPr/>
        </p:nvSpPr>
        <p:spPr>
          <a:xfrm>
            <a:off x="539496" y="56281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2" name="QB_6_AN.11_1#6b612062d.blank?vaa=1&amp;vcp=1&amp;pid=80763de24&amp;color=0,0,0&amp;vpa=5&amp;vtp=1&amp;vaab=1">
            <a:extLst>
              <a:ext uri="{FF2B5EF4-FFF2-40B4-BE49-F238E27FC236}">
                <a16:creationId xmlns:a16="http://schemas.microsoft.com/office/drawing/2014/main" id="{BBBC0110-053F-1ED6-900D-DF27804C671B}"/>
              </a:ext>
            </a:extLst>
          </p:cNvPr>
          <p:cNvSpPr/>
          <p:nvPr/>
        </p:nvSpPr>
        <p:spPr>
          <a:xfrm>
            <a:off x="791115" y="55767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3" name="QM_5_BD.1_1#80763de24?sp=1&amp;vaa=1&amp;vcp=1&amp;pid=4f5302004&amp;color=0,0,0&amp;vtp=1&amp;vaab=1&amp;bt=1&amp;bbb=1&amp;hb=1"/>
          <p:cNvSpPr/>
          <p:nvPr/>
        </p:nvSpPr>
        <p:spPr>
          <a:xfrm>
            <a:off x="539496" y="47505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听句子，选图片。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（一）听句子，选图片。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你将听到五个句子，请选出与所听句子内容相符图片，有一幅图是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多余的。每个句子读两遍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。（2024·广西·中考）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0990191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80763de24?vaa=1&amp;vcp=1&amp;pid=4f5302004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A图是一个人物形象——医生，那么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，我们可以推断句子的关键词应该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B图是桌子上有一台电脑，所以，关键词应该有desk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等。C图有家人野餐、放风筝等，那么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，可以推断出关键词有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kite等。D图是一个篮子里有三个苹果的场景，所以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，关键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词应包含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apples等。E图是一个人在路上跑步的场景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关键词应该有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run或road等。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F图是一头狮子，关键词应包含lion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但从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听力原文中没有听到与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lion相关的关键词，所以F图确定不能选。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eaa28290?vcp=1&amp;pid=4f5302004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点拨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选图片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是中考常考的题型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做好该类题要分以下两步进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提前审图很关键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在听录音前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迅速浏览各幅图片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图片的大意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做到心中有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然后根据图意来推测关键词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认真听录音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纠正对于图片内容的错误理解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使句子所描述的内容与图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片完全吻合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逐个排除不符合所听录音内容的图片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选出最佳答案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4_1#b3868a4e1?sp=1&amp;vaa=1&amp;vcp=1&amp;pid=4f5302004&amp;color=0,0,0&amp;vtp=1&amp;vaab=1&amp;bt=1&amp;bbb=1"/>
          <p:cNvSpPr/>
          <p:nvPr/>
        </p:nvSpPr>
        <p:spPr>
          <a:xfrm>
            <a:off x="539496" y="8872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对话理解。</a:t>
            </a:r>
            <a:endParaRPr lang="en-US" altLang="zh-CN" sz="2800" dirty="0"/>
          </a:p>
        </p:txBody>
      </p:sp>
      <p:sp>
        <p:nvSpPr>
          <p:cNvPr id="3" name="QM_5_BD.14_2#b3868a4e1?sp=1&amp;vaa=1&amp;vcp=1&amp;pid=4f5302004&amp;color=0,0,0&amp;vtp=1&amp;vaab=1&amp;bbb=1"/>
          <p:cNvSpPr/>
          <p:nvPr/>
        </p:nvSpPr>
        <p:spPr>
          <a:xfrm>
            <a:off x="539496" y="15194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请听对话，根据所听对话的内容，选择正确的答案。每段对话读两遍。</a:t>
            </a:r>
            <a:endParaRPr lang="en-US" altLang="zh-CN" sz="2800" spc="-1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，回答第1至3小题。</a:t>
            </a:r>
            <a:endParaRPr lang="en-US" altLang="zh-CN" sz="2800" dirty="0"/>
          </a:p>
        </p:txBody>
      </p:sp>
      <p:sp>
        <p:nvSpPr>
          <p:cNvPr id="4" name="QM_5_BD.14_3#b3868a4e1?sp=1&amp;vaa=1&amp;vcp=1&amp;pid=4f5302004&amp;color=0,0,0&amp;vtp=1&amp;vaab=1&amp;bbb=1"/>
          <p:cNvSpPr/>
          <p:nvPr/>
        </p:nvSpPr>
        <p:spPr>
          <a:xfrm>
            <a:off x="539496" y="2788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</a:t>
            </a:r>
            <a:endParaRPr lang="en-US" altLang="zh-CN" sz="2800" dirty="0"/>
          </a:p>
        </p:txBody>
      </p:sp>
      <p:sp>
        <p:nvSpPr>
          <p:cNvPr id="5" name="QC_6_BD.15_1#1cc2d1e43?vaa=1&amp;vcp=1&amp;pid=b3868a4e1&amp;color=0,0,0&amp;vtp=1&amp;vaab=1&amp;bbb=1"/>
          <p:cNvSpPr/>
          <p:nvPr/>
        </p:nvSpPr>
        <p:spPr>
          <a:xfrm>
            <a:off x="539496" y="34103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BD.15_2#1cc2d1e43.choices?vaa=1&amp;vcp=1&amp;pid=b3868a4e1&amp;color=0,0,0&amp;vtp=1&amp;vaab=1&amp;bbb=1"/>
          <p:cNvSpPr/>
          <p:nvPr/>
        </p:nvSpPr>
        <p:spPr>
          <a:xfrm>
            <a:off x="539496" y="403980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1aec24690?vaa=1&amp;vcp=1&amp;pid=b3868a4e1&amp;color=0,0,0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17_2#1aec24690.choices?vaa=1&amp;vcp=1&amp;pid=b3868a4e1&amp;color=0,0,0&amp;vtp=1&amp;vaab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192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Monday.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Sunday.</a:t>
            </a:r>
            <a:endParaRPr lang="en-US" altLang="zh-CN" sz="2800" dirty="0"/>
          </a:p>
        </p:txBody>
      </p:sp>
      <p:sp>
        <p:nvSpPr>
          <p:cNvPr id="5" name="QC_6_BD.19_1#3ed9ff896?vaa=1&amp;vcp=1&amp;pid=b3868a4e1&amp;color=0,0,0&amp;vtp=1&amp;vaab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BD.19_2#3ed9ff896.choices?vaa=1&amp;vcp=1&amp;pid=b3868a4e1&amp;color=0,0,0&amp;vtp=1&amp;vaab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gate.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3ed9ff896?vaa=1&amp;vcp=1&amp;pid=b3868a4e1&amp;color=0,0,0&amp;vtp=1&amp;vaab=1&amp;bt=1&amp;bbb=1"/>
          <p:cNvSpPr/>
          <p:nvPr/>
        </p:nvSpPr>
        <p:spPr>
          <a:xfrm>
            <a:off x="539496" y="554400"/>
            <a:ext cx="11109960" cy="537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【听力原文】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yesterday?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Sunday?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4_1#b3868a4e1?sp=1&amp;vaa=1&amp;vcp=1&amp;pid=4f5302004&amp;color=0,0,0&amp;vtp=1&amp;vaab=1&amp;bt=1&amp;bbb=1"/>
          <p:cNvSpPr/>
          <p:nvPr/>
        </p:nvSpPr>
        <p:spPr>
          <a:xfrm>
            <a:off x="539496" y="8872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对话理解。</a:t>
            </a:r>
            <a:endParaRPr lang="en-US" altLang="zh-CN" sz="2800" dirty="0"/>
          </a:p>
        </p:txBody>
      </p:sp>
      <p:sp>
        <p:nvSpPr>
          <p:cNvPr id="3" name="QM_5_BD.14_2#b3868a4e1?sp=1&amp;vaa=1&amp;vcp=1&amp;pid=4f5302004&amp;color=0,0,0&amp;vtp=1&amp;vaab=1&amp;bbb=1"/>
          <p:cNvSpPr/>
          <p:nvPr/>
        </p:nvSpPr>
        <p:spPr>
          <a:xfrm>
            <a:off x="539496" y="15194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请听对话，根据所听对话的内容，选择正确的答案。每段对话读两遍。</a:t>
            </a:r>
            <a:endParaRPr lang="en-US" altLang="zh-CN" sz="2800" spc="-1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，回答第1至3小题。</a:t>
            </a:r>
            <a:endParaRPr lang="en-US" altLang="zh-CN" sz="2800" dirty="0"/>
          </a:p>
        </p:txBody>
      </p:sp>
      <p:sp>
        <p:nvSpPr>
          <p:cNvPr id="4" name="QM_5_BD.14_3#b3868a4e1?sp=1&amp;vaa=1&amp;vcp=1&amp;pid=4f5302004&amp;color=0,0,0&amp;vtp=1&amp;vaab=1&amp;bbb=1"/>
          <p:cNvSpPr/>
          <p:nvPr/>
        </p:nvSpPr>
        <p:spPr>
          <a:xfrm>
            <a:off x="539496" y="2788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</a:t>
            </a:r>
            <a:endParaRPr lang="en-US" altLang="zh-CN" sz="2800" dirty="0"/>
          </a:p>
        </p:txBody>
      </p:sp>
      <p:sp>
        <p:nvSpPr>
          <p:cNvPr id="5" name="QC_6_BD.15_1#1cc2d1e43?vaa=1&amp;vcp=1&amp;pid=b3868a4e1&amp;color=0,0,0&amp;vtp=1&amp;vaab=1&amp;bbb=1"/>
          <p:cNvSpPr/>
          <p:nvPr/>
        </p:nvSpPr>
        <p:spPr>
          <a:xfrm>
            <a:off x="539496" y="34103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6_1#1cc2d1e43.bracket?vaa=1&amp;vcp=1&amp;pid=b3868a4e1&amp;color=0,0,0&amp;vpa=6&amp;vtp=1&amp;vaab=1"/>
          <p:cNvSpPr/>
          <p:nvPr/>
        </p:nvSpPr>
        <p:spPr>
          <a:xfrm>
            <a:off x="9783731" y="33969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_2#1cc2d1e43.choices?vaa=1&amp;vcp=1&amp;pid=b3868a4e1&amp;color=0,0,0&amp;vtp=1&amp;vaab=1&amp;bbb=1"/>
          <p:cNvSpPr/>
          <p:nvPr/>
        </p:nvSpPr>
        <p:spPr>
          <a:xfrm>
            <a:off x="539496" y="403980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498959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1aec24690?vaa=1&amp;vcp=1&amp;pid=b3868a4e1&amp;color=0,0,0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aec24690.bracket?vaa=1&amp;vcp=1&amp;pid=b3868a4e1&amp;color=0,0,0&amp;vpa=7&amp;vtp=1&amp;vaab=1"/>
          <p:cNvSpPr/>
          <p:nvPr/>
        </p:nvSpPr>
        <p:spPr>
          <a:xfrm>
            <a:off x="9369394" y="1521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7_2#1aec24690.choices?vaa=1&amp;vcp=1&amp;pid=b3868a4e1&amp;color=0,0,0&amp;vtp=1&amp;vaab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192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Monday.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Sunday.</a:t>
            </a:r>
            <a:endParaRPr lang="en-US" altLang="zh-CN" sz="2800" dirty="0"/>
          </a:p>
        </p:txBody>
      </p:sp>
      <p:sp>
        <p:nvSpPr>
          <p:cNvPr id="5" name="QC_6_BD.19_1#3ed9ff896?vaa=1&amp;vcp=1&amp;pid=b3868a4e1&amp;color=0,0,0&amp;vtp=1&amp;vaab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BD.19_2#3ed9ff896.choices?vaa=1&amp;vcp=1&amp;pid=b3868a4e1&amp;color=0,0,0&amp;vtp=1&amp;vaab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gate.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hall.</a:t>
            </a:r>
            <a:endParaRPr lang="en-US" altLang="zh-CN" sz="2800" dirty="0"/>
          </a:p>
        </p:txBody>
      </p:sp>
      <p:sp>
        <p:nvSpPr>
          <p:cNvPr id="6" name="QC_6_AN.1_1#1aec24690.bracket?vaa=1&amp;vcp=1&amp;pid=b3868a4e1&amp;color=0,0,0&amp;vpa=7&amp;vtp=1&amp;vaab=1">
            <a:extLst>
              <a:ext uri="{FF2B5EF4-FFF2-40B4-BE49-F238E27FC236}">
                <a16:creationId xmlns:a16="http://schemas.microsoft.com/office/drawing/2014/main" id="{260742DE-7C8F-C22B-BF0B-D65004B18A16}"/>
              </a:ext>
            </a:extLst>
          </p:cNvPr>
          <p:cNvSpPr/>
          <p:nvPr/>
        </p:nvSpPr>
        <p:spPr>
          <a:xfrm>
            <a:off x="5846826" y="28047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349854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b3868a4e1?vaa=1&amp;vcp=1&amp;pid=4f5302004&amp;color=0,0,0&amp;vtp=1&amp;vaab=1&amp;bt=1&amp;bbb=1&amp;hb=1"/>
          <p:cNvSpPr/>
          <p:nvPr/>
        </p:nvSpPr>
        <p:spPr>
          <a:xfrm>
            <a:off x="539496" y="5661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这题是听一段长对话，回答三个小题的题型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，所以在听题前要先浏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览所有的题目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，有助于对所听内容进行适当预测。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小题，问的是David昨天做了什么，从原文中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.”可以知道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cleaning，故答案为B。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2小题，根据原文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知答案为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3小题，根据原文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，他们将在学校门口汇合，故答案为A。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4f6e1525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24f6e1525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24f6e1525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专题复习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1450cd95?vcp=1&amp;pid=4f5302004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点拨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对话理解是英语考试题中最常见的题型之一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其所占的分值也较大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对话理解一般分为短对话理解和长对话理解两大类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这一类听力题多属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于情境对话题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常考查学生对于话题细节的捕捉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如对话地点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人物职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价格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电话号码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颜色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活动等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做此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类试题是要注意以下几个方面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迅速浏览问题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了解选项含有的信息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并预测话题及内容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根据疑问词确定听力重点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抓住问题核心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450cd95?sp=1&amp;vcp=1&amp;pid=4f5302004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短对话要边听边选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长对话要边听边记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抓住重点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放顺序做题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即使前面的问题未完成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也要跟着录音及时转入下一段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在听的时候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我们要注意对话中的人物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包括性别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如果有的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尤其是多个易混淆的地点及相应的信息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语音语调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下文之间的联系等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同时还要排除干扰项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适当地做一些记录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尤其是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数字题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以增强记忆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还要抓住表示句意顺接的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或表示转折的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表示否定的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等关键词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弄清对话大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看清问题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才有可能选出正确答案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对听前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听中的预测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判断加以推理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分析并修正答案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4_1#131d053b2?sp=1&amp;vaa=1&amp;vcp=1&amp;pid=4f5302004&amp;color=0,0,0&amp;vtp=1&amp;vaab=1&amp;bt=1&amp;bbb=1&amp;hb=1"/>
          <p:cNvSpPr/>
          <p:nvPr/>
        </p:nvSpPr>
        <p:spPr>
          <a:xfrm>
            <a:off x="539496" y="9025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语篇理解。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你将听到一篇短文，请根据短文内容，选出每个问题的最佳答案。短文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</a:t>
            </a:r>
            <a:endParaRPr lang="en-US" altLang="zh-CN" sz="2800" dirty="0"/>
          </a:p>
        </p:txBody>
      </p:sp>
      <p:sp>
        <p:nvSpPr>
          <p:cNvPr id="3" name="QC_6_BD.25_1#c11870b96?vaa=1&amp;vcp=1&amp;pid=131d053b2&amp;color=0,0,0&amp;vtp=1&amp;vaab=1&amp;bbb=1"/>
          <p:cNvSpPr/>
          <p:nvPr/>
        </p:nvSpPr>
        <p:spPr>
          <a:xfrm>
            <a:off x="539496" y="34580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25_2#c11870b96.choices?vaa=1&amp;vcp=1&amp;pid=131d053b2&amp;color=0,0,0&amp;vtp=1&amp;vaab=1&amp;bbb=1"/>
          <p:cNvSpPr/>
          <p:nvPr/>
        </p:nvSpPr>
        <p:spPr>
          <a:xfrm>
            <a:off x="539496" y="4079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.Canada.</a:t>
            </a:r>
            <a:endParaRPr lang="en-US" altLang="zh-CN" sz="2800" dirty="0"/>
          </a:p>
        </p:txBody>
      </p:sp>
      <p:sp>
        <p:nvSpPr>
          <p:cNvPr id="6" name="QC_6_BD.27_1#e782e0dbb?vaa=1&amp;vcp=1&amp;pid=131d053b2&amp;color=0,0,0&amp;vtp=1&amp;vaab=1&amp;bbb=1"/>
          <p:cNvSpPr/>
          <p:nvPr/>
        </p:nvSpPr>
        <p:spPr>
          <a:xfrm>
            <a:off x="539496" y="4701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6_BD.27_2#e782e0dbb.choices?vaa=1&amp;vcp=1&amp;pid=131d053b2&amp;color=0,0,0&amp;vtp=1&amp;vaab=1&amp;bbb=1"/>
          <p:cNvSpPr/>
          <p:nvPr/>
        </p:nvSpPr>
        <p:spPr>
          <a:xfrm>
            <a:off x="539496" y="5323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63724231f?vaa=1&amp;vcp=1&amp;pid=131d053b2&amp;color=0,0,0&amp;vtp=1&amp;vaab=1&amp;bt=1&amp;bbb=1"/>
          <p:cNvSpPr/>
          <p:nvPr/>
        </p:nvSpPr>
        <p:spPr>
          <a:xfrm>
            <a:off x="539496" y="89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29_2#63724231f.choices?vaa=1&amp;vcp=1&amp;pid=131d053b2&amp;color=0,0,0&amp;vtp=1&amp;vaab=1&amp;bbb=1"/>
          <p:cNvSpPr/>
          <p:nvPr/>
        </p:nvSpPr>
        <p:spPr>
          <a:xfrm>
            <a:off x="539496" y="1524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.Excited.</a:t>
            </a:r>
            <a:endParaRPr lang="en-US" altLang="zh-CN" sz="2800" dirty="0"/>
          </a:p>
        </p:txBody>
      </p:sp>
      <p:sp>
        <p:nvSpPr>
          <p:cNvPr id="5" name="QC_6_BD.31_1#bb3d31456?vaa=1&amp;vcp=1&amp;pid=131d053b2&amp;color=0,0,0&amp;vtp=1&amp;vaab=1&amp;bbb=1"/>
          <p:cNvSpPr/>
          <p:nvPr/>
        </p:nvSpPr>
        <p:spPr>
          <a:xfrm>
            <a:off x="539496" y="2146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BD.31_2#bb3d31456.choices?vaa=1&amp;vcp=1&amp;pid=131d053b2&amp;color=0,0,0&amp;vtp=1&amp;vaab=1&amp;bbb=1"/>
          <p:cNvSpPr/>
          <p:nvPr/>
        </p:nvSpPr>
        <p:spPr>
          <a:xfrm>
            <a:off x="539496" y="2767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8" name="QC_6_BD.33_1#bb8597821?vaa=1&amp;vcp=1&amp;pid=131d053b2&amp;color=0,0,0&amp;vtp=1&amp;vaab=1&amp;bbb=1"/>
          <p:cNvSpPr/>
          <p:nvPr/>
        </p:nvSpPr>
        <p:spPr>
          <a:xfrm>
            <a:off x="539496" y="33893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BD.33_2#bb8597821.choices?vaa=1&amp;vcp=1&amp;pid=131d053b2&amp;color=0,0,0&amp;vtp=1&amp;vaab=1&amp;bbb=1"/>
          <p:cNvSpPr/>
          <p:nvPr/>
        </p:nvSpPr>
        <p:spPr>
          <a:xfrm>
            <a:off x="539496" y="40188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Palace.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Tian’anmen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bb8597821?vaa=1&amp;vcp=1&amp;pid=131d053b2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【听力原文】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bb8597821?vaa=1&amp;vcp=1&amp;pid=131d053b2&amp;color=0,0,0&amp;vtp=1&amp;vaab=1&amp;bt=1&amp;bbb=1&amp;hb=1">
            <a:extLst>
              <a:ext uri="{FF2B5EF4-FFF2-40B4-BE49-F238E27FC236}">
                <a16:creationId xmlns:a16="http://schemas.microsoft.com/office/drawing/2014/main" id="{4FF0D3C6-250B-F7A2-A80E-A92B9109BC93}"/>
              </a:ext>
            </a:extLst>
          </p:cNvPr>
          <p:cNvSpPr/>
          <p:nvPr/>
        </p:nvSpPr>
        <p:spPr>
          <a:xfrm>
            <a:off x="539496" y="2177215"/>
            <a:ext cx="11109960" cy="187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"/>
              </a:lnSpc>
            </a:pPr>
            <a:endParaRPr lang="en-US" altLang="zh-CN" sz="100" b="0" i="0" spc="-990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3301001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24_1#131d053b2?sp=1&amp;vaa=1&amp;vcp=1&amp;pid=4f5302004&amp;color=0,0,0&amp;vtp=1&amp;vaab=1&amp;bt=1&amp;bbb=1&amp;hb=1"/>
          <p:cNvSpPr/>
          <p:nvPr/>
        </p:nvSpPr>
        <p:spPr>
          <a:xfrm>
            <a:off x="539496" y="9025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语篇理解。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2024·广西·中考）</a:t>
            </a:r>
            <a:endParaRPr lang="en-US" altLang="zh-CN" sz="2800" dirty="0"/>
          </a:p>
        </p:txBody>
      </p:sp>
      <p:sp>
        <p:nvSpPr>
          <p:cNvPr id="3" name="QC_6_BD.25_1#c11870b96?vaa=1&amp;vcp=1&amp;pid=131d053b2&amp;color=0,0,0&amp;vtp=1&amp;vaab=1&amp;bbb=1"/>
          <p:cNvSpPr/>
          <p:nvPr/>
        </p:nvSpPr>
        <p:spPr>
          <a:xfrm>
            <a:off x="539496" y="34580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c11870b96.bracket?vaa=1&amp;vcp=1&amp;pid=131d053b2&amp;color=0,0,0&amp;vpa=9&amp;vtp=1&amp;vaab=1"/>
          <p:cNvSpPr/>
          <p:nvPr/>
        </p:nvSpPr>
        <p:spPr>
          <a:xfrm>
            <a:off x="7101428" y="34447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5_2#c11870b96.choices?vaa=1&amp;vcp=1&amp;pid=131d053b2&amp;color=0,0,0&amp;vtp=1&amp;vaab=1&amp;bbb=1"/>
          <p:cNvSpPr/>
          <p:nvPr/>
        </p:nvSpPr>
        <p:spPr>
          <a:xfrm>
            <a:off x="539496" y="4079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.Canada.</a:t>
            </a:r>
            <a:endParaRPr lang="en-US" altLang="zh-CN" sz="2800" dirty="0"/>
          </a:p>
        </p:txBody>
      </p:sp>
      <p:sp>
        <p:nvSpPr>
          <p:cNvPr id="6" name="QC_6_BD.27_1#e782e0dbb?vaa=1&amp;vcp=1&amp;pid=131d053b2&amp;color=0,0,0&amp;vtp=1&amp;vaab=1&amp;bbb=1"/>
          <p:cNvSpPr/>
          <p:nvPr/>
        </p:nvSpPr>
        <p:spPr>
          <a:xfrm>
            <a:off x="539496" y="4701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8_1#e782e0dbb.bracket?vaa=1&amp;vcp=1&amp;pid=131d053b2&amp;color=0,0,0&amp;vpa=10&amp;vtp=1&amp;vaab=1"/>
          <p:cNvSpPr/>
          <p:nvPr/>
        </p:nvSpPr>
        <p:spPr>
          <a:xfrm>
            <a:off x="7750714" y="4688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27_2#e782e0dbb.choices?vaa=1&amp;vcp=1&amp;pid=131d053b2&amp;color=0,0,0&amp;vtp=1&amp;vaab=1&amp;bbb=1"/>
          <p:cNvSpPr/>
          <p:nvPr/>
        </p:nvSpPr>
        <p:spPr>
          <a:xfrm>
            <a:off x="539496" y="5323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0606732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63724231f?vaa=1&amp;vcp=1&amp;pid=131d053b2&amp;color=0,0,0&amp;vtp=1&amp;vaab=1&amp;bt=1&amp;bbb=1"/>
          <p:cNvSpPr/>
          <p:nvPr/>
        </p:nvSpPr>
        <p:spPr>
          <a:xfrm>
            <a:off x="539496" y="89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3724231f.bracket?vaa=1&amp;vcp=1&amp;pid=131d053b2&amp;color=0,0,0&amp;vpa=11&amp;vtp=1&amp;vaab=1"/>
          <p:cNvSpPr/>
          <p:nvPr/>
        </p:nvSpPr>
        <p:spPr>
          <a:xfrm>
            <a:off x="6923628" y="8865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9_2#63724231f.choices?vaa=1&amp;vcp=1&amp;pid=131d053b2&amp;color=0,0,0&amp;vtp=1&amp;vaab=1&amp;bbb=1"/>
          <p:cNvSpPr/>
          <p:nvPr/>
        </p:nvSpPr>
        <p:spPr>
          <a:xfrm>
            <a:off x="539496" y="1524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.Excited.</a:t>
            </a:r>
            <a:endParaRPr lang="en-US" altLang="zh-CN" sz="2800" dirty="0"/>
          </a:p>
        </p:txBody>
      </p:sp>
      <p:sp>
        <p:nvSpPr>
          <p:cNvPr id="5" name="QC_6_BD.31_1#bb3d31456?vaa=1&amp;vcp=1&amp;pid=131d053b2&amp;color=0,0,0&amp;vtp=1&amp;vaab=1&amp;bbb=1"/>
          <p:cNvSpPr/>
          <p:nvPr/>
        </p:nvSpPr>
        <p:spPr>
          <a:xfrm>
            <a:off x="539496" y="2146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bb3d31456.bracket?vaa=1&amp;vcp=1&amp;pid=131d053b2&amp;color=0,0,0&amp;vpa=12&amp;vtp=1&amp;vaab=1"/>
          <p:cNvSpPr/>
          <p:nvPr/>
        </p:nvSpPr>
        <p:spPr>
          <a:xfrm>
            <a:off x="6253702" y="21327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1_2#bb3d31456.choices?vaa=1&amp;vcp=1&amp;pid=131d053b2&amp;color=0,0,0&amp;vtp=1&amp;vaab=1&amp;bbb=1"/>
          <p:cNvSpPr/>
          <p:nvPr/>
        </p:nvSpPr>
        <p:spPr>
          <a:xfrm>
            <a:off x="539496" y="2767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8" name="QC_6_BD.33_1#bb8597821?vaa=1&amp;vcp=1&amp;pid=131d053b2&amp;color=0,0,0&amp;vtp=1&amp;vaab=1&amp;bbb=1"/>
          <p:cNvSpPr/>
          <p:nvPr/>
        </p:nvSpPr>
        <p:spPr>
          <a:xfrm>
            <a:off x="539496" y="33893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BD.33_2#bb8597821.choices?vaa=1&amp;vcp=1&amp;pid=131d053b2&amp;color=0,0,0&amp;vtp=1&amp;vaab=1&amp;bbb=1"/>
          <p:cNvSpPr/>
          <p:nvPr/>
        </p:nvSpPr>
        <p:spPr>
          <a:xfrm>
            <a:off x="539496" y="40188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Palace.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Tian’anmen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Square.</a:t>
            </a:r>
            <a:endParaRPr lang="en-US" altLang="zh-CN" sz="2800" dirty="0"/>
          </a:p>
        </p:txBody>
      </p:sp>
      <p:sp>
        <p:nvSpPr>
          <p:cNvPr id="9" name="QC_6_AN.1_1#bb8597821?vaa=1&amp;vcp=1&amp;pid=131d053b2&amp;color=0,0,0&amp;vtp=1&amp;vaab=1&amp;bbb=1">
            <a:extLst>
              <a:ext uri="{FF2B5EF4-FFF2-40B4-BE49-F238E27FC236}">
                <a16:creationId xmlns:a16="http://schemas.microsoft.com/office/drawing/2014/main" id="{41917FD7-FEF5-0398-80F5-3F1F403854E6}"/>
              </a:ext>
            </a:extLst>
          </p:cNvPr>
          <p:cNvSpPr/>
          <p:nvPr/>
        </p:nvSpPr>
        <p:spPr>
          <a:xfrm>
            <a:off x="6376416" y="3389893"/>
            <a:ext cx="66446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621973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131d053b2?vaa=1&amp;vcp=1&amp;pid=4f5302004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由听力材料中“Hello,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Canada.”可知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Canada，故答案为C。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.”可知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在三个月前来北京学习，故答案为B。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study.”可知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，开始时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很孤独，因为她没有朋友，学习也有困难，故答案为A。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131d053b2?vaa=1&amp;vcp=1&amp;pid=4f5302004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老师们帮助了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Linda，故答案为B。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Saturday.”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，Linda去了长城，故答案为A。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e13c5050.fixed?vcp=1&amp;pid=5a8afbf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4_BD#3e13c5050.fixed?vcp=1&amp;pid=5a8afbfc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ac30bfdd?vcp=1&amp;pid=4f5302004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点拨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短文理解是听力测试中综合性较强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难度较大的题型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所选取的短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文主要为记叙文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与单句和对话不同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短文有较完整的思想内容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涉及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的词汇量较大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涉及的知识面也广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ac30bfdd?vcp=1&amp;pid=4f5302004&amp;color=0,0,0&amp;vtp=1&amp;vaab=1&amp;bt=1&amp;bb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做这类题目应注意的问题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抓紧听前几分钟的准备时间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先阅读本题的题干和有关选项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有些选项根据上下文逻辑关系和语法结构就可以选出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到该题录音播放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核对一下即可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听短文时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注意听第一句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因为它可能是短文主题句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一般情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况下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听完前三句就能确定短文属于哪一类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注意其中的时间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地点和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有利于对全文的理解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听第二遍时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注意及时核对尚未完全听清的选项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感到有把握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的答案可以暂放一边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平时注重听力训练和阅读训练相配合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38_1#8e164dc0e?sp=1&amp;vaa=1&amp;vcp=1&amp;pid=4f5302004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听短文，填信息。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。请根据所听到的短文内容，填入所缺信息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，每空一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。短文读三遍。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QM_5_BD.38_2#8e164dc0e?colgroup=30&amp;vaa=1&amp;vcp=1&amp;pid=4f530200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276045"/>
              </p:ext>
            </p:extLst>
          </p:nvPr>
        </p:nvGraphicFramePr>
        <p:xfrm>
          <a:off x="539496" y="554400"/>
          <a:ext cx="11082528" cy="5085462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grade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weekdays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nature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dumplings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poems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correctly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QM_5_BD.38_3#8e164dc0e?sp=1&amp;vaa=1&amp;vcp=1&amp;pid=4f5302004&amp;color=0,0,0&amp;vtp=1&amp;vaab=1&amp;bbb=1"/>
          <p:cNvSpPr/>
          <p:nvPr/>
        </p:nvSpPr>
        <p:spPr>
          <a:xfrm>
            <a:off x="539496" y="5775116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4e0d8a392?vaa=1&amp;vcp=1&amp;pid=8e164dc0e&amp;color=0,0,0&amp;mp=1&amp;vtp=1&amp;vaab=1&amp;bt=1&amp;bbb=1&amp;hb=1"/>
          <p:cNvSpPr/>
          <p:nvPr/>
        </p:nvSpPr>
        <p:spPr>
          <a:xfrm>
            <a:off x="539496" y="511264"/>
            <a:ext cx="11109960" cy="58464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【听力原文】</a:t>
            </a:r>
            <a:endParaRPr lang="en-US" altLang="zh-CN" sz="2800" dirty="0"/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introduce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weekdays.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biscuits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dumplings.The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lovers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pronounce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correctly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00DF33-138C-51A8-7A29-075FE16F5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QM_5_BD.38_2#8e164dc0e?colgroup=30&amp;vaa=1&amp;vcp=1&amp;pid=4f5302004&amp;color=0,0,0&amp;vtp=1&amp;vaab=1&amp;bt=1&amp;bbb=1&amp;hb=1">
            <a:extLst>
              <a:ext uri="{FF2B5EF4-FFF2-40B4-BE49-F238E27FC236}">
                <a16:creationId xmlns:a16="http://schemas.microsoft.com/office/drawing/2014/main" id="{D9F7E1B6-B7C4-A2E2-BA01-2A836FE420B3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554400"/>
          <a:ext cx="11082528" cy="5085462"/>
        </p:xfrm>
        <a:graphic>
          <a:graphicData uri="http://schemas.openxmlformats.org/drawingml/2006/table">
            <a:tbl>
              <a:tblPr/>
              <a:tblGrid>
                <a:gridCol w="209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grade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weekdays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nature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dumplings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poems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Club: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correctly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QM_5_BD.38_3#8e164dc0e?sp=1&amp;vaa=1&amp;vcp=1&amp;pid=4f5302004&amp;color=0,0,0&amp;vtp=1&amp;vaab=1&amp;bbb=1">
            <a:extLst>
              <a:ext uri="{FF2B5EF4-FFF2-40B4-BE49-F238E27FC236}">
                <a16:creationId xmlns:a16="http://schemas.microsoft.com/office/drawing/2014/main" id="{0BDDCF3C-06A3-5983-E9E3-71F26922BBCE}"/>
              </a:ext>
            </a:extLst>
          </p:cNvPr>
          <p:cNvSpPr/>
          <p:nvPr/>
        </p:nvSpPr>
        <p:spPr>
          <a:xfrm>
            <a:off x="539496" y="5775116"/>
            <a:ext cx="11109960" cy="748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</a:t>
            </a:r>
            <a:endParaRPr lang="en-US" altLang="zh-CN" sz="2800" dirty="0"/>
          </a:p>
        </p:txBody>
      </p:sp>
      <p:sp>
        <p:nvSpPr>
          <p:cNvPr id="4" name="QM_5_AN.39_1#8e164dc0e.blank?vaa=1&amp;vcp=1&amp;pid=4f5302004&amp;color=0,0,0&amp;vpa=14&amp;vtp=1&amp;vaab=1&amp;bbb=1">
            <a:extLst>
              <a:ext uri="{FF2B5EF4-FFF2-40B4-BE49-F238E27FC236}">
                <a16:creationId xmlns:a16="http://schemas.microsoft.com/office/drawing/2014/main" id="{79118787-46F7-9855-FC68-81CEE9CB2E44}"/>
              </a:ext>
            </a:extLst>
          </p:cNvPr>
          <p:cNvSpPr/>
          <p:nvPr/>
        </p:nvSpPr>
        <p:spPr>
          <a:xfrm>
            <a:off x="5306591" y="1672031"/>
            <a:ext cx="94932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6/six</a:t>
            </a:r>
            <a:endParaRPr lang="en-US" altLang="zh-CN" sz="2800" dirty="0"/>
          </a:p>
        </p:txBody>
      </p:sp>
      <p:sp>
        <p:nvSpPr>
          <p:cNvPr id="5" name="QM_5_AN.40_1#8e164dc0e.blank?vaa=1&amp;vcp=1&amp;pid=4f5302004&amp;color=0,0,0&amp;vpa=15&amp;vtp=1&amp;vaab=1&amp;bbb=1">
            <a:extLst>
              <a:ext uri="{FF2B5EF4-FFF2-40B4-BE49-F238E27FC236}">
                <a16:creationId xmlns:a16="http://schemas.microsoft.com/office/drawing/2014/main" id="{4F792522-FFA0-62DE-3A06-E7739C642713}"/>
              </a:ext>
            </a:extLst>
          </p:cNvPr>
          <p:cNvSpPr/>
          <p:nvPr/>
        </p:nvSpPr>
        <p:spPr>
          <a:xfrm>
            <a:off x="5030366" y="2240833"/>
            <a:ext cx="14620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</a:t>
            </a:r>
            <a:endParaRPr lang="en-US" altLang="zh-CN" sz="2800" dirty="0"/>
          </a:p>
        </p:txBody>
      </p:sp>
      <p:sp>
        <p:nvSpPr>
          <p:cNvPr id="6" name="QM_5_AN.41_1#8e164dc0e.blank?vaa=1&amp;vcp=1&amp;pid=4f5302004&amp;color=0,0,0&amp;vpa=16&amp;vtp=1&amp;vaab=1&amp;bbb=1">
            <a:extLst>
              <a:ext uri="{FF2B5EF4-FFF2-40B4-BE49-F238E27FC236}">
                <a16:creationId xmlns:a16="http://schemas.microsoft.com/office/drawing/2014/main" id="{74BCCD33-6407-DB21-9B96-2A7F6A388055}"/>
              </a:ext>
            </a:extLst>
          </p:cNvPr>
          <p:cNvSpPr/>
          <p:nvPr/>
        </p:nvSpPr>
        <p:spPr>
          <a:xfrm>
            <a:off x="8845129" y="2825351"/>
            <a:ext cx="134302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biscuits</a:t>
            </a:r>
            <a:endParaRPr lang="en-US" altLang="zh-CN" sz="2800" dirty="0"/>
          </a:p>
        </p:txBody>
      </p:sp>
      <p:sp>
        <p:nvSpPr>
          <p:cNvPr id="7" name="QM_5_AN.42_1#8e164dc0e.blank?vaa=1&amp;vcp=1&amp;pid=4f5302004&amp;color=0,0,0&amp;vpa=17&amp;vtp=1&amp;vaab=1&amp;bbb=1">
            <a:extLst>
              <a:ext uri="{FF2B5EF4-FFF2-40B4-BE49-F238E27FC236}">
                <a16:creationId xmlns:a16="http://schemas.microsoft.com/office/drawing/2014/main" id="{DA1EE562-6F39-25A0-9AE4-5834E440AF04}"/>
              </a:ext>
            </a:extLst>
          </p:cNvPr>
          <p:cNvSpPr/>
          <p:nvPr/>
        </p:nvSpPr>
        <p:spPr>
          <a:xfrm>
            <a:off x="7244929" y="3933172"/>
            <a:ext cx="134461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endParaRPr lang="en-US" altLang="zh-CN" sz="2800" dirty="0"/>
          </a:p>
        </p:txBody>
      </p:sp>
      <p:sp>
        <p:nvSpPr>
          <p:cNvPr id="8" name="QM_5_AN.43_1#8e164dc0e.blank?vaa=1&amp;vcp=1&amp;pid=4f5302004&amp;color=0,0,0&amp;vpa=18&amp;vtp=1&amp;vaab=1&amp;bbb=1">
            <a:extLst>
              <a:ext uri="{FF2B5EF4-FFF2-40B4-BE49-F238E27FC236}">
                <a16:creationId xmlns:a16="http://schemas.microsoft.com/office/drawing/2014/main" id="{00D055DA-9237-CFFC-6782-D09338B8BFBD}"/>
              </a:ext>
            </a:extLst>
          </p:cNvPr>
          <p:cNvSpPr/>
          <p:nvPr/>
        </p:nvSpPr>
        <p:spPr>
          <a:xfrm>
            <a:off x="7306841" y="4504990"/>
            <a:ext cx="17589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pronounce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8281493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8e164dc0e?vaa=1&amp;vcp=1&amp;pid=4f5302004&amp;color=0,0,0&amp;vtp=1&amp;vaab=1&amp;bt=1&amp;bbb=1&amp;hb=1"/>
          <p:cNvSpPr/>
          <p:nvPr/>
        </p:nvSpPr>
        <p:spPr>
          <a:xfrm>
            <a:off x="539496" y="5724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.”可知，每天俱乐部的活动是从下午5:00到6:00,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6/six”。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”可知，在natural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你可以发现自然界的奇迹，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discover”。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biscuits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dumplings.”可知，在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，你可以学习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做饼干和包饺子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，故答案为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“biscuits”。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EX.1_1#8e164dc0e?vaa=1&amp;vcp=1&amp;pid=4f5302004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lovers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club.”可知，作者认为，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club是诗歌爱好者的最好选择，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你可以在那儿了解到现代诗歌，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“modern”。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由听力材料中“so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pronounce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help.”可知，作者认为在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，你可以在老师的帮助下学习如何正确发音，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pronounce”。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59d41acb0?vcp=1&amp;pid=4f5302004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点拨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该题型主要考查学生对所听语言材料的理解能力和正确获取信息的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对英语综合能力的考查更加明显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命题方式主要是从所听材料中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摘出部分要点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给出简要的提示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要求学生听后将主要的内容根据提示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写出来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要点的内容多是采访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新闻报道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人物活动等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答题时要注意前后提示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有的要求写的词可能就出现在短文中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时可快速做一个符号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以便留出时间写后面的内容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写完后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还应检查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看用词是否有误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单词的大小写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单复数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时态等有无错误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8fd7d1be?vcp=1&amp;pid=3e13c5050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中考英语听力是领会语言语意的一项重要能力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，考生要对听到的语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言信号进行复杂加工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，整个过程是一个非常积极、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非常活跃的动态过程，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是背景知识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、语境和语言知识相互碰撞、相互作用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，对听力材料不断进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行吸收并最终形成理解的过程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其考试的命题规律主要有以下几个方面：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题型：题型多样化，配上各种精美插图，形象生动。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听力部分共由五个部分组成：图句理解、对话理解、短文理解和表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格填词等。每种题型都有各自的考试侧重点。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8fd7d1be?sp=1&amp;vcp=1&amp;pid=3e13c5050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材料：英语听力材料均与当前教材主题同步，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体现教材的重点，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难度适中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选取的材料也力求原创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，结合时事热点，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讲究语言及语境的地道性、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趣味性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、知识性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。而且培养学生利用英语解决实际问题的能力将是一种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8fd7d1be?sp=1&amp;vcp=1&amp;pid=3e13c5050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（1）主旨大意题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这种题要求考生听懂语句或语段的主语内容或主旨大意。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（2）具体事实题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考生要听懂语句或语段中的某个具体事实，如时间、地点、人物数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字、原因、目的等。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（3）具体细节题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此类题目要求考生听懂材料中的某些具体细节，如发生了什么事，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如何发生等。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8fd7d1be?sp=1&amp;vcp=1&amp;pid=3e13c5050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（4）推理判断题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此类题目要求考生在理解整个语段内容的基础上对各种相关的信息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进行综合分析并推理判断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最终得出正确答案。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（5）信息转换题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这种题型对考试的能力水平要求较高，它要求考生在听完一篇短文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后，完成信息表格的填写，不但考查学生的听力能力，还考查学生捕获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有效信息以及书面表达的能力，因为有些信息是不能直接从听力材料中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获得的，而是要经过综合分析推断才能得出答案。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f5302004.fixed?vcp=1&amp;pid=5a8afbf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4_BD#4f5302004.fixed?vcp=1&amp;pid=5a8afbfc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M_5_BD.1_2#80763de24?htil=1&amp;vaa=1&amp;vcp=1&amp;pid=4f5302004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F04569DB-EF37-E391-EAD9-AF19AE114B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8801" y="3166006"/>
            <a:ext cx="4612452" cy="290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6_BD.2_1#3dbb375f6?htil=1&amp;vaa=1&amp;vcp=1&amp;pid=80763de24&amp;color=0,0,0&amp;vtp=1&amp;vaab=1&amp;bt=1&amp;bbb=1&amp;hs=1">
            <a:extLst>
              <a:ext uri="{FF2B5EF4-FFF2-40B4-BE49-F238E27FC236}">
                <a16:creationId xmlns:a16="http://schemas.microsoft.com/office/drawing/2014/main" id="{831F9EB9-6C7B-9AD1-5929-07932FCA4F03}"/>
              </a:ext>
            </a:extLst>
          </p:cNvPr>
          <p:cNvSpPr/>
          <p:nvPr/>
        </p:nvSpPr>
        <p:spPr>
          <a:xfrm>
            <a:off x="539496" y="3141431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2" name="QB_6_BD.4_1#fbcdd92b1?htil=1&amp;vaa=1&amp;vcp=1&amp;pid=80763de24&amp;color=0,0,0&amp;vtp=1&amp;vaab=1&amp;bbb=1&amp;hs=1">
            <a:extLst>
              <a:ext uri="{FF2B5EF4-FFF2-40B4-BE49-F238E27FC236}">
                <a16:creationId xmlns:a16="http://schemas.microsoft.com/office/drawing/2014/main" id="{87D4A434-C0DE-6F62-B3B6-29792182B9B1}"/>
              </a:ext>
            </a:extLst>
          </p:cNvPr>
          <p:cNvSpPr/>
          <p:nvPr/>
        </p:nvSpPr>
        <p:spPr>
          <a:xfrm>
            <a:off x="539496" y="376589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4" name="QB_6_BD.6_1#8306a9a1f?htil=1&amp;vaa=1&amp;vcp=1&amp;pid=80763de24&amp;color=0,0,0&amp;vtp=1&amp;vaab=1&amp;bbb=1&amp;hs=1">
            <a:extLst>
              <a:ext uri="{FF2B5EF4-FFF2-40B4-BE49-F238E27FC236}">
                <a16:creationId xmlns:a16="http://schemas.microsoft.com/office/drawing/2014/main" id="{B7D4E632-ED8C-E1DA-38CA-A2C7437A8896}"/>
              </a:ext>
            </a:extLst>
          </p:cNvPr>
          <p:cNvSpPr/>
          <p:nvPr/>
        </p:nvSpPr>
        <p:spPr>
          <a:xfrm>
            <a:off x="539496" y="4387555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6" name="QB_6_BD.8_1#b23a17398?htil=1&amp;vaa=1&amp;vcp=1&amp;pid=80763de24&amp;color=0,0,0&amp;vtp=1&amp;vaab=1&amp;bbb=1&amp;hs=1">
            <a:extLst>
              <a:ext uri="{FF2B5EF4-FFF2-40B4-BE49-F238E27FC236}">
                <a16:creationId xmlns:a16="http://schemas.microsoft.com/office/drawing/2014/main" id="{92291180-A150-62E4-EC20-5DE1B36B7660}"/>
              </a:ext>
            </a:extLst>
          </p:cNvPr>
          <p:cNvSpPr/>
          <p:nvPr/>
        </p:nvSpPr>
        <p:spPr>
          <a:xfrm>
            <a:off x="539496" y="500922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18" name="QB_6_BD.10_1#6b612062d?vaa=1&amp;vcp=1&amp;pid=80763de24&amp;color=0,0,0&amp;vtp=1&amp;vaab=1&amp;bbb=1&amp;hs=1">
            <a:extLst>
              <a:ext uri="{FF2B5EF4-FFF2-40B4-BE49-F238E27FC236}">
                <a16:creationId xmlns:a16="http://schemas.microsoft.com/office/drawing/2014/main" id="{B3867ECD-E458-548A-A0B0-78F5406A23DD}"/>
              </a:ext>
            </a:extLst>
          </p:cNvPr>
          <p:cNvSpPr/>
          <p:nvPr/>
        </p:nvSpPr>
        <p:spPr>
          <a:xfrm>
            <a:off x="539496" y="56281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20" name="QM_5_BD.1_1#80763de24?sp=1&amp;vaa=1&amp;vcp=1&amp;pid=4f5302004&amp;color=0,0,0&amp;vtp=1&amp;vaab=1&amp;bt=1&amp;bbb=1&amp;hb=1">
            <a:extLst>
              <a:ext uri="{FF2B5EF4-FFF2-40B4-BE49-F238E27FC236}">
                <a16:creationId xmlns:a16="http://schemas.microsoft.com/office/drawing/2014/main" id="{860B5D5B-6168-59D5-F990-349B34B0F008}"/>
              </a:ext>
            </a:extLst>
          </p:cNvPr>
          <p:cNvSpPr/>
          <p:nvPr/>
        </p:nvSpPr>
        <p:spPr>
          <a:xfrm>
            <a:off x="539496" y="47505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听句子，选图片。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（一）听句子，选图片。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你将听到五个句子，请选出与所听句子内容相符图片，有一幅图是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多余的。每个句子读两遍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。（2024·广西·中考）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2232</Words>
  <Application>Microsoft Office PowerPoint</Application>
  <PresentationFormat>宽屏</PresentationFormat>
  <Paragraphs>325</Paragraphs>
  <Slides>38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1018801308@qq.com</cp:lastModifiedBy>
  <cp:revision>8</cp:revision>
  <dcterms:created xsi:type="dcterms:W3CDTF">2024-11-19T14:28:06Z</dcterms:created>
  <dcterms:modified xsi:type="dcterms:W3CDTF">2025-07-23T10:21:55Z</dcterms:modified>
  <cp:category/>
  <cp:contentStatus/>
</cp:coreProperties>
</file>