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6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298" r:id="rId43"/>
    <p:sldId id="299" r:id="rId44"/>
    <p:sldId id="300" r:id="rId45"/>
    <p:sldId id="301" r:id="rId46"/>
    <p:sldId id="302" r:id="rId47"/>
    <p:sldId id="303" r:id="rId48"/>
    <p:sldId id="304" r:id="rId49"/>
    <p:sldId id="305" r:id="rId50"/>
    <p:sldId id="306" r:id="rId51"/>
    <p:sldId id="307" r:id="rId52"/>
    <p:sldId id="318" r:id="rId53"/>
    <p:sldId id="308" r:id="rId54"/>
    <p:sldId id="319" r:id="rId55"/>
    <p:sldId id="309" r:id="rId56"/>
    <p:sldId id="310" r:id="rId57"/>
    <p:sldId id="311" r:id="rId58"/>
    <p:sldId id="312" r:id="rId59"/>
    <p:sldId id="313" r:id="rId60"/>
    <p:sldId id="314" r:id="rId61"/>
    <p:sldId id="315" r:id="rId62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8" d="100"/>
          <a:sy n="68" d="100"/>
        </p:scale>
        <p:origin x="48" y="18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heme" Target="theme/theme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935164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-635000" y="914400"/>
            <a:ext cx="8128000" cy="45720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5791200"/>
            <a:ext cx="5486400" cy="54864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11580813"/>
            <a:ext cx="2971800" cy="609600"/>
          </a:xfrm>
          <a:prstGeom prst="rect">
            <a:avLst/>
          </a:prstGeom>
        </p:spPr>
        <p:txBody>
          <a:bodyPr/>
          <a:lstStyle/>
          <a:p>
            <a:fld id="{F7021451-1387-4CA6-816F-3879F97B5CBC}" type="slidenum">
              <a:rPr lang="en-US"/>
              <a:pPr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-635000" y="914400"/>
            <a:ext cx="8128000" cy="45720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5791200"/>
            <a:ext cx="5486400" cy="54864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11580813"/>
            <a:ext cx="2971800" cy="609600"/>
          </a:xfrm>
          <a:prstGeom prst="rect">
            <a:avLst/>
          </a:prstGeom>
        </p:spPr>
        <p:txBody>
          <a:bodyPr/>
          <a:lstStyle/>
          <a:p>
            <a:fld id="{F7021451-1387-4CA6-816F-3879F97B5CBC}" type="slidenum">
              <a:rPr lang="en-US"/>
              <a:pPr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60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61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50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41.xml"/><Relationship Id="rId5" Type="http://schemas.openxmlformats.org/officeDocument/2006/relationships/slide" Target="../slides/slide6.xml"/><Relationship Id="rId4" Type="http://schemas.openxmlformats.org/officeDocument/2006/relationships/image" Target="../media/image6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50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41.xml"/><Relationship Id="rId5" Type="http://schemas.openxmlformats.org/officeDocument/2006/relationships/slide" Target="../slides/slide6.xml"/><Relationship Id="rId4" Type="http://schemas.openxmlformats.org/officeDocument/2006/relationships/image" Target="../media/image6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50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41.xml"/><Relationship Id="rId5" Type="http://schemas.openxmlformats.org/officeDocument/2006/relationships/slide" Target="../slides/slide6.xml"/><Relationship Id="rId4" Type="http://schemas.openxmlformats.org/officeDocument/2006/relationships/image" Target="../media/image6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50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41.xml"/><Relationship Id="rId5" Type="http://schemas.openxmlformats.org/officeDocument/2006/relationships/slide" Target="../slides/slide6.xml"/><Relationship Id="rId4" Type="http://schemas.openxmlformats.org/officeDocument/2006/relationships/image" Target="../media/image6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3afc0984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A22F0FB9-D890-4752-BF0F-D5A2957FE207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第2讲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夏商周时期：早期国家与社会变革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3afc0984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F28B4DD4-13A1-46B4-96DA-9810DE11C342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5e9eaa8fb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568ce69e8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28759784b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c6755aee4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5e9eaa8fb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568ce69e8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28759784b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c6755aee4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第2讲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夏商周时期：早期国家与社会变革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3afc0984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A81B5EBE-8BF1-42C3-9E83-02D9DCEC0921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5e9eaa8fb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568ce69e8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28759784b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c6755aee4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5e9eaa8fb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568ce69e8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28759784b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c6755aee4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第2讲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夏商周时期：早期国家与社会变革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history#pid=6731c7ec1f6855087e737621#tid=6747e4ee2bdb6800099b6273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6ED67D73-3B44-2E68-4D9D-C15BAD9B345B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747F49A6-5894-4E19-BD6B-5703123A8C35}"/>
              </a:ext>
            </a:extLst>
          </p:cNvPr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39216B66-4297-42A0-B8EF-57D1C6E03EB1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08BB93F2-ABED-445B-A59D-0DEA16208152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5e9eaa8fb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568ce69e8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28759784b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c6755aee4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5e9eaa8fb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568ce69e8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28759784b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c6755aee4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CE2F87B7-BAA7-4D6B-8F1F-04293670E2D0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5e9eaa8fb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568ce69e8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28759784b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c6755aee4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5e9eaa8fb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568ce69e8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28759784b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c6755aee4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6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5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2.jpeg"/><Relationship Id="rId4" Type="http://schemas.openxmlformats.org/officeDocument/2006/relationships/image" Target="../media/image12.jpe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4.jpe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6.jpe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5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3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3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3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3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3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3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3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3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13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P_7_BD#578520a77?colgroup=2,2,24&amp;vcp=1&amp;pid=e83838505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8710817"/>
              </p:ext>
            </p:extLst>
          </p:nvPr>
        </p:nvGraphicFramePr>
        <p:xfrm>
          <a:off x="539496" y="2382710"/>
          <a:ext cx="11113578" cy="2797176"/>
        </p:xfrm>
        <a:graphic>
          <a:graphicData uri="http://schemas.openxmlformats.org/drawingml/2006/table">
            <a:tbl>
              <a:tblPr/>
              <a:tblGrid>
                <a:gridCol w="11309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6758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76687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66484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西周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的分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封制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目的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稳定周初的政治形势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巩固疆土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0692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内容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（1）依据：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血缘关系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远近和功劳大小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（2）对象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：宗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亲和功臣等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（3）权利：管理土地和人民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可以在封地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内进行再分封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（4）义务：向周王进献贡物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服从周王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调兵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578520a77?colgroup=2,2,24&amp;vcp=1&amp;pid=e83838505&amp;color=0,0,0&amp;mp=1&amp;vtp=1&amp;vaab=1&amp;bt=1&amp;bbb=1">
            <a:extLst>
              <a:ext uri="{FF2B5EF4-FFF2-40B4-BE49-F238E27FC236}">
                <a16:creationId xmlns:a16="http://schemas.microsoft.com/office/drawing/2014/main" id="{BA4AA658-626D-C4AB-55F3-3DB9C3B59B7B}"/>
              </a:ext>
            </a:extLst>
          </p:cNvPr>
          <p:cNvSpPr txBox="1"/>
          <p:nvPr/>
        </p:nvSpPr>
        <p:spPr>
          <a:xfrm>
            <a:off x="10934929" y="167430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P_7_BD#578520a77?colgroup=2,2,24&amp;vcp=1&amp;pid=e83838505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4054002"/>
              </p:ext>
            </p:extLst>
          </p:nvPr>
        </p:nvGraphicFramePr>
        <p:xfrm>
          <a:off x="539496" y="2660078"/>
          <a:ext cx="11113578" cy="2242440"/>
        </p:xfrm>
        <a:graphic>
          <a:graphicData uri="http://schemas.openxmlformats.org/drawingml/2006/table">
            <a:tbl>
              <a:tblPr/>
              <a:tblGrid>
                <a:gridCol w="11309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6758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76687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66484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西周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的分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封制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实质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形成了天子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诸侯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卿大夫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士的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社会等级制度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作用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（1）积极：保证了周王朝对地方的控制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稳定了政局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扩大了统治范围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（2）消极：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诸侯具有较大的独立性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后期王室衰微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诸侯国势力崛起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竞相争霸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578520a77?colgroup=2,2,24&amp;vcp=1&amp;pid=e83838505&amp;color=0,0,0&amp;mp=1&amp;vtp=1&amp;vaab=1&amp;bt=1&amp;bbb=1">
            <a:extLst>
              <a:ext uri="{FF2B5EF4-FFF2-40B4-BE49-F238E27FC236}">
                <a16:creationId xmlns:a16="http://schemas.microsoft.com/office/drawing/2014/main" id="{D4CC9F9F-0EDE-6351-AEF0-91A589E44C80}"/>
              </a:ext>
            </a:extLst>
          </p:cNvPr>
          <p:cNvSpPr txBox="1"/>
          <p:nvPr/>
        </p:nvSpPr>
        <p:spPr>
          <a:xfrm>
            <a:off x="10934929" y="195167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0a6518188?vcp=1&amp;pid=65fea9935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思维延伸</a:t>
            </a:r>
            <a:endParaRPr lang="en-US" altLang="zh-CN" sz="3000" dirty="0"/>
          </a:p>
        </p:txBody>
      </p:sp>
      <p:sp>
        <p:nvSpPr>
          <p:cNvPr id="3" name="P_7#3a3663695?vcp=1&amp;pid=0a6518188&amp;color=0,0,0&amp;vtp=1&amp;vaab=1&amp;bbb=1"/>
          <p:cNvSpPr/>
          <p:nvPr/>
        </p:nvSpPr>
        <p:spPr>
          <a:xfrm>
            <a:off x="539496" y="1233469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西周政治制度对中华文明发展的影响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确立分封制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开发了边远地区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扩大了统治区域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奠定了统一多民族国家的基础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增强了中华民族的凝聚力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形成了天下一家的文化心理认同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礼乐制度促进了儒家学说和中国古代主流思想的形成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b4eb6d7c1?vcp=1&amp;pid=65fea9935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特别提示</a:t>
            </a:r>
            <a:endParaRPr lang="en-US" altLang="zh-CN" sz="3000" dirty="0"/>
          </a:p>
        </p:txBody>
      </p:sp>
      <p:sp>
        <p:nvSpPr>
          <p:cNvPr id="3" name="P_7_BD#9804cecac?sp=1&amp;vcp=1&amp;pid=b4eb6d7c1&amp;color=0,0,0&amp;vtp=1&amp;vaab=1&amp;bbb=1&amp;hb=1"/>
          <p:cNvSpPr/>
          <p:nvPr/>
        </p:nvSpPr>
        <p:spPr>
          <a:xfrm>
            <a:off x="539496" y="1233469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夏朝是我国历史上第一个王朝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秦朝是我国历史上第一个统一的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多民族的封建国家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（历史解释）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夏商周灭亡的共同原因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君主的残暴统治激起了人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民的反抗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启示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统治者要勤于政事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爱护百姓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任用贤才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广纳谏言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得道多助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失道寡助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得民心者得天下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（唯物史观）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世袭制代替禅让制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公天下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”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变成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“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家天下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”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生产力发展的必然结果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有利于社会的进步和发展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是历史的进步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6bcea6a1c?vcp=1&amp;pid=568ce69e8&amp;color=199,134,85&amp;vtp=1&amp;vaab=1&amp;bt=1&amp;bbb=1"/>
          <p:cNvSpPr/>
          <p:nvPr/>
        </p:nvSpPr>
        <p:spPr>
          <a:xfrm>
            <a:off x="539496" y="554400"/>
            <a:ext cx="11109960" cy="80365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考点2</a:t>
            </a:r>
            <a:r>
              <a:rPr lang="en-US" altLang="zh-CN" sz="32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青铜器与甲骨文（2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年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1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考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）</a:t>
            </a:r>
            <a:endParaRPr lang="en-US" altLang="zh-CN" sz="3200" dirty="0"/>
          </a:p>
        </p:txBody>
      </p:sp>
      <p:sp>
        <p:nvSpPr>
          <p:cNvPr id="3" name="C_6_BD#34db41a58?vcp=1&amp;pid=6bcea6a1c&amp;color=0,0,0&amp;vtp=1&amp;vaab=1&amp;bbb=1"/>
          <p:cNvSpPr/>
          <p:nvPr/>
        </p:nvSpPr>
        <p:spPr>
          <a:xfrm>
            <a:off x="539496" y="126644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课标要求</a:t>
            </a:r>
            <a:endParaRPr lang="en-US" altLang="zh-CN" sz="3000" dirty="0"/>
          </a:p>
        </p:txBody>
      </p:sp>
      <p:sp>
        <p:nvSpPr>
          <p:cNvPr id="4" name="P_7_BD#f609d56b7?vcp=1&amp;pid=34db41a58&amp;color=0,0,0&amp;vtp=1&amp;vaab=1&amp;bbb=1&amp;hb=1"/>
          <p:cNvSpPr/>
          <p:nvPr/>
        </p:nvSpPr>
        <p:spPr>
          <a:xfrm>
            <a:off x="539496" y="193895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知道甲骨文是已知最早的汉字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了解甲骨文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青铜铭文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其他文献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记载和典型器物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bd411cb56?vcp=1&amp;pid=6bcea6a1c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知识链接</a:t>
            </a:r>
            <a:endParaRPr lang="en-US" altLang="zh-CN" sz="3000" dirty="0"/>
          </a:p>
        </p:txBody>
      </p:sp>
      <p:graphicFrame>
        <p:nvGraphicFramePr>
          <p:cNvPr id="16" name="P_7_BD#19b839fd3?colgroup=2,5,21&amp;vcp=1&amp;pid=bd411cb56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3388647"/>
              </p:ext>
            </p:extLst>
          </p:nvPr>
        </p:nvGraphicFramePr>
        <p:xfrm>
          <a:off x="539496" y="1295191"/>
          <a:ext cx="11082528" cy="3375408"/>
        </p:xfrm>
        <a:graphic>
          <a:graphicData uri="http://schemas.openxmlformats.org/drawingml/2006/table">
            <a:tbl>
              <a:tblPr/>
              <a:tblGrid>
                <a:gridCol w="10972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939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89127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66484">
                <a:tc rowSpan="4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青铜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商周时期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距今四五千年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出土地点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山西襄汾陶寺遗址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甘肃齐家文化遗址等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功能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主要用于饮食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祭祀及军事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由食器发展到礼器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农业生产中较少使用青铜农具）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政治意义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成为王公贵族身份地位乃至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国家权力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的象征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其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类型和数量反映了权力的大小和严格的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等级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界限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P_7_BD#19b839fd3?colgroup=2,5,21&amp;vcp=1&amp;pid=bd411cb56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9854109"/>
              </p:ext>
            </p:extLst>
          </p:nvPr>
        </p:nvGraphicFramePr>
        <p:xfrm>
          <a:off x="539496" y="2660078"/>
          <a:ext cx="11082528" cy="2242440"/>
        </p:xfrm>
        <a:graphic>
          <a:graphicData uri="http://schemas.openxmlformats.org/drawingml/2006/table">
            <a:tbl>
              <a:tblPr/>
              <a:tblGrid>
                <a:gridCol w="10972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939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89127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121220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青铜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典型青铜器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四羊方尊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司母戊鼎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（迄今世界上出土的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最重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青铜器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利簋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特点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数量众多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用途广泛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功能多样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种类丰富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工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艺高超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分布广泛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19b839fd3?colgroup=2,5,21&amp;vcp=1&amp;pid=bd411cb56&amp;color=0,0,0&amp;mp=1&amp;vtp=1&amp;vaab=1&amp;bt=1&amp;bbb=1">
            <a:extLst>
              <a:ext uri="{FF2B5EF4-FFF2-40B4-BE49-F238E27FC236}">
                <a16:creationId xmlns:a16="http://schemas.microsoft.com/office/drawing/2014/main" id="{D9F85DF5-5F53-90CC-066C-CC6EF8B7A11A}"/>
              </a:ext>
            </a:extLst>
          </p:cNvPr>
          <p:cNvSpPr txBox="1"/>
          <p:nvPr/>
        </p:nvSpPr>
        <p:spPr>
          <a:xfrm>
            <a:off x="10903879" y="195167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" name="P_7_BD#19b839fd3?colgroup=2,5,21&amp;vcp=1&amp;pid=bd411cb56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601675"/>
              </p:ext>
            </p:extLst>
          </p:nvPr>
        </p:nvGraphicFramePr>
        <p:xfrm>
          <a:off x="539496" y="2396172"/>
          <a:ext cx="11082528" cy="2780856"/>
        </p:xfrm>
        <a:graphic>
          <a:graphicData uri="http://schemas.openxmlformats.org/drawingml/2006/table">
            <a:tbl>
              <a:tblPr/>
              <a:tblGrid>
                <a:gridCol w="10972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939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89127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675956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甲骨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含义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是中国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商周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时期刻写在龟甲和牛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羊等兽骨上的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文字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记载的内容十分丰富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涉及祭祀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战争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农牧业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官制等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429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发现时间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1899年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清朝人王懿荣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19b839fd3?colgroup=2,5,21&amp;vcp=1&amp;pid=bd411cb56&amp;color=0,0,0&amp;vtp=1&amp;vaab=1&amp;bt=1&amp;bbb=1">
            <a:extLst>
              <a:ext uri="{FF2B5EF4-FFF2-40B4-BE49-F238E27FC236}">
                <a16:creationId xmlns:a16="http://schemas.microsoft.com/office/drawing/2014/main" id="{35CA44FA-8658-E008-6F9C-F906059448FD}"/>
              </a:ext>
            </a:extLst>
          </p:cNvPr>
          <p:cNvSpPr txBox="1"/>
          <p:nvPr/>
        </p:nvSpPr>
        <p:spPr>
          <a:xfrm>
            <a:off x="10903879" y="168776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" name="P_7_BD#19b839fd3?colgroup=2,5,21&amp;vcp=1&amp;pid=bd411cb56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1508543"/>
              </p:ext>
            </p:extLst>
          </p:nvPr>
        </p:nvGraphicFramePr>
        <p:xfrm>
          <a:off x="539496" y="2105342"/>
          <a:ext cx="11082528" cy="3351912"/>
        </p:xfrm>
        <a:graphic>
          <a:graphicData uri="http://schemas.openxmlformats.org/drawingml/2006/table">
            <a:tbl>
              <a:tblPr/>
              <a:tblGrid>
                <a:gridCol w="10972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939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89127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121220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甲骨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造字方法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象形（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最原始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的造字法）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指事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会意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形声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假借等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0692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是中国已发现的古代文字中年代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最早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体系较为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完整的文字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对中国文字的形成与发展有深远的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影响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（目前所知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我国有文字可考的历史从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商朝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开始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19b839fd3?colgroup=2,5,21&amp;vcp=1&amp;pid=bd411cb56&amp;color=0,0,0&amp;mp=1&amp;vtp=1&amp;vaab=1&amp;bt=1&amp;bbb=1">
            <a:extLst>
              <a:ext uri="{FF2B5EF4-FFF2-40B4-BE49-F238E27FC236}">
                <a16:creationId xmlns:a16="http://schemas.microsoft.com/office/drawing/2014/main" id="{40EA8C0A-F6DF-838C-E41C-6C6388907553}"/>
              </a:ext>
            </a:extLst>
          </p:cNvPr>
          <p:cNvSpPr txBox="1"/>
          <p:nvPr/>
        </p:nvSpPr>
        <p:spPr>
          <a:xfrm>
            <a:off x="10903879" y="139693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2b1f0afad?vcp=1&amp;pid=6bcea6a1c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图说历史</a:t>
            </a:r>
            <a:endParaRPr lang="en-US" altLang="zh-CN" sz="3000" dirty="0"/>
          </a:p>
        </p:txBody>
      </p:sp>
      <p:pic>
        <p:nvPicPr>
          <p:cNvPr id="3" name="P_7_BD#020cb495b?iti=1&amp;htil=1&amp;vcp=1&amp;pid=2b1f0afad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0908"/>
          <a:stretch>
            <a:fillRect/>
          </a:stretch>
        </p:blipFill>
        <p:spPr>
          <a:xfrm>
            <a:off x="2838734" y="1395775"/>
            <a:ext cx="3123154" cy="2212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4" name="P_7_BD#020cb495b?iti=2&amp;htil=1&amp;vcp=1&amp;pid=2b1f0afad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7106" t="4348"/>
          <a:stretch>
            <a:fillRect/>
          </a:stretch>
        </p:blipFill>
        <p:spPr>
          <a:xfrm>
            <a:off x="8366078" y="1395775"/>
            <a:ext cx="2478706" cy="2212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P_7_BD#020cb495b?iti=1&amp;htil=1&amp;vcp=1&amp;pid=2b1f0afad&amp;color=0,0,0&amp;vtp=1&amp;vaab=1&amp;bbb=1"/>
          <p:cNvSpPr/>
          <p:nvPr/>
        </p:nvSpPr>
        <p:spPr>
          <a:xfrm>
            <a:off x="2567591" y="3735623"/>
            <a:ext cx="1503362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司母戊鼎</a:t>
            </a:r>
            <a:endParaRPr lang="en-US" altLang="zh-CN" sz="2800" dirty="0"/>
          </a:p>
        </p:txBody>
      </p:sp>
      <p:sp>
        <p:nvSpPr>
          <p:cNvPr id="6" name="P_7_BD#020cb495b?iti=2&amp;htil=1&amp;vcp=1&amp;pid=2b1f0afad&amp;color=0,0,0&amp;vtp=1&amp;vaab=1&amp;bbb=1"/>
          <p:cNvSpPr/>
          <p:nvPr/>
        </p:nvSpPr>
        <p:spPr>
          <a:xfrm>
            <a:off x="7589171" y="3735623"/>
            <a:ext cx="2570162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刻有文字的甲骨</a:t>
            </a:r>
            <a:endParaRPr lang="en-US" altLang="zh-CN" sz="2800" dirty="0"/>
          </a:p>
        </p:txBody>
      </p:sp>
      <p:pic>
        <p:nvPicPr>
          <p:cNvPr id="7" name="图片 6" descr="司母戊鼎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9496" y="1395775"/>
            <a:ext cx="2480154" cy="2194936"/>
          </a:xfrm>
          <a:prstGeom prst="rect">
            <a:avLst/>
          </a:prstGeom>
        </p:spPr>
      </p:pic>
      <p:pic>
        <p:nvPicPr>
          <p:cNvPr id="8" name="图片 7" descr="甲骨文4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H="1">
            <a:off x="7203392" y="1505063"/>
            <a:ext cx="1260845" cy="2085648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d0e62b6ab.fixed?vcp=1&amp;pid=baad7d692&amp;color=199,134,85&amp;vtp=1&amp;vaab=1&amp;bbb=1"/>
          <p:cNvSpPr/>
          <p:nvPr/>
        </p:nvSpPr>
        <p:spPr>
          <a:xfrm>
            <a:off x="265176" y="1170432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300"/>
              </a:lnSpc>
            </a:pPr>
            <a:r>
              <a:rPr lang="en-US" altLang="zh-CN" sz="5000" b="1" i="0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</a:t>
            </a:r>
            <a:r>
              <a:rPr lang="en-US" altLang="zh-CN" sz="50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习</a:t>
            </a:r>
            <a:r>
              <a:rPr lang="en-US" altLang="zh-CN" sz="50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讲</a:t>
            </a:r>
            <a:r>
              <a:rPr lang="en-US" altLang="zh-CN" sz="50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zh-CN" altLang="en-US" sz="5000" b="1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义</a:t>
            </a:r>
            <a:endParaRPr lang="en-US" altLang="zh-CN" sz="5000" dirty="0"/>
          </a:p>
        </p:txBody>
      </p:sp>
      <p:sp>
        <p:nvSpPr>
          <p:cNvPr id="3" name="C_2#d0e62b6ab.fixed?vcp=1&amp;pid=baad7d692&amp;color=86,186,157&amp;vtp=1&amp;vaab=1&amp;bbb=1"/>
          <p:cNvSpPr/>
          <p:nvPr/>
        </p:nvSpPr>
        <p:spPr>
          <a:xfrm>
            <a:off x="265176" y="242316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第一篇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基础过关</a:t>
            </a:r>
            <a:endParaRPr lang="en-US" altLang="zh-CN" sz="4800" dirty="0"/>
          </a:p>
        </p:txBody>
      </p:sp>
      <p:sp>
        <p:nvSpPr>
          <p:cNvPr id="4" name="C_2_BD#d0e62b6ab.fixed?vcp=1&amp;pid=baad7d692&amp;color=0,0,0&amp;vtp=1&amp;vaab=1&amp;bbb=1"/>
          <p:cNvSpPr/>
          <p:nvPr/>
        </p:nvSpPr>
        <p:spPr>
          <a:xfrm>
            <a:off x="265176" y="3675888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第一部分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中国古代史（七年级上、下册）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226eecb2f?vcp=1&amp;pid=568ce69e8&amp;color=199,134,85&amp;vtp=1&amp;vaab=1&amp;bt=1&amp;bbb=1"/>
          <p:cNvSpPr/>
          <p:nvPr/>
        </p:nvSpPr>
        <p:spPr>
          <a:xfrm>
            <a:off x="539496" y="554400"/>
            <a:ext cx="11109960" cy="80365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考点3</a:t>
            </a:r>
            <a:r>
              <a:rPr lang="en-US" altLang="zh-CN" sz="32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动荡的春秋时期</a:t>
            </a:r>
            <a:r>
              <a:rPr lang="en-US" altLang="zh-CN" sz="32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战国时期的社会变化（2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年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1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考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）</a:t>
            </a:r>
            <a:endParaRPr lang="en-US" altLang="zh-CN" sz="3200" dirty="0"/>
          </a:p>
        </p:txBody>
      </p:sp>
      <p:sp>
        <p:nvSpPr>
          <p:cNvPr id="3" name="C_6_BD#90cbd0dc4?vcp=1&amp;pid=226eecb2f&amp;color=0,0,0&amp;vtp=1&amp;vaab=1&amp;bbb=1"/>
          <p:cNvSpPr/>
          <p:nvPr/>
        </p:nvSpPr>
        <p:spPr>
          <a:xfrm>
            <a:off x="539496" y="126644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课标要求</a:t>
            </a:r>
            <a:endParaRPr lang="en-US" altLang="zh-CN" sz="3000" dirty="0"/>
          </a:p>
        </p:txBody>
      </p:sp>
      <p:sp>
        <p:nvSpPr>
          <p:cNvPr id="4" name="P_7_BD#a3d39c8bf?vcp=1&amp;pid=90cbd0dc4&amp;color=0,0,0&amp;vtp=1&amp;vaab=1&amp;bbb=1&amp;hb=1"/>
          <p:cNvSpPr/>
          <p:nvPr/>
        </p:nvSpPr>
        <p:spPr>
          <a:xfrm>
            <a:off x="539496" y="193895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通过了解春秋战国时期的生产力水平和社会关系的变化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初步理解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春秋时期诸侯争霸局面的形成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战国时期商鞅变法等改革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通过都江堰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工程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感受古代劳动人民的智慧和创造力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f2ac34fba?vcp=1&amp;pid=226eecb2f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知识链接</a:t>
            </a:r>
            <a:endParaRPr lang="en-US" altLang="zh-CN" sz="3000" dirty="0"/>
          </a:p>
        </p:txBody>
      </p:sp>
      <p:graphicFrame>
        <p:nvGraphicFramePr>
          <p:cNvPr id="22" name="P_7_BD#caea14b21?colgroup=2,27&amp;vcp=1&amp;pid=f2ac34fba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06783862"/>
              </p:ext>
            </p:extLst>
          </p:nvPr>
        </p:nvGraphicFramePr>
        <p:xfrm>
          <a:off x="539496" y="1295191"/>
          <a:ext cx="11112934" cy="2226120"/>
        </p:xfrm>
        <a:graphic>
          <a:graphicData uri="http://schemas.openxmlformats.org/drawingml/2006/table">
            <a:tbl>
              <a:tblPr/>
              <a:tblGrid>
                <a:gridCol w="114348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7978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6686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12122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东周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时期</a:t>
                      </a:r>
                      <a:endParaRPr lang="en-US" altLang="zh-CN" sz="1200" b="1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公元前770年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周平王东迁洛邑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中国历史进入东周时期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东周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分为春秋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战国两个时期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429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春秋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公元前770年至公元前476年</a:t>
                      </a:r>
                      <a:endParaRPr lang="en-US" altLang="zh-CN" sz="1200" b="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" name="P_7_BD#caea14b21?colgroup=2,2,2,20&amp;vcp=1&amp;pid=f2ac34fba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0579013"/>
              </p:ext>
            </p:extLst>
          </p:nvPr>
        </p:nvGraphicFramePr>
        <p:xfrm>
          <a:off x="539496" y="1550606"/>
          <a:ext cx="11112443" cy="4461384"/>
        </p:xfrm>
        <a:graphic>
          <a:graphicData uri="http://schemas.openxmlformats.org/drawingml/2006/table">
            <a:tbl>
              <a:tblPr/>
              <a:tblGrid>
                <a:gridCol w="11470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8343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8316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70142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785428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春秋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社会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状况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经济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（1）农业：春秋后期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铁制农具和牛耕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出现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促进了农业上的深耕细作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（2）手工业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：规模不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断扩大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青铜业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冶铁业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纺织业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煮盐业和漆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器制作等都有所发展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（3）商业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：出现商品交换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市场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金属货币被更多地使用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王室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衰微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分封制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逐步瓦解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周王室统治力大减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在财政上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陷入困境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地位下降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大的诸侯势力崛起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竞相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称霸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实际上取代了周天子的地位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caea14b21?colgroup=2,2,2,20&amp;vcp=1&amp;pid=f2ac34fba&amp;color=0,0,0&amp;mp=1&amp;vtp=1&amp;vaab=1&amp;bt=1&amp;bbb=1">
            <a:extLst>
              <a:ext uri="{FF2B5EF4-FFF2-40B4-BE49-F238E27FC236}">
                <a16:creationId xmlns:a16="http://schemas.microsoft.com/office/drawing/2014/main" id="{F7CDB9BF-0106-64DB-7058-ABAC0928B41C}"/>
              </a:ext>
            </a:extLst>
          </p:cNvPr>
          <p:cNvSpPr txBox="1"/>
          <p:nvPr/>
        </p:nvSpPr>
        <p:spPr>
          <a:xfrm>
            <a:off x="10933793" y="84220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" name="P_7_BD#caea14b21?colgroup=2,2,2,2,18&amp;vcp=1&amp;pid=f2ac34fba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8066627"/>
              </p:ext>
            </p:extLst>
          </p:nvPr>
        </p:nvGraphicFramePr>
        <p:xfrm>
          <a:off x="539496" y="1544732"/>
          <a:ext cx="11055096" cy="4473576"/>
        </p:xfrm>
        <a:graphic>
          <a:graphicData uri="http://schemas.openxmlformats.org/drawingml/2006/table">
            <a:tbl>
              <a:tblPr/>
              <a:tblGrid>
                <a:gridCol w="1143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887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875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3268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80313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66484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春秋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社会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状况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诸侯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争霸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各诸侯国政治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经济发展不平衡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以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尊王攘夷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的名义进行征战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争夺霸主的地位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齐桓公</a:t>
                      </a:r>
                      <a:r>
                        <a:rPr lang="en-US" altLang="zh-CN" sz="2800" b="1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晋文公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秦穆公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楚庄王等先后称霸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30692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影响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（1）积极：有的诸侯国被灭掉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一些强大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的诸侯国的疆域不断扩展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促进了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局部统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一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出现了大规模的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民族交融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）消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：战事不断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一些小国备受战争之害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7_BD#caea14b21?colgroup=2,2,2,2,18&amp;vcp=1&amp;pid=f2ac34fba&amp;color=0,0,0&amp;mp=1&amp;vtp=1&amp;vaab=1&amp;bt=1&amp;bbb=1">
            <a:extLst>
              <a:ext uri="{FF2B5EF4-FFF2-40B4-BE49-F238E27FC236}">
                <a16:creationId xmlns:a16="http://schemas.microsoft.com/office/drawing/2014/main" id="{A752A66A-5892-95BF-61EF-6BA9F868E55B}"/>
              </a:ext>
            </a:extLst>
          </p:cNvPr>
          <p:cNvSpPr txBox="1"/>
          <p:nvPr/>
        </p:nvSpPr>
        <p:spPr>
          <a:xfrm>
            <a:off x="10876447" y="83632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" name="P_7_BD#caea14b21?colgroup=2,3,23&amp;vcp=1&amp;pid=f2ac34fba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20053631"/>
              </p:ext>
            </p:extLst>
          </p:nvPr>
        </p:nvGraphicFramePr>
        <p:xfrm>
          <a:off x="539496" y="2099468"/>
          <a:ext cx="11112934" cy="3363660"/>
        </p:xfrm>
        <a:graphic>
          <a:graphicData uri="http://schemas.openxmlformats.org/drawingml/2006/table">
            <a:tbl>
              <a:tblPr/>
              <a:tblGrid>
                <a:gridCol w="114348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885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45813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66484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战国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公元前475年至公元前221年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社会状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诸侯并立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相互展开兼并战争（战争规模很大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参战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兵力多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交战区域广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持续时间长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著名战役有桂陵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之战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马陵之战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长平之战等）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实行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变法改革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主要诸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侯国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韩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赵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燕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齐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秦（战国七雄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战国中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期以后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秦国逐渐成为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实力最强大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的诸侯国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7_BD#caea14b21?colgroup=2,3,23&amp;vcp=1&amp;pid=f2ac34fba&amp;color=0,0,0&amp;vtp=1&amp;vaab=1&amp;bt=1&amp;bbb=1">
            <a:extLst>
              <a:ext uri="{FF2B5EF4-FFF2-40B4-BE49-F238E27FC236}">
                <a16:creationId xmlns:a16="http://schemas.microsoft.com/office/drawing/2014/main" id="{02386ACA-F751-2443-06A8-94468C30FE40}"/>
              </a:ext>
            </a:extLst>
          </p:cNvPr>
          <p:cNvSpPr txBox="1"/>
          <p:nvPr/>
        </p:nvSpPr>
        <p:spPr>
          <a:xfrm>
            <a:off x="10934285" y="139106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" name="P_7_BD#caea14b21?colgroup=3,5,19&amp;vcp=1&amp;pid=f2ac34fba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4869636"/>
              </p:ext>
            </p:extLst>
          </p:nvPr>
        </p:nvGraphicFramePr>
        <p:xfrm>
          <a:off x="539496" y="2654204"/>
          <a:ext cx="11112934" cy="2254188"/>
        </p:xfrm>
        <a:graphic>
          <a:graphicData uri="http://schemas.openxmlformats.org/drawingml/2006/table">
            <a:tbl>
              <a:tblPr/>
              <a:tblGrid>
                <a:gridCol w="154279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3268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31465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121220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商鞅变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背景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铁农具和牛耕的推广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生产力水平不断提高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新兴地主阶级的势力增强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时间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公元前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356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秦孝公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商鞅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目的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性质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富国强兵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地主阶级的改革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7_BD#caea14b21?colgroup=3,5,19&amp;vcp=1&amp;pid=f2ac34fba&amp;color=0,0,0&amp;mp=1&amp;vtp=1&amp;vaab=1&amp;bt=1&amp;bbb=1">
            <a:extLst>
              <a:ext uri="{FF2B5EF4-FFF2-40B4-BE49-F238E27FC236}">
                <a16:creationId xmlns:a16="http://schemas.microsoft.com/office/drawing/2014/main" id="{1A720827-873C-5D32-34DF-DFDE8ED336EF}"/>
              </a:ext>
            </a:extLst>
          </p:cNvPr>
          <p:cNvSpPr txBox="1"/>
          <p:nvPr/>
        </p:nvSpPr>
        <p:spPr>
          <a:xfrm>
            <a:off x="10934285" y="194579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&amp;si=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" name="P_7_BD#caea14b21?colgroup=2,2,3,20&amp;vcp=1&amp;pid=f2ac34fba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7069264"/>
              </p:ext>
            </p:extLst>
          </p:nvPr>
        </p:nvGraphicFramePr>
        <p:xfrm>
          <a:off x="539496" y="1538858"/>
          <a:ext cx="11112523" cy="4484880"/>
        </p:xfrm>
        <a:graphic>
          <a:graphicData uri="http://schemas.openxmlformats.org/drawingml/2006/table">
            <a:tbl>
              <a:tblPr/>
              <a:tblGrid>
                <a:gridCol w="10551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005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007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65874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675956">
                <a:tc rowSpan="4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商鞅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变法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内容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政治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确立县制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由国君直接派官吏治理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废除贵族的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世袭特权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改革户籍制度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加强对人民的管理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严明法度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禁止私斗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废除井田制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鼓励耕织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生产粮食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布帛多的人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可以免除徭役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统一度量衡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军事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奖励军功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对有军功者授予爵位并赏赐土地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作用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使秦国的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国力大为增强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提高了军队的战斗力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一跃成为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最强盛的诸侯国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为以后秦国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统一全国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奠定了基础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P_7_BD#caea14b21?colgroup=2,2,3,20&amp;vcp=1&amp;pid=f2ac34fba&amp;color=0,0,0&amp;vtp=1&amp;vaab=1&amp;bt=1&amp;bbb=1">
            <a:extLst>
              <a:ext uri="{FF2B5EF4-FFF2-40B4-BE49-F238E27FC236}">
                <a16:creationId xmlns:a16="http://schemas.microsoft.com/office/drawing/2014/main" id="{A272B775-B666-E808-01DD-F6D93758CCD0}"/>
              </a:ext>
            </a:extLst>
          </p:cNvPr>
          <p:cNvSpPr txBox="1"/>
          <p:nvPr/>
        </p:nvSpPr>
        <p:spPr>
          <a:xfrm>
            <a:off x="10933874" y="83045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&amp;si=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" name="P_7_BD#caea14b21?colgroup=2,3,16,6&amp;vcp=1&amp;pid=f2ac34fba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7767234"/>
              </p:ext>
            </p:extLst>
          </p:nvPr>
        </p:nvGraphicFramePr>
        <p:xfrm>
          <a:off x="539496" y="1897856"/>
          <a:ext cx="11112445" cy="3454400"/>
        </p:xfrm>
        <a:graphic>
          <a:graphicData uri="http://schemas.openxmlformats.org/drawingml/2006/table">
            <a:tbl>
              <a:tblPr/>
              <a:tblGrid>
                <a:gridCol w="10559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5653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95358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4893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325372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都江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背景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秦国在改革政治和发展经济的过程中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注重兴修水利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 latinLnBrk="1" hangingPunct="0">
                        <a:lnSpc>
                          <a:spcPts val="27200"/>
                        </a:lnSpc>
                      </a:pPr>
                      <a:r>
                        <a:rPr lang="en-US" altLang="zh-CN" sz="1520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429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时间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公元前256年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蜀郡郡守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李冰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成都附近的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岷江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4" name="P_7_BD#caea14b21.table_image?iti=3&amp;tii=2&amp;vcp=1&amp;pid=f2ac34fba&amp;color=0,0,0&amp;mp=1&amp;vtp=1&amp;vaab=1&amp;bbb=1"/>
          <p:cNvSpPr/>
          <p:nvPr/>
        </p:nvSpPr>
        <p:spPr>
          <a:xfrm>
            <a:off x="9270192" y="4457160"/>
            <a:ext cx="2214562" cy="9042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都江堰示意图</a:t>
            </a:r>
            <a:endParaRPr lang="en-US" altLang="zh-CN" sz="2800" dirty="0"/>
          </a:p>
        </p:txBody>
      </p:sp>
      <p:pic>
        <p:nvPicPr>
          <p:cNvPr id="5" name="图片 4" descr="都江堰示意图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70192" y="1957487"/>
            <a:ext cx="1935401" cy="2499673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&amp;si=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" name="P_7_BD#caea14b21?colgroup=2,3,16,6&amp;vcp=1&amp;pid=f2ac34fba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3714442"/>
              </p:ext>
            </p:extLst>
          </p:nvPr>
        </p:nvGraphicFramePr>
        <p:xfrm>
          <a:off x="539496" y="2076418"/>
          <a:ext cx="11112445" cy="3454400"/>
        </p:xfrm>
        <a:graphic>
          <a:graphicData uri="http://schemas.openxmlformats.org/drawingml/2006/table">
            <a:tbl>
              <a:tblPr/>
              <a:tblGrid>
                <a:gridCol w="10559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5653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95358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4893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179068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都江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组成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功能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渠首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灌溉网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防洪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灌溉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水运等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27200"/>
                        </a:lnSpc>
                      </a:pPr>
                      <a:r>
                        <a:rPr lang="en-US" altLang="zh-CN" sz="1520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0692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使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成都平原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成为沃野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被称为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“天府之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200多年来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都江堰一直发挥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着巨大作用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充分反映出我国人民的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智慧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P_7_BD#caea14b21.table_image?iti=4&amp;tii=4&amp;vcp=1&amp;pid=f2ac34fba&amp;color=0,0,0&amp;mp=1&amp;vtp=1&amp;vaab=1&amp;bbb=1"/>
          <p:cNvSpPr/>
          <p:nvPr/>
        </p:nvSpPr>
        <p:spPr>
          <a:xfrm>
            <a:off x="9270192" y="4809458"/>
            <a:ext cx="2214562" cy="9042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都江堰示意图</a:t>
            </a:r>
            <a:endParaRPr lang="en-US" altLang="zh-CN" sz="2800" dirty="0"/>
          </a:p>
        </p:txBody>
      </p:sp>
      <p:sp>
        <p:nvSpPr>
          <p:cNvPr id="2" name="P_7_BD#caea14b21?colgroup=2,3,16,6&amp;vcp=1&amp;pid=f2ac34fba&amp;color=0,0,0&amp;mp=1&amp;vtp=1&amp;vaab=1&amp;bt=1&amp;bbb=1">
            <a:extLst>
              <a:ext uri="{FF2B5EF4-FFF2-40B4-BE49-F238E27FC236}">
                <a16:creationId xmlns:a16="http://schemas.microsoft.com/office/drawing/2014/main" id="{F272B1C4-88C4-C343-EE5F-B3D919F3BF8E}"/>
              </a:ext>
            </a:extLst>
          </p:cNvPr>
          <p:cNvSpPr txBox="1"/>
          <p:nvPr/>
        </p:nvSpPr>
        <p:spPr>
          <a:xfrm>
            <a:off x="10933796" y="136801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  <p:pic>
        <p:nvPicPr>
          <p:cNvPr id="6" name="图片 5" descr="都江堰示意图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70192" y="2309785"/>
            <a:ext cx="1935401" cy="2499673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&amp;si=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4a2ed1ad8?vcp=1&amp;pid=226eecb2f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图说历史</a:t>
            </a:r>
            <a:endParaRPr lang="en-US" altLang="zh-CN" sz="3000" dirty="0"/>
          </a:p>
        </p:txBody>
      </p:sp>
      <p:sp>
        <p:nvSpPr>
          <p:cNvPr id="3" name="P_7_BD#bef100d57?vcp=1&amp;pid=4a2ed1ad8&amp;color=0,0,0&amp;vtp=1&amp;vaab=1&amp;bbb=1"/>
          <p:cNvSpPr/>
          <p:nvPr/>
        </p:nvSpPr>
        <p:spPr>
          <a:xfrm>
            <a:off x="539496" y="123874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（唯物史观）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农耕工具的演变反映了社会生产力的发展</a:t>
            </a:r>
            <a:endParaRPr lang="en-US" altLang="zh-CN" sz="2800" dirty="0"/>
          </a:p>
        </p:txBody>
      </p:sp>
      <p:pic>
        <p:nvPicPr>
          <p:cNvPr id="4" name="P_7_BD#bef100d57?iti=5&amp;vcp=1&amp;pid=4a2ed1ad8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7784" y="1929556"/>
            <a:ext cx="11064240" cy="1975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P_7_BD#bef100d57?iti=5&amp;vcp=1&amp;pid=4a2ed1ad8&amp;color=0,0,0&amp;vtp=1&amp;vaab=1&amp;bbb=1"/>
          <p:cNvSpPr/>
          <p:nvPr/>
        </p:nvSpPr>
        <p:spPr>
          <a:xfrm>
            <a:off x="4271423" y="4031660"/>
            <a:ext cx="3636962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春秋战国时期的铁农具</a:t>
            </a:r>
            <a:endParaRPr lang="en-US" altLang="zh-CN" sz="2800" dirty="0"/>
          </a:p>
        </p:txBody>
      </p:sp>
      <p:pic>
        <p:nvPicPr>
          <p:cNvPr id="6" name="图片 5" descr="春秋战国时期的铁农具1.jpg"/>
          <p:cNvPicPr>
            <a:picLocks noChangeAspect="1"/>
          </p:cNvPicPr>
          <p:nvPr/>
        </p:nvPicPr>
        <p:blipFill>
          <a:blip r:embed="rId4"/>
          <a:srcRect t="9895" r="5354" b="15286"/>
          <a:stretch>
            <a:fillRect/>
          </a:stretch>
        </p:blipFill>
        <p:spPr>
          <a:xfrm>
            <a:off x="6387152" y="2224454"/>
            <a:ext cx="2837173" cy="1486085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5e9eaa8fb.fixed?vcp=1&amp;pid=3afc09846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第2讲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夏商周时期：早期国家与社会变革</a:t>
            </a:r>
            <a:endParaRPr lang="en-US" altLang="zh-CN" sz="4000" dirty="0"/>
          </a:p>
        </p:txBody>
      </p:sp>
      <p:sp>
        <p:nvSpPr>
          <p:cNvPr id="3" name="C_4_BD#5e9eaa8fb.fixed?vcp=1&amp;pid=3afc09846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知识建构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&amp;si=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39b10babf?vcp=1&amp;pid=226eecb2f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特别提示</a:t>
            </a:r>
            <a:endParaRPr lang="en-US" altLang="zh-CN" sz="3000" dirty="0"/>
          </a:p>
        </p:txBody>
      </p:sp>
      <p:sp>
        <p:nvSpPr>
          <p:cNvPr id="3" name="P_7_BD#b3c9bd09f?sp=1&amp;vcp=1&amp;pid=39b10babf&amp;color=0,0,0&amp;vtp=1&amp;vaab=1&amp;bbb=1&amp;hb=1"/>
          <p:cNvSpPr/>
          <p:nvPr/>
        </p:nvSpPr>
        <p:spPr>
          <a:xfrm>
            <a:off x="539496" y="1233469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（家国情怀）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春秋战国时期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各民族在长期交往和斗争中相互学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相互影响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华夏认同观念形成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这促进了国家统一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推动了文化的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传承和发展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增强了中华民族的凝聚力和向心力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（唯物史观）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春秋战国时期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生产力的发展引起生产关系的变革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封建制度逐渐确立起来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表明生产力决定生产关系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商鞅变法中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对封建制度的确立起决定性作用的措施是废除井田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制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对旧贵族打击最大的措施是奖励军功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有利于加强中央集权的措施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是确立县制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&amp;si=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e5fb7acd1?vcp=1&amp;pid=568ce69e8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考点4</a:t>
            </a:r>
            <a:r>
              <a:rPr lang="en-US" altLang="zh-CN" sz="32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百家争鸣</a:t>
            </a:r>
            <a:endParaRPr lang="en-US" altLang="zh-CN" sz="3200" dirty="0"/>
          </a:p>
        </p:txBody>
      </p:sp>
      <p:sp>
        <p:nvSpPr>
          <p:cNvPr id="3" name="C_6_BD#094bac077?vcp=1&amp;pid=e5fb7acd1&amp;color=0,0,0&amp;vtp=1&amp;vaab=1&amp;bbb=1"/>
          <p:cNvSpPr/>
          <p:nvPr/>
        </p:nvSpPr>
        <p:spPr>
          <a:xfrm>
            <a:off x="539496" y="126644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课标要求</a:t>
            </a:r>
            <a:endParaRPr lang="en-US" altLang="zh-CN" sz="3000" dirty="0"/>
          </a:p>
        </p:txBody>
      </p:sp>
      <p:sp>
        <p:nvSpPr>
          <p:cNvPr id="4" name="P_7_BD#952a5a479?vcp=1&amp;pid=094bac077&amp;color=0,0,0&amp;vtp=1&amp;vaab=1&amp;bbb=1&amp;hb=1"/>
          <p:cNvSpPr/>
          <p:nvPr/>
        </p:nvSpPr>
        <p:spPr>
          <a:xfrm>
            <a:off x="539496" y="193895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知道老子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孔子的生平与思想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通过了解战国时期的生产力水平和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社会关系的变化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初步理解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百家争鸣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局面的产生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&amp;si=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649d7723b?vcp=1&amp;pid=e5fb7acd1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知识链接</a:t>
            </a:r>
            <a:endParaRPr lang="en-US" altLang="zh-CN" sz="3000" dirty="0"/>
          </a:p>
        </p:txBody>
      </p:sp>
      <p:graphicFrame>
        <p:nvGraphicFramePr>
          <p:cNvPr id="34" name="P_7_BD#b0df5731b?colgroup=1,2,17,8&amp;vcp=1&amp;pid=649d7723b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0738302"/>
              </p:ext>
            </p:extLst>
          </p:nvPr>
        </p:nvGraphicFramePr>
        <p:xfrm>
          <a:off x="539496" y="1295191"/>
          <a:ext cx="11064240" cy="3958400"/>
        </p:xfrm>
        <a:graphic>
          <a:graphicData uri="http://schemas.openxmlformats.org/drawingml/2006/table">
            <a:tbl>
              <a:tblPr/>
              <a:tblGrid>
                <a:gridCol w="6949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784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34593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04495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727708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老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简介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姓李名耳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春秋后期楚国人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道家学派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的创始人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学说集中在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老子》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又称《道德经》）一书中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19000"/>
                        </a:lnSpc>
                      </a:pPr>
                      <a:r>
                        <a:rPr lang="en-US" altLang="zh-CN" sz="1065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0692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思想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（1）哲学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：万物运行有其自然的法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则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人们应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顺应自然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世间的事物都有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其对立面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对立的双方可以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相互转化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2）政治：主张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“无为而治”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4" name="P_7_BD#b0df5731b.table_image?iti=6&amp;tii=5&amp;vcp=1&amp;pid=649d7723b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432035" y="1875880"/>
            <a:ext cx="1581707" cy="18378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P_7_BD#b0df5731b.table_image?iti=6&amp;tii=6&amp;vcp=1&amp;pid=649d7723b&amp;color=0,0,0&amp;vtp=1&amp;vaab=1&amp;bbb=1"/>
          <p:cNvSpPr/>
          <p:nvPr/>
        </p:nvSpPr>
        <p:spPr>
          <a:xfrm>
            <a:off x="9507379" y="3840779"/>
            <a:ext cx="1147762" cy="9042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老子像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4&amp;si=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" name="P_7_BD#b0df5731b?colgroup=1,2,17,8&amp;vcp=1&amp;pid=649d7723b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57591428"/>
              </p:ext>
            </p:extLst>
          </p:nvPr>
        </p:nvGraphicFramePr>
        <p:xfrm>
          <a:off x="690424" y="846339"/>
          <a:ext cx="11064240" cy="5639308"/>
        </p:xfrm>
        <a:graphic>
          <a:graphicData uri="http://schemas.openxmlformats.org/drawingml/2006/table">
            <a:tbl>
              <a:tblPr/>
              <a:tblGrid>
                <a:gridCol w="6949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784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34593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04495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727708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孔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简介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春秋后期鲁国人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儒家学派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创始人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大思想家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大教育家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其思想后来由其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弟子整理成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《论语》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一书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31100"/>
                        </a:lnSpc>
                      </a:pPr>
                      <a:r>
                        <a:rPr lang="en-US" altLang="zh-CN" sz="1730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016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思想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（1）核心思想：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“仁”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提出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仁者爱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将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仁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作为处理人与人关系的最高行为准则和道德规范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（2）政治：推崇西周的制度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主张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以德治国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反对苛政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（3）教育：创办私学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主张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“有教无类”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注重道德教育和文化知识教育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P_7_BD#b0df5731b.table_image?iti=7&amp;tii=8&amp;vcp=1&amp;pid=649d7723b&amp;color=0,0,0&amp;mp=1&amp;vtp=1&amp;vaab=1&amp;bbb=1"/>
          <p:cNvSpPr/>
          <p:nvPr/>
        </p:nvSpPr>
        <p:spPr>
          <a:xfrm>
            <a:off x="9507379" y="5035214"/>
            <a:ext cx="1147762" cy="9042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孔子像</a:t>
            </a:r>
            <a:endParaRPr lang="en-US" altLang="zh-CN" sz="2800" dirty="0"/>
          </a:p>
        </p:txBody>
      </p:sp>
      <p:sp>
        <p:nvSpPr>
          <p:cNvPr id="2" name="P_7_BD#b0df5731b?colgroup=1,2,17,8&amp;vcp=1&amp;pid=649d7723b&amp;color=0,0,0&amp;mp=1&amp;vtp=1&amp;vaab=1&amp;bt=1&amp;bbb=1">
            <a:extLst>
              <a:ext uri="{FF2B5EF4-FFF2-40B4-BE49-F238E27FC236}">
                <a16:creationId xmlns:a16="http://schemas.microsoft.com/office/drawing/2014/main" id="{3E10BB99-1FC9-E1B1-9912-AE099C182A89}"/>
              </a:ext>
            </a:extLst>
          </p:cNvPr>
          <p:cNvSpPr txBox="1"/>
          <p:nvPr/>
        </p:nvSpPr>
        <p:spPr>
          <a:xfrm>
            <a:off x="11036519" y="262461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 dirty="0">
                <a:latin typeface="Times New Roman" panose="02020603050405020304" pitchFamily="18" charset="0"/>
              </a:rPr>
              <a:t>续表</a:t>
            </a:r>
          </a:p>
        </p:txBody>
      </p:sp>
      <p:pic>
        <p:nvPicPr>
          <p:cNvPr id="6" name="图片 5" descr="孔子画像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05940" y="1746914"/>
            <a:ext cx="1930579" cy="3069936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5&amp;si=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6" name="P_7_BD#b0df5731b?colgroup=1,2,17,8&amp;vcp=1&amp;pid=649d7723b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4114216"/>
              </p:ext>
            </p:extLst>
          </p:nvPr>
        </p:nvGraphicFramePr>
        <p:xfrm>
          <a:off x="539496" y="1536700"/>
          <a:ext cx="11064240" cy="4489196"/>
        </p:xfrm>
        <a:graphic>
          <a:graphicData uri="http://schemas.openxmlformats.org/drawingml/2006/table">
            <a:tbl>
              <a:tblPr/>
              <a:tblGrid>
                <a:gridCol w="6949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784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34593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04495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48919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孔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影响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孔子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的学说对中国古代文化的发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展有非常重要的影响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他提出的一些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道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德规范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对中国社会的发展也具有深远的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影响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）打破了贵族和王室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垄断教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育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的局面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促进了教育在民间的发展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3）整理古代重要的文献资料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对传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承中国古代文化经典和学术思想作出巨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大贡献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1100"/>
                        </a:lnSpc>
                      </a:pPr>
                      <a:r>
                        <a:rPr lang="en-US" altLang="zh-CN" sz="1730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" name="P_7_BD#b0df5731b.table_image?iti=8&amp;tii=10&amp;vcp=1&amp;pid=649d7723b&amp;color=0,0,0&amp;mp=1&amp;vtp=1&amp;vaab=1&amp;bbb=1"/>
          <p:cNvSpPr/>
          <p:nvPr/>
        </p:nvSpPr>
        <p:spPr>
          <a:xfrm>
            <a:off x="9507379" y="5019770"/>
            <a:ext cx="1147762" cy="9042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孔子像</a:t>
            </a:r>
            <a:endParaRPr lang="en-US" altLang="zh-CN" sz="2800" dirty="0"/>
          </a:p>
        </p:txBody>
      </p:sp>
      <p:sp>
        <p:nvSpPr>
          <p:cNvPr id="2" name="P_7_BD#b0df5731b?colgroup=1,2,17,8&amp;vcp=1&amp;pid=649d7723b&amp;color=0,0,0&amp;mp=1&amp;vtp=1&amp;vaab=1&amp;bt=1&amp;bbb=1">
            <a:extLst>
              <a:ext uri="{FF2B5EF4-FFF2-40B4-BE49-F238E27FC236}">
                <a16:creationId xmlns:a16="http://schemas.microsoft.com/office/drawing/2014/main" id="{518900DA-15E1-746A-6C6B-8295E1612492}"/>
              </a:ext>
            </a:extLst>
          </p:cNvPr>
          <p:cNvSpPr txBox="1"/>
          <p:nvPr/>
        </p:nvSpPr>
        <p:spPr>
          <a:xfrm>
            <a:off x="10885591" y="82829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  <p:pic>
        <p:nvPicPr>
          <p:cNvPr id="6" name="图片 5" descr="孔子画像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47086" y="1864327"/>
            <a:ext cx="1904485" cy="3028443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6&amp;si=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7" name="P_7_BD#b0df5731b?colgroup=2,2,24&amp;vcp=1&amp;pid=649d7723b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2375029"/>
              </p:ext>
            </p:extLst>
          </p:nvPr>
        </p:nvGraphicFramePr>
        <p:xfrm>
          <a:off x="539496" y="2105342"/>
          <a:ext cx="11113458" cy="3351912"/>
        </p:xfrm>
        <a:graphic>
          <a:graphicData uri="http://schemas.openxmlformats.org/drawingml/2006/table">
            <a:tbl>
              <a:tblPr/>
              <a:tblGrid>
                <a:gridCol w="9507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050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0094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121220">
                <a:tc row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百家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争鸣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背景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战国时期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旧的社会制度进一步瓦解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新的社会制度逐步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确立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0692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含义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战国时期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学术思想领域非常活跃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形成了不同的学派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各陈其说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史称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“诸子百家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学派之间展开激烈的辩论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相互抨击又相互影响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取长补短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这一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思想文化的繁荣局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面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历史上称为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“百家争鸣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b0df5731b?colgroup=2,2,24&amp;vcp=1&amp;pid=649d7723b&amp;color=0,0,0&amp;vtp=1&amp;vaab=1&amp;bt=1&amp;bbb=1">
            <a:extLst>
              <a:ext uri="{FF2B5EF4-FFF2-40B4-BE49-F238E27FC236}">
                <a16:creationId xmlns:a16="http://schemas.microsoft.com/office/drawing/2014/main" id="{8E3E85C6-2FDD-0187-3401-FA4CAD020406}"/>
              </a:ext>
            </a:extLst>
          </p:cNvPr>
          <p:cNvSpPr txBox="1"/>
          <p:nvPr/>
        </p:nvSpPr>
        <p:spPr>
          <a:xfrm>
            <a:off x="10934809" y="139693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7&amp;si=3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8" name="P_7_BD#b0df5731b?colgroup=2,2,2,3,11,6&amp;vcp=1&amp;pid=649d7723b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9234731"/>
              </p:ext>
            </p:extLst>
          </p:nvPr>
        </p:nvGraphicFramePr>
        <p:xfrm>
          <a:off x="539496" y="2309368"/>
          <a:ext cx="11055096" cy="3136900"/>
        </p:xfrm>
        <a:graphic>
          <a:graphicData uri="http://schemas.openxmlformats.org/drawingml/2006/table">
            <a:tbl>
              <a:tblPr/>
              <a:tblGrid>
                <a:gridCol w="9509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149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961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6187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38912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54203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94386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百家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争鸣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诸子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百家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墨家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墨子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墨家的创始人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主张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“兼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爱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”“非攻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提出要选贤能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的人治理国家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批判贵族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的奢侈生活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提倡节俭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4700"/>
                        </a:lnSpc>
                      </a:pPr>
                      <a:r>
                        <a:rPr lang="en-US" altLang="zh-CN" sz="1380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3" name="P_7_BD#b0df5731b.table_image?iti=9&amp;tii=11&amp;vcp=1&amp;pid=649d7723b&amp;color=0,0,0&amp;mp=1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592056" y="2391886"/>
            <a:ext cx="1463040" cy="2148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P_7_BD#b0df5731b.table_image?iti=9&amp;tii=12&amp;vcp=1&amp;pid=649d7723b&amp;color=0,0,0&amp;mp=1&amp;vtp=1&amp;vaab=1&amp;bbb=1"/>
          <p:cNvSpPr/>
          <p:nvPr/>
        </p:nvSpPr>
        <p:spPr>
          <a:xfrm>
            <a:off x="9749696" y="4667726"/>
            <a:ext cx="1147762" cy="9042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墨子像</a:t>
            </a:r>
            <a:endParaRPr lang="en-US" altLang="zh-CN" sz="2800" dirty="0"/>
          </a:p>
        </p:txBody>
      </p:sp>
      <p:sp>
        <p:nvSpPr>
          <p:cNvPr id="2" name="P_7_BD#b0df5731b?colgroup=2,2,2,3,11,6&amp;vcp=1&amp;pid=649d7723b&amp;color=0,0,0&amp;mp=1&amp;vtp=1&amp;vaab=1&amp;bt=1&amp;bbb=1">
            <a:extLst>
              <a:ext uri="{FF2B5EF4-FFF2-40B4-BE49-F238E27FC236}">
                <a16:creationId xmlns:a16="http://schemas.microsoft.com/office/drawing/2014/main" id="{CBC25F07-28B7-15BC-636F-9C8CF8F628E1}"/>
              </a:ext>
            </a:extLst>
          </p:cNvPr>
          <p:cNvSpPr txBox="1"/>
          <p:nvPr/>
        </p:nvSpPr>
        <p:spPr>
          <a:xfrm>
            <a:off x="10876447" y="160096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8&amp;si=3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9" name="P_7_BD#b0df5731b?colgroup=2,2,2,3,11,6&amp;vcp=1&amp;pid=649d7723b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8668594"/>
              </p:ext>
            </p:extLst>
          </p:nvPr>
        </p:nvGraphicFramePr>
        <p:xfrm>
          <a:off x="539496" y="1811020"/>
          <a:ext cx="11055096" cy="3940556"/>
        </p:xfrm>
        <a:graphic>
          <a:graphicData uri="http://schemas.openxmlformats.org/drawingml/2006/table">
            <a:tbl>
              <a:tblPr/>
              <a:tblGrid>
                <a:gridCol w="9509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149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961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6187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38912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54203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94055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百家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争鸣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诸子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百家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儒家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孟子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荀子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儒家的代表人物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孟子主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张实行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“仁政”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提出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“民为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贵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社稷次之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君为轻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思想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反对一切非正义的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战争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荀子主张实行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“礼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治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明确尊卑等级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以维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系社会秩序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9800"/>
                        </a:lnSpc>
                      </a:pPr>
                      <a:r>
                        <a:rPr lang="en-US" altLang="zh-CN" sz="1110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" name="P_7_BD#b0df5731b.table_image?iti=10&amp;tii=14&amp;vcp=1&amp;pid=649d7723b&amp;color=0,0,0&amp;vtp=1&amp;vaab=1&amp;bbb=1"/>
          <p:cNvSpPr/>
          <p:nvPr/>
        </p:nvSpPr>
        <p:spPr>
          <a:xfrm>
            <a:off x="9749695" y="4393406"/>
            <a:ext cx="1147762" cy="9042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孟子像</a:t>
            </a:r>
            <a:endParaRPr lang="en-US" altLang="zh-CN" sz="2800" dirty="0"/>
          </a:p>
        </p:txBody>
      </p:sp>
      <p:sp>
        <p:nvSpPr>
          <p:cNvPr id="2" name="P_7_BD#b0df5731b?colgroup=2,2,2,3,11,6&amp;vcp=1&amp;pid=649d7723b&amp;color=0,0,0&amp;vtp=1&amp;vaab=1&amp;bt=1&amp;bbb=1">
            <a:extLst>
              <a:ext uri="{FF2B5EF4-FFF2-40B4-BE49-F238E27FC236}">
                <a16:creationId xmlns:a16="http://schemas.microsoft.com/office/drawing/2014/main" id="{E0D3FE87-AD04-C9EF-8BBF-F28DE1413819}"/>
              </a:ext>
            </a:extLst>
          </p:cNvPr>
          <p:cNvSpPr txBox="1"/>
          <p:nvPr/>
        </p:nvSpPr>
        <p:spPr>
          <a:xfrm>
            <a:off x="10876447" y="110261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  <p:pic>
        <p:nvPicPr>
          <p:cNvPr id="6" name="图片 5" descr="孟子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58627" y="2666206"/>
            <a:ext cx="1565451" cy="1565451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9&amp;si=3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" name="P_7_BD#b0df5731b?colgroup=2,2,2,3,18&amp;vcp=1&amp;pid=649d7723b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2103554"/>
              </p:ext>
            </p:extLst>
          </p:nvPr>
        </p:nvGraphicFramePr>
        <p:xfrm>
          <a:off x="539496" y="1267364"/>
          <a:ext cx="11112364" cy="5027868"/>
        </p:xfrm>
        <a:graphic>
          <a:graphicData uri="http://schemas.openxmlformats.org/drawingml/2006/table">
            <a:tbl>
              <a:tblPr/>
              <a:tblGrid>
                <a:gridCol w="95663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1129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9285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5729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89688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675956">
                <a:tc row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百家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争鸣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诸子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百家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道家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庄子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道家的代表人物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强调治国要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顺应自然和民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心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认为人生应追求精神自由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要保持独立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的人格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法家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韩非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法家的集大成者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反对空谈仁义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强调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以法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治国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树立君主的权威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建立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中央集权专制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统治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595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促进了思想和学术的繁荣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成为中国古代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第一次思想文化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发展的高峰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为中国古代文化的发展奠定了基础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对后世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有十分重要而深远的影响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7_BD#b0df5731b?colgroup=2,2,2,3,18&amp;vcp=1&amp;pid=649d7723b&amp;color=0,0,0&amp;mp=1&amp;vtp=1&amp;vaab=1&amp;bt=1&amp;bbb=1">
            <a:extLst>
              <a:ext uri="{FF2B5EF4-FFF2-40B4-BE49-F238E27FC236}">
                <a16:creationId xmlns:a16="http://schemas.microsoft.com/office/drawing/2014/main" id="{DC248D5B-B780-31E3-E0D1-EAF8DE409658}"/>
              </a:ext>
            </a:extLst>
          </p:cNvPr>
          <p:cNvSpPr txBox="1"/>
          <p:nvPr/>
        </p:nvSpPr>
        <p:spPr>
          <a:xfrm>
            <a:off x="10933715" y="55895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0&amp;si=4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fe365f72f?vcp=1&amp;pid=e5fb7acd1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思维延伸</a:t>
            </a:r>
            <a:endParaRPr lang="en-US" altLang="zh-CN" sz="3000" dirty="0"/>
          </a:p>
        </p:txBody>
      </p:sp>
      <p:sp>
        <p:nvSpPr>
          <p:cNvPr id="3" name="P_7#e46f013a2?sp=1&amp;vcp=1&amp;pid=fe365f72f&amp;color=0,0,0&amp;vtp=1&amp;vaab=1&amp;bbb=1"/>
          <p:cNvSpPr/>
          <p:nvPr/>
        </p:nvSpPr>
        <p:spPr>
          <a:xfrm>
            <a:off x="539496" y="123874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诸子百家思想的现实价值</a:t>
            </a:r>
            <a:endParaRPr lang="en-US" altLang="zh-CN" sz="2800" dirty="0"/>
          </a:p>
        </p:txBody>
      </p:sp>
      <p:graphicFrame>
        <p:nvGraphicFramePr>
          <p:cNvPr id="41" name="P_7_BD#e46f013a2?colgroup=2,27&amp;vcp=1&amp;pid=fe365f72f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3742726"/>
              </p:ext>
            </p:extLst>
          </p:nvPr>
        </p:nvGraphicFramePr>
        <p:xfrm>
          <a:off x="566928" y="1818720"/>
          <a:ext cx="11082528" cy="4485324"/>
        </p:xfrm>
        <a:graphic>
          <a:graphicData uri="http://schemas.openxmlformats.org/drawingml/2006/table">
            <a:tbl>
              <a:tblPr/>
              <a:tblGrid>
                <a:gridCol w="9784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1041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759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儒家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仁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有利于调节人际关系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稳定社会秩序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有利于构建和谐社会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孔子的教育思想为推行全民教育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素质教育提供了重要的理论基础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道家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无为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：有利于增强人民的环保意识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促进社会的可持续发展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法家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法治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变革思想：对加强法治建设有借鉴作用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法家的变革思想成为历代进步思想家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政治家改革变法的理论武器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墨家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兼爱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”“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非攻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”“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尚贤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成为平等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博爱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热爱和平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尊重人才的思想来源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4b7f4f8e7?vcp=1&amp;pid=5e9eaa8fb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时空坐标</a:t>
            </a:r>
            <a:endParaRPr lang="en-US" altLang="zh-CN" sz="3000" dirty="0"/>
          </a:p>
        </p:txBody>
      </p:sp>
      <p:pic>
        <p:nvPicPr>
          <p:cNvPr id="3" name="P_6_BD#1d65e4f8c?vcp=1&amp;pid=4b7f4f8e7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7784" y="1295191"/>
            <a:ext cx="11064240" cy="3438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1&amp;si=4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e31f82105?vcp=1&amp;pid=e5fb7acd1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特别提示</a:t>
            </a:r>
            <a:endParaRPr lang="en-US" altLang="zh-CN" sz="3000" dirty="0"/>
          </a:p>
        </p:txBody>
      </p:sp>
      <p:sp>
        <p:nvSpPr>
          <p:cNvPr id="3" name="P_7_BD#d7a957958?sp=1&amp;vcp=1&amp;pid=e31f82105&amp;color=0,0,0&amp;vtp=1&amp;vaab=1&amp;bbb=1&amp;hb=1"/>
          <p:cNvSpPr/>
          <p:nvPr/>
        </p:nvSpPr>
        <p:spPr>
          <a:xfrm>
            <a:off x="539496" y="1233469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春秋战国时期是社会大变革时期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经济方面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铁制农具和牛耕出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现并得到推广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推动了社会生产力的发展和社会变革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政治方面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国家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逐步走向统一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出现民族交融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各国实行变法改革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封建制度逐步确立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起来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文化方面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出现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百家争鸣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的局面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促进了思想和学术的繁荣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（文化自信）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墨子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中有关于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“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圆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”“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直线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”“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正方形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”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的定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义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对杠杆原理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声音传播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小孔成像等也有论述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还有机械制造方面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的记载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这反映出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墨子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是我国古代劳动人民智慧的结晶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2&amp;si=4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28759784b.fixed?vcp=1&amp;pid=3afc09846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第2讲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夏商周时期：早期国家与社会变革</a:t>
            </a:r>
            <a:endParaRPr lang="en-US" altLang="zh-CN" sz="4000" dirty="0"/>
          </a:p>
        </p:txBody>
      </p:sp>
      <p:sp>
        <p:nvSpPr>
          <p:cNvPr id="3" name="C_4_BD#28759784b.fixed?vcp=1&amp;pid=3afc09846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典题精析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3&amp;si=4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1_1#b942507f2?vaa=1&amp;vcp=1&amp;vis=1&amp;pid=28759784b&amp;color=0,0,0&amp;vtp=1&amp;vaab=1&amp;bt=1&amp;bbb=1&amp;hb=1"/>
          <p:cNvSpPr/>
          <p:nvPr/>
        </p:nvSpPr>
        <p:spPr>
          <a:xfrm>
            <a:off x="539496" y="55440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【项目化学习】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（12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）某校九年级（1）班的同学以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夏商周时期的文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明成就”为主题开展项目化学习，请你参与并完成下列任务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O_5#b942507f2?sp=1&amp;vaa=1&amp;vcp=1&amp;vis=1&amp;pid=28759784b&amp;color=0,0,0&amp;vtp=1&amp;vaab=1&amp;bbb=1"/>
          <p:cNvSpPr/>
          <p:nvPr/>
        </p:nvSpPr>
        <p:spPr>
          <a:xfrm>
            <a:off x="539496" y="182960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【任务一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展示历史图片，感受灿烂文明】</a:t>
            </a:r>
            <a:endParaRPr lang="en-US" altLang="zh-CN" sz="2800" dirty="0"/>
          </a:p>
        </p:txBody>
      </p:sp>
      <p:sp>
        <p:nvSpPr>
          <p:cNvPr id="4" name="QO_6_BD.2_1#edf933f03?sp=1&amp;vaa=1&amp;vcp=1&amp;vis=1&amp;pid=b942507f2&amp;color=0,0,0&amp;vtp=1&amp;vaab=1&amp;bbb=1&amp;hb=1"/>
          <p:cNvSpPr/>
          <p:nvPr/>
        </p:nvSpPr>
        <p:spPr>
          <a:xfrm>
            <a:off x="539496" y="245908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（1）同学们准备介绍以下文物，请你任选其中一个并撰写一段解说词。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graphicFrame>
        <p:nvGraphicFramePr>
          <p:cNvPr id="44" name="QO_6_BD.2_2#edf933f03?colgroup=8,8,12&amp;vaa=1&amp;vcp=1&amp;vis=1&amp;pid=b942507f2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76666715"/>
              </p:ext>
            </p:extLst>
          </p:nvPr>
        </p:nvGraphicFramePr>
        <p:xfrm>
          <a:off x="539496" y="3789979"/>
          <a:ext cx="11082528" cy="2527300"/>
        </p:xfrm>
        <a:graphic>
          <a:graphicData uri="http://schemas.openxmlformats.org/drawingml/2006/table">
            <a:tbl>
              <a:tblPr/>
              <a:tblGrid>
                <a:gridCol w="31821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912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7091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395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9900"/>
                        </a:lnSpc>
                      </a:pPr>
                      <a:r>
                        <a:rPr lang="en-US" altLang="zh-CN" sz="1115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8900"/>
                        </a:lnSpc>
                      </a:pPr>
                      <a:r>
                        <a:rPr lang="en-US" altLang="zh-CN" sz="1055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16000"/>
                        </a:lnSpc>
                      </a:pPr>
                      <a:r>
                        <a:rPr lang="en-US" altLang="zh-CN" sz="1025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</a:t>
                      </a: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7" name="QO_6_BD.2_4#edf933f03.table_image?iti=11&amp;tii=16&amp;vaa=1&amp;vcp=1&amp;vis=1&amp;pid=b942507f2&amp;color=0,0,0&amp;vtp=1&amp;vaab=1&amp;bbb=1"/>
          <p:cNvSpPr/>
          <p:nvPr/>
        </p:nvSpPr>
        <p:spPr>
          <a:xfrm>
            <a:off x="934371" y="5673516"/>
            <a:ext cx="2392362" cy="9042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图一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四羊方尊</a:t>
            </a:r>
            <a:endParaRPr lang="en-US" altLang="zh-CN" sz="2800" dirty="0"/>
          </a:p>
        </p:txBody>
      </p:sp>
      <p:sp>
        <p:nvSpPr>
          <p:cNvPr id="9" name="QO_6_BD.2_6#edf933f03.table_image?iti=12&amp;tii=18&amp;vaa=1&amp;vcp=1&amp;vis=1&amp;pid=b942507f2&amp;color=0,0,0&amp;vtp=1&amp;vaab=1&amp;bbb=1"/>
          <p:cNvSpPr/>
          <p:nvPr/>
        </p:nvSpPr>
        <p:spPr>
          <a:xfrm>
            <a:off x="4121055" y="5614080"/>
            <a:ext cx="2392362" cy="9042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图二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司母戊鼎</a:t>
            </a:r>
            <a:endParaRPr lang="en-US" altLang="zh-CN" sz="2800" dirty="0"/>
          </a:p>
        </p:txBody>
      </p:sp>
      <p:sp>
        <p:nvSpPr>
          <p:cNvPr id="11" name="QO_6_BD.2_6#edf933f03.table_image?iti=12&amp;tii=18&amp;vaa=1&amp;vcp=1&amp;vis=1&amp;pid=b942507f2&amp;color=0,0,0&amp;vtp=1&amp;vaab=1&amp;bbb=1"/>
          <p:cNvSpPr/>
          <p:nvPr/>
        </p:nvSpPr>
        <p:spPr>
          <a:xfrm>
            <a:off x="7792870" y="5673516"/>
            <a:ext cx="3343701" cy="9042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zh-CN" altLang="en-US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刻有文字的甲骨</a:t>
            </a:r>
            <a:endParaRPr lang="en-US" altLang="zh-CN" sz="2800" dirty="0"/>
          </a:p>
        </p:txBody>
      </p:sp>
      <p:pic>
        <p:nvPicPr>
          <p:cNvPr id="12" name="图片 11" descr="四羊方尊.jpg"/>
          <p:cNvPicPr/>
          <p:nvPr/>
        </p:nvPicPr>
        <p:blipFill>
          <a:blip r:embed="rId3" cstate="print"/>
          <a:srcRect l="5830" t="3450" r="5279" b="4431"/>
          <a:stretch>
            <a:fillRect/>
          </a:stretch>
        </p:blipFill>
        <p:spPr>
          <a:xfrm>
            <a:off x="1424330" y="4122013"/>
            <a:ext cx="1438379" cy="1492067"/>
          </a:xfrm>
          <a:prstGeom prst="rect">
            <a:avLst/>
          </a:prstGeom>
        </p:spPr>
      </p:pic>
      <p:pic>
        <p:nvPicPr>
          <p:cNvPr id="13" name="图片 12" descr="司母戊鼎.jpg"/>
          <p:cNvPicPr/>
          <p:nvPr/>
        </p:nvPicPr>
        <p:blipFill>
          <a:blip r:embed="rId4"/>
          <a:srcRect l="9108" t="2169" r="7987"/>
          <a:stretch>
            <a:fillRect/>
          </a:stretch>
        </p:blipFill>
        <p:spPr>
          <a:xfrm>
            <a:off x="4559659" y="4122012"/>
            <a:ext cx="1445355" cy="1492067"/>
          </a:xfrm>
          <a:prstGeom prst="rect">
            <a:avLst/>
          </a:prstGeom>
        </p:spPr>
      </p:pic>
      <p:pic>
        <p:nvPicPr>
          <p:cNvPr id="15" name="图片 14" descr="甲骨文4.jpg"/>
          <p:cNvPicPr/>
          <p:nvPr/>
        </p:nvPicPr>
        <p:blipFill>
          <a:blip r:embed="rId5" cstate="print"/>
          <a:stretch>
            <a:fillRect/>
          </a:stretch>
        </p:blipFill>
        <p:spPr>
          <a:xfrm flipH="1">
            <a:off x="8920696" y="4062577"/>
            <a:ext cx="987579" cy="1551503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4&amp;si=4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AN.1_1#edf933f03?vaa=1&amp;vcp=1&amp;vis=1&amp;pid=b942507f2&amp;color=0,0,0&amp;mp=1&amp;vtp=1&amp;vaab=1&amp;bt=1&amp;bbb=1&amp;hb=1"/>
          <p:cNvSpPr/>
          <p:nvPr/>
        </p:nvSpPr>
        <p:spPr>
          <a:xfrm>
            <a:off x="539496" y="218538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示例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选择刻有文字的甲骨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解说词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甲骨文是中国商周时期刻写在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龟甲和牛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羊等兽骨上的文字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是中国已发现的古代文字中年代最早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体系较为完整的文字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甲骨文已经具备了汉字的基本结构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很多字体至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今仍在使用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是汉字形成与发展的重要阶段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。（3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5&amp;si=4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21baccb2c?sp=1&amp;vcp=1&amp;vis=1&amp;pid=b942507f2&amp;color=0,0,0&amp;vtp=1&amp;vaab=1&amp;bt=1&amp;bbb=1"/>
          <p:cNvSpPr/>
          <p:nvPr/>
        </p:nvSpPr>
        <p:spPr>
          <a:xfrm>
            <a:off x="539496" y="89506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【任务二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探究历史遗迹，感悟文化遗产】</a:t>
            </a:r>
            <a:endParaRPr lang="en-US" altLang="zh-CN" sz="2800" dirty="0"/>
          </a:p>
        </p:txBody>
      </p:sp>
      <p:sp>
        <p:nvSpPr>
          <p:cNvPr id="3" name="QO_6_BD.4_1#7acc62d52?sp=1&amp;vaa=1&amp;vcp=1&amp;vis=1&amp;pid=b942507f2&amp;color=0,0,0&amp;vtp=1&amp;vaab=1&amp;bbb=1&amp;hb=1"/>
          <p:cNvSpPr/>
          <p:nvPr/>
        </p:nvSpPr>
        <p:spPr>
          <a:xfrm>
            <a:off x="539496" y="152276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（2）同学们搜集了以下历史遗迹的信息，并制作表格展示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，请你将表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格内容补充完整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。（3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graphicFrame>
        <p:nvGraphicFramePr>
          <p:cNvPr id="46" name="QO_6_BD.4_2#7acc62d52?colgroup=30&amp;vaa=1&amp;vcp=1&amp;vis=1&amp;pid=b942507f2&amp;color=0,0,0&amp;vtp=1&amp;vaab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4558959"/>
              </p:ext>
            </p:extLst>
          </p:nvPr>
        </p:nvGraphicFramePr>
        <p:xfrm>
          <a:off x="539496" y="2853658"/>
          <a:ext cx="11091672" cy="3251200"/>
        </p:xfrm>
        <a:graphic>
          <a:graphicData uri="http://schemas.openxmlformats.org/drawingml/2006/table">
            <a:tbl>
              <a:tblPr/>
              <a:tblGrid>
                <a:gridCol w="8814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768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入选世界文化遗产名录的历史遗迹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50668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1300"/>
                        </a:lnSpc>
                      </a:pPr>
                      <a:r>
                        <a:rPr lang="en-US" altLang="zh-CN" sz="1190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1300"/>
                        </a:lnSpc>
                      </a:pPr>
                      <a:r>
                        <a:rPr lang="en-US" altLang="zh-CN" sz="1190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QO_6_BD.4_4#7acc62d52.table_image?iti=13&amp;tii=21&amp;vaa=1&amp;vcp=1&amp;vis=1&amp;pid=b942507f2&amp;color=0,0,0&amp;vtp=1&amp;vaab=1&amp;bbb=1"/>
          <p:cNvSpPr/>
          <p:nvPr/>
        </p:nvSpPr>
        <p:spPr>
          <a:xfrm>
            <a:off x="3750723" y="5362956"/>
            <a:ext cx="2392362" cy="9042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图四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殷墟遗址</a:t>
            </a:r>
            <a:endParaRPr lang="en-US" altLang="zh-CN" sz="2800" dirty="0"/>
          </a:p>
        </p:txBody>
      </p:sp>
      <p:sp>
        <p:nvSpPr>
          <p:cNvPr id="8" name="QO_6_BD.4_6#7acc62d52.table_image?iti=14&amp;tii=23&amp;vaa=1&amp;vcp=1&amp;vis=1&amp;pid=b942507f2&amp;color=0,0,0&amp;vtp=1&amp;vaab=1&amp;bbb=1"/>
          <p:cNvSpPr/>
          <p:nvPr/>
        </p:nvSpPr>
        <p:spPr>
          <a:xfrm>
            <a:off x="9474360" y="5362956"/>
            <a:ext cx="2036762" cy="9042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图五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都江堰</a:t>
            </a:r>
            <a:endParaRPr lang="en-US" altLang="zh-CN" sz="2800" dirty="0"/>
          </a:p>
        </p:txBody>
      </p:sp>
      <p:pic>
        <p:nvPicPr>
          <p:cNvPr id="9" name="图片 8" descr="殷墟遗址.jpg"/>
          <p:cNvPicPr/>
          <p:nvPr/>
        </p:nvPicPr>
        <p:blipFill>
          <a:blip r:embed="rId3"/>
          <a:stretch>
            <a:fillRect/>
          </a:stretch>
        </p:blipFill>
        <p:spPr>
          <a:xfrm>
            <a:off x="3750723" y="3598164"/>
            <a:ext cx="2651760" cy="1764792"/>
          </a:xfrm>
          <a:prstGeom prst="rect">
            <a:avLst/>
          </a:prstGeom>
        </p:spPr>
      </p:pic>
      <p:pic>
        <p:nvPicPr>
          <p:cNvPr id="10" name="图片 9" descr="都江堰1.jfif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9614916" y="3598164"/>
            <a:ext cx="1755648" cy="1764792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6&amp;si=4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7" name="QO_6_BD.4_7#7acc62d52?colgroup=30&amp;vaa=1&amp;vcp=1&amp;vis=1&amp;pid=b942507f2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8192655"/>
              </p:ext>
            </p:extLst>
          </p:nvPr>
        </p:nvGraphicFramePr>
        <p:xfrm>
          <a:off x="539496" y="1682972"/>
          <a:ext cx="11091672" cy="2222056"/>
        </p:xfrm>
        <a:graphic>
          <a:graphicData uri="http://schemas.openxmlformats.org/drawingml/2006/table">
            <a:tbl>
              <a:tblPr/>
              <a:tblGrid>
                <a:gridCol w="8814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768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入选世界文化遗产名录的历史遗迹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入选原因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它是中国历史上有文献可考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并为考古发掘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所证实的最早的古代都城遗址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见证了商王朝的兴衰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代表了中国古代青铜文明的鼎盛阶段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入选原因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QO_6_AN.1_1#7acc62d52?vaa=1&amp;vcp=1&amp;vis=1&amp;pid=b942507f2&amp;color=0,0,0&amp;vtp=1&amp;vaab=1&amp;bbb=1&amp;hb=1"/>
          <p:cNvSpPr/>
          <p:nvPr/>
        </p:nvSpPr>
        <p:spPr>
          <a:xfrm>
            <a:off x="539496" y="4032472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入选原因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都江堰工程始建于战国后期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是一座综合性的水利枢纽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发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挥出防洪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灌溉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水运等作用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使成都平原成为沃野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充分反映出我国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人民的智慧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。（3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2" name="QO_6_BD.4_7#7acc62d52?colgroup=30&amp;vaa=1&amp;vcp=1&amp;vis=1&amp;pid=b942507f2&amp;color=0,0,0&amp;mp=1&amp;vtp=1&amp;vaab=1&amp;bt=1&amp;bbb=1">
            <a:extLst>
              <a:ext uri="{FF2B5EF4-FFF2-40B4-BE49-F238E27FC236}">
                <a16:creationId xmlns:a16="http://schemas.microsoft.com/office/drawing/2014/main" id="{19765B4E-A780-F438-663A-E6CEF1215C82}"/>
              </a:ext>
            </a:extLst>
          </p:cNvPr>
          <p:cNvSpPr txBox="1"/>
          <p:nvPr/>
        </p:nvSpPr>
        <p:spPr>
          <a:xfrm>
            <a:off x="10913023" y="97456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7&amp;si=4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bb10061bc?sp=1&amp;vcp=1&amp;vis=1&amp;pid=b942507f2&amp;color=0,0,0&amp;vtp=1&amp;vaab=1&amp;bt=1&amp;bbb=1"/>
          <p:cNvSpPr/>
          <p:nvPr/>
        </p:nvSpPr>
        <p:spPr>
          <a:xfrm>
            <a:off x="539496" y="80845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【任务三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绘制示意图，分析政治制度】</a:t>
            </a:r>
            <a:endParaRPr lang="en-US" altLang="zh-CN" sz="2800" dirty="0"/>
          </a:p>
        </p:txBody>
      </p:sp>
      <p:sp>
        <p:nvSpPr>
          <p:cNvPr id="3" name="QO_6_BD.6_1#38d2c0a74?sp=1&amp;vaa=1&amp;vcp=1&amp;vis=1&amp;pid=b942507f2&amp;color=0,0,0&amp;vtp=1&amp;vaab=1&amp;bbb=1&amp;hb=1"/>
          <p:cNvSpPr/>
          <p:nvPr/>
        </p:nvSpPr>
        <p:spPr>
          <a:xfrm>
            <a:off x="539496" y="1436147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（3）同学们绘制了以下示意图，请你写出图六反映的历史变迁，（2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并绘制一幅示意图说明图七中周天子和诸侯之间的关系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。（4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pic>
        <p:nvPicPr>
          <p:cNvPr id="4" name="QO_6_BD.6_3#38d2c0a74?iti=15&amp;htil=1&amp;vaa=1&amp;vcp=1&amp;vis=1&amp;pid=b942507f2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01368" y="2840196"/>
            <a:ext cx="3035808" cy="2487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O_6_BD.6_5#38d2c0a74?iti=15&amp;htil=1&amp;vaa=1&amp;vcp=1&amp;vis=1&amp;pid=b942507f2&amp;color=0,0,0&amp;vtp=1&amp;vaab=1&amp;bbb=1"/>
          <p:cNvSpPr/>
          <p:nvPr/>
        </p:nvSpPr>
        <p:spPr>
          <a:xfrm>
            <a:off x="1056291" y="5454364"/>
            <a:ext cx="4525962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图六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禅让制与世袭制示意图</a:t>
            </a:r>
            <a:endParaRPr lang="en-US" altLang="zh-CN" sz="2800" dirty="0"/>
          </a:p>
        </p:txBody>
      </p:sp>
      <p:sp>
        <p:nvSpPr>
          <p:cNvPr id="7" name="QO_6_BD.6_6#38d2c0a74?iti=16&amp;htil=1&amp;vaa=1&amp;vcp=1&amp;vis=1&amp;pid=b942507f2&amp;color=0,0,0&amp;vtp=1&amp;vaab=1&amp;bbb=1"/>
          <p:cNvSpPr/>
          <p:nvPr/>
        </p:nvSpPr>
        <p:spPr>
          <a:xfrm>
            <a:off x="6971443" y="5463508"/>
            <a:ext cx="3814762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图七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分封制等级示意图</a:t>
            </a:r>
            <a:endParaRPr lang="en-US" altLang="zh-CN" sz="2800" dirty="0"/>
          </a:p>
        </p:txBody>
      </p:sp>
      <p:pic>
        <p:nvPicPr>
          <p:cNvPr id="8" name="图片 7" descr="分封制等级示意图.jpg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7913518" y="2939694"/>
            <a:ext cx="2176272" cy="2523814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8&amp;si=4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AN.1_1#38d2c0a74?vaa=1&amp;vcp=1&amp;vis=1&amp;pid=b942507f2&amp;color=0,0,0&amp;vtp=1&amp;vaab=1&amp;bt=1&amp;bbb=1&amp;hb=1"/>
          <p:cNvSpPr/>
          <p:nvPr/>
        </p:nvSpPr>
        <p:spPr>
          <a:xfrm>
            <a:off x="539496" y="181127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历史变迁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从部落联盟到早期国家的建立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从原始社会进入奴隶社会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示意图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见下图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。（4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pic>
        <p:nvPicPr>
          <p:cNvPr id="3" name="QO_6_AN.1_1#38d2c0a74?vaa=1&amp;vcp=1&amp;vis=1&amp;pid=b942507f2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472184" y="3372326"/>
            <a:ext cx="8531352" cy="1892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9&amp;si=4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AS.1_1#b942507f2?vaa=1&amp;vcp=1&amp;vis=1&amp;pid=28759784b&amp;color=0,0,0&amp;vtp=1&amp;vaab=1&amp;bt=1&amp;bbb=1&amp;hb=1"/>
          <p:cNvSpPr/>
          <p:nvPr/>
        </p:nvSpPr>
        <p:spPr>
          <a:xfrm>
            <a:off x="539496" y="218538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本题为材料型解析题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第一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第二问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结合图片材料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从地位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特点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影响等方面回答即可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第三问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从图六反映的社会制度的变化和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社会形态的演进方面回答变迁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示意图应反映分封制的主要内容和特点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并尽量简洁明了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0&amp;si=5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89d9fc00a?vcp=1&amp;pid=28759784b&amp;color=0,0,0&amp;vtp=1&amp;vaab=1&amp;bt=1&amp;bbb=1"/>
          <p:cNvSpPr/>
          <p:nvPr/>
        </p:nvSpPr>
        <p:spPr>
          <a:xfrm>
            <a:off x="539496" y="314550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请完成第232—233页［备考练习］习题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32b20176b?vcp=1&amp;pid=5e9eaa8fb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阶段分析</a:t>
            </a:r>
            <a:endParaRPr lang="en-US" altLang="zh-CN" sz="3000" dirty="0"/>
          </a:p>
        </p:txBody>
      </p:sp>
      <p:graphicFrame>
        <p:nvGraphicFramePr>
          <p:cNvPr id="6" name="P_6_BD#238da700c?colgroup=4,25&amp;vcp=1&amp;pid=32b20176b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62661094"/>
              </p:ext>
            </p:extLst>
          </p:nvPr>
        </p:nvGraphicFramePr>
        <p:xfrm>
          <a:off x="539496" y="1295191"/>
          <a:ext cx="11082528" cy="2808924"/>
        </p:xfrm>
        <a:graphic>
          <a:graphicData uri="http://schemas.openxmlformats.org/drawingml/2006/table">
            <a:tbl>
              <a:tblPr/>
              <a:tblGrid>
                <a:gridCol w="18653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2171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政治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奴隶制国家逐渐成熟并走向衰落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国家由分裂走向统一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由奴隶社会逐渐过渡到封建社会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社会生产力发展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封建土地所有制逐步确立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思想文化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出现比较成熟的文字——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甲骨文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学术思想繁荣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出现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百家争鸣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的局面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1&amp;si=5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c6755aee4.fixed?vcp=1&amp;pid=3afc09846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第2讲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夏商周时期：早期国家与社会变革</a:t>
            </a:r>
            <a:endParaRPr lang="en-US" altLang="zh-CN" sz="4000" dirty="0"/>
          </a:p>
        </p:txBody>
      </p:sp>
      <p:sp>
        <p:nvSpPr>
          <p:cNvPr id="3" name="C_4_BD#c6755aee4.fixed?vcp=1&amp;pid=3afc09846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spc="-10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备考练习</a:t>
            </a:r>
            <a:r>
              <a:rPr lang="en-US" altLang="zh-CN" sz="4000" b="1" i="0" spc="-10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spc="-10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第2讲</a:t>
            </a:r>
            <a:r>
              <a:rPr lang="en-US" altLang="zh-CN" sz="4000" b="1" i="0" spc="-10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spc="-10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夏商周时期：早期国家与社会变革</a:t>
            </a:r>
            <a:endParaRPr lang="en-US" altLang="zh-CN" sz="4000" spc="-100" dirty="0"/>
          </a:p>
        </p:txBody>
      </p:sp>
    </p:spTree>
  </p:cSld>
  <p:clrMapOvr>
    <a:masterClrMapping/>
  </p:clrMapOvr>
  <p:transition>
    <p:split dir="in"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2&amp;si=5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7e6205274?vcp=1&amp;pid=c6755aee4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达标练</a:t>
            </a:r>
            <a:endParaRPr lang="en-US" altLang="zh-CN" sz="3200" dirty="0"/>
          </a:p>
        </p:txBody>
      </p:sp>
      <p:sp>
        <p:nvSpPr>
          <p:cNvPr id="3" name="QC_6_BD.9_1#0435ebf3c?vaa=1&amp;vcp=1&amp;vis=1&amp;pid=7e6205274&amp;color=0,0,0&amp;vtp=1&amp;vaab=1&amp;bbb=1&amp;hb=1"/>
          <p:cNvSpPr/>
          <p:nvPr/>
        </p:nvSpPr>
        <p:spPr>
          <a:xfrm>
            <a:off x="539496" y="1241946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1.（2024·山东菏泽·中考）2024年掀起龙年寻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龙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热潮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二里头遗址出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土的绿松石龙形器再次走进大众视野，被誉为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华夏第一龙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彰显了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二里头文化是中华文明总进程的核心与引领者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此文物可以用来研究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6_AN.1_1#0435ebf3c.bracket?vaa=1&amp;vcp=1&amp;vis=1&amp;pid=7e6205274&amp;color=0,0,0&amp;vpa=1&amp;vtp=1&amp;vaab=1"/>
          <p:cNvSpPr/>
          <p:nvPr/>
        </p:nvSpPr>
        <p:spPr>
          <a:xfrm>
            <a:off x="900752" y="3290626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6_BD.9_2#0435ebf3c.choices?vaa=1&amp;vcp=1&amp;vis=1&amp;pid=7e6205274&amp;color=0,0,0&amp;vtp=1&amp;vaab=1&amp;bbb=1"/>
          <p:cNvSpPr/>
          <p:nvPr/>
        </p:nvSpPr>
        <p:spPr>
          <a:xfrm>
            <a:off x="623792" y="3858443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A.夏朝文明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B.商朝文明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C.西周文明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D.东周文明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QC_6_BD.11_1#7afc6c5d1?vaa=1&amp;vcp=1&amp;vis=1&amp;pid=7e6205274&amp;color=0,0,0&amp;vtp=1&amp;vaab=1&amp;bbb=1&amp;hb=1"/>
          <p:cNvSpPr/>
          <p:nvPr/>
        </p:nvSpPr>
        <p:spPr>
          <a:xfrm>
            <a:off x="623792" y="207446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2.（2024·广西·中考）西周时期，天子封给诸侯土地和臣民，要举行授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土授民的仪式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与此现象相关的政治制度是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7" name="QC_6_AN.12_1#7afc6c5d1.bracket?vaa=1&amp;vcp=1&amp;vis=1&amp;pid=7e6205274&amp;color=0,0,0&amp;vpa=2&amp;vtp=1&amp;vaab=1"/>
          <p:cNvSpPr/>
          <p:nvPr/>
        </p:nvSpPr>
        <p:spPr>
          <a:xfrm>
            <a:off x="7572914" y="2708000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B</a:t>
            </a:r>
            <a:endParaRPr lang="en-US" altLang="zh-CN" sz="2800" dirty="0"/>
          </a:p>
        </p:txBody>
      </p:sp>
      <p:sp>
        <p:nvSpPr>
          <p:cNvPr id="8" name="QC_6_BD.11_2#7afc6c5d1.choices?vaa=1&amp;vcp=1&amp;vis=1&amp;pid=7e6205274&amp;color=0,0,0&amp;vtp=1&amp;vaab=1&amp;bbb=1"/>
          <p:cNvSpPr/>
          <p:nvPr/>
        </p:nvSpPr>
        <p:spPr>
          <a:xfrm>
            <a:off x="539496" y="327581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A.禅让制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B.分封制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C.行省制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D.三省六部制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3&amp;si=5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3_1#51b80bffa?vaa=1&amp;vcp=1&amp;vis=1&amp;pid=7e6205274&amp;color=0,0,0&amp;vtp=1&amp;vaab=1&amp;bt=1&amp;bbb=1&amp;hb=1"/>
          <p:cNvSpPr/>
          <p:nvPr/>
        </p:nvSpPr>
        <p:spPr>
          <a:xfrm>
            <a:off x="539496" y="1787149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3.（2024·江苏连云港·中考）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至于商朝的历史，已大体可以列入信史的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范围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下列证据中，能够佐证这一观点且史料价值最高的是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_1#51b80bffa.bracket?vaa=1&amp;vcp=1&amp;vis=1&amp;pid=7e6205274&amp;color=0,0,0&amp;vpa=3&amp;vtp=1&amp;vaab=1"/>
          <p:cNvSpPr/>
          <p:nvPr/>
        </p:nvSpPr>
        <p:spPr>
          <a:xfrm>
            <a:off x="10219278" y="2420689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 A</a:t>
            </a:r>
            <a:endParaRPr lang="en-US" altLang="zh-CN" sz="2800" dirty="0"/>
          </a:p>
        </p:txBody>
      </p:sp>
      <p:sp>
        <p:nvSpPr>
          <p:cNvPr id="4" name="QC_6_BD.13_2#51b80bffa.choices?vaa=1&amp;vcp=1&amp;vis=1&amp;pid=7e6205274&amp;color=0,0,0&amp;vtp=1&amp;vaab=1&amp;bbb=1"/>
          <p:cNvSpPr/>
          <p:nvPr/>
        </p:nvSpPr>
        <p:spPr>
          <a:xfrm>
            <a:off x="539496" y="2988506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A.刻有记录殷墟文字的甲骨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B.商汤灭夏的神话传说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C.《史记·殷本纪》的记载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D.武王伐纣的历史故事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QC_6_BD.15_1#4c7787e1b?vaa=1&amp;vcp=1&amp;vis=1&amp;pid=7e6205274&amp;color=0,0,0&amp;vtp=1&amp;vaab=1&amp;bbb=1&amp;hb=1"/>
          <p:cNvSpPr/>
          <p:nvPr/>
        </p:nvSpPr>
        <p:spPr>
          <a:xfrm>
            <a:off x="539496" y="195163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4.《华阳国志·蜀志》中记载：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水旱从人，不知饥馑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时无荒年，天下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谓之</a:t>
            </a:r>
            <a:r>
              <a:rPr lang="en-US" altLang="zh-CN" sz="2800" b="0" i="0" dirty="0" err="1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‘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天府</a:t>
            </a:r>
            <a:r>
              <a:rPr lang="en-US" altLang="zh-CN" sz="2800" b="0" i="0" dirty="0" err="1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’也</a:t>
            </a:r>
            <a:r>
              <a:rPr lang="en-US" altLang="zh-CN" sz="2800" b="0" i="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。”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这一史料可用于研究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6_AN.16_1#4c7787e1b.bracket?vaa=1&amp;vcp=1&amp;vis=1&amp;pid=7e6205274&amp;color=0,0,0&amp;vpa=4&amp;vtp=1&amp;vaab=1"/>
          <p:cNvSpPr/>
          <p:nvPr/>
        </p:nvSpPr>
        <p:spPr>
          <a:xfrm>
            <a:off x="7063569" y="2585170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B</a:t>
            </a:r>
            <a:endParaRPr lang="en-US" altLang="zh-CN" sz="2800" dirty="0"/>
          </a:p>
        </p:txBody>
      </p:sp>
      <p:sp>
        <p:nvSpPr>
          <p:cNvPr id="7" name="QC_6_BD.15_2#4c7787e1b.choices?vaa=1&amp;vcp=1&amp;vis=1&amp;pid=7e6205274&amp;color=0,0,0&amp;vtp=1&amp;vaab=1&amp;bbb=1"/>
          <p:cNvSpPr/>
          <p:nvPr/>
        </p:nvSpPr>
        <p:spPr>
          <a:xfrm>
            <a:off x="539496" y="315298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672715" algn="l"/>
                <a:tab pos="5662930" algn="l"/>
                <a:tab pos="8297545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A.灵渠的开凿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B.都江堰的修建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C.黄河的治理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D.大运河的开通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4&amp;si=5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d1f6d2d6c?vcp=1&amp;pid=c6755aee4&amp;color=199,134,85&amp;vtp=1&amp;vaab=1&amp;bt=1&amp;bbb=1"/>
          <p:cNvSpPr/>
          <p:nvPr/>
        </p:nvSpPr>
        <p:spPr>
          <a:xfrm>
            <a:off x="539496" y="723528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提分练</a:t>
            </a:r>
            <a:endParaRPr lang="en-US" altLang="zh-CN" sz="3200" dirty="0"/>
          </a:p>
        </p:txBody>
      </p:sp>
      <p:sp>
        <p:nvSpPr>
          <p:cNvPr id="3" name="QC_6_BD.17_1#b88cd4220?vaa=1&amp;vcp=1&amp;vis=1&amp;pid=d1f6d2d6c&amp;color=0,0,0&amp;vtp=1&amp;vaab=1&amp;bbb=1&amp;hb=1"/>
          <p:cNvSpPr/>
          <p:nvPr/>
        </p:nvSpPr>
        <p:spPr>
          <a:xfrm>
            <a:off x="539496" y="1632376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5.（2024·新疆·中考）春秋时期，郑庄公任周平王卿士，两人互不信任，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交换儿子作为人质，史称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周郑交质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这说明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6_AN.18_1#b88cd4220.bracket?vaa=1&amp;vcp=1&amp;vis=1&amp;pid=d1f6d2d6c&amp;color=0,0,0&amp;vpa=5&amp;vtp=1&amp;vaab=1"/>
          <p:cNvSpPr/>
          <p:nvPr/>
        </p:nvSpPr>
        <p:spPr>
          <a:xfrm>
            <a:off x="8015251" y="2270917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    D</a:t>
            </a:r>
            <a:endParaRPr lang="en-US" altLang="zh-CN" sz="2800" dirty="0"/>
          </a:p>
        </p:txBody>
      </p:sp>
      <p:sp>
        <p:nvSpPr>
          <p:cNvPr id="5" name="QC_6_BD.17_2#b88cd4220.choices?vaa=1&amp;vcp=1&amp;vis=1&amp;pid=d1f6d2d6c&amp;color=0,0,0&amp;vtp=1&amp;vaab=1&amp;bbb=1"/>
          <p:cNvSpPr/>
          <p:nvPr/>
        </p:nvSpPr>
        <p:spPr>
          <a:xfrm>
            <a:off x="539496" y="283873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A.分封制稳定了政局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B.诸侯国间征伐兴起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C.天子权威得到维护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D.周王室统治力大减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5&amp;si=5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9_1#ea9e7b8b5?vaa=1&amp;vcp=1&amp;vis=1&amp;pid=d1f6d2d6c&amp;color=0,0,0&amp;vtp=1&amp;vaab=1&amp;bt=1&amp;bbb=1&amp;hb=1"/>
          <p:cNvSpPr/>
          <p:nvPr/>
        </p:nvSpPr>
        <p:spPr>
          <a:xfrm>
            <a:off x="539496" y="1533398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6.（2024·四川泸州·中考）从春秋到战国，民族关系出现了重要变化。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春秋时期还属于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四夷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的秦、楚等国，在战国时期已经认同于华夏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中原诸国也承认了秦、楚是华夏族的组成部分，与齐、燕、赵、魏、韩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并称七雄，形成七个地区性的多民族国家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这表明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20_1#ea9e7b8b5.bracket?vaa=1&amp;vcp=1&amp;vis=1&amp;pid=d1f6d2d6c&amp;color=0,0,0&amp;vpa=6&amp;vtp=1&amp;vaab=1"/>
          <p:cNvSpPr/>
          <p:nvPr/>
        </p:nvSpPr>
        <p:spPr>
          <a:xfrm>
            <a:off x="8542083" y="3462338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A</a:t>
            </a:r>
            <a:endParaRPr lang="en-US" altLang="zh-CN" sz="2800" dirty="0"/>
          </a:p>
        </p:txBody>
      </p:sp>
      <p:sp>
        <p:nvSpPr>
          <p:cNvPr id="4" name="QC_6_BD.19_2#ea9e7b8b5.choices?vaa=1&amp;vcp=1&amp;vis=1&amp;pid=d1f6d2d6c&amp;color=0,0,0&amp;vtp=1&amp;vaab=1&amp;bbb=1"/>
          <p:cNvSpPr/>
          <p:nvPr/>
        </p:nvSpPr>
        <p:spPr>
          <a:xfrm>
            <a:off x="539496" y="4104829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A.华夏认同观念得到发展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百家争鸣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繁荣局面出现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C.诸侯国之间的矛盾消除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D.统一多民族封建国家建立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6&amp;si=5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21_1#8096c5706?sp=1&amp;vaa=1&amp;vcp=1&amp;vis=1&amp;pid=d1f6d2d6c&amp;color=0,0,0&amp;vtp=1&amp;vaab=1&amp;bt=1&amp;bbb=1&amp;hb=1"/>
          <p:cNvSpPr/>
          <p:nvPr/>
        </p:nvSpPr>
        <p:spPr>
          <a:xfrm>
            <a:off x="539496" y="96034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7.（2024·山东菏泽·中考，有改动）下表中历史人物的论述反映了商鞅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变法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graphicFrame>
        <p:nvGraphicFramePr>
          <p:cNvPr id="57" name="QC_6_BD.21_2#8096c5706?colgroup=5,24&amp;vaa=1&amp;vcp=1&amp;vis=1&amp;pid=d1f6d2d6c&amp;color=0,0,0&amp;vtp=1&amp;vaab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6026246"/>
              </p:ext>
            </p:extLst>
          </p:nvPr>
        </p:nvGraphicFramePr>
        <p:xfrm>
          <a:off x="539496" y="2297271"/>
          <a:ext cx="11091672" cy="2245552"/>
        </p:xfrm>
        <a:graphic>
          <a:graphicData uri="http://schemas.openxmlformats.org/drawingml/2006/table">
            <a:tbl>
              <a:tblPr/>
              <a:tblGrid>
                <a:gridCol w="22037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8879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论述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韩非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七国之雄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秦为首强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皆赖商鞅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李斯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孝公用商鞅之法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移风易俗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民以殷富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国以富强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王充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商鞅相孝公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为秦开帝业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" name="QC_6_AN.22_1#8096c5706.bracket?vaa=1&amp;vcp=1&amp;vis=1&amp;pid=d1f6d2d6c&amp;color=0,0,0&amp;vpa=7&amp;vtp=1&amp;vaab=1"/>
          <p:cNvSpPr/>
          <p:nvPr/>
        </p:nvSpPr>
        <p:spPr>
          <a:xfrm>
            <a:off x="1527714" y="1594707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5" name="QC_6_BD.21_3#8096c5706.choices?vaa=1&amp;vcp=1&amp;vis=1&amp;pid=d1f6d2d6c&amp;color=0,0,0&amp;vtp=1&amp;vaab=1&amp;bbb=1"/>
          <p:cNvSpPr/>
          <p:nvPr/>
        </p:nvSpPr>
        <p:spPr>
          <a:xfrm>
            <a:off x="539496" y="467217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.提高了秦国军队的战斗力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.建立了中央集权制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C.废除了贵族的世袭特权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.增强了秦国的国力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7&amp;si=5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23_1#663c17b5a?vaa=1&amp;vcp=1&amp;vis=1&amp;pid=d1f6d2d6c&amp;color=0,0,0&amp;vtp=1&amp;vaab=1&amp;bt=1&amp;bbb=1&amp;hb=1"/>
          <p:cNvSpPr/>
          <p:nvPr/>
        </p:nvSpPr>
        <p:spPr>
          <a:xfrm>
            <a:off x="539496" y="2505043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8.（2024·四川成都·中考）春秋战国时期，儒家强调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为政以德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法家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强调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以法治国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这里，二者关注的共同点是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24_1#663c17b5a.bracket?vaa=1&amp;vcp=1&amp;vis=1&amp;pid=d1f6d2d6c&amp;color=0,0,0&amp;vpa=8&amp;vtp=1&amp;vaab=1"/>
          <p:cNvSpPr/>
          <p:nvPr/>
        </p:nvSpPr>
        <p:spPr>
          <a:xfrm>
            <a:off x="8145208" y="3138583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D</a:t>
            </a:r>
            <a:endParaRPr lang="en-US" altLang="zh-CN" sz="2800" dirty="0"/>
          </a:p>
        </p:txBody>
      </p:sp>
      <p:sp>
        <p:nvSpPr>
          <p:cNvPr id="4" name="QC_6_BD.23_2#663c17b5a.choices?vaa=1&amp;vcp=1&amp;vis=1&amp;pid=d1f6d2d6c&amp;color=0,0,0&amp;vtp=1&amp;vaab=1&amp;bbb=1"/>
          <p:cNvSpPr/>
          <p:nvPr/>
        </p:nvSpPr>
        <p:spPr>
          <a:xfrm>
            <a:off x="539496" y="378025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A.道德规范要求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B.文化教育模式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C.人才选拔途径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D.国家治理方式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8&amp;si=5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226ee0162?vcp=1&amp;pid=c6755aee4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冲刺练</a:t>
            </a:r>
            <a:endParaRPr lang="en-US" altLang="zh-CN" sz="3200" dirty="0"/>
          </a:p>
        </p:txBody>
      </p:sp>
      <p:sp>
        <p:nvSpPr>
          <p:cNvPr id="3" name="QO_6_BD.25_1#301735536?sp=1&amp;vaa=1&amp;vcp=1&amp;vis=1&amp;pid=226ee0162&amp;color=0,0,0&amp;vtp=1&amp;vaab=1&amp;bbb=1"/>
          <p:cNvSpPr/>
          <p:nvPr/>
        </p:nvSpPr>
        <p:spPr>
          <a:xfrm>
            <a:off x="539496" y="1267240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（2023·宁夏·中考，有改动）阅读材料，回答问题。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下面是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中国古代史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目录中第四章的子目名称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第四章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第一节</a:t>
            </a:r>
            <a:endParaRPr lang="en-US" altLang="zh-CN" sz="2800" dirty="0"/>
          </a:p>
        </p:txBody>
      </p:sp>
      <p:sp>
        <p:nvSpPr>
          <p:cNvPr id="4" name="QO_6_BD.25_2#301735536?sp=1&amp;vaa=1&amp;vcp=1&amp;vis=1&amp;pid=226ee0162&amp;color=0,0,0&amp;vtp=1&amp;vaab=1&amp;bbb=1"/>
          <p:cNvSpPr/>
          <p:nvPr/>
        </p:nvSpPr>
        <p:spPr>
          <a:xfrm>
            <a:off x="539496" y="383125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王室衰微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大国争霸</a:t>
            </a:r>
            <a:endParaRPr lang="en-US" altLang="zh-CN" sz="2800" dirty="0"/>
          </a:p>
        </p:txBody>
      </p:sp>
      <p:sp>
        <p:nvSpPr>
          <p:cNvPr id="5" name="QO_6_BD.25_3#301735536?sp=1&amp;vaa=1&amp;vcp=1&amp;vis=1&amp;pid=226ee0162&amp;color=0,0,0&amp;vtp=1&amp;vaab=1&amp;bbb=1&amp;hb=1"/>
          <p:cNvSpPr/>
          <p:nvPr/>
        </p:nvSpPr>
        <p:spPr>
          <a:xfrm>
            <a:off x="539496" y="4460729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铁犁牛耕的出现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井田制的逐渐瓦解和封建生产关系的出现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工商业的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发展</a:t>
            </a:r>
            <a:endParaRPr lang="en-US" altLang="zh-CN" sz="2800" dirty="0"/>
          </a:p>
        </p:txBody>
      </p:sp>
      <p:sp>
        <p:nvSpPr>
          <p:cNvPr id="6" name="QO_6_BD.25_4#301735536?sp=1&amp;vaa=1&amp;vcp=1&amp;vis=1&amp;pid=226ee0162&amp;color=0,0,0&amp;vtp=1&amp;vaab=1&amp;bbb=1"/>
          <p:cNvSpPr/>
          <p:nvPr/>
        </p:nvSpPr>
        <p:spPr>
          <a:xfrm>
            <a:off x="539496" y="572990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老子和孔子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568ce69e8.fixed?vcp=1&amp;pid=3afc09846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第2讲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夏商周时期：早期国家与社会变革</a:t>
            </a:r>
            <a:endParaRPr lang="en-US" altLang="zh-CN" sz="4000" dirty="0"/>
          </a:p>
        </p:txBody>
      </p:sp>
      <p:sp>
        <p:nvSpPr>
          <p:cNvPr id="3" name="C_4_BD#568ce69e8.fixed?vcp=1&amp;pid=3afc09846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要点梳理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9&amp;si=5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25_5#301735536?vaa=1&amp;vcp=1&amp;vis=1&amp;pid=226ee0162&amp;color=0,0,0&amp;mp=1&amp;vtp=1&amp;vaab=1&amp;bt=1&amp;bbb=1"/>
          <p:cNvSpPr/>
          <p:nvPr/>
        </p:nvSpPr>
        <p:spPr>
          <a:xfrm>
            <a:off x="539496" y="154609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第二节</a:t>
            </a:r>
            <a:endParaRPr lang="en-US" altLang="zh-CN" sz="2800" dirty="0"/>
          </a:p>
        </p:txBody>
      </p:sp>
      <p:sp>
        <p:nvSpPr>
          <p:cNvPr id="3" name="QO_6_BD.25_6#301735536?sp=1&amp;vaa=1&amp;vcp=1&amp;vis=1&amp;pid=226ee0162&amp;color=0,0,0&amp;mp=1&amp;vtp=1&amp;vaab=1&amp;bbb=1"/>
          <p:cNvSpPr/>
          <p:nvPr/>
        </p:nvSpPr>
        <p:spPr>
          <a:xfrm>
            <a:off x="539496" y="216598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李悝变法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吴起变法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商鞅变法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封建集权制度的初步形成</a:t>
            </a:r>
            <a:endParaRPr lang="en-US" altLang="zh-CN" sz="2800" dirty="0"/>
          </a:p>
        </p:txBody>
      </p:sp>
      <p:sp>
        <p:nvSpPr>
          <p:cNvPr id="4" name="QO_6_BD.25_7#301735536?sp=1&amp;vaa=1&amp;vcp=1&amp;vis=1&amp;pid=226ee0162&amp;color=0,0,0&amp;mp=1&amp;vtp=1&amp;vaab=1&amp;bbb=1"/>
          <p:cNvSpPr/>
          <p:nvPr/>
        </p:nvSpPr>
        <p:spPr>
          <a:xfrm>
            <a:off x="539496" y="278765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农业的发展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手工业的进步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商业的活跃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封建生产关系的形成</a:t>
            </a:r>
            <a:endParaRPr lang="en-US" altLang="zh-CN" sz="2800" dirty="0"/>
          </a:p>
        </p:txBody>
      </p:sp>
      <p:sp>
        <p:nvSpPr>
          <p:cNvPr id="5" name="QO_6_BD.25_8#301735536?sp=1&amp;vaa=1&amp;vcp=1&amp;vis=1&amp;pid=226ee0162&amp;color=0,0,0&amp;mp=1&amp;vtp=1&amp;vaab=1&amp;bbb=1"/>
          <p:cNvSpPr/>
          <p:nvPr/>
        </p:nvSpPr>
        <p:spPr>
          <a:xfrm>
            <a:off x="539496" y="340931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合纵连横的斗争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长平之战与赵的削弱</a:t>
            </a:r>
            <a:endParaRPr lang="en-US" altLang="zh-CN" sz="2800" dirty="0"/>
          </a:p>
        </p:txBody>
      </p:sp>
      <p:sp>
        <p:nvSpPr>
          <p:cNvPr id="6" name="QO_6_BD.25_9#301735536?sp=1&amp;vaa=1&amp;vcp=1&amp;vis=1&amp;pid=226ee0162&amp;color=0,0,0&amp;mp=1&amp;vtp=1&amp;vaab=1&amp;bbb=1"/>
          <p:cNvSpPr/>
          <p:nvPr/>
        </p:nvSpPr>
        <p:spPr>
          <a:xfrm>
            <a:off x="539496" y="403879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诸子百家</a:t>
            </a:r>
            <a:endParaRPr lang="en-US" altLang="zh-CN" sz="2800" dirty="0"/>
          </a:p>
          <a:p>
            <a:pPr algn="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摘编自詹子庆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中国古代史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）》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0&amp;si=6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BD.26_1#e8a4b01bc?vaa=1&amp;vcp=1&amp;vis=1&amp;pid=301735536&amp;color=0,0,0&amp;mp=1&amp;vtp=1&amp;vaab=1&amp;bt=1&amp;bbb=1&amp;hb=1"/>
          <p:cNvSpPr/>
          <p:nvPr/>
        </p:nvSpPr>
        <p:spPr>
          <a:xfrm>
            <a:off x="539496" y="1222343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（1）根据材料并结合所学知识，简要归纳“第四章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”所述历史时期中国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社会的主要变化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O_7_AN.1_1#e8a4b01bc?vaa=1&amp;vcp=1&amp;vis=1&amp;pid=301735536&amp;color=0,0,0&amp;vtp=1&amp;vaab=1&amp;bbb=1&amp;hb=1"/>
          <p:cNvSpPr/>
          <p:nvPr/>
        </p:nvSpPr>
        <p:spPr>
          <a:xfrm>
            <a:off x="539496" y="250536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变化：经济方面，生产力水平提高，封建生产关系出现并形成；政治方</a:t>
            </a:r>
            <a:endParaRPr lang="en-US" altLang="zh-CN" sz="2800" b="0" i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面，周王室衰微，诸侯进行争霸兼并战争，各国变法，中央集权制初步</a:t>
            </a:r>
            <a:endParaRPr lang="en-US" altLang="zh-CN" sz="2800" b="0" i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形成；思想文化方面，各种学说兴起，形成思想文化的繁荣局面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  <a:endParaRPr lang="en-US" altLang="zh-CN" sz="28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" name="QO_7_BD.28_1#cb00c1b87?vaa=1&amp;vcp=1&amp;vis=1&amp;pid=301735536&amp;color=0,0,0&amp;vtp=1&amp;vaab=1&amp;bbb=1"/>
          <p:cNvSpPr/>
          <p:nvPr/>
        </p:nvSpPr>
        <p:spPr>
          <a:xfrm>
            <a:off x="539496" y="442795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（2）请你为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第四章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确定一个主题名称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O_7_AN.2_1#cb00c1b87?vaa=1&amp;vcp=1&amp;vis=1&amp;pid=301735536&amp;color=0,0,0&amp;vtp=1&amp;vaab=1&amp;bbb=1"/>
          <p:cNvSpPr/>
          <p:nvPr/>
        </p:nvSpPr>
        <p:spPr>
          <a:xfrm>
            <a:off x="539496" y="504961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主题：春秋战国时期的社会变化。</a:t>
            </a:r>
            <a:endParaRPr lang="en-US" altLang="zh-CN" sz="2800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65fea9935?vcp=1&amp;pid=568ce69e8&amp;color=199,134,85&amp;vtp=1&amp;vaab=1&amp;bt=1&amp;bbb=1"/>
          <p:cNvSpPr/>
          <p:nvPr/>
        </p:nvSpPr>
        <p:spPr>
          <a:xfrm>
            <a:off x="539496" y="554400"/>
            <a:ext cx="11109960" cy="80365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考点1</a:t>
            </a:r>
            <a:r>
              <a:rPr lang="en-US" altLang="zh-CN" sz="32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夏商周的更替（2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年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1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考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）</a:t>
            </a:r>
            <a:endParaRPr lang="en-US" altLang="zh-CN" sz="3200" dirty="0"/>
          </a:p>
        </p:txBody>
      </p:sp>
      <p:sp>
        <p:nvSpPr>
          <p:cNvPr id="3" name="C_6_BD#8ec5ebbf8?vcp=1&amp;pid=65fea9935&amp;color=0,0,0&amp;vtp=1&amp;vaab=1&amp;bbb=1"/>
          <p:cNvSpPr/>
          <p:nvPr/>
        </p:nvSpPr>
        <p:spPr>
          <a:xfrm>
            <a:off x="539496" y="126644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课标要求</a:t>
            </a:r>
            <a:endParaRPr lang="en-US" altLang="zh-CN" sz="3000" dirty="0"/>
          </a:p>
        </p:txBody>
      </p:sp>
      <p:sp>
        <p:nvSpPr>
          <p:cNvPr id="4" name="P_7_BD#adb86019a?vcp=1&amp;pid=8ec5ebbf8&amp;color=0,0,0&amp;vtp=1&amp;vaab=1&amp;bbb=1&amp;hb=1"/>
          <p:cNvSpPr/>
          <p:nvPr/>
        </p:nvSpPr>
        <p:spPr>
          <a:xfrm>
            <a:off x="539496" y="193895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知道具有奴隶制特点的夏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西周王朝的建立与发展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了解西周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分封制等重要制度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e83838505?vcp=1&amp;pid=65fea9935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知识链接</a:t>
            </a:r>
            <a:endParaRPr lang="en-US" altLang="zh-CN" sz="3000" dirty="0"/>
          </a:p>
        </p:txBody>
      </p:sp>
      <p:graphicFrame>
        <p:nvGraphicFramePr>
          <p:cNvPr id="9" name="P_7_BD#578520a77?colgroup=2,2,6,4,4,6&amp;vcp=1&amp;pid=e83838505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9148569"/>
              </p:ext>
            </p:extLst>
          </p:nvPr>
        </p:nvGraphicFramePr>
        <p:xfrm>
          <a:off x="539496" y="1295191"/>
          <a:ext cx="11045952" cy="3340100"/>
        </p:xfrm>
        <a:graphic>
          <a:graphicData uri="http://schemas.openxmlformats.org/drawingml/2006/table">
            <a:tbl>
              <a:tblPr/>
              <a:tblGrid>
                <a:gridCol w="101498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698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517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90195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92024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48716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朝代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建立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都城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灭亡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重要事件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85428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夏商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周的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更替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夏朝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约公元前2070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年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禹建立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（夏朝是中国历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史上的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第一个王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阳城（今河南登封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）（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二里头遗址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约公元前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1600年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商汤灭夏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启继承王位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世袭制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代替禅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让制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P_7_BD#578520a77?colgroup=2,2,6,4,4,6&amp;vcp=1&amp;pid=e83838505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6371111"/>
              </p:ext>
            </p:extLst>
          </p:nvPr>
        </p:nvGraphicFramePr>
        <p:xfrm>
          <a:off x="539496" y="1312576"/>
          <a:ext cx="11045952" cy="4986592"/>
        </p:xfrm>
        <a:graphic>
          <a:graphicData uri="http://schemas.openxmlformats.org/drawingml/2006/table">
            <a:tbl>
              <a:tblPr/>
              <a:tblGrid>
                <a:gridCol w="101498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698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517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90195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92024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48716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朝代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建立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都城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灭亡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重要事件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0692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夏商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周的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更替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商朝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约公元前1600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汤建立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亳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后迁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至殷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（今河南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安阳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公元前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1046年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武王伐纣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商汤灭夏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盘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庚迁殷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595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西周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公元前1046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年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周武王建立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镐京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（今陕西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西安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公元前771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年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犬戎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灭西周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武王伐纣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牧野之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战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西周实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行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分封制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7_BD#578520a77?colgroup=2,2,6,4,4,6&amp;vcp=1&amp;pid=e83838505&amp;color=0,0,0&amp;mp=1&amp;vtp=1&amp;vaab=1&amp;bt=1&amp;bbb=1">
            <a:extLst>
              <a:ext uri="{FF2B5EF4-FFF2-40B4-BE49-F238E27FC236}">
                <a16:creationId xmlns:a16="http://schemas.microsoft.com/office/drawing/2014/main" id="{7AE3A073-8EFD-1098-CDE0-49AA0B8EAE6E}"/>
              </a:ext>
            </a:extLst>
          </p:cNvPr>
          <p:cNvSpPr txBox="1"/>
          <p:nvPr/>
        </p:nvSpPr>
        <p:spPr>
          <a:xfrm>
            <a:off x="10867303" y="60417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theme/theme1.xml><?xml version="1.0" encoding="utf-8"?>
<a:theme xmlns:a="http://schemas.openxmlformats.org/drawingml/2006/main">
  <a:themeElements>
    <a:clrScheme name="自定义 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FF0000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81</TotalTime>
  <Words>2059</Words>
  <Application>Microsoft Office PowerPoint</Application>
  <PresentationFormat>宽屏</PresentationFormat>
  <Paragraphs>590</Paragraphs>
  <Slides>61</Slides>
  <Notes>61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61</vt:i4>
      </vt:variant>
    </vt:vector>
  </HeadingPairs>
  <TitlesOfParts>
    <vt:vector size="72" baseType="lpstr">
      <vt:lpstr>Arial (正文)</vt:lpstr>
      <vt:lpstr>等线</vt:lpstr>
      <vt:lpstr>华文隶书</vt:lpstr>
      <vt:lpstr>楷体</vt:lpstr>
      <vt:lpstr>宋体</vt:lpstr>
      <vt:lpstr>宋体</vt:lpstr>
      <vt:lpstr>微软雅黑</vt:lpstr>
      <vt:lpstr>Arial</vt:lpstr>
      <vt:lpstr>Calibri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ssm</cp:lastModifiedBy>
  <cp:revision>14</cp:revision>
  <dcterms:created xsi:type="dcterms:W3CDTF">2024-11-29T08:17:49Z</dcterms:created>
  <dcterms:modified xsi:type="dcterms:W3CDTF">2025-07-28T01:02:08Z</dcterms:modified>
  <cp:category/>
  <cp:contentStatus/>
</cp:coreProperties>
</file>