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58" r:id="rId9"/>
    <p:sldId id="338" r:id="rId10"/>
    <p:sldId id="339" r:id="rId11"/>
    <p:sldId id="342" r:id="rId12"/>
    <p:sldId id="306" r:id="rId13"/>
    <p:sldId id="340" r:id="rId14"/>
    <p:sldId id="341" r:id="rId15"/>
    <p:sldId id="308" r:id="rId16"/>
    <p:sldId id="321" r:id="rId17"/>
    <p:sldId id="283" r:id="rId18"/>
    <p:sldId id="260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6C7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63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7.xml"/><Relationship Id="rId4" Type="http://schemas.openxmlformats.org/officeDocument/2006/relationships/image" Target="file:///E:\400px_tools/pic_temp/0_pic_quater_right_down.png" TargetMode="External"/><Relationship Id="rId32" Type="http://schemas.openxmlformats.org/officeDocument/2006/relationships/slideLayout" Target="../slideLayouts/slideLayout18.xml"/><Relationship Id="rId31" Type="http://schemas.openxmlformats.org/officeDocument/2006/relationships/tags" Target="../tags/tag238.xml"/><Relationship Id="rId30" Type="http://schemas.openxmlformats.org/officeDocument/2006/relationships/image" Target="../media/image18.png"/><Relationship Id="rId3" Type="http://schemas.openxmlformats.org/officeDocument/2006/relationships/image" Target="../media/image2.png"/><Relationship Id="rId29" Type="http://schemas.openxmlformats.org/officeDocument/2006/relationships/tags" Target="../tags/tag237.xml"/><Relationship Id="rId28" Type="http://schemas.openxmlformats.org/officeDocument/2006/relationships/tags" Target="../tags/tag236.xml"/><Relationship Id="rId27" Type="http://schemas.openxmlformats.org/officeDocument/2006/relationships/image" Target="../media/image17.svg"/><Relationship Id="rId26" Type="http://schemas.openxmlformats.org/officeDocument/2006/relationships/image" Target="../media/image16.png"/><Relationship Id="rId25" Type="http://schemas.openxmlformats.org/officeDocument/2006/relationships/image" Target="../media/image15.svg"/><Relationship Id="rId24" Type="http://schemas.openxmlformats.org/officeDocument/2006/relationships/image" Target="../media/image14.png"/><Relationship Id="rId23" Type="http://schemas.openxmlformats.org/officeDocument/2006/relationships/image" Target="../media/image13.svg"/><Relationship Id="rId22" Type="http://schemas.openxmlformats.org/officeDocument/2006/relationships/image" Target="../media/image12.png"/><Relationship Id="rId21" Type="http://schemas.openxmlformats.org/officeDocument/2006/relationships/tags" Target="../tags/tag235.xml"/><Relationship Id="rId20" Type="http://schemas.openxmlformats.org/officeDocument/2006/relationships/tags" Target="../tags/tag234.xml"/><Relationship Id="rId2" Type="http://schemas.openxmlformats.org/officeDocument/2006/relationships/tags" Target="../tags/tag226.xml"/><Relationship Id="rId19" Type="http://schemas.openxmlformats.org/officeDocument/2006/relationships/tags" Target="../tags/tag233.xml"/><Relationship Id="rId18" Type="http://schemas.openxmlformats.org/officeDocument/2006/relationships/tags" Target="../tags/tag232.xml"/><Relationship Id="rId17" Type="http://schemas.openxmlformats.org/officeDocument/2006/relationships/image" Target="../media/image11.svg"/><Relationship Id="rId16" Type="http://schemas.openxmlformats.org/officeDocument/2006/relationships/image" Target="../media/image10.png"/><Relationship Id="rId15" Type="http://schemas.openxmlformats.org/officeDocument/2006/relationships/tags" Target="../tags/tag231.xml"/><Relationship Id="rId14" Type="http://schemas.openxmlformats.org/officeDocument/2006/relationships/image" Target="../media/image9.svg"/><Relationship Id="rId13" Type="http://schemas.openxmlformats.org/officeDocument/2006/relationships/image" Target="../media/image8.png"/><Relationship Id="rId12" Type="http://schemas.openxmlformats.org/officeDocument/2006/relationships/tags" Target="../tags/tag230.xml"/><Relationship Id="rId11" Type="http://schemas.openxmlformats.org/officeDocument/2006/relationships/image" Target="../media/image7.svg"/><Relationship Id="rId10" Type="http://schemas.openxmlformats.org/officeDocument/2006/relationships/image" Target="../media/image6.png"/><Relationship Id="rId1" Type="http://schemas.openxmlformats.org/officeDocument/2006/relationships/tags" Target="../tags/tag2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24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3.xml"/><Relationship Id="rId1" Type="http://schemas.openxmlformats.org/officeDocument/2006/relationships/tags" Target="../tags/tag23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9.xml"/><Relationship Id="rId1" Type="http://schemas.openxmlformats.org/officeDocument/2006/relationships/tags" Target="../tags/tag24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1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5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60.xml"/><Relationship Id="rId1" Type="http://schemas.openxmlformats.org/officeDocument/2006/relationships/tags" Target="../tags/tag2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80.xml"/><Relationship Id="rId21" Type="http://schemas.openxmlformats.org/officeDocument/2006/relationships/tags" Target="../tags/tag179.xml"/><Relationship Id="rId20" Type="http://schemas.openxmlformats.org/officeDocument/2006/relationships/tags" Target="../tags/tag178.xml"/><Relationship Id="rId2" Type="http://schemas.openxmlformats.org/officeDocument/2006/relationships/tags" Target="../tags/tag164.xml"/><Relationship Id="rId19" Type="http://schemas.openxmlformats.org/officeDocument/2006/relationships/tags" Target="../tags/tag177.xml"/><Relationship Id="rId18" Type="http://schemas.openxmlformats.org/officeDocument/2006/relationships/tags" Target="../tags/tag176.xml"/><Relationship Id="rId17" Type="http://schemas.openxmlformats.org/officeDocument/2006/relationships/tags" Target="../tags/tag175.xml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6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tags" Target="../tags/tag182.xml"/><Relationship Id="rId19" Type="http://schemas.openxmlformats.org/officeDocument/2006/relationships/tags" Target="../tags/tag195.xml"/><Relationship Id="rId18" Type="http://schemas.openxmlformats.org/officeDocument/2006/relationships/tags" Target="../tags/tag194.xml"/><Relationship Id="rId17" Type="http://schemas.openxmlformats.org/officeDocument/2006/relationships/tags" Target="../tags/tag193.xml"/><Relationship Id="rId16" Type="http://schemas.openxmlformats.org/officeDocument/2006/relationships/tags" Target="../tags/tag192.xml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tags" Target="../tags/tag18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24.xml"/><Relationship Id="rId21" Type="http://schemas.openxmlformats.org/officeDocument/2006/relationships/tags" Target="../tags/tag223.xml"/><Relationship Id="rId20" Type="http://schemas.openxmlformats.org/officeDocument/2006/relationships/tags" Target="../tags/tag222.xml"/><Relationship Id="rId2" Type="http://schemas.openxmlformats.org/officeDocument/2006/relationships/tags" Target="../tags/tag208.xml"/><Relationship Id="rId19" Type="http://schemas.openxmlformats.org/officeDocument/2006/relationships/tags" Target="../tags/tag221.xml"/><Relationship Id="rId18" Type="http://schemas.openxmlformats.org/officeDocument/2006/relationships/tags" Target="../tags/tag220.xml"/><Relationship Id="rId17" Type="http://schemas.openxmlformats.org/officeDocument/2006/relationships/tags" Target="../tags/tag219.xml"/><Relationship Id="rId16" Type="http://schemas.openxmlformats.org/officeDocument/2006/relationships/tags" Target="../tags/tag218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tags" Target="../tags/tag215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tags" Target="../tags/tag2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390005" y="2762250"/>
            <a:ext cx="5801995" cy="1334135"/>
          </a:xfrm>
        </p:spPr>
        <p:txBody>
          <a:bodyPr>
            <a:noAutofit/>
          </a:bodyPr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掌握1～3岁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幼儿膳食</a:t>
            </a:r>
            <a:b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安排的要点和方法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项目二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任务三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四、1～3岁幼儿膳食安排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qwfredgdf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6200000" flipV="1">
            <a:off x="3236860" y="3270052"/>
            <a:ext cx="1933053" cy="1933053"/>
          </a:xfrm>
          <a:prstGeom prst="rect">
            <a:avLst/>
          </a:prstGeom>
          <a:effectLst>
            <a:outerShdw blurRad="190500" dir="5400000" sx="99000" sy="99000" algn="ctr" rotWithShape="0">
              <a:srgbClr val="000000">
                <a:alpha val="23000"/>
              </a:srgbClr>
            </a:outerShdw>
          </a:effectLst>
        </p:spPr>
      </p:pic>
      <p:pic>
        <p:nvPicPr>
          <p:cNvPr id="3" name="图片 2" descr="网官方公告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 flipV="1">
            <a:off x="4209601" y="2294695"/>
            <a:ext cx="2288918" cy="1886607"/>
          </a:xfrm>
          <a:prstGeom prst="rect">
            <a:avLst/>
          </a:prstGeom>
          <a:effectLst>
            <a:outerShdw blurRad="190500" dir="5400000" sx="99000" sy="99000" algn="ctr" rotWithShape="0">
              <a:srgbClr val="000000">
                <a:alpha val="23000"/>
              </a:srgbClr>
            </a:outerShdw>
          </a:effectLst>
        </p:spPr>
      </p:pic>
      <p:pic>
        <p:nvPicPr>
          <p:cNvPr id="4" name="图片 3" descr="网官方公告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V="1">
            <a:off x="5591194" y="3270052"/>
            <a:ext cx="2288918" cy="1886607"/>
          </a:xfrm>
          <a:prstGeom prst="rect">
            <a:avLst/>
          </a:prstGeom>
          <a:effectLst>
            <a:outerShdw blurRad="190500" dir="5400000" sx="99000" sy="99000" algn="ctr" rotWithShape="0">
              <a:srgbClr val="000000">
                <a:alpha val="23000"/>
              </a:srgbClr>
            </a:outerShdw>
          </a:effectLst>
        </p:spPr>
      </p:pic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1052830" y="5289537"/>
            <a:ext cx="984516" cy="123506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7200">
                <a:solidFill>
                  <a:srgbClr val="6096E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</a:t>
            </a:r>
            <a:endParaRPr lang="en-US" altLang="zh-CN" sz="7200">
              <a:solidFill>
                <a:srgbClr val="6096E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3903458" y="1059815"/>
            <a:ext cx="966199" cy="123506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7200">
                <a:solidFill>
                  <a:srgbClr val="58B6E5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</a:t>
            </a:r>
            <a:endParaRPr lang="en-US" altLang="zh-CN" sz="7200">
              <a:solidFill>
                <a:srgbClr val="58B6E5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20"/>
            </p:custDataLst>
          </p:nvPr>
        </p:nvSpPr>
        <p:spPr>
          <a:xfrm>
            <a:off x="5461670" y="5289455"/>
            <a:ext cx="783688" cy="123506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7200">
                <a:solidFill>
                  <a:srgbClr val="56CA95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endParaRPr lang="en-US" altLang="zh-CN" sz="7200">
              <a:solidFill>
                <a:srgbClr val="56CA95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1"/>
            </p:custDataLst>
          </p:nvPr>
        </p:nvSpPr>
        <p:spPr>
          <a:xfrm>
            <a:off x="1743075" y="5676900"/>
            <a:ext cx="303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食物多样，提供能量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 descr="32303230323036393b32303231303131363b70ed9762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864735" y="2724150"/>
            <a:ext cx="704850" cy="704850"/>
          </a:xfrm>
          <a:prstGeom prst="rect">
            <a:avLst/>
          </a:prstGeom>
        </p:spPr>
      </p:pic>
      <p:pic>
        <p:nvPicPr>
          <p:cNvPr id="27" name="图片 26" descr="32303230323036393b32303231303039303b68a883e0841d679c76d8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27755" y="3964940"/>
            <a:ext cx="723265" cy="723265"/>
          </a:xfrm>
          <a:prstGeom prst="rect">
            <a:avLst/>
          </a:prstGeom>
        </p:spPr>
      </p:pic>
      <p:pic>
        <p:nvPicPr>
          <p:cNvPr id="29" name="图片 28" descr="32303230323036393b32303231303130353b70e49e21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43955" y="3985260"/>
            <a:ext cx="702945" cy="70294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28"/>
            </p:custDataLst>
          </p:nvPr>
        </p:nvSpPr>
        <p:spPr>
          <a:xfrm>
            <a:off x="4626610" y="1374140"/>
            <a:ext cx="3193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合理搭配，膳食均衡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07430" y="56769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607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膳食宝塔，满足需求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956310" y="761365"/>
            <a:ext cx="9591675" cy="6021705"/>
          </a:xfrm>
          <a:prstGeom prst="rect">
            <a:avLst/>
          </a:prstGeom>
        </p:spPr>
      </p:pic>
    </p:spTree>
    <p:custDataLst>
      <p:tags r:id="rId3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四、1～3岁幼儿膳食安排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4760" y="671195"/>
            <a:ext cx="9845040" cy="61868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8"/>
            </p:custDataLst>
          </p:nvPr>
        </p:nvSpPr>
        <p:spPr>
          <a:xfrm>
            <a:off x="608399" y="224755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1～3岁幼儿一日三餐安排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3760" y="1303020"/>
            <a:ext cx="107099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婴幼儿的生长发育迅速，但是胃容量小，三餐两点或三餐三点更符合婴幼儿生理特点。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6070"/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照护者在给幼儿准备每餐的膳食时，要考虑到搭配合理，饭菜多样化，注意有荤有素且干湿搭配。以满足婴幼儿的进食需求，提升婴幼儿的进食兴趣。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7945" y="3324225"/>
            <a:ext cx="697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en-US" sz="2400" b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三餐之间的热量占总热量的比例</a:t>
            </a:r>
            <a:endParaRPr lang="en-US" sz="2400" b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9"/>
            </p:custDataLst>
          </p:nvPr>
        </p:nvGraphicFramePr>
        <p:xfrm>
          <a:off x="2436495" y="3858260"/>
          <a:ext cx="6910070" cy="25069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753995"/>
                <a:gridCol w="4156075"/>
              </a:tblGrid>
              <a:tr h="626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早餐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25%～30%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626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午餐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40%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626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加餐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10%—15%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626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晚餐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20%—30%</a:t>
                      </a:r>
                      <a:endParaRPr lang="en-US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活学活用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720215" y="1311275"/>
            <a:ext cx="8594725" cy="348551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3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请根据1～3岁婴幼儿的年龄特点和生长需求，为1～3岁婴幼儿合理地安排一日三餐。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058670" y="2505075"/>
            <a:ext cx="8789670" cy="149669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请你到社区去进行调查了解：1—3岁婴幼儿家庭教育在营养喂养上的误区有哪些？并根据这些误区为家长提出合理的改进建议。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71411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1.了解1～3岁婴幼儿进食的特点和原则；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2.掌握1～3岁婴幼儿膳食安排的要点和方法。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1.学会为1～3岁婴幼儿编制一日食谱；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2.能够对早教机构进行食谱评价；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3.能有效解决1～3岁婴幼儿的营养膳食问题。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培植“懂婴幼，爱婴幼，护婴幼、育婴幼”的托育服务情怀与育人情怀，树立创新精神和思辨意识。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573530" y="-18097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113000" y="-18745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了解1～3岁的婴幼儿进食特点及在喂养时需要注意的问题。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11275" y="2350770"/>
            <a:ext cx="46882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1～3岁幼儿进食的特点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14102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2.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11275" y="3185795"/>
            <a:ext cx="432562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1～3岁幼儿进食卫生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1275" y="4020820"/>
            <a:ext cx="57588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1～3岁幼儿膳食配制的原则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5"/>
          <p:cNvSpPr txBox="1"/>
          <p:nvPr>
            <p:custDataLst>
              <p:tags r:id="rId6"/>
            </p:custDataLst>
          </p:nvPr>
        </p:nvSpPr>
        <p:spPr>
          <a:xfrm>
            <a:off x="614362" y="408209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5"/>
          <p:cNvSpPr txBox="1"/>
          <p:nvPr>
            <p:custDataLst>
              <p:tags r:id="rId7"/>
            </p:custDataLst>
          </p:nvPr>
        </p:nvSpPr>
        <p:spPr>
          <a:xfrm>
            <a:off x="614362" y="491902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1275" y="489013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1～3岁幼儿膳食安排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5"/>
          <p:cNvSpPr txBox="1"/>
          <p:nvPr>
            <p:custDataLst>
              <p:tags r:id="rId8"/>
            </p:custDataLst>
          </p:nvPr>
        </p:nvSpPr>
        <p:spPr>
          <a:xfrm>
            <a:off x="614362" y="5623235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311275" y="562229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1～3岁幼儿一日三餐安排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3318510" y="1410335"/>
            <a:ext cx="8597265" cy="19272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</a:t>
            </a:r>
            <a:r>
              <a:rPr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1～3岁的婴幼儿进食特点</a:t>
            </a:r>
            <a:r>
              <a:rPr 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有哪些？</a:t>
            </a:r>
            <a:endParaRPr sz="3600" spc="0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1～3岁幼儿进食的特点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Shape 1315"/>
          <p:cNvSpPr/>
          <p:nvPr>
            <p:custDataLst>
              <p:tags r:id="rId9"/>
            </p:custDataLst>
          </p:nvPr>
        </p:nvSpPr>
        <p:spPr bwMode="auto">
          <a:xfrm>
            <a:off x="3861531" y="4493661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7" name="Shape 1318"/>
          <p:cNvSpPr/>
          <p:nvPr>
            <p:custDataLst>
              <p:tags r:id="rId10"/>
            </p:custDataLst>
          </p:nvPr>
        </p:nvSpPr>
        <p:spPr bwMode="auto">
          <a:xfrm>
            <a:off x="3858404" y="179796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1"/>
            </p:custDataLst>
          </p:nvPr>
        </p:nvSpPr>
        <p:spPr bwMode="auto">
          <a:xfrm>
            <a:off x="6552481" y="179796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2"/>
            </p:custDataLst>
          </p:nvPr>
        </p:nvSpPr>
        <p:spPr bwMode="auto">
          <a:xfrm>
            <a:off x="6552481" y="4492044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4632809" y="2616453"/>
            <a:ext cx="2099810" cy="16398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进食特点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989570" y="1970405"/>
            <a:ext cx="479044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25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sz="96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形成食物偏好，</a:t>
            </a:r>
            <a:endParaRPr sz="96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sz="96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萌芽自我进食的欲望</a:t>
            </a: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Arial" panose="020B0604020202020204" pitchFamily="34" charset="0"/>
              </a:rPr>
              <a:t>  </a:t>
            </a:r>
            <a:endParaRPr lang="zh-CN" altLang="en-US" sz="20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7790180" y="4717415"/>
            <a:ext cx="380301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容易受他人影响，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模仿行为增多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827405" y="1970405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进食习惯稳定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759460" y="5043170"/>
            <a:ext cx="376555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进食技能发育，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建立进食习惯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8"/>
            </p:custDataLst>
          </p:nvPr>
        </p:nvSpPr>
        <p:spPr>
          <a:xfrm rot="21141751">
            <a:off x="3662443" y="3014146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9"/>
            </p:custDataLst>
          </p:nvPr>
        </p:nvSpPr>
        <p:spPr>
          <a:xfrm rot="10191681">
            <a:off x="7407576" y="301414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0"/>
            </p:custDataLst>
          </p:nvPr>
        </p:nvSpPr>
        <p:spPr>
          <a:xfrm rot="15567151">
            <a:off x="5581736" y="473870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/>
          <p:cNvSpPr/>
          <p:nvPr>
            <p:custDataLst>
              <p:tags r:id="rId21"/>
            </p:custDataLst>
          </p:nvPr>
        </p:nvSpPr>
        <p:spPr>
          <a:xfrm rot="4944297">
            <a:off x="5581557" y="1216671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1～3岁幼儿进食的卫生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Shape 1315"/>
          <p:cNvSpPr/>
          <p:nvPr>
            <p:custDataLst>
              <p:tags r:id="rId9"/>
            </p:custDataLst>
          </p:nvPr>
        </p:nvSpPr>
        <p:spPr bwMode="auto">
          <a:xfrm>
            <a:off x="3861531" y="4493661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7" name="Shape 1318"/>
          <p:cNvSpPr/>
          <p:nvPr>
            <p:custDataLst>
              <p:tags r:id="rId10"/>
            </p:custDataLst>
          </p:nvPr>
        </p:nvSpPr>
        <p:spPr bwMode="auto">
          <a:xfrm>
            <a:off x="3858404" y="179796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1"/>
            </p:custDataLst>
          </p:nvPr>
        </p:nvSpPr>
        <p:spPr bwMode="auto">
          <a:xfrm>
            <a:off x="6552481" y="179796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2"/>
            </p:custDataLst>
          </p:nvPr>
        </p:nvSpPr>
        <p:spPr bwMode="auto">
          <a:xfrm>
            <a:off x="6552481" y="4492044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4632809" y="2616453"/>
            <a:ext cx="2099810" cy="16398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进食卫生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505065" y="1970405"/>
            <a:ext cx="479044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25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sz="96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掌握恰当的进餐速度</a:t>
            </a:r>
            <a:endParaRPr sz="96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7790180" y="4717415"/>
            <a:ext cx="380301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培养良好进餐的礼仪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493395" y="2021205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创设适宜的进餐环境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493395" y="5043170"/>
            <a:ext cx="376555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及时关注幼儿的食量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8"/>
            </p:custDataLst>
          </p:nvPr>
        </p:nvSpPr>
        <p:spPr>
          <a:xfrm rot="21141751">
            <a:off x="3662443" y="3014146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9"/>
            </p:custDataLst>
          </p:nvPr>
        </p:nvSpPr>
        <p:spPr>
          <a:xfrm rot="10191681">
            <a:off x="7407576" y="301414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0"/>
            </p:custDataLst>
          </p:nvPr>
        </p:nvSpPr>
        <p:spPr>
          <a:xfrm rot="15567151">
            <a:off x="5581736" y="473870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/>
          <p:cNvSpPr/>
          <p:nvPr>
            <p:custDataLst>
              <p:tags r:id="rId21"/>
            </p:custDataLst>
          </p:nvPr>
        </p:nvSpPr>
        <p:spPr>
          <a:xfrm rot="4944297">
            <a:off x="5581557" y="1216671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3100" y="151511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贝贝和乐乐都是某托育园的孩子，今年2岁半，两个孩子都有比较严重的挑食、偏食的习惯。贝贝不喜欢吃肉，乐乐不喜欢吃蔬菜，也不喜欢吃水果。但是他们都很喜欢吃零食，只吃自己喜欢吃的食物。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943100" y="3912235"/>
            <a:ext cx="915225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问题：如果你是托育园的老师，你认为造成贝贝和乐乐产生挑食、偏食的原因是什么？你会如何帮助贝贝和乐乐养成良好的饮食习惯？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三、1～3岁幼儿膳食配制的原则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9"/>
            </p:custDataLst>
          </p:nvPr>
        </p:nvCxnSpPr>
        <p:spPr>
          <a:xfrm>
            <a:off x="609561" y="4558568"/>
            <a:ext cx="10962679" cy="0"/>
          </a:xfrm>
          <a:prstGeom prst="line">
            <a:avLst/>
          </a:prstGeom>
          <a:ln w="25400" cap="rnd">
            <a:solidFill>
              <a:srgbClr val="8EAADC"/>
            </a:solidFill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609561" y="2114902"/>
            <a:ext cx="3444279" cy="1857702"/>
          </a:xfrm>
          <a:prstGeom prst="rect">
            <a:avLst/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等腰三角形 30"/>
          <p:cNvSpPr/>
          <p:nvPr>
            <p:custDataLst>
              <p:tags r:id="rId11"/>
            </p:custDataLst>
          </p:nvPr>
        </p:nvSpPr>
        <p:spPr>
          <a:xfrm rot="10800000">
            <a:off x="612666" y="3972601"/>
            <a:ext cx="1725585" cy="241125"/>
          </a:xfrm>
          <a:prstGeom prst="triangle">
            <a:avLst>
              <a:gd name="adj" fmla="val 0"/>
            </a:avLst>
          </a:prstGeom>
          <a:solidFill>
            <a:srgbClr val="8590CA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12"/>
            </p:custDataLst>
          </p:nvPr>
        </p:nvSpPr>
        <p:spPr>
          <a:xfrm>
            <a:off x="714473" y="2365793"/>
            <a:ext cx="3349567" cy="1355918"/>
          </a:xfrm>
          <a:prstGeom prst="rect">
            <a:avLst/>
          </a:prstGeom>
        </p:spPr>
        <p:txBody>
          <a:bodyPr wrap="square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24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品种多样，方便进食</a:t>
            </a:r>
            <a:endParaRPr lang="zh-CN" altLang="en-US" sz="24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13"/>
            </p:custDataLst>
          </p:nvPr>
        </p:nvSpPr>
        <p:spPr>
          <a:xfrm>
            <a:off x="2154895" y="4376386"/>
            <a:ext cx="366713" cy="366713"/>
          </a:xfrm>
          <a:prstGeom prst="ellipse">
            <a:avLst/>
          </a:prstGeom>
          <a:solidFill>
            <a:srgbClr val="8590CA"/>
          </a:solidFill>
          <a:ln w="285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70000" lnSpcReduction="20000"/>
          </a:bodyPr>
          <a:p>
            <a:pPr algn="ctr"/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14"/>
            </p:custDataLst>
          </p:nvPr>
        </p:nvSpPr>
        <p:spPr>
          <a:xfrm>
            <a:off x="4368760" y="2114902"/>
            <a:ext cx="3444279" cy="1857702"/>
          </a:xfrm>
          <a:prstGeom prst="rect">
            <a:avLst/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>
            <p:custDataLst>
              <p:tags r:id="rId15"/>
            </p:custDataLst>
          </p:nvPr>
        </p:nvSpPr>
        <p:spPr>
          <a:xfrm rot="10800000">
            <a:off x="4371865" y="3972601"/>
            <a:ext cx="1725585" cy="241125"/>
          </a:xfrm>
          <a:prstGeom prst="triangle">
            <a:avLst>
              <a:gd name="adj" fmla="val 0"/>
            </a:avLst>
          </a:prstGeom>
          <a:solidFill>
            <a:srgbClr val="8EAADC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>
            <p:custDataLst>
              <p:tags r:id="rId16"/>
            </p:custDataLst>
          </p:nvPr>
        </p:nvSpPr>
        <p:spPr>
          <a:xfrm>
            <a:off x="4473672" y="2365793"/>
            <a:ext cx="3349567" cy="1355918"/>
          </a:xfrm>
          <a:prstGeom prst="rect">
            <a:avLst/>
          </a:prstGeom>
        </p:spPr>
        <p:txBody>
          <a:bodyPr wrap="square" anchor="ctr">
            <a:normAutofit/>
          </a:bodyPr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比例适当，搭配得当</a:t>
            </a:r>
            <a:endParaRPr lang="zh-CN" altLang="en-US" sz="24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>
            <p:custDataLst>
              <p:tags r:id="rId17"/>
            </p:custDataLst>
          </p:nvPr>
        </p:nvSpPr>
        <p:spPr>
          <a:xfrm>
            <a:off x="8127961" y="2114902"/>
            <a:ext cx="3444279" cy="1857702"/>
          </a:xfrm>
          <a:prstGeom prst="rect">
            <a:avLst/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等腰三角形 65"/>
          <p:cNvSpPr/>
          <p:nvPr>
            <p:custDataLst>
              <p:tags r:id="rId18"/>
            </p:custDataLst>
          </p:nvPr>
        </p:nvSpPr>
        <p:spPr>
          <a:xfrm rot="10800000">
            <a:off x="8131066" y="3972601"/>
            <a:ext cx="1725585" cy="241125"/>
          </a:xfrm>
          <a:prstGeom prst="triangle">
            <a:avLst>
              <a:gd name="adj" fmla="val 0"/>
            </a:avLst>
          </a:prstGeom>
          <a:solidFill>
            <a:srgbClr val="79B6D3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>
            <p:custDataLst>
              <p:tags r:id="rId19"/>
            </p:custDataLst>
          </p:nvPr>
        </p:nvSpPr>
        <p:spPr>
          <a:xfrm>
            <a:off x="8232873" y="2365793"/>
            <a:ext cx="3349567" cy="1355918"/>
          </a:xfrm>
          <a:prstGeom prst="rect">
            <a:avLst/>
          </a:prstGeom>
        </p:spPr>
        <p:txBody>
          <a:bodyPr wrap="square" anchor="ctr">
            <a:normAutofit/>
          </a:bodyPr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规律进食，定时定量</a:t>
            </a:r>
            <a:endParaRPr lang="zh-CN" altLang="en-US" sz="24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椭圆 67"/>
          <p:cNvSpPr/>
          <p:nvPr>
            <p:custDataLst>
              <p:tags r:id="rId20"/>
            </p:custDataLst>
          </p:nvPr>
        </p:nvSpPr>
        <p:spPr>
          <a:xfrm>
            <a:off x="5907541" y="4376386"/>
            <a:ext cx="366713" cy="366713"/>
          </a:xfrm>
          <a:prstGeom prst="ellipse">
            <a:avLst/>
          </a:prstGeom>
          <a:solidFill>
            <a:srgbClr val="8EAADC"/>
          </a:solidFill>
          <a:ln w="285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70000" lnSpcReduction="20000"/>
          </a:bodyPr>
          <a:p>
            <a:pPr algn="ctr"/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椭圆 70"/>
          <p:cNvSpPr/>
          <p:nvPr>
            <p:custDataLst>
              <p:tags r:id="rId21"/>
            </p:custDataLst>
          </p:nvPr>
        </p:nvSpPr>
        <p:spPr>
          <a:xfrm>
            <a:off x="9673294" y="4376386"/>
            <a:ext cx="366713" cy="366713"/>
          </a:xfrm>
          <a:prstGeom prst="ellipse">
            <a:avLst/>
          </a:prstGeom>
          <a:solidFill>
            <a:srgbClr val="79B6D3"/>
          </a:solidFill>
          <a:ln w="285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70000" lnSpcReduction="20000"/>
          </a:bodyPr>
          <a:p>
            <a:pPr algn="ctr"/>
            <a:r>
              <a:rPr lang="en-US" altLang="zh-CN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62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6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6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6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RELATE_UNITID" val="layout_q1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LAYERLEVEL" val="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g*1_1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1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2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3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4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8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8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8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RELATE_UNITID" val="layout_q1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LAYERLEVEL" val="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g*1_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1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2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3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4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99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03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0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i"/>
  <p:tag name="KSO_WM_UNIT_INDEX" val="1_1"/>
  <p:tag name="KSO_WM_UNIT_ID" val="diagram726_3*m_i*1_1"/>
  <p:tag name="KSO_WM_TEMPLATE_CATEGORY" val="diagram"/>
  <p:tag name="KSO_WM_TEMPLATE_INDEX" val="726"/>
  <p:tag name="KSO_WM_UNIT_LAYERLEVEL" val="1_1"/>
  <p:tag name="KSO_WM_TAG_VERSION" val="1.0"/>
  <p:tag name="KSO_WM_BEAUTIFY_FLAG" val="#wm#"/>
  <p:tag name="KSO_WM_DIAGRAM_GROUP_CODE" val="m1-1"/>
  <p:tag name="KSO_WM_UNIT_LINE_FORE_SCHEMECOLOR_INDEX" val="6"/>
  <p:tag name="KSO_WM_UNIT_LINE_FILL_TYPE" val="2"/>
</p:tagLst>
</file>

<file path=ppt/tags/tag21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1_3"/>
  <p:tag name="KSO_WM_UNIT_ID" val="diagram726_3*m_h_i*1_1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1_2"/>
  <p:tag name="KSO_WM_UNIT_ID" val="diagram726_3*m_h_i*1_1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726_3*m_h_f*1_1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" val="14"/>
  <p:tag name="KSO_WM_UNIT_TEXT_FILL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726_3*m_h_i*1_1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1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2_3"/>
  <p:tag name="KSO_WM_UNIT_ID" val="diagram726_3*m_h_i*1_2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2_2"/>
  <p:tag name="KSO_WM_UNIT_ID" val="diagram726_3*m_h_i*1_2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726_3*m_h_f*1_2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" val="14"/>
  <p:tag name="KSO_WM_UNIT_TEXT_FILL_TYPE" val="1"/>
</p:tagLst>
</file>

<file path=ppt/tags/tag21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3_3"/>
  <p:tag name="KSO_WM_UNIT_ID" val="diagram726_3*m_h_i*1_3_3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3_2"/>
  <p:tag name="KSO_WM_UNIT_ID" val="diagram726_3*m_h_i*1_3_2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726_3*m_h_f*1_3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TEXT_FILL_FORE_SCHEMECOLOR_INDEX" val="14"/>
  <p:tag name="KSO_WM_UNIT_TEXT_FILL_TYPE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726_3*m_h_i*1_2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1"/>
  <p:tag name="KSO_WM_UNIT_ID" val="diagram726_3*m_h_i*1_3_1"/>
  <p:tag name="KSO_WM_TEMPLATE_CATEGORY" val="diagram"/>
  <p:tag name="KSO_WM_TEMPLATE_INDEX" val="726"/>
  <p:tag name="KSO_WM_UNIT_LAYERLEVEL" val="1_1_1"/>
  <p:tag name="KSO_WM_TAG_VERSION" val="1.0"/>
  <p:tag name="KSO_WM_BEAUTIFY_FLAG" val="#wm#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2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16_3*l_h_i*1_1_1"/>
  <p:tag name="KSO_WM_TEMPLATE_CATEGORY" val="diagram"/>
  <p:tag name="KSO_WM_TEMPLATE_INDEX" val="20228016"/>
  <p:tag name="KSO_WM_UNIT_LAYERLEVEL" val="1_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16_3*l_h_i*1_2_1"/>
  <p:tag name="KSO_WM_TEMPLATE_CATEGORY" val="diagram"/>
  <p:tag name="KSO_WM_TEMPLATE_INDEX" val="20228016"/>
  <p:tag name="KSO_WM_UNIT_LAYERLEVEL" val="1_1_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16_3*l_h_i*1_3_1"/>
  <p:tag name="KSO_WM_TEMPLATE_CATEGORY" val="diagram"/>
  <p:tag name="KSO_WM_TEMPLATE_INDEX" val="20228016"/>
  <p:tag name="KSO_WM_UNIT_LAYERLEVEL" val="1_1_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16_3*l_h_i*1_1_1"/>
  <p:tag name="KSO_WM_TEMPLATE_CATEGORY" val="diagram"/>
  <p:tag name="KSO_WM_TEMPLATE_INDEX" val="20228016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16_3*l_h_i*1_2_1"/>
  <p:tag name="KSO_WM_TEMPLATE_CATEGORY" val="diagram"/>
  <p:tag name="KSO_WM_TEMPLATE_INDEX" val="20228016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16_3*l_h_i*1_3_1"/>
  <p:tag name="KSO_WM_TEMPLATE_CATEGORY" val="diagram"/>
  <p:tag name="KSO_WM_TEMPLATE_INDEX" val="20228016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16_3*l_h_a*1_1_1"/>
  <p:tag name="KSO_WM_TEMPLATE_CATEGORY" val="diagram"/>
  <p:tag name="KSO_WM_TEMPLATE_INDEX" val="2022801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16_3*l_h_a*1_1_1"/>
  <p:tag name="KSO_WM_TEMPLATE_CATEGORY" val="diagram"/>
  <p:tag name="KSO_WM_TEMPLATE_INDEX" val="20228016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8.xml><?xml version="1.0" encoding="utf-8"?>
<p:tagLst xmlns:p="http://schemas.openxmlformats.org/presentationml/2006/main">
  <p:tag name="KSO_WM_UNIT_TABLE_BEAUTIFY" val="smartTable{1abab9a5-37f5-4f78-b325-a66239a6578b}"/>
</p:tagLst>
</file>

<file path=ppt/tags/tag249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25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25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255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62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63.xml><?xml version="1.0" encoding="utf-8"?>
<p:tagLst xmlns:p="http://schemas.openxmlformats.org/presentationml/2006/main">
  <p:tag name="COMMONDATA" val="eyJoZGlkIjoiYzEwYjI2NmY4ZjA0NjBmNWEzOGQzNTYwYWNjZWJmYmEifQ=="/>
  <p:tag name="KSO_WPP_MARK_KEY" val="edc4ae16-9a38-4313-bf6e-428e8fa34f27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1022</Words>
  <Application>WPS 演示</Application>
  <PresentationFormat>宽屏</PresentationFormat>
  <Paragraphs>153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Lato Light</vt:lpstr>
      <vt:lpstr>Calibri</vt:lpstr>
      <vt:lpstr>MS PGothic</vt:lpstr>
      <vt:lpstr>思源黑体 CN Bold</vt:lpstr>
      <vt:lpstr>Arial Unicode MS</vt:lpstr>
      <vt:lpstr>Office 主题</vt:lpstr>
      <vt:lpstr>1_Office 主题​​</vt:lpstr>
      <vt:lpstr>掌握1～3岁膳食 安排的要点和方法</vt:lpstr>
      <vt:lpstr>一、教学目标 知识目标： 1.了解1～3岁婴幼儿进食的特点和原则； 2.掌握1～3岁婴幼儿膳食安排的要点和方法。 能力目标：	 1.学会为1～3岁婴幼儿编制一日食谱； 2.能够对早教机构进行食谱评价； 3.能有效解决1～3岁婴幼儿的营养膳食问题。 素质目标：	 培植“懂婴幼，爱婴幼，护婴幼、育婴幼”的托育服务情怀与育人情怀，树立创新精神和思辨意识。</vt:lpstr>
      <vt:lpstr>PowerPoint 演示文稿</vt:lpstr>
      <vt:lpstr>PowerPoint 演示文稿</vt:lpstr>
      <vt:lpstr>思考：1～3岁的婴幼儿进食特点有哪些？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蓝天</cp:lastModifiedBy>
  <cp:revision>21</cp:revision>
  <dcterms:created xsi:type="dcterms:W3CDTF">2023-05-23T12:01:00Z</dcterms:created>
  <dcterms:modified xsi:type="dcterms:W3CDTF">2025-01-21T01:11:29Z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2052-12.1.0.19770</vt:lpwstr>
  </property>
</Properties>
</file>