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71" r:id="rId3"/>
    <p:sldId id="281" r:id="rId4"/>
    <p:sldId id="282" r:id="rId5"/>
    <p:sldId id="283" r:id="rId6"/>
    <p:sldId id="286" r:id="rId7"/>
    <p:sldId id="287" r:id="rId8"/>
    <p:sldId id="288" r:id="rId9"/>
    <p:sldId id="289" r:id="rId10"/>
    <p:sldId id="290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2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1.png"/><Relationship Id="rId1" Type="http://schemas.openxmlformats.org/officeDocument/2006/relationships/image" Target="../media/image14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9.png"/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image" Target="../media/image2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9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31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8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4230" y="1002030"/>
            <a:ext cx="8549640" cy="53403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30245" y="4487545"/>
            <a:ext cx="4933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08550" y="4487545"/>
            <a:ext cx="4933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64045" y="4487545"/>
            <a:ext cx="4933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9467850" y="348932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67850" y="3489325"/>
                <a:ext cx="521970" cy="6889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5017770" y="5615305"/>
            <a:ext cx="4933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64045" y="5379720"/>
            <a:ext cx="4933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64045" y="5742305"/>
            <a:ext cx="4933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5" grpId="0"/>
      <p:bldP spid="5" grpId="1"/>
      <p:bldP spid="8" grpId="0"/>
      <p:bldP spid="8" grpId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9220" y="1310005"/>
            <a:ext cx="9109710" cy="325183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476500" y="2699385"/>
            <a:ext cx="4933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23155" y="2699385"/>
            <a:ext cx="4933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18630" y="2699385"/>
            <a:ext cx="4933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9685655" y="173482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85655" y="1734820"/>
                <a:ext cx="521970" cy="6889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5176520" y="3827145"/>
            <a:ext cx="4933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11060" y="4088765"/>
            <a:ext cx="4933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11060" y="3638550"/>
            <a:ext cx="4933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  <p:bldP spid="8" grpId="0"/>
      <p:bldP spid="8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5580" y="1204595"/>
            <a:ext cx="8834755" cy="190944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2508250" y="253174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8250" y="2531745"/>
                <a:ext cx="521970" cy="6889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3607435" y="253174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7435" y="2531745"/>
                <a:ext cx="521970" cy="6889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617085" y="253174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7085" y="2531745"/>
                <a:ext cx="521970" cy="6889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6725920" y="253174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5920" y="2531745"/>
                <a:ext cx="521970" cy="6889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7781290" y="253174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1290" y="2531745"/>
                <a:ext cx="521970" cy="68897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8836660" y="253174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36660" y="2531745"/>
                <a:ext cx="521970" cy="68897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2370" y="1200785"/>
            <a:ext cx="10667365" cy="28473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2722880" y="133286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2880" y="1332865"/>
                <a:ext cx="521970" cy="6889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5996305" y="131889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6305" y="1318895"/>
                <a:ext cx="521970" cy="6889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9414510" y="133286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14510" y="1332865"/>
                <a:ext cx="521970" cy="6889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2722880" y="228028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2880" y="2280285"/>
                <a:ext cx="521970" cy="6889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5996305" y="228028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6305" y="2280285"/>
                <a:ext cx="521970" cy="68897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9414510" y="228028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14510" y="2280285"/>
                <a:ext cx="521970" cy="68897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2722880" y="324167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2880" y="3241675"/>
                <a:ext cx="521970" cy="68897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5996305" y="324167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6305" y="3241675"/>
                <a:ext cx="521970" cy="68897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9523730" y="322770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23730" y="3227705"/>
                <a:ext cx="521970" cy="68897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2840" y="1065530"/>
            <a:ext cx="9925685" cy="410400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4412615" y="191770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2615" y="1917700"/>
                <a:ext cx="521970" cy="6889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412615" y="297243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2615" y="2972435"/>
                <a:ext cx="521970" cy="6889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412615" y="402717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2615" y="4027170"/>
                <a:ext cx="521970" cy="6889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9309735" y="191770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09735" y="1917700"/>
                <a:ext cx="521970" cy="6889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9309735" y="297243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09735" y="2972435"/>
                <a:ext cx="521970" cy="68897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9309735" y="402717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09735" y="4027170"/>
                <a:ext cx="521970" cy="68897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242060"/>
            <a:ext cx="11093450" cy="257619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2919095" y="3129280"/>
                <a:ext cx="5770245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8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8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9095" y="3129280"/>
                <a:ext cx="5770245" cy="6889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515" y="1012825"/>
            <a:ext cx="10555605" cy="319468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2919095" y="2911475"/>
                <a:ext cx="5770245" cy="195072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第二个月比第一个月多修了这条公路的几分之几？</m:t>
                      </m:r>
                    </m:oMath>
                  </m:oMathPara>
                </a14:m>
                <a:endParaRPr lang="en-US" altLang="zh-CN" sz="2000" i="1">
                  <a:solidFill>
                    <a:srgbClr val="FF0000"/>
                  </a:solidFill>
                  <a:latin typeface="Cambria Math" panose="02040503050406030204" charset="0"/>
                  <a:ea typeface="黑体" panose="02010609060101010101" charset="-122"/>
                  <a:cs typeface="Cambria Math" panose="02040503050406030204" charset="0"/>
                </a:endParaRPr>
              </a:p>
              <a:p>
                <a:pPr marL="0" indent="0" algn="l" defTabSz="266700" eaLnBrk="0" fontAlgn="base">
                  <a:spcAft>
                    <a:spcPct val="0"/>
                  </a:spcAft>
                </a:pPr>
                <a:endParaRPr lang="en-US" altLang="zh-CN" sz="2000" i="1">
                  <a:solidFill>
                    <a:srgbClr val="FF0000"/>
                  </a:solidFill>
                  <a:latin typeface="Cambria Math" panose="02040503050406030204" charset="0"/>
                  <a:ea typeface="黑体" panose="02010609060101010101" charset="-122"/>
                  <a:cs typeface="Cambria Math" panose="02040503050406030204" charset="0"/>
                </a:endParaRPr>
              </a:p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−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altLang="zh-CN" sz="2000" i="1">
                  <a:solidFill>
                    <a:srgbClr val="FF0000"/>
                  </a:solidFill>
                  <a:latin typeface="Cambria Math" panose="02040503050406030204" charset="0"/>
                  <a:ea typeface="黑体" panose="02010609060101010101" charset="-122"/>
                  <a:cs typeface="Cambria Math" panose="02040503050406030204" charset="0"/>
                </a:endParaRPr>
              </a:p>
              <a:p>
                <a:pPr marL="0" indent="0" algn="l" defTabSz="266700" eaLnBrk="0" fontAlgn="base">
                  <a:spcAft>
                    <a:spcPct val="0"/>
                  </a:spcAft>
                </a:pPr>
                <a:r>
                  <a:rPr lang="en-US" altLang="zh-CN" sz="2000">
                    <a:solidFill>
                      <a:srgbClr val="FF0000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       </a:t>
                </a:r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indent="0" algn="l" defTabSz="266700" eaLnBrk="0" fontAlgn="base">
                  <a:spcAft>
                    <a:spcPct val="0"/>
                  </a:spcAft>
                </a:pPr>
                <a:r>
                  <a:rPr lang="en-US" altLang="zh-CN" sz="2000">
                    <a:solidFill>
                      <a:srgbClr val="FF0000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          </a:t>
                </a:r>
                <a:r>
                  <a:rPr lang="zh-CN" altLang="en-US" sz="2000">
                    <a:solidFill>
                      <a:srgbClr val="FF0000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（答案不唯一）</a:t>
                </a:r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indent="0" algn="l" defTabSz="266700" eaLnBrk="0" fontAlgn="base">
                  <a:spcAft>
                    <a:spcPct val="0"/>
                  </a:spcAft>
                </a:pPr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9095" y="2911475"/>
                <a:ext cx="5770245" cy="1950720"/>
              </a:xfrm>
              <a:prstGeom prst="rect">
                <a:avLst/>
              </a:prstGeom>
              <a:blipFill rotWithShape="1">
                <a:blip r:embed="rId2"/>
                <a:stretch>
                  <a:fillRect b="-10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1210" y="951230"/>
            <a:ext cx="10516870" cy="324548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1120775" y="3013075"/>
                <a:ext cx="10756900" cy="138493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:endParaRPr lang="en-US" altLang="zh-CN" sz="2000" i="1">
                  <a:solidFill>
                    <a:srgbClr val="FF0000"/>
                  </a:solidFill>
                  <a:latin typeface="Cambria Math" panose="02040503050406030204" charset="0"/>
                  <a:ea typeface="黑体" panose="02010609060101010101" charset="-122"/>
                  <a:cs typeface="Cambria Math" panose="02040503050406030204" charset="0"/>
                </a:endParaRPr>
              </a:p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−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         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           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=</m:t>
                      </m:r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1</m:t>
                      </m:r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      这瓶果汁喝完了。</m:t>
                      </m:r>
                    </m:oMath>
                  </m:oMathPara>
                </a14:m>
                <a:endParaRPr lang="en-US" altLang="zh-CN" sz="2000" i="1">
                  <a:solidFill>
                    <a:srgbClr val="FF0000"/>
                  </a:solidFill>
                  <a:latin typeface="Cambria Math" panose="02040503050406030204" charset="0"/>
                  <a:ea typeface="黑体" panose="02010609060101010101" charset="-122"/>
                  <a:cs typeface="Cambria Math" panose="02040503050406030204" charset="0"/>
                </a:endParaRPr>
              </a:p>
              <a:p>
                <a:pPr marL="0" indent="0" algn="l" defTabSz="266700" eaLnBrk="0" fontAlgn="base">
                  <a:spcAft>
                    <a:spcPct val="0"/>
                  </a:spcAft>
                </a:pPr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indent="0" algn="l" defTabSz="266700" eaLnBrk="0" fontAlgn="base">
                  <a:spcAft>
                    <a:spcPct val="0"/>
                  </a:spcAft>
                </a:pPr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0775" y="3013075"/>
                <a:ext cx="10756900" cy="1384935"/>
              </a:xfrm>
              <a:prstGeom prst="rect">
                <a:avLst/>
              </a:prstGeom>
              <a:blipFill rotWithShape="1">
                <a:blip r:embed="rId2"/>
                <a:stretch>
                  <a:fillRect b="-107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5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1090" y="1216025"/>
            <a:ext cx="9813925" cy="241173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214245" y="2776855"/>
            <a:ext cx="4933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98190" y="2776855"/>
            <a:ext cx="4933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83735" y="2776855"/>
            <a:ext cx="4933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50380" y="2776855"/>
            <a:ext cx="4933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77505" y="2776855"/>
            <a:ext cx="4933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17025" y="2776855"/>
            <a:ext cx="4933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</Words>
  <Application>WPS 演示</Application>
  <PresentationFormat>宽屏</PresentationFormat>
  <Paragraphs>97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Times New Roman</vt:lpstr>
      <vt:lpstr>黑体</vt:lpstr>
      <vt:lpstr>Cambria Math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191</cp:revision>
  <dcterms:created xsi:type="dcterms:W3CDTF">2019-06-19T02:08:00Z</dcterms:created>
  <dcterms:modified xsi:type="dcterms:W3CDTF">2024-09-02T09:23:38Z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DB9ABD7A0AE9427498D96DDAB05B8138_13</vt:lpwstr>
  </property>
</Properties>
</file>