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91" r:id="rId2"/>
    <p:sldId id="411" r:id="rId3"/>
    <p:sldId id="759" r:id="rId4"/>
    <p:sldId id="762" r:id="rId5"/>
    <p:sldId id="764" r:id="rId6"/>
    <p:sldId id="763" r:id="rId7"/>
    <p:sldId id="769" r:id="rId8"/>
    <p:sldId id="770" r:id="rId9"/>
    <p:sldId id="781" r:id="rId10"/>
    <p:sldId id="782" r:id="rId11"/>
    <p:sldId id="784" r:id="rId12"/>
    <p:sldId id="783" r:id="rId13"/>
    <p:sldId id="765" r:id="rId14"/>
    <p:sldId id="768" r:id="rId15"/>
    <p:sldId id="767" r:id="rId16"/>
    <p:sldId id="713" r:id="rId17"/>
    <p:sldId id="785" r:id="rId18"/>
    <p:sldId id="761" r:id="rId19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284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32">
          <p15:clr>
            <a:srgbClr val="A4A3A4"/>
          </p15:clr>
        </p15:guide>
        <p15:guide id="2" pos="2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66FF"/>
    <a:srgbClr val="0000FF"/>
    <a:srgbClr val="004D9F"/>
    <a:srgbClr val="D6854B"/>
    <a:srgbClr val="FF974D"/>
    <a:srgbClr val="E56C19"/>
    <a:srgbClr val="BDD6EE"/>
    <a:srgbClr val="EAF0FA"/>
    <a:srgbClr val="E4EB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06" autoAdjust="0"/>
    <p:restoredTop sz="86026" autoAdjust="0"/>
  </p:normalViewPr>
  <p:slideViewPr>
    <p:cSldViewPr showGuides="1">
      <p:cViewPr varScale="1">
        <p:scale>
          <a:sx n="97" d="100"/>
          <a:sy n="97" d="100"/>
        </p:scale>
        <p:origin x="768" y="62"/>
      </p:cViewPr>
      <p:guideLst>
        <p:guide orient="horz" pos="1706"/>
        <p:guide pos="28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3032"/>
        <p:guide pos="2133"/>
      </p:guideLst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6A9BBCEB-A6EB-4CB6-BCF6-8F5CA44A1DC1}" type="datetimeFigureOut">
              <a:rPr lang="zh-CN" altLang="en-US"/>
              <a:t>2023/7/25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88DC97E6-8DB8-4DE9-8729-4F1A43F66A1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C1DB3D5-2CA8-4B8F-B421-571B6BD8B95C}" type="datetime1">
              <a:rPr lang="zh-CN" altLang="en-US"/>
              <a:t>2023/7/25</a:t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9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defRPr/>
            </a:pPr>
            <a:r>
              <a:rPr lang="zh-CN" altLang="zh-CN" sz="1200"/>
              <a:t>单击此处编辑母版文本样式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第二级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第三级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第四级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F3CB808-3130-4D77-A222-D2649ED14188}" type="slidenum">
              <a:rPr lang="zh-CN" altLang="en-US"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DBEA543-A537-481B-86F6-550196B60E05}" type="datetime1">
              <a:rPr lang="zh-CN" altLang="en-US" smtClean="0"/>
              <a:t>2023/7/25</a:t>
            </a:fld>
            <a:endParaRPr lang="zh-CN" altLang="en-US" sz="1200"/>
          </a:p>
        </p:txBody>
      </p:sp>
      <p:sp>
        <p:nvSpPr>
          <p:cNvPr id="13317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8A860A5-30BF-464D-BED0-513EB1F1AF6E}" type="slidenum">
              <a:rPr lang="zh-CN" altLang="en-US" smtClean="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B68AF36-8280-4718-BE0E-DA5FDBE1639F}" type="datetime1">
              <a:rPr lang="zh-CN" altLang="en-US" smtClean="0"/>
              <a:t>2023/7/25</a:t>
            </a:fld>
            <a:endParaRPr lang="zh-CN" altLang="en-US" sz="1200"/>
          </a:p>
        </p:txBody>
      </p:sp>
      <p:sp>
        <p:nvSpPr>
          <p:cNvPr id="15365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C1EF5B-9FA9-4427-ACE6-D13AF319A848}" type="slidenum">
              <a:rPr lang="zh-CN" altLang="en-US" smtClean="0"/>
              <a:t>2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4086" y="158227"/>
            <a:ext cx="1964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" y="34260"/>
            <a:ext cx="648045" cy="6480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 userDrawn="1"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 userDrawn="1"/>
        </p:nvSpPr>
        <p:spPr>
          <a:xfrm>
            <a:off x="6966008" y="113477"/>
            <a:ext cx="2232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4D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rgbClr val="004D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 userDrawn="1"/>
        </p:nvSpPr>
        <p:spPr>
          <a:xfrm>
            <a:off x="2483855" y="1563680"/>
            <a:ext cx="42516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608587" y="96243"/>
            <a:ext cx="1964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" y="34260"/>
            <a:ext cx="524077" cy="52407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7646" y="2067715"/>
            <a:ext cx="7317174" cy="876744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116132" y="1275660"/>
            <a:ext cx="288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项目五 光电传感器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2194" y="2244477"/>
            <a:ext cx="780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任务三  光电传感器在自动生产线上的应用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二、知识储备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744824"/>
            <a:ext cx="413997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（三）光电计数器的分类</a:t>
            </a:r>
            <a:endParaRPr lang="zh-CN" altLang="zh-CN" sz="16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730" y="1405535"/>
            <a:ext cx="30962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激光对射型光电计数器</a:t>
            </a:r>
          </a:p>
        </p:txBody>
      </p:sp>
      <p:sp>
        <p:nvSpPr>
          <p:cNvPr id="7" name="矩形 6"/>
          <p:cNvSpPr/>
          <p:nvPr/>
        </p:nvSpPr>
        <p:spPr>
          <a:xfrm>
            <a:off x="513267" y="1925822"/>
            <a:ext cx="8524558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激光对射型光电计数器适用于通过平面输送带、传送机、流水线上的较小产品远距离计数，感应距离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0∽10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米，需现场无震动。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13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二、知识储备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744824"/>
            <a:ext cx="413997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（三）光电计数器的分类</a:t>
            </a:r>
            <a:endParaRPr lang="zh-CN" altLang="zh-CN" sz="16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730" y="1405535"/>
            <a:ext cx="37442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红外反射型光电感应计数器</a:t>
            </a:r>
          </a:p>
        </p:txBody>
      </p:sp>
      <p:sp>
        <p:nvSpPr>
          <p:cNvPr id="7" name="矩形 6"/>
          <p:cNvSpPr/>
          <p:nvPr/>
        </p:nvSpPr>
        <p:spPr>
          <a:xfrm>
            <a:off x="539720" y="2047949"/>
            <a:ext cx="83070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红外反射型光电感应计数器适用于输送带、流水线、纸张、板材等的计数，感应距离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0∽80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厘米，当有物体通过时，红外感应探头（红外光电传感器）接收到反射回来的红外线就计一个数。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151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二、知识储备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31683" y="627063"/>
            <a:ext cx="54360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（四）红外反射型光电感应计数器的安装</a:t>
            </a:r>
            <a:endParaRPr lang="zh-CN" altLang="zh-CN" sz="16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720" y="1271864"/>
            <a:ext cx="900796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安装时将红外感应探头固定在输送带的一侧，调整好高度和位置，插上电源即可使用。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6" r="3586"/>
          <a:stretch/>
        </p:blipFill>
        <p:spPr>
          <a:xfrm>
            <a:off x="107880" y="2054006"/>
            <a:ext cx="4176290" cy="193221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108325" y="4371875"/>
            <a:ext cx="435582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1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1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5-3-2 </a:t>
            </a:r>
            <a:r>
              <a:rPr lang="zh-CN" altLang="en-US" sz="1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红外反射型光电感应计数器安装示意图</a:t>
            </a:r>
            <a:endParaRPr lang="zh-CN" altLang="zh-CN" sz="14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09521" y="1905575"/>
            <a:ext cx="473447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使用时，没有物体红外探头不感应，有物体通过时才计数，物体通过要有间隔不能重叠。可根据产品的大小、速度、形状、颜色、间隔等因素，设置光电传感计数器信号时间、信号间隔等参数。还可搭配红外遥控器，实现远程设置及控制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8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8101013" y="2601913"/>
            <a:ext cx="482600" cy="7778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45421" y="1911032"/>
            <a:ext cx="23643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000" b="1" dirty="0">
              <a:solidFill>
                <a:schemeClr val="accent1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7348538" y="2574925"/>
            <a:ext cx="541337" cy="109538"/>
          </a:xfrm>
          <a:prstGeom prst="triangle">
            <a:avLst/>
          </a:prstGeom>
          <a:solidFill>
            <a:srgbClr val="4384F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7656513" y="2574925"/>
            <a:ext cx="515937" cy="106363"/>
          </a:xfrm>
          <a:prstGeom prst="triangle">
            <a:avLst/>
          </a:prstGeom>
          <a:solidFill>
            <a:srgbClr val="E9423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7956550" y="2571750"/>
            <a:ext cx="425450" cy="107950"/>
          </a:xfrm>
          <a:prstGeom prst="triangle">
            <a:avLst/>
          </a:prstGeom>
          <a:solidFill>
            <a:srgbClr val="FBBD0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pSp>
        <p:nvGrpSpPr>
          <p:cNvPr id="7" name="组合 9"/>
          <p:cNvGrpSpPr/>
          <p:nvPr/>
        </p:nvGrpSpPr>
        <p:grpSpPr bwMode="auto">
          <a:xfrm>
            <a:off x="611188" y="1635125"/>
            <a:ext cx="1122362" cy="1104900"/>
            <a:chOff x="435062" y="2197292"/>
            <a:chExt cx="2503108" cy="2448000"/>
          </a:xfrm>
        </p:grpSpPr>
        <p:grpSp>
          <p:nvGrpSpPr>
            <p:cNvPr id="8" name="组合 10"/>
            <p:cNvGrpSpPr/>
            <p:nvPr/>
          </p:nvGrpSpPr>
          <p:grpSpPr bwMode="auto">
            <a:xfrm>
              <a:off x="490170" y="2197292"/>
              <a:ext cx="2448000" cy="2448000"/>
              <a:chOff x="3384388" y="-791390"/>
              <a:chExt cx="2448000" cy="2448000"/>
            </a:xfrm>
          </p:grpSpPr>
          <p:sp>
            <p:nvSpPr>
              <p:cNvPr id="11" name="圆角矩形 10"/>
              <p:cNvSpPr>
                <a:spLocks noChangeAspect="1"/>
              </p:cNvSpPr>
              <p:nvPr/>
            </p:nvSpPr>
            <p:spPr>
              <a:xfrm rot="2700000">
                <a:off x="3385157" y="-790621"/>
                <a:ext cx="2448000" cy="2446461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6000">
                    <a:schemeClr val="bg1"/>
                  </a:gs>
                  <a:gs pos="100000">
                    <a:srgbClr val="ECECEC"/>
                  </a:gs>
                </a:gsLst>
                <a:lin ang="13500000" scaled="1"/>
              </a:gradFill>
              <a:ln w="19050">
                <a:solidFill>
                  <a:schemeClr val="bg1"/>
                </a:solidFill>
              </a:ln>
              <a:effectLst>
                <a:outerShdw blurRad="508000" dist="508000" dir="2700000" sx="95000" sy="95000" algn="tl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" name="圆角矩形 11"/>
              <p:cNvSpPr>
                <a:spLocks noChangeAspect="1"/>
              </p:cNvSpPr>
              <p:nvPr/>
            </p:nvSpPr>
            <p:spPr>
              <a:xfrm rot="2700000">
                <a:off x="3448537" y="-737512"/>
                <a:ext cx="2342483" cy="2340247"/>
              </a:xfrm>
              <a:prstGeom prst="roundRect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  <a:effectLst>
                <a:outerShdw blurRad="508000" dist="508000" dir="2700000" sx="95000" sy="95000" algn="tl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435062" y="2292259"/>
              <a:ext cx="2442921" cy="14294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3600">
                  <a:solidFill>
                    <a:schemeClr val="accent1">
                      <a:lumMod val="50000"/>
                    </a:schemeClr>
                  </a:solidFill>
                  <a:latin typeface="Impact" panose="020B0806030902050204" pitchFamily="34" charset="0"/>
                  <a:ea typeface="华文细黑" panose="02010600040101010101" charset="-122"/>
                </a:rPr>
                <a:t>03</a:t>
              </a:r>
              <a:endParaRPr lang="zh-CN" altLang="en-US" sz="36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华文细黑" panose="02010600040101010101" charset="-122"/>
              </a:endParaRPr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532907" y="3525668"/>
              <a:ext cx="2370079" cy="679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rgbClr val="7F7F7F"/>
                  </a:solidFill>
                  <a:latin typeface="华文细黑" panose="02010600040101010101" charset="-122"/>
                  <a:ea typeface="华文细黑" panose="02010600040101010101" charset="-122"/>
                </a:rPr>
                <a:t>Part One</a:t>
              </a:r>
            </a:p>
          </p:txBody>
        </p:sp>
      </p:grpSp>
      <p:cxnSp>
        <p:nvCxnSpPr>
          <p:cNvPr id="13" name="直接连接符 12"/>
          <p:cNvCxnSpPr/>
          <p:nvPr/>
        </p:nvCxnSpPr>
        <p:spPr bwMode="auto">
          <a:xfrm>
            <a:off x="2124075" y="2679700"/>
            <a:ext cx="64801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974978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三、任务实施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8173" y="858465"/>
            <a:ext cx="866097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运用互联网检索出适合螺蛳粉袋装生产车间使用的光电计数器。</a:t>
            </a:r>
            <a:endParaRPr lang="zh-CN" altLang="zh-CN" sz="16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8173" y="1851700"/>
            <a:ext cx="86609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记录适合螺蛳粉袋装生产车间使用的光电计数器的品牌、价格、检测方式、感应距离、安装要求。</a:t>
            </a:r>
          </a:p>
        </p:txBody>
      </p:sp>
      <p:sp>
        <p:nvSpPr>
          <p:cNvPr id="7" name="矩形 6"/>
          <p:cNvSpPr/>
          <p:nvPr/>
        </p:nvSpPr>
        <p:spPr>
          <a:xfrm>
            <a:off x="208173" y="3236160"/>
            <a:ext cx="7812225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步骤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举出实例说明为什么要选择该光电计数器。</a:t>
            </a:r>
          </a:p>
        </p:txBody>
      </p:sp>
    </p:spTree>
    <p:extLst>
      <p:ext uri="{BB962C8B-B14F-4D97-AF65-F5344CB8AC3E}">
        <p14:creationId xmlns:p14="http://schemas.microsoft.com/office/powerpoint/2010/main" val="262978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8101013" y="2601913"/>
            <a:ext cx="482600" cy="7778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45421" y="1911032"/>
            <a:ext cx="23643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  <a:endParaRPr lang="zh-CN" altLang="en-US" sz="3000" b="1" dirty="0">
              <a:solidFill>
                <a:schemeClr val="accent1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7348538" y="2574925"/>
            <a:ext cx="541337" cy="109538"/>
          </a:xfrm>
          <a:prstGeom prst="triangle">
            <a:avLst/>
          </a:prstGeom>
          <a:solidFill>
            <a:srgbClr val="4384F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7656513" y="2574925"/>
            <a:ext cx="515937" cy="106363"/>
          </a:xfrm>
          <a:prstGeom prst="triangle">
            <a:avLst/>
          </a:prstGeom>
          <a:solidFill>
            <a:srgbClr val="E9423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7956550" y="2571750"/>
            <a:ext cx="425450" cy="107950"/>
          </a:xfrm>
          <a:prstGeom prst="triangle">
            <a:avLst/>
          </a:prstGeom>
          <a:solidFill>
            <a:srgbClr val="FBBD0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pSp>
        <p:nvGrpSpPr>
          <p:cNvPr id="7" name="组合 9"/>
          <p:cNvGrpSpPr/>
          <p:nvPr/>
        </p:nvGrpSpPr>
        <p:grpSpPr bwMode="auto">
          <a:xfrm>
            <a:off x="611188" y="1635125"/>
            <a:ext cx="1122362" cy="1104900"/>
            <a:chOff x="435062" y="2197292"/>
            <a:chExt cx="2503108" cy="2448000"/>
          </a:xfrm>
        </p:grpSpPr>
        <p:grpSp>
          <p:nvGrpSpPr>
            <p:cNvPr id="8" name="组合 10"/>
            <p:cNvGrpSpPr/>
            <p:nvPr/>
          </p:nvGrpSpPr>
          <p:grpSpPr bwMode="auto">
            <a:xfrm>
              <a:off x="490170" y="2197292"/>
              <a:ext cx="2448000" cy="2448000"/>
              <a:chOff x="3384388" y="-791390"/>
              <a:chExt cx="2448000" cy="2448000"/>
            </a:xfrm>
          </p:grpSpPr>
          <p:sp>
            <p:nvSpPr>
              <p:cNvPr id="11" name="圆角矩形 10"/>
              <p:cNvSpPr>
                <a:spLocks noChangeAspect="1"/>
              </p:cNvSpPr>
              <p:nvPr/>
            </p:nvSpPr>
            <p:spPr>
              <a:xfrm rot="2700000">
                <a:off x="3385157" y="-790621"/>
                <a:ext cx="2448000" cy="2446461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6000">
                    <a:schemeClr val="bg1"/>
                  </a:gs>
                  <a:gs pos="100000">
                    <a:srgbClr val="ECECEC"/>
                  </a:gs>
                </a:gsLst>
                <a:lin ang="13500000" scaled="1"/>
              </a:gradFill>
              <a:ln w="19050">
                <a:solidFill>
                  <a:schemeClr val="bg1"/>
                </a:solidFill>
              </a:ln>
              <a:effectLst>
                <a:outerShdw blurRad="508000" dist="508000" dir="2700000" sx="95000" sy="95000" algn="tl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" name="圆角矩形 11"/>
              <p:cNvSpPr>
                <a:spLocks noChangeAspect="1"/>
              </p:cNvSpPr>
              <p:nvPr/>
            </p:nvSpPr>
            <p:spPr>
              <a:xfrm rot="2700000">
                <a:off x="3448537" y="-737512"/>
                <a:ext cx="2342483" cy="2340247"/>
              </a:xfrm>
              <a:prstGeom prst="roundRect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  <a:effectLst>
                <a:outerShdw blurRad="508000" dist="508000" dir="2700000" sx="95000" sy="95000" algn="tl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435062" y="2292259"/>
              <a:ext cx="2442921" cy="14294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3600">
                  <a:solidFill>
                    <a:schemeClr val="accent1">
                      <a:lumMod val="50000"/>
                    </a:schemeClr>
                  </a:solidFill>
                  <a:latin typeface="Impact" panose="020B0806030902050204" pitchFamily="34" charset="0"/>
                  <a:ea typeface="华文细黑" panose="02010600040101010101" charset="-122"/>
                </a:rPr>
                <a:t>04</a:t>
              </a:r>
              <a:endParaRPr lang="zh-CN" altLang="en-US" sz="36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华文细黑" panose="02010600040101010101" charset="-122"/>
              </a:endParaRPr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532907" y="3525668"/>
              <a:ext cx="2370079" cy="679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rgbClr val="7F7F7F"/>
                  </a:solidFill>
                  <a:latin typeface="华文细黑" panose="02010600040101010101" charset="-122"/>
                  <a:ea typeface="华文细黑" panose="02010600040101010101" charset="-122"/>
                </a:rPr>
                <a:t>Part One</a:t>
              </a:r>
            </a:p>
          </p:txBody>
        </p:sp>
      </p:grpSp>
      <p:cxnSp>
        <p:nvCxnSpPr>
          <p:cNvPr id="13" name="直接连接符 12"/>
          <p:cNvCxnSpPr/>
          <p:nvPr/>
        </p:nvCxnSpPr>
        <p:spPr bwMode="auto">
          <a:xfrm>
            <a:off x="2124075" y="2679700"/>
            <a:ext cx="64801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48868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四、任务总结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07815" y="987640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lnSpc>
                <a:spcPct val="17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光电计数器的工作原理</a:t>
            </a:r>
            <a:endParaRPr lang="en-US" altLang="zh-CN" sz="20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7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光电计数器的分类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309595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五、企业案例分享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0992" y="1208206"/>
            <a:ext cx="3960015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    某螺蛳粉袋装生产车间有调制干粉包传送带、调味配料包传送带、辣油包传送带、酸醋包传送带、配菜包传送带共五条传送带组成。每条传送带都需要对传送的物料进行计数，目的是提高工作效率、节约成本，为企业管理提供数据。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75" y="1179194"/>
            <a:ext cx="4648200" cy="311340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4445113" y="4408298"/>
            <a:ext cx="389390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1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1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5-3-3 </a:t>
            </a:r>
            <a:r>
              <a:rPr lang="zh-CN" altLang="en-US" sz="1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螺蛳粉袋装生产车间</a:t>
            </a:r>
            <a:endParaRPr lang="zh-CN" altLang="zh-CN" sz="14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36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5803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3"/>
          <p:cNvGrpSpPr/>
          <p:nvPr/>
        </p:nvGrpSpPr>
        <p:grpSpPr bwMode="auto">
          <a:xfrm>
            <a:off x="971650" y="1472688"/>
            <a:ext cx="1800225" cy="1882775"/>
            <a:chOff x="430006" y="1962125"/>
            <a:chExt cx="2880000" cy="2880000"/>
          </a:xfrm>
        </p:grpSpPr>
        <p:sp>
          <p:nvSpPr>
            <p:cNvPr id="5" name="圆角矩形 4"/>
            <p:cNvSpPr>
              <a:spLocks noChangeAspect="1"/>
            </p:cNvSpPr>
            <p:nvPr/>
          </p:nvSpPr>
          <p:spPr>
            <a:xfrm rot="2700000">
              <a:off x="430006" y="1962125"/>
              <a:ext cx="2880000" cy="2880000"/>
            </a:xfrm>
            <a:prstGeom prst="round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圆角矩形 7"/>
            <p:cNvSpPr>
              <a:spLocks noChangeAspect="1"/>
            </p:cNvSpPr>
            <p:nvPr/>
          </p:nvSpPr>
          <p:spPr>
            <a:xfrm rot="2700000">
              <a:off x="643699" y="2175458"/>
              <a:ext cx="2452614" cy="2453333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79531" y="2571637"/>
              <a:ext cx="1836190" cy="10150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目 录</a:t>
              </a:r>
              <a:endPara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CONTENTS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724081" y="1074180"/>
            <a:ext cx="158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矩形 9"/>
          <p:cNvSpPr/>
          <p:nvPr/>
        </p:nvSpPr>
        <p:spPr>
          <a:xfrm>
            <a:off x="5724080" y="3180749"/>
            <a:ext cx="3148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2" name="圆角矩形 11"/>
          <p:cNvSpPr>
            <a:spLocks noChangeAspect="1"/>
          </p:cNvSpPr>
          <p:nvPr/>
        </p:nvSpPr>
        <p:spPr>
          <a:xfrm rot="2700000">
            <a:off x="4883975" y="3173764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>
            <a:spLocks noChangeAspect="1"/>
          </p:cNvSpPr>
          <p:nvPr/>
        </p:nvSpPr>
        <p:spPr>
          <a:xfrm rot="2700000">
            <a:off x="4946205" y="3241074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73"/>
          <p:cNvSpPr txBox="1">
            <a:spLocks noChangeArrowheads="1"/>
          </p:cNvSpPr>
          <p:nvPr/>
        </p:nvSpPr>
        <p:spPr bwMode="auto">
          <a:xfrm>
            <a:off x="4967795" y="3201704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3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  <p:sp>
        <p:nvSpPr>
          <p:cNvPr id="17" name="圆角矩形 11"/>
          <p:cNvSpPr>
            <a:spLocks noChangeAspect="1"/>
          </p:cNvSpPr>
          <p:nvPr/>
        </p:nvSpPr>
        <p:spPr>
          <a:xfrm rot="2700000">
            <a:off x="4843335" y="2136934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2"/>
          <p:cNvSpPr>
            <a:spLocks noChangeAspect="1"/>
          </p:cNvSpPr>
          <p:nvPr/>
        </p:nvSpPr>
        <p:spPr>
          <a:xfrm rot="2700000">
            <a:off x="4906200" y="2204244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73"/>
          <p:cNvSpPr txBox="1">
            <a:spLocks noChangeArrowheads="1"/>
          </p:cNvSpPr>
          <p:nvPr/>
        </p:nvSpPr>
        <p:spPr bwMode="auto">
          <a:xfrm>
            <a:off x="4927790" y="2165509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2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24080" y="208374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知识储备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70"/>
          <p:cNvGrpSpPr/>
          <p:nvPr/>
        </p:nvGrpSpPr>
        <p:grpSpPr bwMode="auto">
          <a:xfrm>
            <a:off x="4839140" y="1085109"/>
            <a:ext cx="538163" cy="504825"/>
            <a:chOff x="5736000" y="890035"/>
            <a:chExt cx="720000" cy="721684"/>
          </a:xfrm>
        </p:grpSpPr>
        <p:sp>
          <p:nvSpPr>
            <p:cNvPr id="4" name="圆角矩形 3"/>
            <p:cNvSpPr>
              <a:spLocks noChangeAspect="1"/>
            </p:cNvSpPr>
            <p:nvPr/>
          </p:nvSpPr>
          <p:spPr>
            <a:xfrm rot="2700000">
              <a:off x="5735158" y="890877"/>
              <a:ext cx="721684" cy="720000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圆角矩形 5"/>
            <p:cNvSpPr>
              <a:spLocks noChangeAspect="1"/>
            </p:cNvSpPr>
            <p:nvPr/>
          </p:nvSpPr>
          <p:spPr>
            <a:xfrm rot="2700000">
              <a:off x="5824874" y="981142"/>
              <a:ext cx="540128" cy="539469"/>
            </a:xfrm>
            <a:prstGeom prst="roundRect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73"/>
            <p:cNvSpPr txBox="1">
              <a:spLocks noChangeArrowheads="1"/>
            </p:cNvSpPr>
            <p:nvPr/>
          </p:nvSpPr>
          <p:spPr bwMode="auto">
            <a:xfrm>
              <a:off x="5870610" y="906828"/>
              <a:ext cx="448657" cy="57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000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haroni"/>
                </a:rPr>
                <a:t>1</a:t>
              </a:r>
              <a:endParaRPr lang="zh-CN" altLang="en-US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724080" y="4142904"/>
            <a:ext cx="3148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</a:p>
        </p:txBody>
      </p:sp>
      <p:sp>
        <p:nvSpPr>
          <p:cNvPr id="21" name="圆角矩形 20"/>
          <p:cNvSpPr>
            <a:spLocks noChangeAspect="1"/>
          </p:cNvSpPr>
          <p:nvPr/>
        </p:nvSpPr>
        <p:spPr>
          <a:xfrm rot="2700000">
            <a:off x="4883975" y="4135919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>
            <a:spLocks noChangeAspect="1"/>
          </p:cNvSpPr>
          <p:nvPr/>
        </p:nvSpPr>
        <p:spPr>
          <a:xfrm rot="2700000">
            <a:off x="4946205" y="4203229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73"/>
          <p:cNvSpPr txBox="1">
            <a:spLocks noChangeArrowheads="1"/>
          </p:cNvSpPr>
          <p:nvPr/>
        </p:nvSpPr>
        <p:spPr bwMode="auto">
          <a:xfrm>
            <a:off x="4967795" y="4163859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4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8101013" y="2601913"/>
            <a:ext cx="482600" cy="7778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45421" y="1911032"/>
            <a:ext cx="2364315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  <a:p>
            <a:pPr>
              <a:defRPr/>
            </a:pPr>
            <a:endParaRPr lang="zh-CN" altLang="en-US" sz="3000" b="1" dirty="0">
              <a:solidFill>
                <a:schemeClr val="accent1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7348538" y="2574925"/>
            <a:ext cx="541337" cy="109538"/>
          </a:xfrm>
          <a:prstGeom prst="triangle">
            <a:avLst/>
          </a:prstGeom>
          <a:solidFill>
            <a:srgbClr val="4384F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7656513" y="2574925"/>
            <a:ext cx="515937" cy="106363"/>
          </a:xfrm>
          <a:prstGeom prst="triangle">
            <a:avLst/>
          </a:prstGeom>
          <a:solidFill>
            <a:srgbClr val="E9423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7956550" y="2571750"/>
            <a:ext cx="425450" cy="107950"/>
          </a:xfrm>
          <a:prstGeom prst="triangle">
            <a:avLst/>
          </a:prstGeom>
          <a:solidFill>
            <a:srgbClr val="FBBD0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pSp>
        <p:nvGrpSpPr>
          <p:cNvPr id="7" name="组合 9"/>
          <p:cNvGrpSpPr/>
          <p:nvPr/>
        </p:nvGrpSpPr>
        <p:grpSpPr bwMode="auto">
          <a:xfrm>
            <a:off x="611188" y="1635125"/>
            <a:ext cx="1122362" cy="1104900"/>
            <a:chOff x="435062" y="2197292"/>
            <a:chExt cx="2503108" cy="2448000"/>
          </a:xfrm>
        </p:grpSpPr>
        <p:grpSp>
          <p:nvGrpSpPr>
            <p:cNvPr id="8" name="组合 10"/>
            <p:cNvGrpSpPr/>
            <p:nvPr/>
          </p:nvGrpSpPr>
          <p:grpSpPr bwMode="auto">
            <a:xfrm>
              <a:off x="490170" y="2197292"/>
              <a:ext cx="2448000" cy="2448000"/>
              <a:chOff x="3384388" y="-791390"/>
              <a:chExt cx="2448000" cy="2448000"/>
            </a:xfrm>
          </p:grpSpPr>
          <p:sp>
            <p:nvSpPr>
              <p:cNvPr id="11" name="圆角矩形 10"/>
              <p:cNvSpPr>
                <a:spLocks noChangeAspect="1"/>
              </p:cNvSpPr>
              <p:nvPr/>
            </p:nvSpPr>
            <p:spPr>
              <a:xfrm rot="2700000">
                <a:off x="3385157" y="-790621"/>
                <a:ext cx="2448000" cy="2446461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6000">
                    <a:schemeClr val="bg1"/>
                  </a:gs>
                  <a:gs pos="100000">
                    <a:srgbClr val="ECECEC"/>
                  </a:gs>
                </a:gsLst>
                <a:lin ang="13500000" scaled="1"/>
              </a:gradFill>
              <a:ln w="19050">
                <a:solidFill>
                  <a:schemeClr val="bg1"/>
                </a:solidFill>
              </a:ln>
              <a:effectLst>
                <a:outerShdw blurRad="508000" dist="508000" dir="2700000" sx="95000" sy="95000" algn="tl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" name="圆角矩形 11"/>
              <p:cNvSpPr>
                <a:spLocks noChangeAspect="1"/>
              </p:cNvSpPr>
              <p:nvPr/>
            </p:nvSpPr>
            <p:spPr>
              <a:xfrm rot="2700000">
                <a:off x="3448537" y="-737512"/>
                <a:ext cx="2342483" cy="2340247"/>
              </a:xfrm>
              <a:prstGeom prst="roundRect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  <a:effectLst>
                <a:outerShdw blurRad="508000" dist="508000" dir="2700000" sx="95000" sy="95000" algn="tl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435062" y="2292259"/>
              <a:ext cx="2442921" cy="14294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3600" dirty="0">
                  <a:solidFill>
                    <a:schemeClr val="accent1">
                      <a:lumMod val="50000"/>
                    </a:schemeClr>
                  </a:solidFill>
                  <a:latin typeface="Impact" panose="020B0806030902050204" pitchFamily="34" charset="0"/>
                  <a:ea typeface="华文细黑" panose="02010600040101010101" charset="-122"/>
                </a:rPr>
                <a:t>01</a:t>
              </a:r>
              <a:endParaRPr lang="zh-CN" altLang="en-US" sz="36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华文细黑" panose="02010600040101010101" charset="-122"/>
              </a:endParaRPr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532907" y="3525668"/>
              <a:ext cx="2370079" cy="679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rgbClr val="7F7F7F"/>
                  </a:solidFill>
                  <a:latin typeface="华文细黑" panose="02010600040101010101" charset="-122"/>
                  <a:ea typeface="华文细黑" panose="02010600040101010101" charset="-122"/>
                </a:rPr>
                <a:t>Part One</a:t>
              </a:r>
            </a:p>
          </p:txBody>
        </p:sp>
      </p:grpSp>
      <p:cxnSp>
        <p:nvCxnSpPr>
          <p:cNvPr id="13" name="直接连接符 12"/>
          <p:cNvCxnSpPr/>
          <p:nvPr/>
        </p:nvCxnSpPr>
        <p:spPr bwMode="auto">
          <a:xfrm>
            <a:off x="2124075" y="2679700"/>
            <a:ext cx="64801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一、任务描述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1725" y="1084264"/>
            <a:ext cx="758244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     以课程实训小组（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5~6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人为一组）为单位，确定小组长，由组长负责指定主持人、计时员、记录员、小组发言人、秩序维护员。 通过查询、搜集资料，选择适合本任务要求的光电计数器，并说明选择的理由。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    关键知识点：光电计数器资料搜集整理、选型。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    关键技能点：搜集、整理光电计数器资料，正确进行选型。</a:t>
            </a:r>
          </a:p>
        </p:txBody>
      </p:sp>
    </p:spTree>
    <p:extLst>
      <p:ext uri="{BB962C8B-B14F-4D97-AF65-F5344CB8AC3E}">
        <p14:creationId xmlns:p14="http://schemas.microsoft.com/office/powerpoint/2010/main" val="113525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8101013" y="2601913"/>
            <a:ext cx="482600" cy="7778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45421" y="1911032"/>
            <a:ext cx="23643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知识储备</a:t>
            </a:r>
            <a:endParaRPr lang="zh-CN" altLang="en-US" sz="3000" b="1" dirty="0">
              <a:solidFill>
                <a:schemeClr val="accent1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7348538" y="2574925"/>
            <a:ext cx="541337" cy="109538"/>
          </a:xfrm>
          <a:prstGeom prst="triangle">
            <a:avLst/>
          </a:prstGeom>
          <a:solidFill>
            <a:srgbClr val="4384F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7656513" y="2574925"/>
            <a:ext cx="515937" cy="106363"/>
          </a:xfrm>
          <a:prstGeom prst="triangle">
            <a:avLst/>
          </a:prstGeom>
          <a:solidFill>
            <a:srgbClr val="E9423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7956550" y="2571750"/>
            <a:ext cx="425450" cy="107950"/>
          </a:xfrm>
          <a:prstGeom prst="triangle">
            <a:avLst/>
          </a:prstGeom>
          <a:solidFill>
            <a:srgbClr val="FBBD0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pSp>
        <p:nvGrpSpPr>
          <p:cNvPr id="7" name="组合 9"/>
          <p:cNvGrpSpPr/>
          <p:nvPr/>
        </p:nvGrpSpPr>
        <p:grpSpPr bwMode="auto">
          <a:xfrm>
            <a:off x="611188" y="1635125"/>
            <a:ext cx="1122362" cy="1104900"/>
            <a:chOff x="435062" y="2197292"/>
            <a:chExt cx="2503108" cy="2448000"/>
          </a:xfrm>
        </p:grpSpPr>
        <p:grpSp>
          <p:nvGrpSpPr>
            <p:cNvPr id="8" name="组合 10"/>
            <p:cNvGrpSpPr/>
            <p:nvPr/>
          </p:nvGrpSpPr>
          <p:grpSpPr bwMode="auto">
            <a:xfrm>
              <a:off x="490170" y="2197292"/>
              <a:ext cx="2448000" cy="2448000"/>
              <a:chOff x="3384388" y="-791390"/>
              <a:chExt cx="2448000" cy="2448000"/>
            </a:xfrm>
          </p:grpSpPr>
          <p:sp>
            <p:nvSpPr>
              <p:cNvPr id="11" name="圆角矩形 10"/>
              <p:cNvSpPr>
                <a:spLocks noChangeAspect="1"/>
              </p:cNvSpPr>
              <p:nvPr/>
            </p:nvSpPr>
            <p:spPr>
              <a:xfrm rot="2700000">
                <a:off x="3385157" y="-790621"/>
                <a:ext cx="2448000" cy="2446461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6000">
                    <a:schemeClr val="bg1"/>
                  </a:gs>
                  <a:gs pos="100000">
                    <a:srgbClr val="ECECEC"/>
                  </a:gs>
                </a:gsLst>
                <a:lin ang="13500000" scaled="1"/>
              </a:gradFill>
              <a:ln w="19050">
                <a:solidFill>
                  <a:schemeClr val="bg1"/>
                </a:solidFill>
              </a:ln>
              <a:effectLst>
                <a:outerShdw blurRad="508000" dist="508000" dir="2700000" sx="95000" sy="95000" algn="tl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" name="圆角矩形 11"/>
              <p:cNvSpPr>
                <a:spLocks noChangeAspect="1"/>
              </p:cNvSpPr>
              <p:nvPr/>
            </p:nvSpPr>
            <p:spPr>
              <a:xfrm rot="2700000">
                <a:off x="3448537" y="-737512"/>
                <a:ext cx="2342483" cy="2340247"/>
              </a:xfrm>
              <a:prstGeom prst="roundRect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  <a:effectLst>
                <a:outerShdw blurRad="508000" dist="508000" dir="2700000" sx="95000" sy="95000" algn="tl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435062" y="2292259"/>
              <a:ext cx="2442921" cy="14294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3600">
                  <a:solidFill>
                    <a:schemeClr val="accent1">
                      <a:lumMod val="50000"/>
                    </a:schemeClr>
                  </a:solidFill>
                  <a:latin typeface="Impact" panose="020B0806030902050204" pitchFamily="34" charset="0"/>
                  <a:ea typeface="华文细黑" panose="02010600040101010101" charset="-122"/>
                </a:rPr>
                <a:t>02</a:t>
              </a:r>
              <a:endParaRPr lang="zh-CN" altLang="en-US" sz="36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华文细黑" panose="02010600040101010101" charset="-122"/>
              </a:endParaRPr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532907" y="3525668"/>
              <a:ext cx="2370079" cy="679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rgbClr val="7F7F7F"/>
                  </a:solidFill>
                  <a:latin typeface="华文细黑" panose="02010600040101010101" charset="-122"/>
                  <a:ea typeface="华文细黑" panose="02010600040101010101" charset="-122"/>
                </a:rPr>
                <a:t>Part One</a:t>
              </a:r>
            </a:p>
          </p:txBody>
        </p:sp>
      </p:grpSp>
      <p:cxnSp>
        <p:nvCxnSpPr>
          <p:cNvPr id="13" name="直接连接符 12"/>
          <p:cNvCxnSpPr/>
          <p:nvPr/>
        </p:nvCxnSpPr>
        <p:spPr bwMode="auto">
          <a:xfrm>
            <a:off x="2124075" y="2679700"/>
            <a:ext cx="64801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52708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二、知识储备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744824"/>
            <a:ext cx="51480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（一）光电传感器在产品计数上的应用</a:t>
            </a:r>
            <a:endParaRPr lang="zh-CN" altLang="zh-CN" sz="16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3718" y="1491675"/>
            <a:ext cx="79898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物料在传送带上传送时，不断地遮挡光源到光电传感器的光路，使光电脉冲电路产生一个个脉冲信号。 物料每遮光一次，光电传感器电路便产生一个脉冲信号。 因此，输出的脉冲数即代表产品的数目，该脉冲经计数电路计数并在显示屏上显示出来。</a:t>
            </a:r>
            <a:endParaRPr lang="zh-CN" altLang="zh-CN" sz="16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10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二、知识储备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77347" y="627615"/>
            <a:ext cx="471601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（二）光电计数器</a:t>
            </a:r>
            <a:endParaRPr lang="zh-CN" altLang="zh-CN" sz="16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108" y="1131650"/>
            <a:ext cx="83631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光电计数器是利用光电元件制成的自动计数装置。</a:t>
            </a:r>
            <a:endParaRPr lang="en-US" altLang="zh-CN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其工作原理是从光源发出的一束平行光照射在光电元件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如光电管、光敏电阻等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上，每当这束光被遮挡一次时，光电元件的工作状态就改变一次，通过放大器可使计数器记下被遮挡的次数。常用于记录成品数量或展览会参观者人数。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123830" y="4572233"/>
            <a:ext cx="389390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1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1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5-3-1 </a:t>
            </a:r>
            <a:r>
              <a:rPr lang="zh-CN" altLang="en-US" sz="1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光电计数器</a:t>
            </a:r>
            <a:endParaRPr lang="zh-CN" altLang="zh-CN" sz="1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00A7CC2-D1E7-DC57-1265-9FB6E92C6B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0"/>
          <a:stretch/>
        </p:blipFill>
        <p:spPr>
          <a:xfrm>
            <a:off x="3131900" y="2803255"/>
            <a:ext cx="2139720" cy="185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567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二、知识储备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744824"/>
            <a:ext cx="413997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（三）光电计数器的分类</a:t>
            </a:r>
            <a:endParaRPr lang="zh-CN" altLang="zh-CN" sz="16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4259" y="1359034"/>
            <a:ext cx="798989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光电计数器根据其所使用的光电传感器的不同，可以分为红外对射型、红外反射型、激光对射型、光纤型等。因其使用的光电传感器不同，光电计数器的应用场景也不同。</a:t>
            </a:r>
            <a:endParaRPr lang="zh-CN" altLang="zh-CN" sz="16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4259" y="2946969"/>
            <a:ext cx="258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光纤型光电计数器</a:t>
            </a:r>
          </a:p>
        </p:txBody>
      </p:sp>
      <p:sp>
        <p:nvSpPr>
          <p:cNvPr id="7" name="矩形 6"/>
          <p:cNvSpPr/>
          <p:nvPr/>
        </p:nvSpPr>
        <p:spPr>
          <a:xfrm>
            <a:off x="276384" y="3510784"/>
            <a:ext cx="8524558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光纤型光电计数器适用于小物体的计件点数，感应距离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0∽10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厘米，可视红外光点射到物品计一次数。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939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二、知识储备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744824"/>
            <a:ext cx="413997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（三）光电计数器的分类</a:t>
            </a:r>
            <a:endParaRPr lang="zh-CN" altLang="zh-CN" sz="16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730" y="1451590"/>
            <a:ext cx="30962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红外对射型光电计数器</a:t>
            </a:r>
          </a:p>
        </p:txBody>
      </p:sp>
      <p:sp>
        <p:nvSpPr>
          <p:cNvPr id="7" name="矩形 6"/>
          <p:cNvSpPr/>
          <p:nvPr/>
        </p:nvSpPr>
        <p:spPr>
          <a:xfrm>
            <a:off x="532130" y="1937236"/>
            <a:ext cx="8524558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红外对射型光电计数器适用于通过平面的流水线、输送带、传送机等较大产品的计件点数，感应距离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0∽5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米。红外对射型光电计数器当有物体通过时，阻断探头间红外线传输就计一个数。红外对射型光电计数器使用时，被测物体要高于感应探头，能阻断探头间的红外线传输，且物体通过时要有间隔不能重叠。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370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c86c0bdd-a085-4c00-ad47-77e99e34ecf3"/>
  <p:tag name="COMMONDATA" val="eyJoZGlkIjoiNGY5NmQ1YmVkMGM0MjdlNmJhMThhMTA3ZjNjYjQ1YzYifQ=="/>
</p:tagLst>
</file>

<file path=ppt/theme/theme1.xml><?xml version="1.0" encoding="utf-8"?>
<a:theme xmlns:a="http://schemas.openxmlformats.org/drawingml/2006/main" name="自定义设计方案_2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455C8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902</Words>
  <Application>Microsoft Office PowerPoint</Application>
  <PresentationFormat>全屏显示(16:9)</PresentationFormat>
  <Paragraphs>73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华文细黑</vt:lpstr>
      <vt:lpstr>宋体</vt:lpstr>
      <vt:lpstr>微软雅黑</vt:lpstr>
      <vt:lpstr>Arial</vt:lpstr>
      <vt:lpstr>Impact</vt:lpstr>
      <vt:lpstr>自定义设计方案_2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wuwenjie</dc:creator>
  <cp:lastModifiedBy>Emotiona L</cp:lastModifiedBy>
  <cp:revision>1592</cp:revision>
  <dcterms:created xsi:type="dcterms:W3CDTF">2013-04-24T01:35:00Z</dcterms:created>
  <dcterms:modified xsi:type="dcterms:W3CDTF">2023-07-25T14:31:43Z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KSORubyTemplateID">
    <vt:lpwstr>13</vt:lpwstr>
  </property>
  <property fmtid="{D5CDD505-2E9C-101B-9397-08002B2CF9AE}" pid="4" name="ICV">
    <vt:lpwstr>AC129782D6B74FE38BC897B38C1F7880_13</vt:lpwstr>
  </property>
</Properties>
</file>