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6982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4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4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4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4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6934507f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BD5D838-E132-426D-9045-57BA27A69AB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第27讲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形容词和副词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934507f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205AC6A-256F-4382-8FE6-FCB3DE08068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65614fe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2ca0313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23f6e14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7a59347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165614fe1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2ca0313b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e23f6e146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7a593476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第27讲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形容词和副词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6934507f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97D8DE3-BD1C-4152-8A02-9A1A894A3A4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65614fe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2ca0313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23f6e14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7a59347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165614fe1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2ca0313b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e23f6e146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7a593476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第27讲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形容词和副词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662550100098fdc87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8930CBC-69BD-04A6-376B-A777CE21EFBE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EEB4CE0-EA56-4EEE-89FB-782B170A998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FCCE2E5-D75D-43E2-A4F8-7B2D700B2C7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65614fe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2ca0313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23f6e14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7a59347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165614fe1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2ca0313b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e23f6e146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7a593476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F7E5131-C21C-4F7C-A035-D20F8B9199B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65614fe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2ca0313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23f6e14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7a59347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165614fe1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2ca0313b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e23f6e146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7a593476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fc895c1ca?sp=1&amp;vcp=1&amp;pid=e1146b83f&amp;color=0,0,0&amp;vtp=1&amp;vaab=1&amp;bt=1&amp;bbb=1"/>
          <p:cNvSpPr/>
          <p:nvPr/>
        </p:nvSpPr>
        <p:spPr>
          <a:xfrm>
            <a:off x="539496" y="21726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the+最高级+复数名词。例如：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Guilin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（3）最高级前可用序数词修饰。例如：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Yellow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longest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fc895c1ca?sp=1&amp;vcp=1&amp;pid=e1146b83f&amp;color=0,0,0&amp;vtp=1&amp;vaab=1&amp;bt=1&amp;bbb=1&amp;hb=1"/>
          <p:cNvSpPr/>
          <p:nvPr/>
        </p:nvSpPr>
        <p:spPr>
          <a:xfrm>
            <a:off x="539496" y="12062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6.-ing结尾的形容词和-ed结尾的形容词的比较：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-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ing结尾的形容词表示主动意义，多指事物影响到人，意思是“使人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（感到）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的”。-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ed结尾的形容词表示被动意义，多指人受到事物的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影响，意思是“感到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的”，常用于“be+-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ed形容词+介词”结构，有时也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用作定语。例如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surprised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surprising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twins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342ab726?sp=1&amp;vcp=1&amp;pid=02ca0313b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二、副词</a:t>
            </a:r>
            <a:endParaRPr lang="en-US" altLang="zh-CN" sz="3200" dirty="0"/>
          </a:p>
        </p:txBody>
      </p:sp>
      <p:sp>
        <p:nvSpPr>
          <p:cNvPr id="3" name="P_6_BD#e764c6d54?sp=1&amp;vcp=1&amp;pid=2342ab726&amp;color=0,0,0&amp;vtp=1&amp;vaab=1&amp;bbb=1&amp;h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1.副词可修饰动词、形容词、副词以及整个句子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，通常在句中作状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、表语、定语和宾语补足语。例如：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quietly.（作状语，修饰动词）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out.（作表语）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Luckily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badly.（luckily修饰整个句子，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badly修饰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hurt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764c6d54?sp=1&amp;vcp=1&amp;pid=2342ab726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2.副词根据其意义和用法，可分为时间、地点、方式、频度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、程度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的副词。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（1）表示时间、地点、方式的副词。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表示时间的常用副词有since,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before等。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表示地点的常用副词有home,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inside,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everywhere等。表示方式的常用副词有early,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slowly,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carefully,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easily等。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764c6d54?sp=1&amp;vcp=1&amp;pid=2342ab726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（2）表示频度的常用副词有always,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seldom,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sometimes等。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（3）表示程度的常用副词有greatly,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deeply,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quite,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enough等。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764c6d54?sp=1&amp;vcp=1&amp;pid=2342ab726&amp;color=0,0,0&amp;vtp=1&amp;vaab=1&amp;bt=1&amp;bbb=1"/>
          <p:cNvSpPr/>
          <p:nvPr/>
        </p:nvSpPr>
        <p:spPr>
          <a:xfrm>
            <a:off x="539496" y="475676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副词的位置。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（1）多数副词放在动词之后，如果是不及物动词，副词一般放在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宾语之后。例如：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shines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brightly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sky.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carefully.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（2）频度副词通常放在行为动词之前，系动词be、助动词或情态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动词之后。例如: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7:30.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Linda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laugh.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764c6d54?sp=1&amp;vcp=1&amp;pid=2342ab726&amp;color=0,0,0&amp;vtp=1&amp;vaab=1&amp;bt=1&amp;bbb=1&amp;hb=1"/>
          <p:cNvSpPr/>
          <p:nvPr/>
        </p:nvSpPr>
        <p:spPr>
          <a:xfrm>
            <a:off x="539496" y="21726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（3）enough修饰形容词和副词时要后置，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修饰名词则不用后置。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picnic.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74fe95ce?sp=1&amp;vcp=1&amp;pid=02ca0313b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三、形容词、副词比较等级的构成</a:t>
            </a:r>
            <a:endParaRPr lang="en-US" altLang="zh-CN" sz="3200" dirty="0"/>
          </a:p>
        </p:txBody>
      </p:sp>
      <p:sp>
        <p:nvSpPr>
          <p:cNvPr id="3" name="P_6_BD#17a7e311a?sp=1&amp;vcp=1&amp;pid=c74fe95ce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1.规则变化：</a:t>
            </a:r>
            <a:endParaRPr lang="en-US" altLang="zh-CN" sz="2800" dirty="0"/>
          </a:p>
        </p:txBody>
      </p:sp>
      <p:graphicFrame>
        <p:nvGraphicFramePr>
          <p:cNvPr id="18" name="P_6_BD#17a7e311a?colgroup=8,8,12&amp;vcp=1&amp;pid=c74fe95c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5498867"/>
              </p:ext>
            </p:extLst>
          </p:nvPr>
        </p:nvGraphicFramePr>
        <p:xfrm>
          <a:off x="539496" y="1958766"/>
          <a:ext cx="11073384" cy="2249234"/>
        </p:xfrm>
        <a:graphic>
          <a:graphicData uri="http://schemas.openxmlformats.org/drawingml/2006/table">
            <a:tbl>
              <a:tblPr/>
              <a:tblGrid>
                <a:gridCol w="3236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18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17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情况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一般情况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直接加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-er,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-est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tall—taller—tallest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8555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辅音字母加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尾的词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再加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-er,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SimSun" pitchFamily="34" charset="0"/>
                        <a:ea typeface="SimSun" pitchFamily="34" charset="-122"/>
                        <a:cs typeface="SimSun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early—earlier—earliest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heavy—heavier—heaviest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6_BD#17a7e311a?colgroup=8,8,12&amp;vcp=1&amp;pid=c74fe95c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3001733"/>
              </p:ext>
            </p:extLst>
          </p:nvPr>
        </p:nvGraphicFramePr>
        <p:xfrm>
          <a:off x="539496" y="2387980"/>
          <a:ext cx="11073384" cy="2786635"/>
        </p:xfrm>
        <a:graphic>
          <a:graphicData uri="http://schemas.openxmlformats.org/drawingml/2006/table">
            <a:tbl>
              <a:tblPr/>
              <a:tblGrid>
                <a:gridCol w="3236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18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17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情况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以字母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结尾的词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-r,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nice—nicer—nicest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以重读闭音节结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且末尾只有一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个辅音字母的词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双写辅音字母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-er,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-est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thin—thinner—thinnest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—redder—reddest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17a7e311a?colgroup=8,8,12&amp;vcp=1&amp;pid=c74fe95ce&amp;color=0,0,0&amp;mp=1&amp;vtp=1&amp;vaab=1&amp;bt=1&amp;bbb=1">
            <a:extLst>
              <a:ext uri="{FF2B5EF4-FFF2-40B4-BE49-F238E27FC236}">
                <a16:creationId xmlns:a16="http://schemas.microsoft.com/office/drawing/2014/main" id="{4FA3E50C-E8C9-7D84-D956-D2FF77A09A99}"/>
              </a:ext>
            </a:extLst>
          </p:cNvPr>
          <p:cNvSpPr txBox="1"/>
          <p:nvPr/>
        </p:nvSpPr>
        <p:spPr>
          <a:xfrm>
            <a:off x="10894735" y="167957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7a7e311a?sp=1&amp;vcp=1&amp;pid=c74fe95ce&amp;color=0,0,0&amp;vtp=1&amp;vaab=1&amp;bt=1&amp;bbb=1"/>
          <p:cNvSpPr/>
          <p:nvPr/>
        </p:nvSpPr>
        <p:spPr>
          <a:xfrm>
            <a:off x="539496" y="109794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2.几个不规则变化的形容词和副词的比较级和最高级如下表:</a:t>
            </a:r>
            <a:endParaRPr lang="en-US" altLang="zh-CN" sz="2800" dirty="0"/>
          </a:p>
        </p:txBody>
      </p:sp>
      <p:graphicFrame>
        <p:nvGraphicFramePr>
          <p:cNvPr id="20" name="P_6_BD#17a7e311a?colgroup=9,9,9&amp;vcp=1&amp;pid=c74fe95ce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5466236"/>
              </p:ext>
            </p:extLst>
          </p:nvPr>
        </p:nvGraphicFramePr>
        <p:xfrm>
          <a:off x="539496" y="1784127"/>
          <a:ext cx="11073384" cy="3962591"/>
        </p:xfrm>
        <a:graphic>
          <a:graphicData uri="http://schemas.openxmlformats.org/drawingml/2006/table">
            <a:tbl>
              <a:tblPr/>
              <a:tblGrid>
                <a:gridCol w="3758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比较级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最高级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well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better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bad,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ill,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badly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worse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many,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much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more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little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less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38555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farther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further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farthest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furthest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c16045495.fixed?vcp=1&amp;pid=681e9c325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c16045495.fixed?vcp=1&amp;pid=681e9c325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c16045495.fixed?vcp=1&amp;pid=681e9c325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词法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7a7e311a?sp=1&amp;vcp=1&amp;pid=c74fe95ce&amp;color=0,0,0&amp;mp=1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3.双音节（以“辅音字母加y”结尾的除外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）及多音节的形容词和副词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变化的方法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，是在形容词或副词前面加more,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delicious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delicious—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delicious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4.有些形容词无比较级和最高级，如dead,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woolen等。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6e4a1be6?sp=1&amp;vcp=1&amp;pid=02ca0313b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四、形容词、副词比较等级的用法</a:t>
            </a:r>
            <a:endParaRPr lang="en-US" altLang="zh-CN" sz="3200" dirty="0"/>
          </a:p>
        </p:txBody>
      </p:sp>
      <p:sp>
        <p:nvSpPr>
          <p:cNvPr id="3" name="P_6_BD#b52e97ff8?sp=1&amp;vcp=1&amp;pid=16e4a1be6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1.表示两者程度相同时，用“A+as+形容词/副词的原级+as+B”。例如：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Jack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sister.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dog.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2.在表示一方不如另一方时，用“A+not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as/so+形容词/副词的原级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+as+B”。例如：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sister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52e97ff8?sp=1&amp;vcp=1&amp;pid=16e4a1be6&amp;color=0,0,0&amp;mp=1&amp;vtp=1&amp;vaab=1&amp;bt=1&amp;bbb=1&amp;hb=1"/>
          <p:cNvSpPr/>
          <p:nvPr/>
        </p:nvSpPr>
        <p:spPr>
          <a:xfrm>
            <a:off x="539496" y="8861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3.在表示一方超过另一方时，用“A+形容词/副词的比较级+than+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B”。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expensive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4.在表示三者或三者以上的人或事物中谁的程度最高时，用“the+形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容词／副词的最高级+in/of/among+比较的范围”（副词最高级前的the可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省略）。例如：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youngest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studies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（the）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hardest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among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52e97ff8?sp=1&amp;vcp=1&amp;pid=16e4a1be6&amp;color=0,0,0&amp;mp=1&amp;vtp=1&amp;vaab=1&amp;bt=1&amp;bb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形容词和副词比较级的两个惯用句型：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（1）“比较级+and+比较级”表示“越来越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warmer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warmer.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（2）“the+比较级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...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，the+比较级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...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”表示“越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”。例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together,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happier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we’ll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23f6e146.fixed?vcp=1&amp;pid=6934507f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形容词和副词</a:t>
            </a:r>
            <a:endParaRPr lang="en-US" altLang="zh-CN" sz="4000" dirty="0"/>
          </a:p>
        </p:txBody>
      </p:sp>
      <p:sp>
        <p:nvSpPr>
          <p:cNvPr id="3" name="C_4_BD#e23f6e146.fixed?vcp=1&amp;pid=6934507f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93f0ac36c?vaa=1&amp;vcp=1&amp;pid=e23f6e146&amp;color=0,0,0&amp;vtp=1&amp;vaab=1&amp;bt=1&amp;bbb=1&amp;hb=1"/>
          <p:cNvSpPr/>
          <p:nvPr/>
        </p:nvSpPr>
        <p:spPr>
          <a:xfrm>
            <a:off x="539496" y="1233932"/>
            <a:ext cx="11109960" cy="12155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（2024·广西·中考题）Put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outside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winter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C_5_AN.3_1#93f0ac36c.blank?vaa=1&amp;vcp=1&amp;pid=e23f6e146&amp;color=0,0,0&amp;vpa=1&amp;vtp=1&amp;vaab=1"/>
          <p:cNvSpPr/>
          <p:nvPr/>
        </p:nvSpPr>
        <p:spPr>
          <a:xfrm>
            <a:off x="8852439" y="120345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_2#93f0ac36c.choices?vaa=1&amp;vcp=1&amp;pid=e23f6e146&amp;color=0,0,0&amp;vtp=1&amp;vaab=1&amp;bbb=1"/>
          <p:cNvSpPr/>
          <p:nvPr/>
        </p:nvSpPr>
        <p:spPr>
          <a:xfrm>
            <a:off x="539496" y="25194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27120" algn="l"/>
                <a:tab pos="73685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B.cold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.warm</a:t>
            </a:r>
            <a:endParaRPr lang="en-US" altLang="zh-CN" sz="2800" dirty="0"/>
          </a:p>
        </p:txBody>
      </p:sp>
      <p:sp>
        <p:nvSpPr>
          <p:cNvPr id="5" name="QC_5_AS.1_1#93f0ac36c?vaa=1&amp;vcp=1&amp;pid=e23f6e146&amp;color=0,0,0&amp;vtp=1&amp;vaab=1&amp;bbb=1&amp;hb=1"/>
          <p:cNvSpPr/>
          <p:nvPr/>
        </p:nvSpPr>
        <p:spPr>
          <a:xfrm>
            <a:off x="539496" y="314890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句意：多穿点衣服。冬天外面很冷。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考查形容词辨析。hot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“热的”；cold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“冷的”；warm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温暖的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根据“Put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outside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winter.”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可知，多穿衣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服，因为外面很冷，故选B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_1#a85da819e?vaa=1&amp;vcp=1&amp;pid=e23f6e146&amp;color=0,0,0&amp;vtp=1&amp;vaab=1&amp;bt=1&amp;bbb=1&amp;hb=1"/>
          <p:cNvSpPr/>
          <p:nvPr/>
        </p:nvSpPr>
        <p:spPr>
          <a:xfrm>
            <a:off x="539496" y="92024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（2024·湖北武汉·中考题）My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neighborhood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shopping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center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station.</a:t>
            </a:r>
            <a:endParaRPr lang="en-US" altLang="zh-CN" sz="2800" dirty="0"/>
          </a:p>
        </p:txBody>
      </p:sp>
      <p:sp>
        <p:nvSpPr>
          <p:cNvPr id="3" name="QC_5_AN.7_1#a85da819e.blank?vaa=1&amp;vcp=1&amp;pid=e23f6e146&amp;color=0,0,0&amp;vpa=2&amp;vtp=1&amp;vaab=1"/>
          <p:cNvSpPr/>
          <p:nvPr/>
        </p:nvSpPr>
        <p:spPr>
          <a:xfrm>
            <a:off x="9423939" y="88976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5_2#a85da819e.choices?vaa=1&amp;vcp=1&amp;pid=e23f6e146&amp;color=0,0,0&amp;vtp=1&amp;vaab=1&amp;bbb=1"/>
          <p:cNvSpPr/>
          <p:nvPr/>
        </p:nvSpPr>
        <p:spPr>
          <a:xfrm>
            <a:off x="539496" y="218732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469515" algn="l"/>
                <a:tab pos="5320030" algn="l"/>
                <a:tab pos="8094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.smart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B.peaceful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C.friendly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.convenient</a:t>
            </a:r>
            <a:endParaRPr lang="en-US" altLang="zh-CN" sz="2800" dirty="0"/>
          </a:p>
        </p:txBody>
      </p:sp>
      <p:sp>
        <p:nvSpPr>
          <p:cNvPr id="5" name="QC_5_AS.1_1#a85da819e?vaa=1&amp;vcp=1&amp;pid=e23f6e146&amp;color=0,0,0&amp;vtp=1&amp;vaab=1&amp;bbb=1&amp;hb=1"/>
          <p:cNvSpPr/>
          <p:nvPr/>
        </p:nvSpPr>
        <p:spPr>
          <a:xfrm>
            <a:off x="539496" y="281679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句意：我住的社区很方便，因为它靠近购物中心和公交车站。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考查形容词辨析。smart“聪明的”；peaceful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“安静的”；friendly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友好的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”；convenient“方便的”。根据“because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shopping</a:t>
            </a:r>
            <a:endParaRPr lang="en-US" altLang="zh-CN" sz="2800" b="0" i="0" dirty="0">
              <a:solidFill>
                <a:srgbClr val="FF0000"/>
              </a:solidFill>
              <a:latin typeface="SimSun" pitchFamily="34" charset="0"/>
              <a:ea typeface="SimSun" pitchFamily="34" charset="-122"/>
              <a:cs typeface="SimSu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center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station”可知，社区靠近购物中心和公交车站，所以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很方便，故选D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6c2911288?vaa=1&amp;vcp=1&amp;pid=e23f6e146&amp;color=0,0,0&amp;vtp=1&amp;vaab=1&amp;bt=1&amp;bbb=1&amp;hb=1"/>
          <p:cNvSpPr/>
          <p:nvPr/>
        </p:nvSpPr>
        <p:spPr>
          <a:xfrm>
            <a:off x="539496" y="121716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（2024·黑龙江牡丹江·中考题）If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safety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rules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C_5_AN.11_1#6c2911288.blank?vaa=1&amp;vcp=1&amp;pid=e23f6e146&amp;color=0,0,0&amp;vpa=3&amp;vtp=1&amp;vaab=1"/>
          <p:cNvSpPr/>
          <p:nvPr/>
        </p:nvSpPr>
        <p:spPr>
          <a:xfrm>
            <a:off x="4402677" y="181343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9_2#6c2911288.choices?vaa=1&amp;vcp=1&amp;pid=e23f6e146&amp;color=0,0,0&amp;vtp=1&amp;vaab=1&amp;bbb=1"/>
          <p:cNvSpPr/>
          <p:nvPr/>
        </p:nvSpPr>
        <p:spPr>
          <a:xfrm>
            <a:off x="539496" y="249237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470487" algn="l"/>
                <a:tab pos="70298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.safe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B.safer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safest</a:t>
            </a:r>
            <a:endParaRPr lang="en-US" altLang="zh-CN" sz="2800" dirty="0"/>
          </a:p>
        </p:txBody>
      </p:sp>
      <p:sp>
        <p:nvSpPr>
          <p:cNvPr id="5" name="QC_5_AS.1_1#6c2911288?vaa=1&amp;vcp=1&amp;pid=e23f6e146&amp;color=0,0,0&amp;vtp=1&amp;vaab=1&amp;bbb=1&amp;hb=1"/>
          <p:cNvSpPr/>
          <p:nvPr/>
        </p:nvSpPr>
        <p:spPr>
          <a:xfrm>
            <a:off x="539496" y="312185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句意：如果你多了解一些安全规则，你将会安全得多。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考查形容词比较级。形容词比较级可以用much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little等表示程度的词修饰。根据空前的much可知，此处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应用比较级形式，故选B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_1#a7a8eda81?sp=1&amp;vaa=1&amp;vcp=1&amp;pid=e23f6e146&amp;color=0,0,0&amp;vtp=1&amp;vaab=1&amp;bt=1&amp;bbb=1&amp;hb=1"/>
          <p:cNvSpPr/>
          <p:nvPr/>
        </p:nvSpPr>
        <p:spPr>
          <a:xfrm>
            <a:off x="539496" y="121335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（2024·福建·中考题）—Judy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practices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pronounces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before.</a:t>
            </a:r>
            <a:endParaRPr lang="en-US" altLang="zh-CN" sz="2800" dirty="0"/>
          </a:p>
        </p:txBody>
      </p:sp>
      <p:sp>
        <p:nvSpPr>
          <p:cNvPr id="3" name="QC_5_AN.15_1#a7a8eda81.blank?vaa=1&amp;vcp=1&amp;pid=e23f6e146&amp;color=0,0,0&amp;vpa=4&amp;vtp=1&amp;vaab=1"/>
          <p:cNvSpPr/>
          <p:nvPr/>
        </p:nvSpPr>
        <p:spPr>
          <a:xfrm>
            <a:off x="6577553" y="245732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3_2#a7a8eda81.choices?vaa=1&amp;vcp=1&amp;pid=e23f6e146&amp;color=0,0,0&amp;vtp=1&amp;vaab=1&amp;bbb=1"/>
          <p:cNvSpPr/>
          <p:nvPr/>
        </p:nvSpPr>
        <p:spPr>
          <a:xfrm>
            <a:off x="539496" y="31292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199553" algn="l"/>
                <a:tab pos="72754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.clearly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clearly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clearly</a:t>
            </a:r>
            <a:endParaRPr lang="en-US" altLang="zh-CN" sz="2800" dirty="0"/>
          </a:p>
        </p:txBody>
      </p:sp>
      <p:sp>
        <p:nvSpPr>
          <p:cNvPr id="5" name="QC_5_AS.1_1#a7a8eda81?vaa=1&amp;vcp=1&amp;pid=e23f6e146&amp;color=0,0,0&amp;vtp=1&amp;vaab=1&amp;bbb=1&amp;hb=1"/>
          <p:cNvSpPr/>
          <p:nvPr/>
        </p:nvSpPr>
        <p:spPr>
          <a:xfrm>
            <a:off x="539496" y="375875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句意：——朱迪每天努力练习英语口语。——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是的。她的发音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比以前的更清晰了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indent="715963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考查副词比较级。根据than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before可知，此处应使用副词比较级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故选B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7_1#236053d86?vaa=1&amp;vcp=1&amp;pid=e23f6e146&amp;color=0,0,0&amp;vtp=1&amp;vaab=1&amp;bt=1&amp;bbb=1&amp;hb=1"/>
          <p:cNvSpPr/>
          <p:nvPr/>
        </p:nvSpPr>
        <p:spPr>
          <a:xfrm>
            <a:off x="539496" y="154127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（2024·北京·中考题）What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endParaRPr lang="en-US" altLang="zh-CN" sz="2800" dirty="0"/>
          </a:p>
        </p:txBody>
      </p:sp>
      <p:sp>
        <p:nvSpPr>
          <p:cNvPr id="3" name="QC_5_AN.19_1#236053d86.blank?vaa=1&amp;vcp=1&amp;pid=e23f6e146&amp;color=0,0,0&amp;vpa=5&amp;vtp=1&amp;vaab=1"/>
          <p:cNvSpPr/>
          <p:nvPr/>
        </p:nvSpPr>
        <p:spPr>
          <a:xfrm>
            <a:off x="511715" y="213753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17_2#236053d86.choices?vaa=1&amp;vcp=1&amp;pid=e23f6e146&amp;color=0,0,0&amp;vtp=1&amp;vaab=1&amp;bbb=1"/>
          <p:cNvSpPr/>
          <p:nvPr/>
        </p:nvSpPr>
        <p:spPr>
          <a:xfrm>
            <a:off x="539496" y="28083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545715" algn="l"/>
                <a:tab pos="5180330" algn="l"/>
                <a:tab pos="79292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.nice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B.nicer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C.nicest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nicest</a:t>
            </a:r>
            <a:endParaRPr lang="en-US" altLang="zh-CN" sz="2800" dirty="0"/>
          </a:p>
        </p:txBody>
      </p:sp>
      <p:sp>
        <p:nvSpPr>
          <p:cNvPr id="5" name="QC_5_AS.1_1#236053d86?vaa=1&amp;vcp=1&amp;pid=e23f6e146&amp;color=0,0,0&amp;vtp=1&amp;vaab=1&amp;bbb=1&amp;hb=1"/>
          <p:cNvSpPr/>
          <p:nvPr/>
        </p:nvSpPr>
        <p:spPr>
          <a:xfrm>
            <a:off x="539496" y="343782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句意：这间阅览室真漂亮！它是我们学校最好的阅览室之一。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考查形容词最高级的用法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the+形容词最高级+名词复数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表示“最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之一”，故选D。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65614fe1.fixed?vcp=1&amp;pid=6934507f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形容词和副词</a:t>
            </a:r>
            <a:endParaRPr lang="en-US" altLang="zh-CN" sz="4000" dirty="0"/>
          </a:p>
        </p:txBody>
      </p:sp>
      <p:sp>
        <p:nvSpPr>
          <p:cNvPr id="3" name="C_4_BD#165614fe1.fixed?vcp=1&amp;pid=6934507f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1_1#0bad2732a?vaa=1&amp;vcp=1&amp;pid=e23f6e146&amp;color=0,0,0&amp;vtp=1&amp;vaab=1&amp;bt=1&amp;bbb=1&amp;hb=1"/>
          <p:cNvSpPr/>
          <p:nvPr/>
        </p:nvSpPr>
        <p:spPr>
          <a:xfrm>
            <a:off x="539496" y="156032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例6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（2024·吉林长春·中考题）The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Qinghai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Qinghai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Province.</a:t>
            </a:r>
            <a:endParaRPr lang="en-US" altLang="zh-CN" sz="2800" dirty="0"/>
          </a:p>
        </p:txBody>
      </p:sp>
      <p:sp>
        <p:nvSpPr>
          <p:cNvPr id="3" name="QC_5_AN.23_1#0bad2732a.blank?vaa=1&amp;vcp=1&amp;pid=e23f6e146&amp;color=0,0,0&amp;vpa=6&amp;vtp=1&amp;vaab=1"/>
          <p:cNvSpPr/>
          <p:nvPr/>
        </p:nvSpPr>
        <p:spPr>
          <a:xfrm>
            <a:off x="8730203" y="152984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21_2#0bad2732a.choices?vaa=1&amp;vcp=1&amp;pid=e23f6e146&amp;color=0,0,0&amp;vtp=1&amp;vaab=1&amp;bbb=1"/>
          <p:cNvSpPr/>
          <p:nvPr/>
        </p:nvSpPr>
        <p:spPr>
          <a:xfrm>
            <a:off x="539496" y="28274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545715" algn="l"/>
                <a:tab pos="5180330" algn="l"/>
                <a:tab pos="79292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.large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B.larger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C.largest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largest</a:t>
            </a:r>
            <a:endParaRPr lang="en-US" altLang="zh-CN" sz="2800" dirty="0"/>
          </a:p>
        </p:txBody>
      </p:sp>
      <p:sp>
        <p:nvSpPr>
          <p:cNvPr id="5" name="QC_5_AS.1_1#0bad2732a?vaa=1&amp;vcp=1&amp;pid=e23f6e146&amp;color=0,0,0&amp;vtp=1&amp;vaab=1&amp;bbb=1&amp;hb=1"/>
          <p:cNvSpPr/>
          <p:nvPr/>
        </p:nvSpPr>
        <p:spPr>
          <a:xfrm>
            <a:off x="539496" y="34568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句意：青海湖是中国最大的湖泊。它在青海省。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考查形容词最高级。根据in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China可知是在中国范围比较，用最高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级，形容词最高级前加定冠词the，故选D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5_1#4264f2837?vaa=1&amp;vcp=1&amp;pid=e23f6e146&amp;color=0,0,0&amp;vtp=1&amp;vaab=1&amp;bt=1&amp;bbb=1&amp;hb=1"/>
          <p:cNvSpPr/>
          <p:nvPr/>
        </p:nvSpPr>
        <p:spPr>
          <a:xfrm>
            <a:off x="539496" y="186131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例7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（2024·黑龙江龙东地区·中考题）It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National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Women’s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Volleyball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matches.</a:t>
            </a:r>
            <a:endParaRPr lang="en-US" altLang="zh-CN" sz="2800" dirty="0"/>
          </a:p>
        </p:txBody>
      </p:sp>
      <p:sp>
        <p:nvSpPr>
          <p:cNvPr id="4" name="QC_5_BD.25_2#4264f2837.choices?vaa=1&amp;vcp=1&amp;pid=e23f6e146&amp;color=0,0,0&amp;vtp=1&amp;vaab=1&amp;bbb=1"/>
          <p:cNvSpPr/>
          <p:nvPr/>
        </p:nvSpPr>
        <p:spPr>
          <a:xfrm>
            <a:off x="539496" y="312839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24487" algn="l"/>
                <a:tab pos="77410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.feel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excited</a:t>
            </a:r>
            <a:endParaRPr lang="en-US" altLang="zh-CN" sz="2800" dirty="0"/>
          </a:p>
        </p:txBody>
      </p:sp>
      <p:sp>
        <p:nvSpPr>
          <p:cNvPr id="5" name="QC_5_AS.1_1#4264f2837?vaa=1&amp;vcp=1&amp;pid=e23f6e146&amp;color=0,0,0&amp;vtp=1&amp;vaab=1&amp;bbb=1"/>
          <p:cNvSpPr/>
          <p:nvPr/>
        </p:nvSpPr>
        <p:spPr>
          <a:xfrm>
            <a:off x="539496" y="375786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句意：看国家女排的比赛让我很兴奋。</a:t>
            </a:r>
            <a:endParaRPr lang="en-US" altLang="zh-CN" sz="2800" dirty="0"/>
          </a:p>
          <a:p>
            <a:pPr indent="715963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考查动词短语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以及-ed结尾的形容词与-ing结尾的形容词的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区别及用法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4264f2837?vaa=1&amp;vcp=1&amp;pid=e23f6e146&amp;color=0,0,0&amp;mp=1&amp;vtp=1&amp;vaab=1&amp;bt=1&amp;bbb=1&amp;hb=1"/>
          <p:cNvSpPr/>
          <p:nvPr/>
        </p:nvSpPr>
        <p:spPr>
          <a:xfrm>
            <a:off x="539496" y="1543907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动词短语make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sth表示“让某人做某事”，排除B。-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ing结尾的形容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词表示主动意义，多指事物影响到人，意思是“使人（感到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的”。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-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ed结尾的形容词表示被动意义，多指人受到事物的影响，意思是“感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的”。excited“感到兴奋的”，修饰人；exciting“令人兴奋的”，修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饰物。此处修饰人，故选C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AN.1_1#4264f2837?vaa=1&amp;vcp=1&amp;pid=e23f6e146&amp;color=0,0,0&amp;vtp=1&amp;vaab=1&amp;bbb=1"/>
          <p:cNvSpPr/>
          <p:nvPr/>
        </p:nvSpPr>
        <p:spPr>
          <a:xfrm>
            <a:off x="539496" y="47471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0_1#9117bc792?vaa=1&amp;vcp=1&amp;pid=e23f6e146&amp;color=0,0,0&amp;vtp=1&amp;vaab=1&amp;bt=1&amp;bbb=1&amp;hb=1"/>
          <p:cNvSpPr/>
          <p:nvPr/>
        </p:nvSpPr>
        <p:spPr>
          <a:xfrm>
            <a:off x="539496" y="51205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例8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（2024·黑龙江绥化·中考题）I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follow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5_BD.30_2#9117bc792.choices?vaa=1&amp;vcp=1&amp;pid=e23f6e146&amp;color=0,0,0&amp;vtp=1&amp;vaab=1&amp;bbb=1"/>
          <p:cNvSpPr/>
          <p:nvPr/>
        </p:nvSpPr>
        <p:spPr>
          <a:xfrm>
            <a:off x="539496" y="17791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89587" algn="l"/>
                <a:tab pos="74616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A.hard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.hard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.hardly;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endParaRPr lang="en-US" altLang="zh-CN" sz="2800" dirty="0"/>
          </a:p>
        </p:txBody>
      </p:sp>
      <p:sp>
        <p:nvSpPr>
          <p:cNvPr id="5" name="QC_5_AS.1_1#9117bc792?vaa=1&amp;vcp=1&amp;pid=e23f6e146&amp;color=0,0,0&amp;vtp=1&amp;vaab=1&amp;bbb=1&amp;hb=1"/>
          <p:cNvSpPr/>
          <p:nvPr/>
        </p:nvSpPr>
        <p:spPr>
          <a:xfrm>
            <a:off x="539496" y="240860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句意：我几乎听不懂他在说什么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，因为很难听懂一个说话很快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的人的话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AS.1_1#9117bc792?vaa=1&amp;vcp=1&amp;pid=e23f6e146&amp;color=0,0,0&amp;mp=1&amp;vtp=1&amp;vaab=1&amp;bt=1&amp;bbb=1&amp;hb=1">
            <a:extLst>
              <a:ext uri="{FF2B5EF4-FFF2-40B4-BE49-F238E27FC236}">
                <a16:creationId xmlns:a16="http://schemas.microsoft.com/office/drawing/2014/main" id="{067E216E-DCCF-8195-D49B-F9E2E45C7D7C}"/>
              </a:ext>
            </a:extLst>
          </p:cNvPr>
          <p:cNvSpPr/>
          <p:nvPr/>
        </p:nvSpPr>
        <p:spPr>
          <a:xfrm>
            <a:off x="539496" y="369655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5963"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考查形容词、副词的词义辨析。hard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“困难的”，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是形容词。注意hardly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不是hard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的副词形式，它的意思是“几乎不”。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根据句意可知，因为说话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快“我”几乎听不懂，第一空填hardly。第二空在is后，应填形容词hard作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表语，故选C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5_AN.23_1#0bad2732a.blank?vaa=1&amp;vcp=1&amp;pid=e23f6e146&amp;color=0,0,0&amp;vpa=6&amp;vtp=1&amp;vaab=1">
            <a:extLst>
              <a:ext uri="{FF2B5EF4-FFF2-40B4-BE49-F238E27FC236}">
                <a16:creationId xmlns:a16="http://schemas.microsoft.com/office/drawing/2014/main" id="{3F0436AC-EA80-CC70-AB35-30315FFC431C}"/>
              </a:ext>
            </a:extLst>
          </p:cNvPr>
          <p:cNvSpPr/>
          <p:nvPr/>
        </p:nvSpPr>
        <p:spPr>
          <a:xfrm>
            <a:off x="10207311" y="114346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3" grpId="0" build="p" animBg="1"/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5_1#37b2a7da5?vaa=1&amp;vcp=1&amp;pid=e23f6e146&amp;color=0,0,0&amp;vtp=1&amp;vaab=1&amp;bt=1&amp;bbb=1&amp;hb=1"/>
          <p:cNvSpPr/>
          <p:nvPr/>
        </p:nvSpPr>
        <p:spPr>
          <a:xfrm>
            <a:off x="539496" y="154381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例9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（2023·黑龙江龙东地区·中考题）The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Heilongjiang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Shanghai.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birthrate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government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encourages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5_BD.35_2#37b2a7da5.choices?vaa=1&amp;vcp=1&amp;pid=e23f6e146&amp;color=0,0,0&amp;vtp=1&amp;vaab=1&amp;bbb=1"/>
          <p:cNvSpPr/>
          <p:nvPr/>
        </p:nvSpPr>
        <p:spPr>
          <a:xfrm>
            <a:off x="539496" y="346430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224020" algn="l"/>
                <a:tab pos="73431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A.smaller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those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.less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.smaller;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endParaRPr lang="en-US" altLang="zh-CN" sz="2800" dirty="0"/>
          </a:p>
        </p:txBody>
      </p:sp>
      <p:sp>
        <p:nvSpPr>
          <p:cNvPr id="5" name="QC_5_AS.1_1#37b2a7da5?vaa=1&amp;vcp=1&amp;pid=e23f6e146&amp;color=0,0,0&amp;vtp=1&amp;vaab=1&amp;bbb=1&amp;hb=1"/>
          <p:cNvSpPr/>
          <p:nvPr/>
        </p:nvSpPr>
        <p:spPr>
          <a:xfrm>
            <a:off x="539496" y="409378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句意：黑龙江的人口比上海的少。出生率很低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，所以我们的政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府鼓励生第二个或第三个孩子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37b2a7da5?vaa=1&amp;vcp=1&amp;pid=e23f6e146&amp;color=0,0,0&amp;mp=1&amp;vtp=1&amp;vaab=1&amp;bt=1&amp;bbb=1&amp;hb=1"/>
          <p:cNvSpPr/>
          <p:nvPr/>
        </p:nvSpPr>
        <p:spPr>
          <a:xfrm>
            <a:off x="539496" y="186775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5963"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考查形容词辨析以及代词辨析。smaller“更小的”；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less“更少的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表示人口更少用smaller，不能用less，排除选项B；根据“The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population</a:t>
            </a:r>
            <a:endParaRPr lang="en-US" altLang="zh-CN" sz="2800" b="0" i="0" dirty="0">
              <a:solidFill>
                <a:srgbClr val="FF0000"/>
              </a:solidFill>
              <a:latin typeface="SimSun" pitchFamily="34" charset="0"/>
              <a:ea typeface="SimSun" pitchFamily="34" charset="-122"/>
              <a:cs typeface="SimSun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Heilongjiang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Shanghai.”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可知，第二个空代指上海的人口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用that代指前文出现过的population，故选C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AN.1_1#37b2a7da5?vaa=1&amp;vcp=1&amp;pid=e23f6e146&amp;color=0,0,0&amp;vtp=1&amp;vaab=1&amp;bbb=1"/>
          <p:cNvSpPr/>
          <p:nvPr/>
        </p:nvSpPr>
        <p:spPr>
          <a:xfrm>
            <a:off x="539496" y="44232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0_1#5c48c712e?vaa=1&amp;vcp=1&amp;pid=e23f6e146&amp;color=0,0,0&amp;vtp=1&amp;vaab=1&amp;bt=1&amp;bbb=1&amp;hb=1"/>
          <p:cNvSpPr/>
          <p:nvPr/>
        </p:nvSpPr>
        <p:spPr>
          <a:xfrm>
            <a:off x="539496" y="90119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例10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（2024·四川达州·中考题）The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mistakes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42_1#5c48c712e.bracket?vaa=1&amp;vcp=1&amp;pid=e23f6e146&amp;color=0,0,0&amp;vpa=10&amp;vtp=1&amp;vaab=1"/>
          <p:cNvSpPr/>
          <p:nvPr/>
        </p:nvSpPr>
        <p:spPr>
          <a:xfrm>
            <a:off x="4120102" y="153555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40_2#5c48c712e.choices?vaa=1&amp;vcp=1&amp;pid=e23f6e146&amp;color=0,0,0&amp;vtp=1&amp;vaab=1&amp;bbb=1"/>
          <p:cNvSpPr/>
          <p:nvPr/>
        </p:nvSpPr>
        <p:spPr>
          <a:xfrm>
            <a:off x="539496" y="216827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04920" algn="l"/>
                <a:tab pos="74574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fewer</a:t>
            </a:r>
            <a:endParaRPr lang="en-US" altLang="zh-CN" sz="2800" dirty="0"/>
          </a:p>
        </p:txBody>
      </p:sp>
      <p:sp>
        <p:nvSpPr>
          <p:cNvPr id="5" name="QC_5_AS.1_1#5c48c712e?vaa=1&amp;vcp=1&amp;pid=e23f6e146&amp;color=0,0,0&amp;vtp=1&amp;vaab=1&amp;bbb=1&amp;hb=1"/>
          <p:cNvSpPr/>
          <p:nvPr/>
        </p:nvSpPr>
        <p:spPr>
          <a:xfrm>
            <a:off x="539496" y="279774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句意：你越小心，你犯的错误就越少。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考查比较级的用法，以及形容词辨析。more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careful“更细心的”；less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“不那么细心的”；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more“更多的”；fewer“更少的”。“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the+比较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级，the+比较级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结构表示“越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就越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根据句意可知，第一空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要用more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careful“更仔细的”，第二空用fewer，故选C。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71b8e3352?vcp=1&amp;pid=e23f6e146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学习至此，请完成“第27讲备考练习（形容词和副词）”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7a593476.fixed?vcp=1&amp;pid=6934507f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形容词和副词</a:t>
            </a:r>
            <a:endParaRPr lang="en-US" altLang="zh-CN" sz="4000" dirty="0"/>
          </a:p>
        </p:txBody>
      </p:sp>
      <p:sp>
        <p:nvSpPr>
          <p:cNvPr id="3" name="C_4_BD#77a593476.fixed?vcp=1&amp;pid=6934507f2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第27讲备考练习（形容词和副词）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0662d60e?vcp=1&amp;pid=77a593476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区外中考演练</a:t>
            </a:r>
            <a:endParaRPr lang="en-US" altLang="zh-CN" sz="3200" dirty="0"/>
          </a:p>
        </p:txBody>
      </p:sp>
      <p:sp>
        <p:nvSpPr>
          <p:cNvPr id="3" name="P_6#4edfea729?sp=1&amp;vcp=1&amp;pid=50662d60e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单项选择。</a:t>
            </a:r>
            <a:endParaRPr lang="en-US" altLang="zh-CN" sz="2800" dirty="0"/>
          </a:p>
        </p:txBody>
      </p:sp>
      <p:sp>
        <p:nvSpPr>
          <p:cNvPr id="4" name="QC_6_BD.44_1#b50de2cbc?vaa=1&amp;vcp=1&amp;pid=50662d60e&amp;color=0,0,0&amp;vtp=1&amp;vaab=1&amp;bbb=1&amp;hb=1"/>
          <p:cNvSpPr/>
          <p:nvPr/>
        </p:nvSpPr>
        <p:spPr>
          <a:xfrm>
            <a:off x="539496" y="19048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（2024·安徽·中考题改编）In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6_AN.1_1#b50de2cbc.bracket?vaa=1&amp;vcp=1&amp;pid=50662d60e&amp;color=0,0,0&amp;vpa=11&amp;vtp=1&amp;vaab=1"/>
          <p:cNvSpPr/>
          <p:nvPr/>
        </p:nvSpPr>
        <p:spPr>
          <a:xfrm>
            <a:off x="6883939" y="253921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6_BD.44_2#b50de2cbc.choices?vaa=1&amp;vcp=1&amp;pid=50662d60e&amp;color=0,0,0&amp;vtp=1&amp;vaab=1&amp;bbb=1"/>
          <p:cNvSpPr/>
          <p:nvPr/>
        </p:nvSpPr>
        <p:spPr>
          <a:xfrm>
            <a:off x="539496" y="31740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.thick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B.soft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.clear</a:t>
            </a:r>
            <a:endParaRPr lang="en-US" altLang="zh-CN" sz="2800" dirty="0"/>
          </a:p>
        </p:txBody>
      </p:sp>
      <p:sp>
        <p:nvSpPr>
          <p:cNvPr id="7" name="QC_6_BD.46_1#23dfd0d12?sp=1&amp;vaa=1&amp;vcp=1&amp;pid=50662d60e&amp;color=0,0,0&amp;vtp=1&amp;vaab=1&amp;bbb=1&amp;hb=1"/>
          <p:cNvSpPr/>
          <p:nvPr/>
        </p:nvSpPr>
        <p:spPr>
          <a:xfrm>
            <a:off x="539496" y="380350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（2024·安徽·中考题改编）—Your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grandpa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climbed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6_AN.47_1#23dfd0d12.bracket?vaa=1&amp;vcp=1&amp;pid=50662d60e&amp;color=0,0,0&amp;vpa=12&amp;vtp=1&amp;vaab=1"/>
          <p:cNvSpPr/>
          <p:nvPr/>
        </p:nvSpPr>
        <p:spPr>
          <a:xfrm>
            <a:off x="5555900" y="508556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C_6_BD.46_2#23dfd0d12.choices?vaa=1&amp;vcp=1&amp;pid=50662d60e&amp;color=0,0,0&amp;vtp=1&amp;vaab=1&amp;bbb=1"/>
          <p:cNvSpPr/>
          <p:nvPr/>
        </p:nvSpPr>
        <p:spPr>
          <a:xfrm>
            <a:off x="539496" y="57260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.quickly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B.difficultly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.patiently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52b44978d?vcp=1&amp;pid=165614fe1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2409444"/>
            <a:ext cx="11064240" cy="203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8_1#8d0295274?vaa=1&amp;vcp=1&amp;pid=50662d60e&amp;color=0,0,0&amp;vtp=1&amp;vaab=1&amp;bt=1&amp;bbb=1&amp;hb=1"/>
          <p:cNvSpPr/>
          <p:nvPr/>
        </p:nvSpPr>
        <p:spPr>
          <a:xfrm>
            <a:off x="539496" y="554400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（2024·福建·中考题）David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1000-meter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race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8d0295274.bracket?vaa=1&amp;vcp=1&amp;pid=50662d60e&amp;color=0,0,0&amp;vpa=13&amp;vtp=1&amp;vaab=1"/>
          <p:cNvSpPr/>
          <p:nvPr/>
        </p:nvSpPr>
        <p:spPr>
          <a:xfrm>
            <a:off x="5490115" y="1154094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48_2#8d0295274.choices?vaa=1&amp;vcp=1&amp;pid=50662d60e&amp;color=0,0,0&amp;vtp=1&amp;vaab=1&amp;bbb=1"/>
          <p:cNvSpPr/>
          <p:nvPr/>
        </p:nvSpPr>
        <p:spPr>
          <a:xfrm>
            <a:off x="539496" y="1763694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.worried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B.bored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.tired</a:t>
            </a:r>
            <a:endParaRPr lang="en-US" altLang="zh-CN" sz="2800" dirty="0"/>
          </a:p>
        </p:txBody>
      </p:sp>
      <p:sp>
        <p:nvSpPr>
          <p:cNvPr id="5" name="QC_6_BD.50_1#ad91e9fe8?vaa=1&amp;vcp=1&amp;pid=50662d60e&amp;color=0,0,0&amp;vtp=1&amp;vaab=1&amp;bbb=1&amp;hb=1"/>
          <p:cNvSpPr/>
          <p:nvPr/>
        </p:nvSpPr>
        <p:spPr>
          <a:xfrm>
            <a:off x="539496" y="2360530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（2024·甘肃平凉·中考题改编）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progress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forward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2_1#ad91e9fe8.bracket?vaa=1&amp;vcp=1&amp;pid=50662d60e&amp;color=0,0,0&amp;vpa=14&amp;vtp=1&amp;vaab=1"/>
          <p:cNvSpPr/>
          <p:nvPr/>
        </p:nvSpPr>
        <p:spPr>
          <a:xfrm>
            <a:off x="1792828" y="3569824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50_2#ad91e9fe8.choices?vaa=1&amp;vcp=1&amp;pid=50662d60e&amp;color=0,0,0&amp;vtp=1&amp;vaab=1&amp;bbb=1"/>
          <p:cNvSpPr/>
          <p:nvPr/>
        </p:nvSpPr>
        <p:spPr>
          <a:xfrm>
            <a:off x="539496" y="4166788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.Happily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B.Carefully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.Slowly</a:t>
            </a:r>
            <a:endParaRPr lang="en-US" altLang="zh-CN" sz="2800" dirty="0"/>
          </a:p>
        </p:txBody>
      </p:sp>
      <p:sp>
        <p:nvSpPr>
          <p:cNvPr id="8" name="QC_6_BD.52_1#1255ca831?vaa=1&amp;vcp=1&amp;pid=50662d60e&amp;color=0,0,0&amp;vtp=1&amp;vaab=1&amp;bbb=1&amp;hb=1"/>
          <p:cNvSpPr/>
          <p:nvPr/>
        </p:nvSpPr>
        <p:spPr>
          <a:xfrm>
            <a:off x="539496" y="4763624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（2024·河北·中考题改编）Jianshe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especially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8:00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6_AN.53_1#1255ca831.bracket?vaa=1&amp;vcp=1&amp;pid=50662d60e&amp;color=0,0,0&amp;vpa=15&amp;vtp=1&amp;vaab=1"/>
          <p:cNvSpPr/>
          <p:nvPr/>
        </p:nvSpPr>
        <p:spPr>
          <a:xfrm>
            <a:off x="5684488" y="5363318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6_BD.52_2#1255ca831.choices?vaa=1&amp;vcp=1&amp;pid=50662d60e&amp;color=0,0,0&amp;vtp=1&amp;vaab=1&amp;bbb=1"/>
          <p:cNvSpPr/>
          <p:nvPr/>
        </p:nvSpPr>
        <p:spPr>
          <a:xfrm>
            <a:off x="539496" y="5972982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.busier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B.busiest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.widest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4_1#007bf620c?vaa=1&amp;vcp=1&amp;pid=50662d60e&amp;color=0,0,0&amp;vtp=1&amp;vaab=1&amp;bt=1&amp;bbb=1&amp;hb=1"/>
          <p:cNvSpPr/>
          <p:nvPr/>
        </p:nvSpPr>
        <p:spPr>
          <a:xfrm>
            <a:off x="539496" y="5914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（2024·黑龙江龙东地区·中考题）Li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007bf620c.bracket?vaa=1&amp;vcp=1&amp;pid=50662d60e&amp;color=0,0,0&amp;vpa=16&amp;vtp=1&amp;vaab=1"/>
          <p:cNvSpPr/>
          <p:nvPr/>
        </p:nvSpPr>
        <p:spPr>
          <a:xfrm>
            <a:off x="4842415" y="12257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54_2#007bf620c.choices?vaa=1&amp;vcp=1&amp;pid=50662d60e&amp;color=0,0,0&amp;vtp=1&amp;vaab=1&amp;bbb=1"/>
          <p:cNvSpPr/>
          <p:nvPr/>
        </p:nvSpPr>
        <p:spPr>
          <a:xfrm>
            <a:off x="539496" y="18584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.friendly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friendly</a:t>
            </a:r>
            <a:endParaRPr lang="en-US" altLang="zh-CN" sz="2800" dirty="0"/>
          </a:p>
        </p:txBody>
      </p:sp>
      <p:sp>
        <p:nvSpPr>
          <p:cNvPr id="5" name="QC_6_BD.56_1#cb0553272?vaa=1&amp;vcp=1&amp;pid=50662d60e&amp;color=0,0,0&amp;vtp=1&amp;vaab=1&amp;bbb=1&amp;hb=1"/>
          <p:cNvSpPr/>
          <p:nvPr/>
        </p:nvSpPr>
        <p:spPr>
          <a:xfrm>
            <a:off x="539496" y="24879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（2024·黑龙江龙东地区·中考题）Traditional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medicine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2_1#cb0553272.bracket?vaa=1&amp;vcp=1&amp;pid=50662d60e&amp;color=0,0,0&amp;vpa=17&amp;vtp=1&amp;vaab=1"/>
          <p:cNvSpPr/>
          <p:nvPr/>
        </p:nvSpPr>
        <p:spPr>
          <a:xfrm>
            <a:off x="7663403" y="31223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56_2#cb0553272.choices?vaa=1&amp;vcp=1&amp;pid=50662d60e&amp;color=0,0,0&amp;vtp=1&amp;vaab=1&amp;bbb=1"/>
          <p:cNvSpPr/>
          <p:nvPr/>
        </p:nvSpPr>
        <p:spPr>
          <a:xfrm>
            <a:off x="539496" y="37571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.good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B.well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.badly</a:t>
            </a:r>
            <a:endParaRPr lang="en-US" altLang="zh-CN" sz="2800" dirty="0"/>
          </a:p>
        </p:txBody>
      </p:sp>
      <p:sp>
        <p:nvSpPr>
          <p:cNvPr id="8" name="QC_6_BD.58_1#05ee3de2d?vaa=1&amp;vcp=1&amp;pid=50662d60e&amp;color=0,0,0&amp;vtp=1&amp;vaab=1&amp;bbb=1&amp;hb=1"/>
          <p:cNvSpPr/>
          <p:nvPr/>
        </p:nvSpPr>
        <p:spPr>
          <a:xfrm>
            <a:off x="539496" y="43866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（2024·黑龙江绥化·中考题）I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tennis.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tennis.(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6_AN.59_1#05ee3de2d.bracket?vaa=1&amp;vcp=1&amp;pid=50662d60e&amp;color=0,0,0&amp;vpa=18&amp;vtp=1&amp;vaab=1"/>
          <p:cNvSpPr/>
          <p:nvPr/>
        </p:nvSpPr>
        <p:spPr>
          <a:xfrm>
            <a:off x="5385340" y="50209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6_BD.58_2#05ee3de2d.choices?vaa=1&amp;vcp=1&amp;pid=50662d60e&amp;color=0,0,0&amp;vtp=1&amp;vaab=1&amp;bbb=1"/>
          <p:cNvSpPr/>
          <p:nvPr/>
        </p:nvSpPr>
        <p:spPr>
          <a:xfrm>
            <a:off x="539496" y="56557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.enjoyable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enjoyable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enjoyable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0_1#6f319948d?vaa=1&amp;vcp=1&amp;pid=50662d60e&amp;color=0,0,0&amp;vtp=1&amp;vaab=1&amp;bt=1&amp;bbb=1&amp;hb=1"/>
          <p:cNvSpPr/>
          <p:nvPr/>
        </p:nvSpPr>
        <p:spPr>
          <a:xfrm>
            <a:off x="539496" y="12159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（2024·江苏连云港·中考题改编）UNICEF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6f319948d.bracket?vaa=1&amp;vcp=1&amp;pid=50662d60e&amp;color=0,0,0&amp;vpa=19&amp;vtp=1&amp;vaab=1"/>
          <p:cNvSpPr/>
          <p:nvPr/>
        </p:nvSpPr>
        <p:spPr>
          <a:xfrm>
            <a:off x="8792114" y="18503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60_2#6f319948d.choices?vaa=1&amp;vcp=1&amp;pid=50662d60e&amp;color=0,0,0&amp;vtp=1&amp;vaab=1&amp;bbb=1"/>
          <p:cNvSpPr/>
          <p:nvPr/>
        </p:nvSpPr>
        <p:spPr>
          <a:xfrm>
            <a:off x="539496" y="24912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.probably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B.luckily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.especially</a:t>
            </a:r>
            <a:endParaRPr lang="en-US" altLang="zh-CN" sz="2800" dirty="0"/>
          </a:p>
        </p:txBody>
      </p:sp>
      <p:sp>
        <p:nvSpPr>
          <p:cNvPr id="5" name="QC_6_BD.62_1#c88be9ea4?sp=1&amp;vaa=1&amp;vcp=1&amp;pid=50662d60e&amp;color=0,0,0&amp;vtp=1&amp;vaab=1&amp;bbb=1&amp;hb=1"/>
          <p:cNvSpPr/>
          <p:nvPr/>
        </p:nvSpPr>
        <p:spPr>
          <a:xfrm>
            <a:off x="539496" y="31206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（2024·江苏扬州·中考题）—How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machine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icon.(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63_1#c88be9ea4.bracket?vaa=1&amp;vcp=1&amp;pid=50662d60e&amp;color=0,0,0&amp;vpa=20&amp;vtp=1&amp;vaab=1"/>
          <p:cNvSpPr/>
          <p:nvPr/>
        </p:nvSpPr>
        <p:spPr>
          <a:xfrm>
            <a:off x="7391369" y="440274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62_2#c88be9ea4.choices?vaa=1&amp;vcp=1&amp;pid=50662d60e&amp;color=0,0,0&amp;vtp=1&amp;vaab=1&amp;bbb=1"/>
          <p:cNvSpPr/>
          <p:nvPr/>
        </p:nvSpPr>
        <p:spPr>
          <a:xfrm>
            <a:off x="539496" y="50432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.even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B.almost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.just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4_1#5256ed943?sp=1&amp;vaa=1&amp;vcp=1&amp;pid=50662d60e&amp;color=0,0,0&amp;mp=1&amp;vtp=1&amp;vaab=1&amp;bt=1&amp;bbb=1&amp;hb=1"/>
          <p:cNvSpPr/>
          <p:nvPr/>
        </p:nvSpPr>
        <p:spPr>
          <a:xfrm>
            <a:off x="539496" y="8921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（2024·江西·中考题改编）—Tom,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housework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5256ed943.bracket?vaa=1&amp;vcp=1&amp;pid=50662d60e&amp;color=0,0,0&amp;mp=1&amp;vpa=21&amp;vtp=1&amp;vaab=1"/>
          <p:cNvSpPr/>
          <p:nvPr/>
        </p:nvSpPr>
        <p:spPr>
          <a:xfrm>
            <a:off x="6543325" y="21742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64_2#5256ed943.choices?vaa=1&amp;vcp=1&amp;pid=50662d60e&amp;color=0,0,0&amp;vtp=1&amp;vaab=1&amp;bbb=1"/>
          <p:cNvSpPr/>
          <p:nvPr/>
        </p:nvSpPr>
        <p:spPr>
          <a:xfrm>
            <a:off x="539496" y="28080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.lost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B.busy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.worried</a:t>
            </a:r>
            <a:endParaRPr lang="en-US" altLang="zh-CN" sz="2800" dirty="0"/>
          </a:p>
        </p:txBody>
      </p:sp>
      <p:sp>
        <p:nvSpPr>
          <p:cNvPr id="5" name="QC_6_BD.66_1#c5f067fca?sp=1&amp;vaa=1&amp;vcp=1&amp;pid=50662d60e&amp;color=0,0,0&amp;vtp=1&amp;vaab=1&amp;bbb=1&amp;hb=1"/>
          <p:cNvSpPr/>
          <p:nvPr/>
        </p:nvSpPr>
        <p:spPr>
          <a:xfrm>
            <a:off x="539496" y="34375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（2024·江西·中考题改编）—Look!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67_1#c5f067fca.bracket?vaa=1&amp;vcp=1&amp;pid=50662d60e&amp;color=0,0,0&amp;vpa=22&amp;vtp=1&amp;vaab=1"/>
          <p:cNvSpPr/>
          <p:nvPr/>
        </p:nvSpPr>
        <p:spPr>
          <a:xfrm>
            <a:off x="8141239" y="47196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66_2#c5f067fca.choices?vaa=1&amp;vcp=1&amp;pid=50662d60e&amp;color=0,0,0&amp;vtp=1&amp;vaab=1&amp;bbb=1"/>
          <p:cNvSpPr/>
          <p:nvPr/>
        </p:nvSpPr>
        <p:spPr>
          <a:xfrm>
            <a:off x="539496" y="53601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.cleaner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B.dirtier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cleanest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8_1#352c4d2e7?vaa=1&amp;vcp=1&amp;pid=50662d60e&amp;color=0,0,0&amp;mp=1&amp;vtp=1&amp;vaab=1&amp;bt=1&amp;bbb=1&amp;hb=1"/>
          <p:cNvSpPr/>
          <p:nvPr/>
        </p:nvSpPr>
        <p:spPr>
          <a:xfrm>
            <a:off x="539496" y="8984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（2024·四川成都·中考题）I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prefer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friendly.(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352c4d2e7.bracket?vaa=1&amp;vcp=1&amp;pid=50662d60e&amp;color=0,0,0&amp;mp=1&amp;vpa=23&amp;vtp=1&amp;vaab=1"/>
          <p:cNvSpPr/>
          <p:nvPr/>
        </p:nvSpPr>
        <p:spPr>
          <a:xfrm>
            <a:off x="9111900" y="15328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68_2#352c4d2e7.choices?vaa=1&amp;vcp=1&amp;pid=50662d60e&amp;color=0,0,0&amp;vtp=1&amp;vaab=1&amp;bbb=1"/>
          <p:cNvSpPr/>
          <p:nvPr/>
        </p:nvSpPr>
        <p:spPr>
          <a:xfrm>
            <a:off x="539496" y="21737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.much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B.more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.most</a:t>
            </a:r>
            <a:endParaRPr lang="en-US" altLang="zh-CN" sz="2800" dirty="0"/>
          </a:p>
        </p:txBody>
      </p:sp>
      <p:sp>
        <p:nvSpPr>
          <p:cNvPr id="5" name="QC_6_BD.70_1#029d7ca57?sp=1&amp;vaa=1&amp;vcp=1&amp;pid=50662d60e&amp;color=0,0,0&amp;vtp=1&amp;vaab=1&amp;bbb=1&amp;hb=1"/>
          <p:cNvSpPr/>
          <p:nvPr/>
        </p:nvSpPr>
        <p:spPr>
          <a:xfrm>
            <a:off x="539496" y="280317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（2024·四川乐山·中考题）—Hi,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Zhou,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teacher!(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71_1#029d7ca57.bracket?vaa=1&amp;vcp=1&amp;pid=50662d60e&amp;color=0,0,0&amp;vpa=24&amp;vtp=1&amp;vaab=1"/>
          <p:cNvSpPr/>
          <p:nvPr/>
        </p:nvSpPr>
        <p:spPr>
          <a:xfrm>
            <a:off x="1959514" y="473294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70_2#029d7ca57.choices?vaa=1&amp;vcp=1&amp;pid=50662d60e&amp;color=0,0,0&amp;vtp=1&amp;vaab=1&amp;bbb=1"/>
          <p:cNvSpPr/>
          <p:nvPr/>
        </p:nvSpPr>
        <p:spPr>
          <a:xfrm>
            <a:off x="539496" y="53607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.excited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B.exciting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.excite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2_1#f647881b6?sp=1&amp;vaa=1&amp;vcp=1&amp;pid=50662d60e&amp;color=0,0,0&amp;vtp=1&amp;vaab=1&amp;bt=1&amp;bbb=1&amp;hb=1"/>
          <p:cNvSpPr/>
          <p:nvPr/>
        </p:nvSpPr>
        <p:spPr>
          <a:xfrm>
            <a:off x="539496" y="89849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（2024·四川乐山·中考题）—Dear,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knives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kids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’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touch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!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necessary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f647881b6.bracket?vaa=1&amp;vcp=1&amp;pid=50662d60e&amp;color=0,0,0&amp;vpa=25&amp;vtp=1&amp;vaab=1"/>
          <p:cNvSpPr/>
          <p:nvPr/>
        </p:nvSpPr>
        <p:spPr>
          <a:xfrm>
            <a:off x="2327814" y="28282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72_2#f647881b6.choices?vaa=1&amp;vcp=1&amp;pid=50662d60e&amp;color=0,0,0&amp;vtp=1&amp;vaab=1&amp;bbb=1"/>
          <p:cNvSpPr/>
          <p:nvPr/>
        </p:nvSpPr>
        <p:spPr>
          <a:xfrm>
            <a:off x="539496" y="34621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.quiet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B.warm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.safe</a:t>
            </a:r>
            <a:endParaRPr lang="en-US" altLang="zh-CN" sz="2800" dirty="0"/>
          </a:p>
        </p:txBody>
      </p:sp>
      <p:sp>
        <p:nvSpPr>
          <p:cNvPr id="5" name="QC_6_BD.74_1#08d4d5b78?vaa=1&amp;vcp=1&amp;pid=50662d60e&amp;color=0,0,0&amp;vtp=1&amp;vaab=1&amp;bbb=1&amp;hb=1"/>
          <p:cNvSpPr/>
          <p:nvPr/>
        </p:nvSpPr>
        <p:spPr>
          <a:xfrm>
            <a:off x="539496" y="409159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（2024·四川凉山·中考题）It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75_1#08d4d5b78.bracket?vaa=1&amp;vcp=1&amp;pid=50662d60e&amp;color=0,0,0&amp;vpa=26&amp;vtp=1&amp;vaab=1"/>
          <p:cNvSpPr/>
          <p:nvPr/>
        </p:nvSpPr>
        <p:spPr>
          <a:xfrm>
            <a:off x="9917588" y="472595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74_2#08d4d5b78.choices?vaa=1&amp;vcp=1&amp;pid=50662d60e&amp;color=0,0,0&amp;vtp=1&amp;vaab=1&amp;bbb=1"/>
          <p:cNvSpPr/>
          <p:nvPr/>
        </p:nvSpPr>
        <p:spPr>
          <a:xfrm>
            <a:off x="539496" y="53607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.angrily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B.heavily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.quietly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6_1#bc2ba57ed?sp=1&amp;vaa=1&amp;vcp=1&amp;pid=50662d60e&amp;color=0,0,0&amp;mp=1&amp;vtp=1&amp;vaab=1&amp;bt=1&amp;bbb=1&amp;hb=1"/>
          <p:cNvSpPr/>
          <p:nvPr/>
        </p:nvSpPr>
        <p:spPr>
          <a:xfrm>
            <a:off x="539496" y="5544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（2024·四川凉山·中考题）—“One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forest.”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saying.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a/an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bc2ba57ed.bracket?vaa=1&amp;vcp=1&amp;pid=50662d60e&amp;color=0,0,0&amp;mp=1&amp;vpa=27&amp;vtp=1&amp;vaab=1"/>
          <p:cNvSpPr/>
          <p:nvPr/>
        </p:nvSpPr>
        <p:spPr>
          <a:xfrm>
            <a:off x="1575339" y="248416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76_2#bc2ba57ed.choices?vaa=1&amp;vcp=1&amp;pid=50662d60e&amp;color=0,0,0&amp;vtp=1&amp;vaab=1&amp;bbb=1"/>
          <p:cNvSpPr/>
          <p:nvPr/>
        </p:nvSpPr>
        <p:spPr>
          <a:xfrm>
            <a:off x="539496" y="31180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.important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B.dangerous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.harmful</a:t>
            </a:r>
            <a:endParaRPr lang="en-US" altLang="zh-CN" sz="2800" dirty="0"/>
          </a:p>
        </p:txBody>
      </p:sp>
      <p:sp>
        <p:nvSpPr>
          <p:cNvPr id="5" name="QC_6_BD.78_1#793a13f94?sp=1&amp;vaa=1&amp;vcp=1&amp;pid=50662d60e&amp;color=0,0,0&amp;vtp=1&amp;vaab=1&amp;bbb=1&amp;hb=1"/>
          <p:cNvSpPr/>
          <p:nvPr/>
        </p:nvSpPr>
        <p:spPr>
          <a:xfrm>
            <a:off x="539496" y="374749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（2024·四川泸州·中考题改编）—Can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spoken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practice,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79_1#793a13f94.bracket?vaa=1&amp;vcp=1&amp;pid=50662d60e&amp;color=0,0,0&amp;vpa=28&amp;vtp=1&amp;vaab=1"/>
          <p:cNvSpPr/>
          <p:nvPr/>
        </p:nvSpPr>
        <p:spPr>
          <a:xfrm>
            <a:off x="8215853" y="502956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78_2#793a13f94.choices?vaa=1&amp;vcp=1&amp;pid=50662d60e&amp;color=0,0,0&amp;vtp=1&amp;vaab=1&amp;bbb=1"/>
          <p:cNvSpPr/>
          <p:nvPr/>
        </p:nvSpPr>
        <p:spPr>
          <a:xfrm>
            <a:off x="539496" y="567008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worse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0_1#68444a49d?sp=1&amp;vaa=1&amp;vcp=1&amp;pid=50662d60e&amp;color=0,0,0&amp;mp=1&amp;vtp=1&amp;vaab=1&amp;bt=1&amp;bbb=1&amp;hb=1"/>
          <p:cNvSpPr/>
          <p:nvPr/>
        </p:nvSpPr>
        <p:spPr>
          <a:xfrm>
            <a:off x="539496" y="8921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（2024·四川自贡·中考题）—Who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prize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competition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course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68444a49d.bracket?vaa=1&amp;vcp=1&amp;pid=50662d60e&amp;color=0,0,0&amp;mp=1&amp;vpa=29&amp;vtp=1&amp;vaab=1"/>
          <p:cNvSpPr/>
          <p:nvPr/>
        </p:nvSpPr>
        <p:spPr>
          <a:xfrm>
            <a:off x="9362599" y="21742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80_2#68444a49d.choices?vaa=1&amp;vcp=1&amp;pid=50662d60e&amp;color=0,0,0&amp;vtp=1&amp;vaab=1&amp;bbb=1"/>
          <p:cNvSpPr/>
          <p:nvPr/>
        </p:nvSpPr>
        <p:spPr>
          <a:xfrm>
            <a:off x="539496" y="28080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.hard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B.harder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.hardest</a:t>
            </a:r>
            <a:endParaRPr lang="en-US" altLang="zh-CN" sz="2800" dirty="0"/>
          </a:p>
        </p:txBody>
      </p:sp>
      <p:sp>
        <p:nvSpPr>
          <p:cNvPr id="5" name="QC_6_BD.82_1#6cf24845f?sp=1&amp;vaa=1&amp;vcp=1&amp;pid=50662d60e&amp;color=0,0,0&amp;vtp=1&amp;vaab=1&amp;bbb=1&amp;hb=1"/>
          <p:cNvSpPr/>
          <p:nvPr/>
        </p:nvSpPr>
        <p:spPr>
          <a:xfrm>
            <a:off x="539496" y="34375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（2024·四川自贡·中考题）—Billy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quiet,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83_1#6cf24845f.bracket?vaa=1&amp;vcp=1&amp;pid=50662d60e&amp;color=0,0,0&amp;vpa=30&amp;vtp=1&amp;vaab=1"/>
          <p:cNvSpPr/>
          <p:nvPr/>
        </p:nvSpPr>
        <p:spPr>
          <a:xfrm>
            <a:off x="7597744" y="47196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82_2#6cf24845f.choices?vaa=1&amp;vcp=1&amp;pid=50662d60e&amp;color=0,0,0&amp;vtp=1&amp;vaab=1&amp;bbb=1"/>
          <p:cNvSpPr/>
          <p:nvPr/>
        </p:nvSpPr>
        <p:spPr>
          <a:xfrm>
            <a:off x="539496" y="53601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.surprise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B.surprised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.surprising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4_1#182ea25dc?sp=1&amp;vaa=1&amp;vcp=1&amp;pid=50662d60e&amp;color=0,0,0&amp;vtp=1&amp;vaab=1&amp;bt=1&amp;bbb=1&amp;hb=1"/>
          <p:cNvSpPr/>
          <p:nvPr/>
        </p:nvSpPr>
        <p:spPr>
          <a:xfrm>
            <a:off x="539496" y="12223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（2024·云南·中考题改编）—Which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prefer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comedies?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182ea25dc.bracket?vaa=1&amp;vcp=1&amp;pid=50662d60e&amp;color=0,0,0&amp;vpa=31&amp;vtp=1&amp;vaab=1"/>
          <p:cNvSpPr/>
          <p:nvPr/>
        </p:nvSpPr>
        <p:spPr>
          <a:xfrm>
            <a:off x="5937790" y="25044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84_2#182ea25dc.choices?vaa=1&amp;vcp=1&amp;pid=50662d60e&amp;color=0,0,0&amp;vtp=1&amp;vaab=1&amp;bbb=1"/>
          <p:cNvSpPr/>
          <p:nvPr/>
        </p:nvSpPr>
        <p:spPr>
          <a:xfrm>
            <a:off x="539496" y="31382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.well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B.better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endParaRPr lang="en-US" altLang="zh-CN" sz="2800" dirty="0"/>
          </a:p>
        </p:txBody>
      </p:sp>
      <p:sp>
        <p:nvSpPr>
          <p:cNvPr id="5" name="QC_6_BD.86_1#7ff6b0dde?vaa=1&amp;vcp=1&amp;pid=50662d60e&amp;color=0,0,0&amp;vtp=1&amp;vaab=1&amp;bbb=1&amp;hb=1"/>
          <p:cNvSpPr/>
          <p:nvPr/>
        </p:nvSpPr>
        <p:spPr>
          <a:xfrm>
            <a:off x="539496" y="37677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（2024·天津·中考题改编）Many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restaurant.(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87_1#7ff6b0dde.bracket?vaa=1&amp;vcp=1&amp;pid=50662d60e&amp;color=0,0,0&amp;vpa=32&amp;vtp=1&amp;vaab=1"/>
          <p:cNvSpPr/>
          <p:nvPr/>
        </p:nvSpPr>
        <p:spPr>
          <a:xfrm>
            <a:off x="6804564" y="44021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86_2#7ff6b0dde.choices?vaa=1&amp;vcp=1&amp;pid=50662d60e&amp;color=0,0,0&amp;vtp=1&amp;vaab=1&amp;bbb=1"/>
          <p:cNvSpPr/>
          <p:nvPr/>
        </p:nvSpPr>
        <p:spPr>
          <a:xfrm>
            <a:off x="539496" y="50369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.healthy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B.healthier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healthiest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8_1#1023ff13d?vaa=1&amp;vcp=1&amp;pid=50662d60e&amp;color=0,0,0&amp;mp=1&amp;vtp=1&amp;vaab=1&amp;bt=1&amp;bbb=1&amp;hb=1"/>
          <p:cNvSpPr/>
          <p:nvPr/>
        </p:nvSpPr>
        <p:spPr>
          <a:xfrm>
            <a:off x="539496" y="12264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（2024·天津·中考题改编）We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match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1023ff13d.bracket?vaa=1&amp;vcp=1&amp;pid=50662d60e&amp;color=0,0,0&amp;mp=1&amp;vpa=33&amp;vtp=1&amp;vaab=1"/>
          <p:cNvSpPr/>
          <p:nvPr/>
        </p:nvSpPr>
        <p:spPr>
          <a:xfrm>
            <a:off x="5323427" y="18607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88_2#1023ff13d.choices?vaa=1&amp;vcp=1&amp;pid=50662d60e&amp;color=0,0,0&amp;vtp=1&amp;vaab=1&amp;bbb=1"/>
          <p:cNvSpPr/>
          <p:nvPr/>
        </p:nvSpPr>
        <p:spPr>
          <a:xfrm>
            <a:off x="539496" y="24934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.lonely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B.sorry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.confident</a:t>
            </a:r>
            <a:endParaRPr lang="en-US" altLang="zh-CN" sz="2800" dirty="0"/>
          </a:p>
        </p:txBody>
      </p:sp>
      <p:sp>
        <p:nvSpPr>
          <p:cNvPr id="5" name="QC_6_BD.90_1#5bde218be?vaa=1&amp;vcp=1&amp;pid=50662d60e&amp;color=0,0,0&amp;vtp=1&amp;vaab=1&amp;bbb=1&amp;hb=1"/>
          <p:cNvSpPr/>
          <p:nvPr/>
        </p:nvSpPr>
        <p:spPr>
          <a:xfrm>
            <a:off x="539496" y="312296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（2024·黑龙江牡丹江·中考题）Now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tickets,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（预订）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online.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quite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convenient.(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91_1#5bde218be.bracket?vaa=1&amp;vcp=1&amp;pid=50662d60e&amp;color=0,0,0&amp;vpa=34&amp;vtp=1&amp;vaab=1"/>
          <p:cNvSpPr/>
          <p:nvPr/>
        </p:nvSpPr>
        <p:spPr>
          <a:xfrm>
            <a:off x="3350165" y="440502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90_2#5bde218be.choices?vaa=1&amp;vcp=1&amp;pid=50662d60e&amp;color=0,0,0&amp;vtp=1&amp;vaab=1&amp;bbb=1"/>
          <p:cNvSpPr/>
          <p:nvPr/>
        </p:nvSpPr>
        <p:spPr>
          <a:xfrm>
            <a:off x="539496" y="50455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.simply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B.suddenly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.carefully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2ca0313b.fixed?vcp=1&amp;pid=6934507f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形容词和副词</a:t>
            </a:r>
            <a:endParaRPr lang="en-US" altLang="zh-CN" sz="4000" dirty="0"/>
          </a:p>
        </p:txBody>
      </p:sp>
      <p:sp>
        <p:nvSpPr>
          <p:cNvPr id="3" name="C_4_BD#02ca0313b.fixed?vcp=1&amp;pid=6934507f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2_1#600a0291f?sp=1&amp;vaa=1&amp;vcp=1&amp;pid=50662d60e&amp;color=0,0,0&amp;mp=1&amp;vtp=1&amp;vaab=1&amp;bt=1&amp;bbb=1&amp;hb=1"/>
          <p:cNvSpPr/>
          <p:nvPr/>
        </p:nvSpPr>
        <p:spPr>
          <a:xfrm>
            <a:off x="539496" y="8984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（2024·江苏宿迁·中考题改编）—Ailly,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paintings?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!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perfect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skills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painting.(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600a0291f.bracket?vaa=1&amp;vcp=1&amp;pid=50662d60e&amp;color=0,0,0&amp;mp=1&amp;vpa=35&amp;vtp=1&amp;vaab=1"/>
          <p:cNvSpPr/>
          <p:nvPr/>
        </p:nvSpPr>
        <p:spPr>
          <a:xfrm>
            <a:off x="8546053" y="21805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92_2#600a0291f.choices?vaa=1&amp;vcp=1&amp;pid=50662d60e&amp;color=0,0,0&amp;vtp=1&amp;vaab=1&amp;bbb=1"/>
          <p:cNvSpPr/>
          <p:nvPr/>
        </p:nvSpPr>
        <p:spPr>
          <a:xfrm>
            <a:off x="539496" y="28144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.Common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B.Important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.Wonderful</a:t>
            </a:r>
            <a:endParaRPr lang="en-US" altLang="zh-CN" sz="2800" dirty="0"/>
          </a:p>
        </p:txBody>
      </p:sp>
      <p:sp>
        <p:nvSpPr>
          <p:cNvPr id="5" name="QC_6_BD.94_1#395b74bc1?vaa=1&amp;vcp=1&amp;pid=50662d60e&amp;color=0,0,0&amp;vtp=1&amp;vaab=1&amp;bbb=1&amp;hb=1"/>
          <p:cNvSpPr/>
          <p:nvPr/>
        </p:nvSpPr>
        <p:spPr>
          <a:xfrm>
            <a:off x="539496" y="34438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（2024·台湾·中考题改编）Your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refrigerator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loud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noises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95_1#395b74bc1.bracket?vaa=1&amp;vcp=1&amp;pid=50662d60e&amp;color=0,0,0&amp;vpa=36&amp;vtp=1&amp;vaab=1"/>
          <p:cNvSpPr/>
          <p:nvPr/>
        </p:nvSpPr>
        <p:spPr>
          <a:xfrm>
            <a:off x="4453477" y="472595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94_2#395b74bc1.choices?vaa=1&amp;vcp=1&amp;pid=50662d60e&amp;color=0,0,0&amp;vtp=1&amp;vaab=1&amp;bbb=1"/>
          <p:cNvSpPr/>
          <p:nvPr/>
        </p:nvSpPr>
        <p:spPr>
          <a:xfrm>
            <a:off x="539496" y="53664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.already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B.still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.finally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6_1#dd638e7d9?sp=1&amp;vaa=1&amp;vcp=1&amp;pid=50662d60e&amp;color=0,0,0&amp;mp=1&amp;vtp=1&amp;vaab=1&amp;bt=1&amp;bbb=1&amp;hb=1"/>
          <p:cNvSpPr/>
          <p:nvPr/>
        </p:nvSpPr>
        <p:spPr>
          <a:xfrm>
            <a:off x="539496" y="12223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（2024·山东滨州·中考题改编）—Congratulations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medal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skating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competition!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half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preparing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dd638e7d9.bracket?vaa=1&amp;vcp=1&amp;pid=50662d60e&amp;color=0,0,0&amp;mp=1&amp;vpa=37&amp;vtp=1&amp;vaab=1"/>
          <p:cNvSpPr/>
          <p:nvPr/>
        </p:nvSpPr>
        <p:spPr>
          <a:xfrm>
            <a:off x="10185939" y="25044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96_2#dd638e7d9.choices?vaa=1&amp;vcp=1&amp;pid=50662d60e&amp;color=0,0,0&amp;vtp=1&amp;vaab=1&amp;bbb=1"/>
          <p:cNvSpPr/>
          <p:nvPr/>
        </p:nvSpPr>
        <p:spPr>
          <a:xfrm>
            <a:off x="539496" y="31382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.badly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B.hardly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.nearly</a:t>
            </a:r>
            <a:endParaRPr lang="en-US" altLang="zh-CN" sz="2800" dirty="0"/>
          </a:p>
        </p:txBody>
      </p:sp>
      <p:sp>
        <p:nvSpPr>
          <p:cNvPr id="5" name="QC_6_BD.98_1#d924eeac4?vaa=1&amp;vcp=1&amp;pid=50662d60e&amp;color=0,0,0&amp;vtp=1&amp;vaab=1&amp;bbb=1&amp;hb=1"/>
          <p:cNvSpPr/>
          <p:nvPr/>
        </p:nvSpPr>
        <p:spPr>
          <a:xfrm>
            <a:off x="539496" y="37677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（2024·吉林·中考题）Alice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stays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99_1#d924eeac4.bracket?vaa=1&amp;vcp=1&amp;pid=50662d60e&amp;color=0,0,0&amp;vpa=38&amp;vtp=1&amp;vaab=1"/>
          <p:cNvSpPr/>
          <p:nvPr/>
        </p:nvSpPr>
        <p:spPr>
          <a:xfrm>
            <a:off x="1949989" y="44021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98_2#d924eeac4.choices?vaa=1&amp;vcp=1&amp;pid=50662d60e&amp;color=0,0,0&amp;vtp=1&amp;vaab=1&amp;bbb=1"/>
          <p:cNvSpPr/>
          <p:nvPr/>
        </p:nvSpPr>
        <p:spPr>
          <a:xfrm>
            <a:off x="539496" y="50369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.hardly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B.always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.often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00_1#836c1528e?vaa=1&amp;vcp=1&amp;pid=50662d60e&amp;color=0,0,0&amp;vtp=1&amp;vaab=1&amp;bt=1&amp;bbb=1&amp;hb=1"/>
          <p:cNvSpPr/>
          <p:nvPr/>
        </p:nvSpPr>
        <p:spPr>
          <a:xfrm>
            <a:off x="539496" y="12200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（2024·西藏·中考题改编）Huahua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pandas.(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836c1528e.bracket?vaa=1&amp;vcp=1&amp;pid=50662d60e&amp;color=0,0,0&amp;vpa=39&amp;vtp=1&amp;vaab=1"/>
          <p:cNvSpPr/>
          <p:nvPr/>
        </p:nvSpPr>
        <p:spPr>
          <a:xfrm>
            <a:off x="1891253" y="18544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00_2#836c1528e.choices?vaa=1&amp;vcp=1&amp;pid=50662d60e&amp;color=0,0,0&amp;vtp=1&amp;vaab=1&amp;bbb=1"/>
          <p:cNvSpPr/>
          <p:nvPr/>
        </p:nvSpPr>
        <p:spPr>
          <a:xfrm>
            <a:off x="539496" y="24871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.cute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B.cuter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cutest</a:t>
            </a:r>
            <a:endParaRPr lang="en-US" altLang="zh-CN" sz="2800" dirty="0"/>
          </a:p>
        </p:txBody>
      </p:sp>
      <p:sp>
        <p:nvSpPr>
          <p:cNvPr id="5" name="QC_6_BD.102_1#f0447ca77?sp=1&amp;vaa=1&amp;vcp=1&amp;pid=50662d60e&amp;color=0,0,0&amp;vtp=1&amp;vaab=1&amp;bbb=1&amp;hb=1"/>
          <p:cNvSpPr/>
          <p:nvPr/>
        </p:nvSpPr>
        <p:spPr>
          <a:xfrm>
            <a:off x="539496" y="311661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（2024·江苏无锡·中考题改编）—How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medicine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03_1#f0447ca77.bracket?vaa=1&amp;vcp=1&amp;pid=50662d60e&amp;color=0,0,0&amp;vpa=40&amp;vtp=1&amp;vaab=1"/>
          <p:cNvSpPr/>
          <p:nvPr/>
        </p:nvSpPr>
        <p:spPr>
          <a:xfrm>
            <a:off x="10155206" y="43986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02_2#f0447ca77.choices?vaa=1&amp;vcp=1&amp;pid=50662d60e&amp;color=0,0,0&amp;vtp=1&amp;vaab=1&amp;bbb=1"/>
          <p:cNvSpPr/>
          <p:nvPr/>
        </p:nvSpPr>
        <p:spPr>
          <a:xfrm>
            <a:off x="539496" y="50392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B.better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.worse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04_1#9294751e7?vaa=1&amp;vcp=1&amp;pid=50662d60e&amp;color=0,0,0&amp;mp=1&amp;vtp=1&amp;vaab=1&amp;bt=1&amp;bbb=1&amp;hb=1"/>
          <p:cNvSpPr/>
          <p:nvPr/>
        </p:nvSpPr>
        <p:spPr>
          <a:xfrm>
            <a:off x="539496" y="12286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（2024·内蒙古呼和浩特·中考题改编）To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preparing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dinner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dinner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itself.(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9294751e7.bracket?vaa=1&amp;vcp=1&amp;pid=50662d60e&amp;color=0,0,0&amp;mp=1&amp;vpa=41&amp;vtp=1&amp;vaab=1"/>
          <p:cNvSpPr/>
          <p:nvPr/>
        </p:nvSpPr>
        <p:spPr>
          <a:xfrm>
            <a:off x="3312065" y="25107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04_2#9294751e7.choices?vaa=1&amp;vcp=1&amp;pid=50662d60e&amp;color=0,0,0&amp;vtp=1&amp;vaab=1&amp;bbb=1"/>
          <p:cNvSpPr/>
          <p:nvPr/>
        </p:nvSpPr>
        <p:spPr>
          <a:xfrm>
            <a:off x="539496" y="31446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5" name="QC_6_BD.106_1#7211ec0ca?vaa=1&amp;vcp=1&amp;pid=50662d60e&amp;color=0,0,0&amp;vtp=1&amp;vaab=1&amp;bbb=1&amp;hb=1"/>
          <p:cNvSpPr/>
          <p:nvPr/>
        </p:nvSpPr>
        <p:spPr>
          <a:xfrm>
            <a:off x="539496" y="377409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（2024·吉林·中考题）When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library,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07_1#7211ec0ca.bracket?vaa=1&amp;vcp=1&amp;pid=50662d60e&amp;color=0,0,0&amp;vpa=42&amp;vtp=1&amp;vaab=1"/>
          <p:cNvSpPr/>
          <p:nvPr/>
        </p:nvSpPr>
        <p:spPr>
          <a:xfrm>
            <a:off x="5188490" y="440845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06_2#7211ec0ca.choices?vaa=1&amp;vcp=1&amp;pid=50662d60e&amp;color=0,0,0&amp;vtp=1&amp;vaab=1&amp;bbb=1"/>
          <p:cNvSpPr/>
          <p:nvPr/>
        </p:nvSpPr>
        <p:spPr>
          <a:xfrm>
            <a:off x="539496" y="50432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.lovely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B.tired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.quiet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08_1#c3aa4e467?vaa=1&amp;vcp=1&amp;pid=50662d60e&amp;color=0,0,0&amp;mp=1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（2024·江苏无锡·中考题改编）What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confirmed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yet?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c3aa4e467.bracket?vaa=1&amp;vcp=1&amp;pid=50662d60e&amp;color=0,0,0&amp;mp=1&amp;vpa=43&amp;vtp=1&amp;vaab=1"/>
          <p:cNvSpPr/>
          <p:nvPr/>
        </p:nvSpPr>
        <p:spPr>
          <a:xfrm>
            <a:off x="8682578" y="118876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08_2#c3aa4e467.choices?vaa=1&amp;vcp=1&amp;pid=50662d60e&amp;color=0,0,0&amp;vtp=1&amp;vaab=1&amp;bbb=1"/>
          <p:cNvSpPr/>
          <p:nvPr/>
        </p:nvSpPr>
        <p:spPr>
          <a:xfrm>
            <a:off x="539496" y="18296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enough</a:t>
            </a:r>
            <a:endParaRPr lang="en-US" altLang="zh-CN" sz="2800" dirty="0"/>
          </a:p>
        </p:txBody>
      </p:sp>
      <p:sp>
        <p:nvSpPr>
          <p:cNvPr id="5" name="QC_6_BD.110_1#12cd65716?vaa=1&amp;vcp=1&amp;pid=50662d60e&amp;color=0,0,0&amp;vtp=1&amp;vaab=1&amp;bbb=1&amp;hb=1"/>
          <p:cNvSpPr/>
          <p:nvPr/>
        </p:nvSpPr>
        <p:spPr>
          <a:xfrm>
            <a:off x="539496" y="24590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（2024·江苏扬州·中考题改编）Our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monitor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projects.(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2_1#12cd65716.bracket?vaa=1&amp;vcp=1&amp;pid=50662d60e&amp;color=0,0,0&amp;vpa=44&amp;vtp=1&amp;vaab=1"/>
          <p:cNvSpPr/>
          <p:nvPr/>
        </p:nvSpPr>
        <p:spPr>
          <a:xfrm>
            <a:off x="8915939" y="309344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110_2#12cd65716.choices?vaa=1&amp;vcp=1&amp;pid=50662d60e&amp;color=0,0,0&amp;vtp=1&amp;vaab=1&amp;bbb=1"/>
          <p:cNvSpPr/>
          <p:nvPr/>
        </p:nvSpPr>
        <p:spPr>
          <a:xfrm>
            <a:off x="539496" y="37282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.generous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B.humorous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.nervous</a:t>
            </a:r>
            <a:endParaRPr lang="en-US" altLang="zh-CN" sz="2800" dirty="0"/>
          </a:p>
        </p:txBody>
      </p:sp>
      <p:sp>
        <p:nvSpPr>
          <p:cNvPr id="8" name="QC_6_BD.112_1#c19766827?vaa=1&amp;vcp=1&amp;pid=50662d60e&amp;color=0,0,0&amp;vtp=1&amp;vaab=1&amp;bbb=1&amp;hb=1"/>
          <p:cNvSpPr/>
          <p:nvPr/>
        </p:nvSpPr>
        <p:spPr>
          <a:xfrm>
            <a:off x="539496" y="43577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（2024·内蒙古兴安盟、呼伦贝尔·中考题改编）In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mistakes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6_AN.113_1#c19766827.bracket?vaa=1&amp;vcp=1&amp;pid=50662d60e&amp;color=0,0,0&amp;vpa=45&amp;vtp=1&amp;vaab=1"/>
          <p:cNvSpPr/>
          <p:nvPr/>
        </p:nvSpPr>
        <p:spPr>
          <a:xfrm>
            <a:off x="8730203" y="499209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112_2#c19766827.choices?vaa=1&amp;vcp=1&amp;pid=50662d60e&amp;color=0,0,0&amp;vtp=1&amp;vaab=1&amp;bbb=1"/>
          <p:cNvSpPr/>
          <p:nvPr/>
        </p:nvSpPr>
        <p:spPr>
          <a:xfrm>
            <a:off x="539496" y="56269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.careful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b50cee86?vcp=1&amp;pid=77a593476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广西中考演练</a:t>
            </a:r>
            <a:endParaRPr lang="en-US" altLang="zh-CN" sz="3200" dirty="0"/>
          </a:p>
        </p:txBody>
      </p:sp>
      <p:sp>
        <p:nvSpPr>
          <p:cNvPr id="3" name="P_6#f5eb6fde9?sp=1&amp;vcp=1&amp;pid=5b50cee86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单项选择。</a:t>
            </a:r>
            <a:endParaRPr lang="en-US" altLang="zh-CN" sz="2800" dirty="0"/>
          </a:p>
        </p:txBody>
      </p:sp>
      <p:sp>
        <p:nvSpPr>
          <p:cNvPr id="4" name="QC_6_BD.114_1#5ced14f95?vaa=1&amp;vcp=1&amp;pid=5b50cee86&amp;color=0,0,0&amp;vtp=1&amp;vaab=1&amp;bbb=1&amp;hb=1"/>
          <p:cNvSpPr/>
          <p:nvPr/>
        </p:nvSpPr>
        <p:spPr>
          <a:xfrm>
            <a:off x="539496" y="19048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（2023·广西·中考题）Our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village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“Beautiful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Villages”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project.(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6_AN.1_1#5ced14f95.bracket?vaa=1&amp;vcp=1&amp;pid=5b50cee86&amp;color=0,0,0&amp;vpa=46&amp;vtp=1&amp;vaab=1"/>
          <p:cNvSpPr/>
          <p:nvPr/>
        </p:nvSpPr>
        <p:spPr>
          <a:xfrm>
            <a:off x="6818153" y="253921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6_BD.114_2#5ced14f95.choices?vaa=1&amp;vcp=1&amp;pid=5b50cee86&amp;color=0,0,0&amp;vtp=1&amp;vaab=1&amp;bbb=1"/>
          <p:cNvSpPr/>
          <p:nvPr/>
        </p:nvSpPr>
        <p:spPr>
          <a:xfrm>
            <a:off x="539496" y="31740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.cheaper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B.longer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.cleaner</a:t>
            </a:r>
            <a:endParaRPr lang="en-US" altLang="zh-CN" sz="2800" dirty="0"/>
          </a:p>
        </p:txBody>
      </p:sp>
      <p:sp>
        <p:nvSpPr>
          <p:cNvPr id="7" name="QC_6_BD.116_1#ff34728b4?sp=1&amp;vaa=1&amp;vcp=1&amp;pid=5b50cee86&amp;color=0,0,0&amp;vtp=1&amp;vaab=1&amp;bbb=1&amp;hb=1"/>
          <p:cNvSpPr/>
          <p:nvPr/>
        </p:nvSpPr>
        <p:spPr>
          <a:xfrm>
            <a:off x="539496" y="380350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（2024·广西南宁·模拟题）—Is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Changjiang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6300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kilometers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6_AN.117_1#ff34728b4.bracket?vaa=1&amp;vcp=1&amp;pid=5b50cee86&amp;color=0,0,0&amp;vpa=47&amp;vtp=1&amp;vaab=1"/>
          <p:cNvSpPr/>
          <p:nvPr/>
        </p:nvSpPr>
        <p:spPr>
          <a:xfrm>
            <a:off x="6841395" y="508556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C_6_BD.116_2#ff34728b4.choices?vaa=1&amp;vcp=1&amp;pid=5b50cee86&amp;color=0,0,0&amp;vtp=1&amp;vaab=1&amp;bbb=1"/>
          <p:cNvSpPr/>
          <p:nvPr/>
        </p:nvSpPr>
        <p:spPr>
          <a:xfrm>
            <a:off x="539496" y="57260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.widest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B.deepest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.longest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8_1#e298d89ec?vaa=1&amp;vcp=1&amp;pid=5b50cee86&amp;color=0,0,0&amp;vtp=1&amp;vaab=1&amp;bt=1&amp;bbb=1&amp;hb=1"/>
          <p:cNvSpPr/>
          <p:nvPr/>
        </p:nvSpPr>
        <p:spPr>
          <a:xfrm>
            <a:off x="539496" y="15502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（2024·广西柳州·模拟题）The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fight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hero.(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e298d89ec.bracket?vaa=1&amp;vcp=1&amp;pid=5b50cee86&amp;color=0,0,0&amp;vpa=48&amp;vtp=1&amp;vaab=1"/>
          <p:cNvSpPr/>
          <p:nvPr/>
        </p:nvSpPr>
        <p:spPr>
          <a:xfrm>
            <a:off x="6261640" y="21846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18_2#e298d89ec.choices?vaa=1&amp;vcp=1&amp;pid=5b50cee86&amp;color=0,0,0&amp;vtp=1&amp;vaab=1&amp;bbb=1"/>
          <p:cNvSpPr/>
          <p:nvPr/>
        </p:nvSpPr>
        <p:spPr>
          <a:xfrm>
            <a:off x="539496" y="28173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.lazy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B.brave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.shy</a:t>
            </a:r>
            <a:endParaRPr lang="en-US" altLang="zh-CN" sz="2800" dirty="0"/>
          </a:p>
        </p:txBody>
      </p:sp>
      <p:sp>
        <p:nvSpPr>
          <p:cNvPr id="5" name="QC_6_BD.120_1#2511ad906?vaa=1&amp;vcp=1&amp;pid=5b50cee86&amp;color=0,0,0&amp;vtp=1&amp;vaab=1&amp;bbb=1&amp;hb=1"/>
          <p:cNvSpPr/>
          <p:nvPr/>
        </p:nvSpPr>
        <p:spPr>
          <a:xfrm>
            <a:off x="539496" y="34468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（2024·广西柳州·模拟题）This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term,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promise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term.(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21_1#2511ad906.bracket?vaa=1&amp;vcp=1&amp;pid=5b50cee86&amp;color=0,0,0&amp;vpa=49&amp;vtp=1&amp;vaab=1"/>
          <p:cNvSpPr/>
          <p:nvPr/>
        </p:nvSpPr>
        <p:spPr>
          <a:xfrm>
            <a:off x="6669628" y="40811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20_2#2511ad906.choices?vaa=1&amp;vcp=1&amp;pid=5b50cee86&amp;color=0,0,0&amp;vtp=1&amp;vaab=1&amp;bbb=1"/>
          <p:cNvSpPr/>
          <p:nvPr/>
        </p:nvSpPr>
        <p:spPr>
          <a:xfrm>
            <a:off x="539496" y="47159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.faster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B.harder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.earlier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2_1#d90b6027e?sp=1&amp;vaa=1&amp;vcp=1&amp;pid=5b50cee86&amp;color=0,0,0&amp;mp=1&amp;vtp=1&amp;vaab=1&amp;bt=1&amp;bbb=1&amp;hb=1"/>
          <p:cNvSpPr/>
          <p:nvPr/>
        </p:nvSpPr>
        <p:spPr>
          <a:xfrm>
            <a:off x="539496" y="88985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（2024·广西桂林·模拟题）—I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attractive,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represents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classical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sightseeing.(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d90b6027e.bracket?vaa=1&amp;vcp=1&amp;pid=5b50cee86&amp;color=0,0,0&amp;mp=1&amp;vpa=50&amp;vtp=1&amp;vaab=1"/>
          <p:cNvSpPr/>
          <p:nvPr/>
        </p:nvSpPr>
        <p:spPr>
          <a:xfrm>
            <a:off x="9552528" y="21719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22_2#d90b6027e.choices?vaa=1&amp;vcp=1&amp;pid=5b50cee86&amp;color=0,0,0&amp;vtp=1&amp;vaab=1&amp;bbb=1"/>
          <p:cNvSpPr/>
          <p:nvPr/>
        </p:nvSpPr>
        <p:spPr>
          <a:xfrm>
            <a:off x="539496" y="28103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.probably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B.especially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.properly</a:t>
            </a:r>
            <a:endParaRPr lang="en-US" altLang="zh-CN" sz="2800" dirty="0"/>
          </a:p>
        </p:txBody>
      </p:sp>
      <p:sp>
        <p:nvSpPr>
          <p:cNvPr id="5" name="QC_6_BD.124_1#6532cd973?sp=1&amp;vaa=1&amp;vcp=1&amp;pid=5b50cee86&amp;color=0,0,0&amp;vtp=1&amp;vaab=1&amp;bbb=1&amp;hb=1"/>
          <p:cNvSpPr/>
          <p:nvPr/>
        </p:nvSpPr>
        <p:spPr>
          <a:xfrm>
            <a:off x="539496" y="343982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（2024·广西北海·模拟题）—Without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cow.(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25_1#6532cd973.bracket?vaa=1&amp;vcp=1&amp;pid=5b50cee86&amp;color=0,0,0&amp;vpa=51&amp;vtp=1&amp;vaab=1"/>
          <p:cNvSpPr/>
          <p:nvPr/>
        </p:nvSpPr>
        <p:spPr>
          <a:xfrm>
            <a:off x="7557039" y="472189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24_2#6532cd973.choices?vaa=1&amp;vcp=1&amp;pid=5b50cee86&amp;color=0,0,0&amp;vtp=1&amp;vaab=1&amp;bbb=1"/>
          <p:cNvSpPr/>
          <p:nvPr/>
        </p:nvSpPr>
        <p:spPr>
          <a:xfrm>
            <a:off x="539496" y="53624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.thirsty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B.tired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.hungry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6_1#d211065fb?vaa=1&amp;vcp=1&amp;pid=5b50cee86&amp;color=0,0,0&amp;mp=1&amp;vtp=1&amp;vaab=1&amp;bt=1&amp;bbb=1&amp;hb=1"/>
          <p:cNvSpPr/>
          <p:nvPr/>
        </p:nvSpPr>
        <p:spPr>
          <a:xfrm>
            <a:off x="539496" y="15439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（2024·广西北海·模拟题）Jimmy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speech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cheered.(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d211065fb.bracket?vaa=1&amp;vcp=1&amp;pid=5b50cee86&amp;color=0,0,0&amp;mp=1&amp;vpa=52&amp;vtp=1&amp;vaab=1"/>
          <p:cNvSpPr/>
          <p:nvPr/>
        </p:nvSpPr>
        <p:spPr>
          <a:xfrm>
            <a:off x="5659977" y="21782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26_2#d211065fb.choices?vaa=1&amp;vcp=1&amp;pid=5b50cee86&amp;color=0,0,0&amp;vtp=1&amp;vaab=1&amp;bbb=1"/>
          <p:cNvSpPr/>
          <p:nvPr/>
        </p:nvSpPr>
        <p:spPr>
          <a:xfrm>
            <a:off x="539496" y="28109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.angrily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B.successfully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.badly</a:t>
            </a:r>
            <a:endParaRPr lang="en-US" altLang="zh-CN" sz="2800" dirty="0"/>
          </a:p>
        </p:txBody>
      </p:sp>
      <p:sp>
        <p:nvSpPr>
          <p:cNvPr id="5" name="QC_6_BD.128_1#240a7f97f?sp=1&amp;vaa=1&amp;vcp=1&amp;pid=5b50cee86&amp;color=0,0,0&amp;vtp=1&amp;vaab=1&amp;bbb=1"/>
          <p:cNvSpPr/>
          <p:nvPr/>
        </p:nvSpPr>
        <p:spPr>
          <a:xfrm>
            <a:off x="539496" y="34404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（2024·广西贵港·模拟题）—Mum,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outside?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floor.(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29_1#240a7f97f.bracket?vaa=1&amp;vcp=1&amp;pid=5b50cee86&amp;color=0,0,0&amp;vpa=53&amp;vtp=1&amp;vaab=1"/>
          <p:cNvSpPr/>
          <p:nvPr/>
        </p:nvSpPr>
        <p:spPr>
          <a:xfrm>
            <a:off x="9724295" y="40748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28_2#240a7f97f.choices?vaa=1&amp;vcp=1&amp;pid=5b50cee86&amp;color=0,0,0&amp;vtp=1&amp;vaab=1&amp;bbb=1"/>
          <p:cNvSpPr/>
          <p:nvPr/>
        </p:nvSpPr>
        <p:spPr>
          <a:xfrm>
            <a:off x="539496" y="47096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.empty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B.wet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.bright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0_1#efb7bb890?vaa=1&amp;vcp=1&amp;pid=5b50cee86&amp;color=0,0,0&amp;vtp=1&amp;vaab=1&amp;bt=1&amp;bbb=1&amp;hb=1"/>
          <p:cNvSpPr/>
          <p:nvPr/>
        </p:nvSpPr>
        <p:spPr>
          <a:xfrm>
            <a:off x="539496" y="12159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（2024·广西贵港·模拟题）When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fans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cheered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efb7bb890.bracket?vaa=1&amp;vcp=1&amp;pid=5b50cee86&amp;color=0,0,0&amp;vpa=54&amp;vtp=1&amp;vaab=1"/>
          <p:cNvSpPr/>
          <p:nvPr/>
        </p:nvSpPr>
        <p:spPr>
          <a:xfrm>
            <a:off x="7179214" y="18503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30_2#efb7bb890.choices?vaa=1&amp;vcp=1&amp;pid=5b50cee86&amp;color=0,0,0&amp;vtp=1&amp;vaab=1&amp;bbb=1"/>
          <p:cNvSpPr/>
          <p:nvPr/>
        </p:nvSpPr>
        <p:spPr>
          <a:xfrm>
            <a:off x="539496" y="24912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.safely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B.secretly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.loudly</a:t>
            </a:r>
            <a:endParaRPr lang="en-US" altLang="zh-CN" sz="2800" dirty="0"/>
          </a:p>
        </p:txBody>
      </p:sp>
      <p:sp>
        <p:nvSpPr>
          <p:cNvPr id="5" name="QC_6_BD.132_1#ebc03e8a6?sp=1&amp;vaa=1&amp;vcp=1&amp;pid=5b50cee86&amp;color=0,0,0&amp;vtp=1&amp;vaab=1&amp;bbb=1&amp;hb=1"/>
          <p:cNvSpPr/>
          <p:nvPr/>
        </p:nvSpPr>
        <p:spPr>
          <a:xfrm>
            <a:off x="539496" y="31206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（2024·广西贵港·模拟题）—I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invented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machine.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33_1#ebc03e8a6.bracket?vaa=1&amp;vcp=1&amp;pid=5b50cee86&amp;color=0,0,0&amp;vpa=55&amp;vtp=1&amp;vaab=1"/>
          <p:cNvSpPr/>
          <p:nvPr/>
        </p:nvSpPr>
        <p:spPr>
          <a:xfrm>
            <a:off x="5444077" y="440274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32_2#ebc03e8a6.choices?vaa=1&amp;vcp=1&amp;pid=5b50cee86&amp;color=0,0,0&amp;vtp=1&amp;vaab=1&amp;bbb=1"/>
          <p:cNvSpPr/>
          <p:nvPr/>
        </p:nvSpPr>
        <p:spPr>
          <a:xfrm>
            <a:off x="539496" y="50432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.honest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B.brave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.creative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2b0b0176d?vcp=1&amp;pid=02ca0313b&amp;color=0,0,0&amp;vtp=1&amp;vaab=1&amp;bt=1&amp;bbb=1&amp;hb=1"/>
          <p:cNvSpPr/>
          <p:nvPr/>
        </p:nvSpPr>
        <p:spPr>
          <a:xfrm>
            <a:off x="539496" y="28254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这一讲要求掌握形容词、副词的基本用法及区别，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以及掌握形容词、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副词比较等级的构成及用法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4_1#ec9d6b576?vaa=1&amp;vcp=1&amp;pid=5b50cee86&amp;color=0,0,0&amp;mp=1&amp;vtp=1&amp;vaab=1&amp;bt=1&amp;bbb=1&amp;hb=1"/>
          <p:cNvSpPr/>
          <p:nvPr/>
        </p:nvSpPr>
        <p:spPr>
          <a:xfrm>
            <a:off x="539496" y="12200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（2024·广西钦州·模拟题）After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effort,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Andrew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progress.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ec9d6b576.bracket?vaa=1&amp;vcp=1&amp;pid=5b50cee86&amp;color=0,0,0&amp;mp=1&amp;vpa=56&amp;vtp=1&amp;vaab=1"/>
          <p:cNvSpPr/>
          <p:nvPr/>
        </p:nvSpPr>
        <p:spPr>
          <a:xfrm>
            <a:off x="7937150" y="18544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34_2#ec9d6b576.choices?vaa=1&amp;vcp=1&amp;pid=5b50cee86&amp;color=0,0,0&amp;vtp=1&amp;vaab=1&amp;bbb=1"/>
          <p:cNvSpPr/>
          <p:nvPr/>
        </p:nvSpPr>
        <p:spPr>
          <a:xfrm>
            <a:off x="539496" y="24871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.finally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B.widely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.mainly</a:t>
            </a:r>
            <a:endParaRPr lang="en-US" altLang="zh-CN" sz="2800" dirty="0"/>
          </a:p>
        </p:txBody>
      </p:sp>
      <p:sp>
        <p:nvSpPr>
          <p:cNvPr id="5" name="QC_6_BD.136_1#b84867645?sp=1&amp;vaa=1&amp;vcp=1&amp;pid=5b50cee86&amp;color=0,0,0&amp;vtp=1&amp;vaab=1&amp;bbb=1&amp;hb=1"/>
          <p:cNvSpPr/>
          <p:nvPr/>
        </p:nvSpPr>
        <p:spPr>
          <a:xfrm>
            <a:off x="539496" y="311661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（2024·广西南宁·模拟题）—Be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please!Your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sister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right!I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37_1#b84867645.bracket?vaa=1&amp;vcp=1&amp;pid=5b50cee86&amp;color=0,0,0&amp;vpa=57&amp;vtp=1&amp;vaab=1"/>
          <p:cNvSpPr/>
          <p:nvPr/>
        </p:nvSpPr>
        <p:spPr>
          <a:xfrm>
            <a:off x="3532727" y="43986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36_2#b84867645.choices?vaa=1&amp;vcp=1&amp;pid=5b50cee86&amp;color=0,0,0&amp;vtp=1&amp;vaab=1&amp;bbb=1"/>
          <p:cNvSpPr/>
          <p:nvPr/>
        </p:nvSpPr>
        <p:spPr>
          <a:xfrm>
            <a:off x="539496" y="50392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.busy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B.quiet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.crazy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8_1#2617bb88d?vaa=1&amp;vcp=1&amp;pid=5b50cee86&amp;color=0,0,0&amp;mp=1&amp;vtp=1&amp;vaab=1&amp;bt=1&amp;bbb=1&amp;hb=1"/>
          <p:cNvSpPr/>
          <p:nvPr/>
        </p:nvSpPr>
        <p:spPr>
          <a:xfrm>
            <a:off x="539496" y="15461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（2024·广西南宁·模拟题）The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fireman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2617bb88d.bracket?vaa=1&amp;vcp=1&amp;pid=5b50cee86&amp;color=0,0,0&amp;mp=1&amp;vpa=58&amp;vtp=1&amp;vaab=1"/>
          <p:cNvSpPr/>
          <p:nvPr/>
        </p:nvSpPr>
        <p:spPr>
          <a:xfrm>
            <a:off x="2999328" y="21805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38_2#2617bb88d.choices?vaa=1&amp;vcp=1&amp;pid=5b50cee86&amp;color=0,0,0&amp;vtp=1&amp;vaab=1&amp;bbb=1"/>
          <p:cNvSpPr/>
          <p:nvPr/>
        </p:nvSpPr>
        <p:spPr>
          <a:xfrm>
            <a:off x="539496" y="2821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.politely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B.bravely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.softly</a:t>
            </a:r>
            <a:endParaRPr lang="en-US" altLang="zh-CN" sz="2800" dirty="0"/>
          </a:p>
        </p:txBody>
      </p:sp>
      <p:sp>
        <p:nvSpPr>
          <p:cNvPr id="5" name="QC_6_BD.140_1#ce013c600?vaa=1&amp;vcp=1&amp;pid=5b50cee86&amp;color=0,0,0&amp;vtp=1&amp;vaab=1&amp;bbb=1&amp;hb=1"/>
          <p:cNvSpPr/>
          <p:nvPr/>
        </p:nvSpPr>
        <p:spPr>
          <a:xfrm>
            <a:off x="539496" y="345087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（2024·广西柳州·模拟题）Mr.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41_1#ce013c600.bracket?vaa=1&amp;vcp=1&amp;pid=5b50cee86&amp;color=0,0,0&amp;vpa=59&amp;vtp=1&amp;vaab=1"/>
          <p:cNvSpPr/>
          <p:nvPr/>
        </p:nvSpPr>
        <p:spPr>
          <a:xfrm>
            <a:off x="4693190" y="408524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40_2#ce013c600.choices?vaa=1&amp;vcp=1&amp;pid=5b50cee86&amp;color=0,0,0&amp;vtp=1&amp;vaab=1&amp;bbb=1"/>
          <p:cNvSpPr/>
          <p:nvPr/>
        </p:nvSpPr>
        <p:spPr>
          <a:xfrm>
            <a:off x="539496" y="47200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.quickly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B.loudly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.angrily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42_1#e0e21b416?sp=1&amp;vaa=1&amp;vcp=1&amp;pid=5b50cee86&amp;color=0,0,0&amp;vtp=1&amp;vaab=1&amp;bt=1&amp;bbb=1&amp;hb=1"/>
          <p:cNvSpPr/>
          <p:nvPr/>
        </p:nvSpPr>
        <p:spPr>
          <a:xfrm>
            <a:off x="539496" y="12223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（2024·广西柳州·模拟题）—Cindy,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window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e0e21b416.bracket?vaa=1&amp;vcp=1&amp;pid=5b50cee86&amp;color=0,0,0&amp;vpa=60&amp;vtp=1&amp;vaab=1"/>
          <p:cNvSpPr/>
          <p:nvPr/>
        </p:nvSpPr>
        <p:spPr>
          <a:xfrm>
            <a:off x="3058064" y="250440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42_2#e0e21b416.choices?vaa=1&amp;vcp=1&amp;pid=5b50cee86&amp;color=0,0,0&amp;vtp=1&amp;vaab=1&amp;bbb=1"/>
          <p:cNvSpPr/>
          <p:nvPr/>
        </p:nvSpPr>
        <p:spPr>
          <a:xfrm>
            <a:off x="539496" y="31382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.fresh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B.pretty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.heavy</a:t>
            </a:r>
            <a:endParaRPr lang="en-US" altLang="zh-CN" sz="2800" dirty="0"/>
          </a:p>
        </p:txBody>
      </p:sp>
      <p:sp>
        <p:nvSpPr>
          <p:cNvPr id="5" name="QC_6_BD.144_1#c179ed4b7?vaa=1&amp;vcp=1&amp;pid=5b50cee86&amp;color=0,0,0&amp;vtp=1&amp;vaab=1&amp;bbb=1&amp;hb=1"/>
          <p:cNvSpPr/>
          <p:nvPr/>
        </p:nvSpPr>
        <p:spPr>
          <a:xfrm>
            <a:off x="539496" y="37677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（2024·广西北海·模拟题）Earthquakes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45_1#c179ed4b7.bracket?vaa=1&amp;vcp=1&amp;pid=5b50cee86&amp;color=0,0,0&amp;vpa=61&amp;vtp=1&amp;vaab=1"/>
          <p:cNvSpPr/>
          <p:nvPr/>
        </p:nvSpPr>
        <p:spPr>
          <a:xfrm>
            <a:off x="6937852" y="44021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44_2#c179ed4b7.choices?vaa=1&amp;vcp=1&amp;pid=5b50cee86&amp;color=0,0,0&amp;vtp=1&amp;vaab=1&amp;bbb=1"/>
          <p:cNvSpPr/>
          <p:nvPr/>
        </p:nvSpPr>
        <p:spPr>
          <a:xfrm>
            <a:off x="539496" y="50369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.luckily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B.slowly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.suddenly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46_1#fa13c2635?vaa=1&amp;vcp=1&amp;pid=5b50cee86&amp;color=0,0,0&amp;mp=1&amp;vtp=1&amp;vaab=1&amp;bt=1&amp;bbb=1&amp;hb=1"/>
          <p:cNvSpPr/>
          <p:nvPr/>
        </p:nvSpPr>
        <p:spPr>
          <a:xfrm>
            <a:off x="539496" y="12264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（2024·广西河池·模拟题）China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Russia.(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fa13c2635.bracket?vaa=1&amp;vcp=1&amp;pid=5b50cee86&amp;color=0,0,0&amp;mp=1&amp;vpa=62&amp;vtp=1&amp;vaab=1"/>
          <p:cNvSpPr/>
          <p:nvPr/>
        </p:nvSpPr>
        <p:spPr>
          <a:xfrm>
            <a:off x="1851564" y="18607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46_2#fa13c2635.choices?vaa=1&amp;vcp=1&amp;pid=5b50cee86&amp;color=0,0,0&amp;vtp=1&amp;vaab=1&amp;bbb=1"/>
          <p:cNvSpPr/>
          <p:nvPr/>
        </p:nvSpPr>
        <p:spPr>
          <a:xfrm>
            <a:off x="539496" y="24934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.smaller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B.bigger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.larger</a:t>
            </a:r>
            <a:endParaRPr lang="en-US" altLang="zh-CN" sz="2800" dirty="0"/>
          </a:p>
        </p:txBody>
      </p:sp>
      <p:sp>
        <p:nvSpPr>
          <p:cNvPr id="5" name="QC_6_BD.148_1#98f9f46c6?vaa=1&amp;vcp=1&amp;pid=5b50cee86&amp;color=0,0,0&amp;vtp=1&amp;vaab=1&amp;bbb=1&amp;hb=1"/>
          <p:cNvSpPr/>
          <p:nvPr/>
        </p:nvSpPr>
        <p:spPr>
          <a:xfrm>
            <a:off x="539496" y="312296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（2024·广西河池·模拟题）China’s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Kuaizhou-1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carrier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rocket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launched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successfully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seemed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49_1#98f9f46c6.bracket?vaa=1&amp;vcp=1&amp;pid=5b50cee86&amp;color=0,0,0&amp;vpa=63&amp;vtp=1&amp;vaab=1"/>
          <p:cNvSpPr/>
          <p:nvPr/>
        </p:nvSpPr>
        <p:spPr>
          <a:xfrm>
            <a:off x="4023265" y="440502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148_2#98f9f46c6.choices?vaa=1&amp;vcp=1&amp;pid=5b50cee86&amp;color=0,0,0&amp;vtp=1&amp;vaab=1&amp;bbb=1"/>
          <p:cNvSpPr/>
          <p:nvPr/>
        </p:nvSpPr>
        <p:spPr>
          <a:xfrm>
            <a:off x="539496" y="50455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.impossible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B.valuable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.personal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0_1#cfb8f00fb?vaa=1&amp;vcp=1&amp;pid=5b50cee86&amp;color=0,0,0&amp;mp=1&amp;vtp=1&amp;vaab=1&amp;bt=1&amp;bbb=1&amp;hb=1"/>
          <p:cNvSpPr/>
          <p:nvPr/>
        </p:nvSpPr>
        <p:spPr>
          <a:xfrm>
            <a:off x="539496" y="12200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（2024·广西河池·模拟题）I’m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cfb8f00fb.bracket?vaa=1&amp;vcp=1&amp;pid=5b50cee86&amp;color=0,0,0&amp;mp=1&amp;vpa=64&amp;vtp=1&amp;vaab=1"/>
          <p:cNvSpPr/>
          <p:nvPr/>
        </p:nvSpPr>
        <p:spPr>
          <a:xfrm>
            <a:off x="5305965" y="18544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50_2#cfb8f00fb.choices?vaa=1&amp;vcp=1&amp;pid=5b50cee86&amp;color=0,0,0&amp;vtp=1&amp;vaab=1&amp;bbb=1"/>
          <p:cNvSpPr/>
          <p:nvPr/>
        </p:nvSpPr>
        <p:spPr>
          <a:xfrm>
            <a:off x="539496" y="24871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.helpful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B.harmful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.thankful</a:t>
            </a:r>
            <a:endParaRPr lang="en-US" altLang="zh-CN" sz="2800" dirty="0"/>
          </a:p>
        </p:txBody>
      </p:sp>
      <p:sp>
        <p:nvSpPr>
          <p:cNvPr id="5" name="QC_6_BD.152_1#a5e093159?sp=1&amp;vaa=1&amp;vcp=1&amp;pid=5b50cee86&amp;color=0,0,0&amp;vtp=1&amp;vaab=1&amp;bbb=1&amp;hb=1"/>
          <p:cNvSpPr/>
          <p:nvPr/>
        </p:nvSpPr>
        <p:spPr>
          <a:xfrm>
            <a:off x="539496" y="311661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（2024·广西梧州·模拟题）—Parents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models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agree.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education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matters.(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53_1#a5e093159.bracket?vaa=1&amp;vcp=1&amp;pid=5b50cee86&amp;color=0,0,0&amp;vpa=65&amp;vtp=1&amp;vaab=1"/>
          <p:cNvSpPr/>
          <p:nvPr/>
        </p:nvSpPr>
        <p:spPr>
          <a:xfrm>
            <a:off x="7364953" y="43986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52_2#a5e093159.choices?vaa=1&amp;vcp=1&amp;pid=5b50cee86&amp;color=0,0,0&amp;vtp=1&amp;vaab=1&amp;bbb=1"/>
          <p:cNvSpPr/>
          <p:nvPr/>
        </p:nvSpPr>
        <p:spPr>
          <a:xfrm>
            <a:off x="539496" y="50392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.colourful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B.powerful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.careful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1146b83f?sp=1&amp;vcp=1&amp;pid=02ca0313b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一、形容词</a:t>
            </a:r>
            <a:endParaRPr lang="en-US" altLang="zh-CN" sz="3200" dirty="0"/>
          </a:p>
        </p:txBody>
      </p:sp>
      <p:sp>
        <p:nvSpPr>
          <p:cNvPr id="3" name="P_6_BD#fc895c1ca?sp=1&amp;vcp=1&amp;pid=e1146b83f&amp;color=0,0,0&amp;vtp=1&amp;vaab=1&amp;bbb=1&amp;h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1.形容词的基本作用是对名词起修饰、描绘作用，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表示名词的性质、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，在句子中可作定语、表语、宾语补足语、主语补足语等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。但要注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，有些形容词如alone,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afraid,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asleep等只能作表语。例如：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asleep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asleep.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fc895c1ca?sp=1&amp;vcp=1&amp;pid=e1146b83f&amp;color=0,0,0&amp;mp=1&amp;vtp=1&amp;vaab=1&amp;bt=1&amp;bbb=1&amp;h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2.形容词修饰something,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anything,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nothing等不定代词时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，要放在这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些词的后面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3.形容词的名词化：有些形容词如rich,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poor,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young,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ill,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living,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dead等，前面加定冠词后具有名词的意义，表示一类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人，其谓语常用复数形式。例如：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young.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fc895c1ca?sp=1&amp;vcp=1&amp;pid=e1146b83f&amp;color=0,0,0&amp;mp=1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4.形容词比较级可以用much,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little等表示程度的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词修饰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film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one.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5.形容词最高级的用法：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（1）主语+系动词+the+形容词最高级+of（in）+比较的范围。例如：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cleverest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4154</Words>
  <Application>Microsoft Office PowerPoint</Application>
  <PresentationFormat>宽屏</PresentationFormat>
  <Paragraphs>556</Paragraphs>
  <Slides>64</Slides>
  <Notes>64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72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7</cp:revision>
  <dcterms:created xsi:type="dcterms:W3CDTF">2024-11-29T11:50:33Z</dcterms:created>
  <dcterms:modified xsi:type="dcterms:W3CDTF">2025-07-24T01:24:52Z</dcterms:modified>
  <cp:category/>
  <cp:contentStatus/>
</cp:coreProperties>
</file>