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9"/>
  </p:notesMasterIdLst>
  <p:sldIdLst>
    <p:sldId id="256" r:id="rId2"/>
    <p:sldId id="257" r:id="rId3"/>
    <p:sldId id="263" r:id="rId4"/>
    <p:sldId id="264" r:id="rId5"/>
    <p:sldId id="406" r:id="rId6"/>
    <p:sldId id="265" r:id="rId7"/>
    <p:sldId id="499"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351" r:id="rId41"/>
    <p:sldId id="298" r:id="rId42"/>
    <p:sldId id="299" r:id="rId43"/>
    <p:sldId id="300" r:id="rId44"/>
    <p:sldId id="301" r:id="rId45"/>
    <p:sldId id="302" r:id="rId46"/>
    <p:sldId id="303" r:id="rId47"/>
    <p:sldId id="304" r:id="rId48"/>
    <p:sldId id="306" r:id="rId49"/>
    <p:sldId id="307" r:id="rId50"/>
    <p:sldId id="309" r:id="rId51"/>
    <p:sldId id="310" r:id="rId52"/>
    <p:sldId id="312" r:id="rId53"/>
    <p:sldId id="313" r:id="rId54"/>
    <p:sldId id="314" r:id="rId55"/>
    <p:sldId id="315" r:id="rId56"/>
    <p:sldId id="316"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52"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500" r:id="rId88"/>
  </p:sldIdLst>
  <p:sldSz cx="12192000" cy="6858000"/>
  <p:notesSz cx="6858000" cy="12192000"/>
  <p:custDataLst>
    <p:tags r:id="rId90"/>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7" d="100"/>
          <a:sy n="57" d="100"/>
        </p:scale>
        <p:origin x="72" y="4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bebeb511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FB28F4D0-0829-45A6-BB2C-C8ADA7895B6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第6单元</a:t>
            </a:r>
            <a:endParaRPr lang="en-US" sz="2400" dirty="0"/>
          </a:p>
        </p:txBody>
      </p:sp>
      <p:sp>
        <p:nvSpPr>
          <p:cNvPr id="6"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生命的延续</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bebeb511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89C16032-823C-4AF1-AB75-9340C91817D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ea211c47"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b9b6526bd"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bf3ed08c2"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60013ec97"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6ea211c47&amp;color=RGB(64,64,64)">
            <a:hlinkClick r:id="rId3" action="ppaction://hlinksldjump"/>
          </p:cNvPr>
          <p:cNvSpPr/>
          <p:nvPr/>
        </p:nvSpPr>
        <p:spPr>
          <a:xfrm>
            <a:off x="266090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9" name="MasterShapeName?linknodeid=b9b6526bd&amp;color=RGB(64,64,64)">
            <a:hlinkClick r:id="rId5" action="ppaction://hlinksldjump"/>
          </p:cNvPr>
          <p:cNvSpPr/>
          <p:nvPr/>
        </p:nvSpPr>
        <p:spPr>
          <a:xfrm>
            <a:off x="454456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知识大集结</a:t>
            </a:r>
            <a:endParaRPr lang="en-US" sz="1600" dirty="0"/>
          </a:p>
        </p:txBody>
      </p:sp>
      <p:sp>
        <p:nvSpPr>
          <p:cNvPr id="10" name="MasterShapeName?linknodeid=bf3ed08c2&amp;color=RGB(64,64,64)">
            <a:hlinkClick r:id="rId6" action="ppaction://hlinksldjump"/>
          </p:cNvPr>
          <p:cNvSpPr/>
          <p:nvPr/>
        </p:nvSpPr>
        <p:spPr>
          <a:xfrm>
            <a:off x="65013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11" name="MasterShapeName?linknodeid=60013ec97&amp;color=RGB(64,64,64)">
            <a:hlinkClick r:id="rId7" action="ppaction://hlinksldjump"/>
          </p:cNvPr>
          <p:cNvSpPr/>
          <p:nvPr/>
        </p:nvSpPr>
        <p:spPr>
          <a:xfrm>
            <a:off x="8394192"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第6单元</a:t>
            </a:r>
            <a:endParaRPr lang="en-US" sz="2400" dirty="0"/>
          </a:p>
        </p:txBody>
      </p:sp>
      <p:sp>
        <p:nvSpPr>
          <p:cNvPr id="14"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生命的延续</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cc51f6855087e73718b#tid=673ae2d3f38e380009f4da8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1BE14C4-B644-1C7A-37D0-9B182D34F20E}"/>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5F88C17-EFB4-4CFB-8C80-5760B892F09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F311F811-8420-41A4-903F-7FB43E0A1AA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ea211c47"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b9b6526bd"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bf3ed08c2"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60013ec97"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6ea211c47&amp;color=RGB(64,64,64)">
            <a:hlinkClick r:id="rId3" action="ppaction://hlinksldjump"/>
          </p:cNvPr>
          <p:cNvSpPr/>
          <p:nvPr/>
        </p:nvSpPr>
        <p:spPr>
          <a:xfrm>
            <a:off x="266090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9" name="MasterShapeName?linknodeid=b9b6526bd&amp;color=RGB(64,64,64)">
            <a:hlinkClick r:id="rId5" action="ppaction://hlinksldjump"/>
          </p:cNvPr>
          <p:cNvSpPr/>
          <p:nvPr/>
        </p:nvSpPr>
        <p:spPr>
          <a:xfrm>
            <a:off x="454456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知识大集结</a:t>
            </a:r>
            <a:endParaRPr lang="en-US" sz="1600" dirty="0"/>
          </a:p>
        </p:txBody>
      </p:sp>
      <p:sp>
        <p:nvSpPr>
          <p:cNvPr id="10" name="MasterShapeName?linknodeid=bf3ed08c2&amp;color=RGB(64,64,64)">
            <a:hlinkClick r:id="rId6" action="ppaction://hlinksldjump"/>
          </p:cNvPr>
          <p:cNvSpPr/>
          <p:nvPr/>
        </p:nvSpPr>
        <p:spPr>
          <a:xfrm>
            <a:off x="65013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11" name="MasterShapeName?linknodeid=60013ec97&amp;color=RGB(64,64,64)">
            <a:hlinkClick r:id="rId7" action="ppaction://hlinksldjump"/>
          </p:cNvPr>
          <p:cNvSpPr/>
          <p:nvPr/>
        </p:nvSpPr>
        <p:spPr>
          <a:xfrm>
            <a:off x="8394192"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11.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2.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11.xml"/><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11.xml"/><Relationship Id="rId4" Type="http://schemas.openxmlformats.org/officeDocument/2006/relationships/image" Target="../media/image32.jpeg"/></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1.xml"/><Relationship Id="rId1" Type="http://schemas.openxmlformats.org/officeDocument/2006/relationships/slideLayout" Target="../slideLayouts/slideLayout11.xml"/><Relationship Id="rId4"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2.xml"/><Relationship Id="rId1" Type="http://schemas.openxmlformats.org/officeDocument/2006/relationships/slideLayout" Target="../slideLayouts/slideLayout11.xml"/><Relationship Id="rId5" Type="http://schemas.openxmlformats.org/officeDocument/2006/relationships/image" Target="../media/image62.png"/><Relationship Id="rId4" Type="http://schemas.openxmlformats.org/officeDocument/2006/relationships/image" Target="../media/image61.png"/></Relationships>
</file>

<file path=ppt/slides/_rels/slide5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3.xml"/><Relationship Id="rId1" Type="http://schemas.openxmlformats.org/officeDocument/2006/relationships/slideLayout" Target="../slideLayouts/slideLayout11.xml"/><Relationship Id="rId5" Type="http://schemas.openxmlformats.org/officeDocument/2006/relationships/image" Target="../media/image64.png"/><Relationship Id="rId4" Type="http://schemas.openxmlformats.org/officeDocument/2006/relationships/image" Target="../media/image63.png"/></Relationships>
</file>

<file path=ppt/slides/_rels/slide56.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4.jpeg"/><Relationship Id="rId2" Type="http://schemas.openxmlformats.org/officeDocument/2006/relationships/notesSlide" Target="../notesSlides/notesSlide54.xml"/><Relationship Id="rId1"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11.xml"/><Relationship Id="rId4" Type="http://schemas.openxmlformats.org/officeDocument/2006/relationships/image" Target="../media/image7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4.xml"/><Relationship Id="rId1" Type="http://schemas.openxmlformats.org/officeDocument/2006/relationships/slideLayout" Target="../slideLayouts/slideLayout11.xml"/><Relationship Id="rId4" Type="http://schemas.openxmlformats.org/officeDocument/2006/relationships/image" Target="../media/image7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8.xml"/><Relationship Id="rId1" Type="http://schemas.openxmlformats.org/officeDocument/2006/relationships/slideLayout" Target="../slideLayouts/slideLayout11.xml"/><Relationship Id="rId5" Type="http://schemas.openxmlformats.org/officeDocument/2006/relationships/image" Target="../media/image43.jpeg"/><Relationship Id="rId4" Type="http://schemas.openxmlformats.org/officeDocument/2006/relationships/image" Target="../media/image78.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1.xml"/><Relationship Id="rId1" Type="http://schemas.openxmlformats.org/officeDocument/2006/relationships/slideLayout" Target="../slideLayouts/slideLayout11.xml"/><Relationship Id="rId4" Type="http://schemas.openxmlformats.org/officeDocument/2006/relationships/image" Target="../media/image81.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8.xml"/><Relationship Id="rId1" Type="http://schemas.openxmlformats.org/officeDocument/2006/relationships/slideLayout" Target="../slideLayouts/slideLayout11.xml"/><Relationship Id="rId4" Type="http://schemas.openxmlformats.org/officeDocument/2006/relationships/image" Target="../media/image86.png"/></Relationships>
</file>

<file path=ppt/slides/_rels/slide8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9.xml"/><Relationship Id="rId1" Type="http://schemas.openxmlformats.org/officeDocument/2006/relationships/slideLayout" Target="../slideLayouts/slideLayout11.xml"/><Relationship Id="rId4" Type="http://schemas.openxmlformats.org/officeDocument/2006/relationships/image" Target="../media/image88.png"/></Relationships>
</file>

<file path=ppt/slides/_rels/slide8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0.xml"/><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2.xml"/><Relationship Id="rId1" Type="http://schemas.openxmlformats.org/officeDocument/2006/relationships/slideLayout" Target="../slideLayouts/slideLayout11.xml"/><Relationship Id="rId5" Type="http://schemas.openxmlformats.org/officeDocument/2006/relationships/image" Target="../media/image51.jpeg"/><Relationship Id="rId4" Type="http://schemas.openxmlformats.org/officeDocument/2006/relationships/image" Target="../media/image50.jpeg"/></Relationships>
</file>

<file path=ppt/slides/_rels/slide8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3.xml"/><Relationship Id="rId1" Type="http://schemas.openxmlformats.org/officeDocument/2006/relationships/slideLayout" Target="../slideLayouts/slideLayout11.xml"/><Relationship Id="rId4" Type="http://schemas.openxmlformats.org/officeDocument/2006/relationships/image" Target="../media/image50.jpeg"/></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4.xml"/><Relationship Id="rId1" Type="http://schemas.openxmlformats.org/officeDocument/2006/relationships/slideLayout" Target="../slideLayouts/slideLayout11.xml"/><Relationship Id="rId5" Type="http://schemas.openxmlformats.org/officeDocument/2006/relationships/image" Target="../media/image51.jpeg"/><Relationship Id="rId4" Type="http://schemas.openxmlformats.org/officeDocument/2006/relationships/image" Target="../media/image9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9_1#1d259442c?vaa=1&amp;vcp=1&amp;vis=1&amp;pid=178cb015d&amp;color=0,0,0&amp;vtp=1&amp;vaab=1&amp;bt=1&amp;bbb=1&amp;hb=1"/>
              <p:cNvSpPr/>
              <p:nvPr/>
            </p:nvSpPr>
            <p:spPr>
              <a:xfrm>
                <a:off x="539496" y="159940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（2）生殖过程：</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产生的精子与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产生的卵细胞在女性</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内形成受精卵。胚胎发育的场所是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胎儿通过</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和脐带</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从母体获得养料并运走废物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胚胎发育前期的营养来自</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大约</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280 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胎儿通过</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娩出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6_BD.9_1#1d259442c?vaa=1&amp;vcp=1&amp;vis=1&amp;pid=178cb015d&amp;color=0,0,0&amp;vtp=1&amp;vaab=1&amp;bt=1&amp;bbb=1&amp;hb=1"/>
              <p:cNvSpPr>
                <a:spLocks noRot="1" noChangeAspect="1" noMove="1" noResize="1" noEditPoints="1" noAdjustHandles="1" noChangeArrowheads="1" noChangeShapeType="1" noTextEdit="1"/>
              </p:cNvSpPr>
              <p:nvPr/>
            </p:nvSpPr>
            <p:spPr>
              <a:xfrm>
                <a:off x="539496" y="1599406"/>
                <a:ext cx="11109960" cy="2496757"/>
              </a:xfrm>
              <a:prstGeom prst="rect">
                <a:avLst/>
              </a:prstGeom>
              <a:blipFill rotWithShape="1">
                <a:blip r:embed="rId3"/>
                <a:stretch>
                  <a:fillRect l="-3" t="-19" r="-820" b="-2730"/>
                </a:stretch>
              </a:blipFill>
            </p:spPr>
            <p:txBody>
              <a:bodyPr/>
              <a:lstStyle/>
              <a:p>
                <a:r>
                  <a:rPr lang="zh-CN" altLang="en-US">
                    <a:noFill/>
                  </a:rPr>
                  <a:t> </a:t>
                </a:r>
              </a:p>
            </p:txBody>
          </p:sp>
        </mc:Fallback>
      </mc:AlternateContent>
      <p:sp>
        <p:nvSpPr>
          <p:cNvPr id="3" name="QB_6_AN.1_1#1d259442c.blank?vaa=1&amp;vcp=1&amp;vis=1&amp;pid=178cb015d&amp;color=0,0,0&amp;vpa=7&amp;vtp=1&amp;vaab=1&amp;bbb=1"/>
          <p:cNvSpPr/>
          <p:nvPr/>
        </p:nvSpPr>
        <p:spPr>
          <a:xfrm>
            <a:off x="3216815" y="156892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睾丸</a:t>
            </a:r>
            <a:endParaRPr lang="en-US" altLang="zh-CN" sz="2800" dirty="0"/>
          </a:p>
        </p:txBody>
      </p:sp>
      <p:sp>
        <p:nvSpPr>
          <p:cNvPr id="4" name="QB_6_AN.2_1#1d259442c.blank?vaa=1&amp;vcp=1&amp;vis=1&amp;pid=178cb015d&amp;color=0,0,0&amp;vpa=8&amp;vtp=1&amp;vaab=1&amp;bbb=1"/>
          <p:cNvSpPr/>
          <p:nvPr/>
        </p:nvSpPr>
        <p:spPr>
          <a:xfrm>
            <a:off x="6417214" y="156892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卵巢</a:t>
            </a:r>
            <a:endParaRPr lang="en-US" altLang="zh-CN" sz="2800" dirty="0"/>
          </a:p>
        </p:txBody>
      </p:sp>
      <p:sp>
        <p:nvSpPr>
          <p:cNvPr id="5" name="QB_6_AN.3_1#1d259442c.blank?vaa=1&amp;vcp=1&amp;vis=1&amp;pid=178cb015d&amp;color=0,0,0&amp;vpa=9&amp;vtp=1&amp;vaab=1&amp;bbb=1&amp;hb=1"/>
          <p:cNvSpPr/>
          <p:nvPr/>
        </p:nvSpPr>
        <p:spPr>
          <a:xfrm>
            <a:off x="539496" y="1568926"/>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输卵管</a:t>
            </a:r>
            <a:endParaRPr lang="en-US" altLang="zh-CN" sz="2800" dirty="0"/>
          </a:p>
        </p:txBody>
      </p:sp>
      <p:sp>
        <p:nvSpPr>
          <p:cNvPr id="6" name="QB_6_AN.4_1#1d259442c.blank?vaa=1&amp;vcp=1&amp;vis=1&amp;pid=178cb015d&amp;color=0,0,0&amp;vpa=10&amp;vtp=1&amp;vaab=1&amp;bbb=1"/>
          <p:cNvSpPr/>
          <p:nvPr/>
        </p:nvSpPr>
        <p:spPr>
          <a:xfrm>
            <a:off x="6417214" y="221662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子宫</a:t>
            </a:r>
            <a:endParaRPr lang="en-US" altLang="zh-CN" sz="2800" dirty="0"/>
          </a:p>
        </p:txBody>
      </p:sp>
      <p:sp>
        <p:nvSpPr>
          <p:cNvPr id="7" name="QB_6_AN.5_1#1d259442c.blank?vaa=1&amp;vcp=1&amp;vis=1&amp;pid=178cb015d&amp;color=0,0,0&amp;vpa=11&amp;vtp=1&amp;vaab=1&amp;bbb=1"/>
          <p:cNvSpPr/>
          <p:nvPr/>
        </p:nvSpPr>
        <p:spPr>
          <a:xfrm>
            <a:off x="9262014" y="221662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胎盘</a:t>
            </a:r>
            <a:endParaRPr lang="en-US" altLang="zh-CN" sz="2800" dirty="0"/>
          </a:p>
        </p:txBody>
      </p:sp>
      <p:sp>
        <p:nvSpPr>
          <p:cNvPr id="8" name="QB_6_AN.6_1#1d259442c.blank?vaa=1&amp;vcp=1&amp;vis=1&amp;pid=178cb015d&amp;color=0,0,0&amp;vpa=12&amp;vtp=1&amp;vaab=1&amp;bbb=1"/>
          <p:cNvSpPr/>
          <p:nvPr/>
        </p:nvSpPr>
        <p:spPr>
          <a:xfrm>
            <a:off x="9084214" y="286432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卵黄</a:t>
            </a:r>
            <a:endParaRPr lang="en-US" altLang="zh-CN" sz="2800" dirty="0"/>
          </a:p>
        </p:txBody>
      </p:sp>
      <p:sp>
        <p:nvSpPr>
          <p:cNvPr id="9" name="QB_6_AN.7_1#1d259442c.blank?vaa=1&amp;vcp=1&amp;vis=1&amp;pid=178cb015d&amp;color=0,0,0&amp;vpa=13&amp;vtp=1&amp;vaab=1&amp;bbb=1"/>
          <p:cNvSpPr/>
          <p:nvPr/>
        </p:nvSpPr>
        <p:spPr>
          <a:xfrm>
            <a:off x="3904202" y="349107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阴道</a:t>
            </a:r>
            <a:endParaRPr lang="en-US" altLang="zh-CN" sz="2800" dirty="0"/>
          </a:p>
        </p:txBody>
      </p:sp>
      <p:sp>
        <p:nvSpPr>
          <p:cNvPr id="10" name="QB_6_BD.17_1#2ace6fb2d?vaa=1&amp;vcp=1&amp;vis=1&amp;pid=178cb015d&amp;color=0,0,0&amp;vtp=1&amp;vaab=1&amp;bbb=1&amp;hb=1"/>
          <p:cNvSpPr/>
          <p:nvPr/>
        </p:nvSpPr>
        <p:spPr>
          <a:xfrm>
            <a:off x="539496" y="408962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（3）发育：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人的新个体发育过程包括两个阶段——</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发育和胚后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发育。人的生命是从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分裂开始的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1" name="QB_6_AN.18_1#2ace6fb2d.blank?vaa=1&amp;vcp=1&amp;vis=1&amp;pid=178cb015d&amp;color=0,0,0&amp;vpa=14&amp;vtp=1&amp;vaab=1&amp;bbb=1"/>
          <p:cNvSpPr/>
          <p:nvPr/>
        </p:nvSpPr>
        <p:spPr>
          <a:xfrm>
            <a:off x="8550814" y="405914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胚胎</a:t>
            </a:r>
            <a:endParaRPr lang="en-US" altLang="zh-CN" sz="2800" dirty="0"/>
          </a:p>
        </p:txBody>
      </p:sp>
      <p:sp>
        <p:nvSpPr>
          <p:cNvPr id="12" name="QB_6_AN.19_1#2ace6fb2d.blank?vaa=1&amp;vcp=1&amp;vis=1&amp;pid=178cb015d&amp;color=0,0,0&amp;vpa=15&amp;vtp=1&amp;vaab=1&amp;bbb=1"/>
          <p:cNvSpPr/>
          <p:nvPr/>
        </p:nvSpPr>
        <p:spPr>
          <a:xfrm>
            <a:off x="3750215" y="468588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受精卵</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left)">
                                      <p:cBhvr>
                                        <p:cTn id="55" dur="500"/>
                                        <p:tgtEl>
                                          <p:spTgt spid="9">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left)">
                                      <p:cBhvr>
                                        <p:cTn id="58" dur="500"/>
                                        <p:tgtEl>
                                          <p:spTgt spid="9">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9" grpId="0" build="p" animBg="1"/>
      <p:bldP spid="11" grpId="0" build="p" animBg="1"/>
      <p:bldP spid="1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0_1#4f0b66ad2?vaa=1&amp;vcp=1&amp;vis=1&amp;pid=178cb015d&amp;color=0,0,0&amp;mp=1&amp;vtp=1&amp;vaab=1&amp;bt=1&amp;bbb=1&amp;hb=1"/>
          <p:cNvSpPr/>
          <p:nvPr/>
        </p:nvSpPr>
        <p:spPr>
          <a:xfrm>
            <a:off x="539496" y="220443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（4）青春期：</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突增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和内脏功能趋于完善；性发</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育和性成熟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男孩出现</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现象、女孩出现</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现象；逐渐出现</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性征。另外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进入青春期的男孩和女孩独立意识增强但有依赖性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内心世界逐渐复杂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性意识开始萌动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21_1#4f0b66ad2.blank?vaa=1&amp;vcp=1&amp;vis=1&amp;pid=178cb015d&amp;color=0,0,0&amp;mp=1&amp;vpa=16&amp;vtp=1&amp;vaab=1&amp;bbb=1"/>
          <p:cNvSpPr/>
          <p:nvPr/>
        </p:nvSpPr>
        <p:spPr>
          <a:xfrm>
            <a:off x="2861214" y="21739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身高</a:t>
            </a:r>
            <a:endParaRPr lang="en-US" altLang="zh-CN" sz="2800" dirty="0"/>
          </a:p>
        </p:txBody>
      </p:sp>
      <p:sp>
        <p:nvSpPr>
          <p:cNvPr id="4" name="QB_6_AN.22_1#4f0b66ad2.blank?vaa=1&amp;vcp=1&amp;vis=1&amp;pid=178cb015d&amp;color=0,0,0&amp;mp=1&amp;vpa=17&amp;vtp=1&amp;vaab=1&amp;bbb=1"/>
          <p:cNvSpPr/>
          <p:nvPr/>
        </p:nvSpPr>
        <p:spPr>
          <a:xfrm>
            <a:off x="4283615" y="21739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体重</a:t>
            </a:r>
            <a:endParaRPr lang="en-US" altLang="zh-CN" sz="2800" dirty="0"/>
          </a:p>
        </p:txBody>
      </p:sp>
      <p:sp>
        <p:nvSpPr>
          <p:cNvPr id="5" name="QB_6_AN.23_1#4f0b66ad2.blank?vaa=1&amp;vcp=1&amp;vis=1&amp;pid=178cb015d&amp;color=0,0,0&amp;mp=1&amp;vpa=18&amp;vtp=1&amp;vaab=1"/>
          <p:cNvSpPr/>
          <p:nvPr/>
        </p:nvSpPr>
        <p:spPr>
          <a:xfrm>
            <a:off x="6417214" y="217395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脑</a:t>
            </a:r>
            <a:endParaRPr lang="en-US" altLang="zh-CN" sz="2800" dirty="0"/>
          </a:p>
        </p:txBody>
      </p:sp>
      <p:sp>
        <p:nvSpPr>
          <p:cNvPr id="6" name="QB_6_AN.24_1#4f0b66ad2.blank?vaa=1&amp;vcp=1&amp;vis=1&amp;pid=178cb015d&amp;color=0,0,0&amp;mp=1&amp;vpa=19&amp;vtp=1&amp;vaab=1&amp;bbb=1"/>
          <p:cNvSpPr/>
          <p:nvPr/>
        </p:nvSpPr>
        <p:spPr>
          <a:xfrm>
            <a:off x="4105815" y="28216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遗精</a:t>
            </a:r>
            <a:endParaRPr lang="en-US" altLang="zh-CN" sz="2800" dirty="0"/>
          </a:p>
        </p:txBody>
      </p:sp>
      <p:sp>
        <p:nvSpPr>
          <p:cNvPr id="7" name="QB_6_AN.25_1#4f0b66ad2.blank?vaa=1&amp;vcp=1&amp;vis=1&amp;pid=178cb015d&amp;color=0,0,0&amp;mp=1&amp;vpa=20&amp;vtp=1&amp;vaab=1&amp;bbb=1"/>
          <p:cNvSpPr/>
          <p:nvPr/>
        </p:nvSpPr>
        <p:spPr>
          <a:xfrm>
            <a:off x="7661814" y="28216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月经</a:t>
            </a:r>
            <a:endParaRPr lang="en-US" altLang="zh-CN" sz="2800" dirty="0"/>
          </a:p>
        </p:txBody>
      </p:sp>
      <p:sp>
        <p:nvSpPr>
          <p:cNvPr id="8" name="QB_6_AN.26_1#4f0b66ad2.blank?vaa=1&amp;vcp=1&amp;vis=1&amp;pid=178cb015d&amp;color=0,0,0&amp;mp=1&amp;vpa=21&amp;vtp=1&amp;vaab=1&amp;bbb=1"/>
          <p:cNvSpPr/>
          <p:nvPr/>
        </p:nvSpPr>
        <p:spPr>
          <a:xfrm>
            <a:off x="549815" y="3469354"/>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7_1#cda5119d2?sp=1&amp;vaa=1&amp;vcp=1&amp;vis=1&amp;pid=4670659c6&amp;color=0,0,0&amp;vtp=1&amp;vaab=1&amp;bt=1&amp;bbb=1&amp;hb=1"/>
          <p:cNvSpPr/>
          <p:nvPr/>
        </p:nvSpPr>
        <p:spPr>
          <a:xfrm>
            <a:off x="539496" y="121716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昆虫的生殖发育</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变态发育：在由受精卵发育成新个体的过程中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幼体与成体的形态结构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和生活习性</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这种发育过程称为变态发育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O_5_AN.1_1#cda5119d2.blank?vaa=1&amp;vcp=1&amp;vis=1&amp;pid=4670659c6&amp;color=0,0,0&amp;vpa=22&amp;vtp=1&amp;vaab=1&amp;bbb=1"/>
          <p:cNvSpPr/>
          <p:nvPr/>
        </p:nvSpPr>
        <p:spPr>
          <a:xfrm>
            <a:off x="2327814" y="2461133"/>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差异很大</a:t>
            </a:r>
            <a:endParaRPr lang="en-US" altLang="zh-CN" sz="2800" dirty="0"/>
          </a:p>
        </p:txBody>
      </p:sp>
      <p:sp>
        <p:nvSpPr>
          <p:cNvPr id="4" name="QB_6_BD.29_1#440e1b71e?vaa=1&amp;vcp=1&amp;vis=1&amp;pid=cda5119d2&amp;color=0,0,0&amp;vtp=1&amp;vaab=1&amp;bbb=1&amp;hb=1"/>
          <p:cNvSpPr/>
          <p:nvPr/>
        </p:nvSpPr>
        <p:spPr>
          <a:xfrm>
            <a:off x="539496" y="31409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（1）不完全变态：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发育经过卵、</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三个时期的发育过程。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：蝗虫、蟋蟀、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螳螂等。</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（2）完全变态：发育经过卵、</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四个时期的发育</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过程。例如：家蚕、蜜蜂等。</a:t>
            </a:r>
            <a:endParaRPr lang="en-US" altLang="zh-CN" sz="2800" dirty="0"/>
          </a:p>
        </p:txBody>
      </p:sp>
      <p:sp>
        <p:nvSpPr>
          <p:cNvPr id="5" name="QB_6_AN.2_1#440e1b71e.blank?vaa=1&amp;vcp=1&amp;vis=1&amp;pid=cda5119d2&amp;color=0,0,0&amp;vpa=23&amp;vtp=1&amp;vaab=1&amp;bbb=1"/>
          <p:cNvSpPr/>
          <p:nvPr/>
        </p:nvSpPr>
        <p:spPr>
          <a:xfrm>
            <a:off x="5706015" y="31104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若虫</a:t>
            </a:r>
            <a:endParaRPr lang="en-US" altLang="zh-CN" sz="2800" dirty="0"/>
          </a:p>
        </p:txBody>
      </p:sp>
      <p:sp>
        <p:nvSpPr>
          <p:cNvPr id="6" name="QB_6_AN.3_1#440e1b71e.blank?vaa=1&amp;vcp=1&amp;vis=1&amp;pid=cda5119d2&amp;color=0,0,0&amp;vpa=24&amp;vtp=1&amp;vaab=1&amp;bbb=1"/>
          <p:cNvSpPr/>
          <p:nvPr/>
        </p:nvSpPr>
        <p:spPr>
          <a:xfrm>
            <a:off x="7128414" y="31104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成虫</a:t>
            </a:r>
            <a:endParaRPr lang="en-US" altLang="zh-CN" sz="2800" dirty="0"/>
          </a:p>
        </p:txBody>
      </p:sp>
      <p:sp>
        <p:nvSpPr>
          <p:cNvPr id="8" name="QB_6_AN.33_1#440e1b71e.blank?vaa=1&amp;vcp=1&amp;vis=1&amp;pid=cda5119d2&amp;color=0,0,0&amp;vpa=25&amp;vtp=1&amp;vaab=1&amp;bbb=1"/>
          <p:cNvSpPr/>
          <p:nvPr/>
        </p:nvSpPr>
        <p:spPr>
          <a:xfrm>
            <a:off x="5350415" y="44058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幼虫</a:t>
            </a:r>
            <a:endParaRPr lang="en-US" altLang="zh-CN" sz="2800" dirty="0"/>
          </a:p>
        </p:txBody>
      </p:sp>
      <p:sp>
        <p:nvSpPr>
          <p:cNvPr id="9" name="QB_6_AN.34_1#440e1b71e.blank?vaa=1&amp;vcp=1&amp;vis=1&amp;pid=cda5119d2&amp;color=0,0,0&amp;vpa=26&amp;vtp=1&amp;vaab=1"/>
          <p:cNvSpPr/>
          <p:nvPr/>
        </p:nvSpPr>
        <p:spPr>
          <a:xfrm>
            <a:off x="6772814" y="440582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蛹</a:t>
            </a:r>
            <a:endParaRPr lang="en-US" altLang="zh-CN" sz="2800" dirty="0"/>
          </a:p>
        </p:txBody>
      </p:sp>
      <p:sp>
        <p:nvSpPr>
          <p:cNvPr id="10" name="QB_6_AN.35_1#440e1b71e.blank?vaa=1&amp;vcp=1&amp;vis=1&amp;pid=cda5119d2&amp;color=0,0,0&amp;vpa=27&amp;vtp=1&amp;vaab=1&amp;bbb=1"/>
          <p:cNvSpPr/>
          <p:nvPr/>
        </p:nvSpPr>
        <p:spPr>
          <a:xfrm>
            <a:off x="7839614" y="44058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P spid="8" grpId="0" build="p" animBg="1"/>
      <p:bldP spid="9" grpId="0" build="p" animBg="1"/>
      <p:bldP spid="10"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6_1#2cd90665e?vaa=1&amp;vcp=1&amp;vis=1&amp;pid=4670659c6&amp;color=0,0,0&amp;vtp=1&amp;vaab=1&amp;bt=1&amp;bbb=1"/>
          <p:cNvSpPr/>
          <p:nvPr/>
        </p:nvSpPr>
        <p:spPr>
          <a:xfrm>
            <a:off x="539496" y="158137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两栖动物的生殖发育</a:t>
            </a:r>
            <a:endParaRPr lang="en-US" altLang="zh-CN" sz="2800" dirty="0"/>
          </a:p>
        </p:txBody>
      </p:sp>
      <mc:AlternateContent xmlns:mc="http://schemas.openxmlformats.org/markup-compatibility/2006" xmlns:a14="http://schemas.microsoft.com/office/drawing/2010/main">
        <mc:Choice Requires="a14">
          <p:sp>
            <p:nvSpPr>
              <p:cNvPr id="3" name="QB_6_BD.37_1#520997652?vaa=1&amp;vcp=1&amp;vis=1&amp;pid=2cd90665e&amp;color=0,0,0&amp;vtp=1&amp;vaab=1&amp;bbb=1&amp;hb=1"/>
              <p:cNvSpPr/>
              <p:nvPr/>
            </p:nvSpPr>
            <p:spPr>
              <a:xfrm>
                <a:off x="539496" y="2135981"/>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（1）青蛙发育过程：雄蛙鸣叫</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雌雄蛙</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受精</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蝌蚪</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（2）青蛙发育的四个时期：受精卵</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蝌蚪</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______</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成蛙。</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（3）导致两栖动物分布范围较小和种类较少的原因：两栖动物的生殖</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和幼体发育必须在</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进行</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幼体经</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发育才能登陆生活</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6_BD.37_1#520997652?vaa=1&amp;vcp=1&amp;vis=1&amp;pid=2cd90665e&amp;color=0,0,0&amp;vtp=1&amp;vaab=1&amp;bbb=1&amp;hb=1"/>
              <p:cNvSpPr>
                <a:spLocks noRot="1" noChangeAspect="1" noMove="1" noResize="1" noEditPoints="1" noAdjustHandles="1" noChangeArrowheads="1" noChangeShapeType="1" noTextEdit="1"/>
              </p:cNvSpPr>
              <p:nvPr/>
            </p:nvSpPr>
            <p:spPr>
              <a:xfrm>
                <a:off x="539496" y="2135981"/>
                <a:ext cx="11109960" cy="3144457"/>
              </a:xfrm>
              <a:prstGeom prst="rect">
                <a:avLst/>
              </a:prstGeom>
              <a:blipFill rotWithShape="1">
                <a:blip r:embed="rId3"/>
                <a:stretch>
                  <a:fillRect l="-3" t="-15" r="3" b="-2168"/>
                </a:stretch>
              </a:blipFill>
            </p:spPr>
            <p:txBody>
              <a:bodyPr/>
              <a:lstStyle/>
              <a:p>
                <a:r>
                  <a:rPr lang="zh-CN" altLang="en-US">
                    <a:noFill/>
                  </a:rPr>
                  <a:t> </a:t>
                </a:r>
              </a:p>
            </p:txBody>
          </p:sp>
        </mc:Fallback>
      </mc:AlternateContent>
      <p:sp>
        <p:nvSpPr>
          <p:cNvPr id="4" name="QB_6_AN.1_1#520997652.blank?vaa=1&amp;vcp=1&amp;vis=1&amp;pid=2cd90665e&amp;color=0,0,0&amp;vpa=28&amp;vtp=1&amp;vaab=1&amp;bbb=1"/>
          <p:cNvSpPr/>
          <p:nvPr/>
        </p:nvSpPr>
        <p:spPr>
          <a:xfrm>
            <a:off x="6893464" y="21055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抱对</a:t>
            </a:r>
            <a:endParaRPr lang="en-US" altLang="zh-CN" sz="2800" dirty="0"/>
          </a:p>
        </p:txBody>
      </p:sp>
      <p:sp>
        <p:nvSpPr>
          <p:cNvPr id="5" name="QB_6_AN.2_1#520997652.blank?vaa=1&amp;vcp=1&amp;vis=1&amp;pid=2cd90665e&amp;color=0,0,0&amp;vpa=29&amp;vtp=1&amp;vaab=1"/>
          <p:cNvSpPr/>
          <p:nvPr/>
        </p:nvSpPr>
        <p:spPr>
          <a:xfrm>
            <a:off x="8792114" y="210550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外</a:t>
            </a:r>
            <a:endParaRPr lang="en-US" altLang="zh-CN" sz="2800" dirty="0"/>
          </a:p>
        </p:txBody>
      </p:sp>
      <p:sp>
        <p:nvSpPr>
          <p:cNvPr id="7" name="QB_6_AN.3_1#520997652.blank?vaa=1&amp;vcp=1&amp;vis=1&amp;pid=2cd90665e&amp;color=0,0,0&amp;vpa=30&amp;vtp=1&amp;vaab=1&amp;bbb=1"/>
          <p:cNvSpPr/>
          <p:nvPr/>
        </p:nvSpPr>
        <p:spPr>
          <a:xfrm>
            <a:off x="7725314" y="34009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幼蛙</a:t>
            </a:r>
            <a:endParaRPr lang="en-US" altLang="zh-CN" sz="2800" dirty="0"/>
          </a:p>
        </p:txBody>
      </p:sp>
      <p:sp>
        <p:nvSpPr>
          <p:cNvPr id="9" name="QB_6_AN.43_1#520997652.blank?vaa=1&amp;vcp=1&amp;vis=1&amp;pid=2cd90665e&amp;color=0,0,0&amp;vpa=31&amp;vtp=1&amp;vaab=1&amp;bbb=1"/>
          <p:cNvSpPr/>
          <p:nvPr/>
        </p:nvSpPr>
        <p:spPr>
          <a:xfrm>
            <a:off x="3394615" y="467534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水中</a:t>
            </a:r>
            <a:endParaRPr lang="en-US" altLang="zh-CN" sz="2800" dirty="0"/>
          </a:p>
        </p:txBody>
      </p:sp>
      <p:sp>
        <p:nvSpPr>
          <p:cNvPr id="10" name="QB_6_AN.44_1#520997652.blank?vaa=1&amp;vcp=1&amp;vis=1&amp;pid=2cd90665e&amp;color=0,0,0&amp;vpa=32&amp;vtp=1&amp;vaab=1&amp;bbb=1"/>
          <p:cNvSpPr/>
          <p:nvPr/>
        </p:nvSpPr>
        <p:spPr>
          <a:xfrm>
            <a:off x="6595014" y="467534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9" grpId="0" build="p" animBg="1"/>
      <p:bldP spid="10"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5_1#5ea02ed1e?vaa=1&amp;vcp=1&amp;vis=1&amp;pid=4670659c6&amp;color=0,0,0&amp;vtp=1&amp;vaab=1&amp;bt=1&amp;bbb=1"/>
          <p:cNvSpPr/>
          <p:nvPr/>
        </p:nvSpPr>
        <p:spPr>
          <a:xfrm>
            <a:off x="539496" y="85677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鸟类的生殖发育</a:t>
            </a:r>
            <a:endParaRPr lang="en-US" altLang="zh-CN" sz="2800" dirty="0"/>
          </a:p>
        </p:txBody>
      </p:sp>
      <p:sp>
        <p:nvSpPr>
          <p:cNvPr id="3" name="QB_6_BD.46_1#2dfeee459?vaa=1&amp;vcp=1&amp;vis=1&amp;pid=5ea02ed1e&amp;color=0,0,0&amp;vtp=1&amp;vaab=1&amp;bbb=1&amp;hb=1"/>
          <p:cNvSpPr/>
          <p:nvPr/>
        </p:nvSpPr>
        <p:spPr>
          <a:xfrm>
            <a:off x="539496" y="1484471"/>
            <a:ext cx="11109960" cy="452120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（1）鸟类的生殖和发育过程：</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14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900" b="0" i="0" u="none" strike="noStrike" kern="0" cap="none" spc="0" normalizeH="0" baseline="0" noProof="0" dirty="0">
                <a:ln>
                  <a:noFill/>
                </a:ln>
                <a:solidFill>
                  <a:srgbClr val="FFFFFF"/>
                </a:solidFill>
                <a:effectLst/>
                <a:uLnTx/>
                <a:uFillTx/>
                <a:latin typeface="宋体" panose="02010600030101010101" pitchFamily="2" charset="-122"/>
                <a:ea typeface="宋体" panose="02010600030101010101" pitchFamily="2" charset="-122"/>
                <a:cs typeface="Times New Roman" panose="02020603050405020304" pitchFamily="34" charset="-120"/>
              </a:rPr>
              <a:t>                                                                                                                       </a:t>
            </a:r>
            <a:endParaRPr kumimoji="0" lang="en-US" altLang="zh-CN" sz="900" b="0" i="0" u="none" strike="noStrike" kern="1200" cap="none" spc="0" normalizeH="0" baseline="0" noProof="0" dirty="0">
              <a:ln>
                <a:noFill/>
              </a:ln>
              <a:solidFill>
                <a:prstClr val="black"/>
              </a:solidFill>
              <a:effectLst/>
              <a:uLnTx/>
              <a:uFillTx/>
              <a:latin typeface="宋体" panose="02010600030101010101" pitchFamily="2" charset="-122"/>
              <a:ea typeface="等线" panose="02010600030101010101" charset="-122"/>
              <a:cs typeface="+mn-cs"/>
            </a:endParaRPr>
          </a:p>
          <a:p>
            <a:pPr latinLnBrk="1">
              <a:lnSpc>
                <a:spcPct val="150000"/>
              </a:lnSpc>
            </a:pPr>
            <a:endParaRPr lang="en-US" altLang="zh-CN" sz="2800" dirty="0"/>
          </a:p>
        </p:txBody>
      </p:sp>
      <p:sp>
        <p:nvSpPr>
          <p:cNvPr id="4" name="QB_6_AN.1_1#2dfeee459.blank?vaa=1&amp;vcp=1&amp;vis=1&amp;pid=5ea02ed1e&amp;color=0,0,0&amp;vpa=33&amp;vtp=1&amp;vaab=1&amp;bbb=1"/>
          <p:cNvSpPr/>
          <p:nvPr/>
        </p:nvSpPr>
        <p:spPr>
          <a:xfrm>
            <a:off x="5350415" y="145399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求偶</a:t>
            </a:r>
            <a:endParaRPr lang="en-US" altLang="zh-CN" sz="2800" dirty="0"/>
          </a:p>
        </p:txBody>
      </p:sp>
      <p:sp>
        <p:nvSpPr>
          <p:cNvPr id="5" name="QB_6_AN.2_1#2dfeee459.blank?vaa=1&amp;vcp=1&amp;vis=1&amp;pid=5ea02ed1e&amp;color=0,0,0&amp;vpa=34&amp;vtp=1&amp;vaab=1&amp;bbb=1"/>
          <p:cNvSpPr/>
          <p:nvPr/>
        </p:nvSpPr>
        <p:spPr>
          <a:xfrm>
            <a:off x="7839614" y="145399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筑巢</a:t>
            </a:r>
            <a:endParaRPr lang="en-US" altLang="zh-CN" sz="2800" dirty="0"/>
          </a:p>
        </p:txBody>
      </p:sp>
      <p:sp>
        <p:nvSpPr>
          <p:cNvPr id="6" name="QB_6_AN.3_1#2dfeee459.blank?vaa=1&amp;vcp=1&amp;vis=1&amp;pid=5ea02ed1e&amp;color=0,0,0&amp;vpa=35&amp;vtp=1&amp;vaab=1&amp;bbb=1"/>
          <p:cNvSpPr/>
          <p:nvPr/>
        </p:nvSpPr>
        <p:spPr>
          <a:xfrm>
            <a:off x="10328814" y="145399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孵卵</a:t>
            </a:r>
            <a:endParaRPr lang="en-US" altLang="zh-CN" sz="2800" dirty="0"/>
          </a:p>
        </p:txBody>
      </p:sp>
      <p:sp>
        <p:nvSpPr>
          <p:cNvPr id="7" name="QB_6_AN.4_1#2dfeee459.blank?vaa=1&amp;vcp=1&amp;vis=1&amp;pid=5ea02ed1e&amp;color=0,0,0&amp;vpa=36&amp;vtp=1&amp;vaab=1&amp;bbb=1"/>
          <p:cNvSpPr/>
          <p:nvPr/>
        </p:nvSpPr>
        <p:spPr>
          <a:xfrm>
            <a:off x="549815" y="210169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育雏</a:t>
            </a:r>
            <a:endParaRPr lang="en-US" altLang="zh-CN" sz="2800" dirty="0"/>
          </a:p>
        </p:txBody>
      </p:sp>
      <p:pic>
        <p:nvPicPr>
          <p:cNvPr id="9" name="QB_6_BD.51_1#4b05ec2ab?vaa=1&amp;vcp=1&amp;vis=1&amp;pid=5ea02ed1e&amp;color=0,0,0&amp;tib=255,255,255&amp;iip=1&amp;vip=37#40&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97965" y="2815389"/>
            <a:ext cx="8250572" cy="3451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B_6_AN.52_1#4b05ec2ab.blank?vaa=1&amp;vcp=1&amp;vis=1&amp;pid=5ea02ed1e&amp;color=0,0,0&amp;vpa=37&amp;vtp=1&amp;vaab=1"/>
          <p:cNvSpPr/>
          <p:nvPr/>
        </p:nvSpPr>
        <p:spPr>
          <a:xfrm>
            <a:off x="7300817" y="3221989"/>
            <a:ext cx="1508760" cy="414021"/>
          </a:xfrm>
          <a:prstGeom prst="rect">
            <a:avLst/>
          </a:prstGeom>
          <a:noFill/>
        </p:spPr>
        <p:txBody>
          <a:bodyPr wrap="none" lIns="0" tIns="0" rIns="0" bIns="0" rtlCol="0" anchor="b"/>
          <a:lstStyle/>
          <a:p>
            <a:pPr algn="ctr" latinLnBrk="1">
              <a:lnSpc>
                <a:spcPts val="2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气体交换</a:t>
            </a:r>
            <a:endParaRPr lang="en-US" altLang="zh-CN" sz="2800" dirty="0"/>
          </a:p>
        </p:txBody>
      </p:sp>
      <p:sp>
        <p:nvSpPr>
          <p:cNvPr id="11" name="QB_6_AN.53_1#4b05ec2ab.blank?vaa=1&amp;vcp=1&amp;vis=1&amp;pid=5ea02ed1e&amp;color=0,0,0&amp;vpa=38&amp;vtp=1&amp;vaab=1"/>
          <p:cNvSpPr/>
          <p:nvPr/>
        </p:nvSpPr>
        <p:spPr>
          <a:xfrm>
            <a:off x="6573629" y="4114111"/>
            <a:ext cx="2039112" cy="546508"/>
          </a:xfrm>
          <a:prstGeom prst="rect">
            <a:avLst/>
          </a:prstGeom>
          <a:noFill/>
        </p:spPr>
        <p:txBody>
          <a:bodyPr wrap="none" lIns="0" tIns="0" rIns="0" bIns="0" rtlCol="0" anchor="b"/>
          <a:lstStyle/>
          <a:p>
            <a:pPr algn="ctr" latinLnBrk="1">
              <a:lnSpc>
                <a:spcPts val="2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营养物质和水</a:t>
            </a:r>
            <a:endParaRPr lang="en-US" altLang="zh-CN" sz="2800" dirty="0"/>
          </a:p>
        </p:txBody>
      </p:sp>
      <p:sp>
        <p:nvSpPr>
          <p:cNvPr id="12" name="QB_6_AN.54_1#4b05ec2ab.blank?vaa=1&amp;vcp=1&amp;vis=1&amp;pid=5ea02ed1e&amp;color=0,0,0&amp;vpa=39&amp;vtp=1&amp;vaab=1"/>
          <p:cNvSpPr/>
          <p:nvPr/>
        </p:nvSpPr>
        <p:spPr>
          <a:xfrm>
            <a:off x="4637507" y="4644661"/>
            <a:ext cx="3291840" cy="529947"/>
          </a:xfrm>
          <a:prstGeom prst="rect">
            <a:avLst/>
          </a:prstGeom>
          <a:noFill/>
        </p:spPr>
        <p:txBody>
          <a:bodyPr wrap="none" lIns="0" tIns="0" rIns="0" bIns="0" rtlCol="0" anchor="b"/>
          <a:lstStyle/>
          <a:p>
            <a:pPr algn="ctr" latinLnBrk="1">
              <a:lnSpc>
                <a:spcPts val="2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主要的营养物质</a:t>
            </a:r>
            <a:endParaRPr lang="en-US" altLang="zh-CN" sz="2800" dirty="0"/>
          </a:p>
        </p:txBody>
      </p:sp>
      <p:sp>
        <p:nvSpPr>
          <p:cNvPr id="13" name="QB_6_AN.55_1#4b05ec2ab.blank?vaa=1&amp;vcp=1&amp;vis=1&amp;pid=5ea02ed1e&amp;color=0,0,0&amp;vpa=40&amp;vtp=1&amp;vaab=1"/>
          <p:cNvSpPr/>
          <p:nvPr/>
        </p:nvSpPr>
        <p:spPr>
          <a:xfrm>
            <a:off x="5045618" y="5635667"/>
            <a:ext cx="1014984" cy="563069"/>
          </a:xfrm>
          <a:prstGeom prst="rect">
            <a:avLst/>
          </a:prstGeom>
          <a:noFill/>
        </p:spPr>
        <p:txBody>
          <a:bodyPr wrap="none" lIns="0" tIns="0" rIns="0" bIns="0" rtlCol="0" anchor="b"/>
          <a:lstStyle/>
          <a:p>
            <a:pPr algn="ctr" latinLnBrk="1">
              <a:lnSpc>
                <a:spcPts val="2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10" grpId="0" build="p" animBg="1"/>
      <p:bldP spid="11" grpId="0" build="p" animBg="1"/>
      <p:bldP spid="12" grpId="0" build="p" animBg="1"/>
      <p:bldP spid="1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56_1#3cb4a38d5?vaa=1&amp;vcp=1&amp;vis=1&amp;pid=4670659c6&amp;color=0,0,0&amp;vtp=1&amp;vaab=1&amp;bt=1&amp;bbb=1"/>
          <p:cNvSpPr/>
          <p:nvPr/>
        </p:nvSpPr>
        <p:spPr>
          <a:xfrm>
            <a:off x="539496" y="89839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植物的无性生殖和有性生殖</a:t>
            </a:r>
            <a:endParaRPr lang="en-US" altLang="zh-CN" sz="2800" dirty="0"/>
          </a:p>
        </p:txBody>
      </p:sp>
      <p:sp>
        <p:nvSpPr>
          <p:cNvPr id="3" name="QB_6_BD.57_1#da6f645d7?vaa=1&amp;vcp=1&amp;vis=1&amp;pid=3cb4a38d5&amp;color=0,0,0&amp;vtp=1&amp;vaab=1&amp;bbb=1&amp;hb=1"/>
          <p:cNvSpPr/>
          <p:nvPr/>
        </p:nvSpPr>
        <p:spPr>
          <a:xfrm>
            <a:off x="539496" y="152609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（1）有性生殖：由</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结合形成</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再由受精卵发</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育成新个体的生殖方式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da6f645d7.blank?vaa=1&amp;vcp=1&amp;vis=1&amp;pid=3cb4a38d5&amp;color=0,0,0&amp;vpa=41&amp;vtp=1&amp;vaab=1&amp;bbb=1"/>
          <p:cNvSpPr/>
          <p:nvPr/>
        </p:nvSpPr>
        <p:spPr>
          <a:xfrm>
            <a:off x="3572415" y="1495615"/>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两性生殖细胞</a:t>
            </a:r>
            <a:endParaRPr lang="en-US" altLang="zh-CN" sz="2800" dirty="0"/>
          </a:p>
        </p:txBody>
      </p:sp>
      <p:sp>
        <p:nvSpPr>
          <p:cNvPr id="5" name="QB_6_AN.2_1#da6f645d7.blank?vaa=1&amp;vcp=1&amp;vis=1&amp;pid=3cb4a38d5&amp;color=0,0,0&amp;vpa=42&amp;vtp=1&amp;vaab=1&amp;bbb=1"/>
          <p:cNvSpPr/>
          <p:nvPr/>
        </p:nvSpPr>
        <p:spPr>
          <a:xfrm>
            <a:off x="7484014" y="149561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受精卵</a:t>
            </a:r>
            <a:endParaRPr lang="en-US" altLang="zh-CN" sz="2800" dirty="0"/>
          </a:p>
        </p:txBody>
      </p:sp>
      <p:sp>
        <p:nvSpPr>
          <p:cNvPr id="6" name="QO_6_BD.60_1#3279cf94d?vaa=1&amp;vcp=1&amp;vis=1&amp;pid=3cb4a38d5&amp;color=0,0,0&amp;vtp=1&amp;vaab=1&amp;bbb=1&amp;hb=1"/>
          <p:cNvSpPr/>
          <p:nvPr/>
        </p:nvSpPr>
        <p:spPr>
          <a:xfrm>
            <a:off x="539496" y="280308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（2）无性生殖：不经过</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细胞的结合</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直接产生新</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个体的生殖方式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如扦插、压条、嫁接等。优势：产生后代的速度较快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有利于短期内繁殖出大量个体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并且后代的性状均匀一致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O_6_AN.3_1#3279cf94d.blank?vaa=1&amp;vcp=1&amp;vis=1&amp;pid=3cb4a38d5&amp;color=0,0,0&amp;vpa=43&amp;vtp=1&amp;vaab=1&amp;bbb=1"/>
          <p:cNvSpPr/>
          <p:nvPr/>
        </p:nvSpPr>
        <p:spPr>
          <a:xfrm>
            <a:off x="4283615" y="277260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两性生殖</a:t>
            </a:r>
            <a:endParaRPr lang="en-US" altLang="zh-CN" sz="2800" dirty="0"/>
          </a:p>
        </p:txBody>
      </p:sp>
      <p:sp>
        <p:nvSpPr>
          <p:cNvPr id="8" name="QO_6_AN.4_1#3279cf94d.blank?vaa=1&amp;vcp=1&amp;vis=1&amp;pid=3cb4a38d5&amp;color=0,0,0&amp;vpa=44&amp;vtp=1&amp;vaab=1&amp;bbb=1"/>
          <p:cNvSpPr/>
          <p:nvPr/>
        </p:nvSpPr>
        <p:spPr>
          <a:xfrm>
            <a:off x="8550814" y="277260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母体</a:t>
            </a:r>
            <a:endParaRPr lang="en-US" altLang="zh-CN" sz="2800" dirty="0"/>
          </a:p>
        </p:txBody>
      </p:sp>
      <p:sp>
        <p:nvSpPr>
          <p:cNvPr id="9" name="QB_7_BD.63_1#4e672c3f9?vaa=1&amp;vcp=1&amp;vis=1&amp;pid=3279cf94d&amp;color=0,0,0&amp;vtp=1&amp;vaab=1&amp;bbb=1&amp;hb=1"/>
          <p:cNvSpPr/>
          <p:nvPr/>
        </p:nvSpPr>
        <p:spPr>
          <a:xfrm>
            <a:off x="539496" y="473348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扦插：就是指从植物体上剪取一部分</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插入湿润的土壤中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使其生根发芽长成新植株的方法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0" name="QB_7_AN.64_1#4e672c3f9.blank?vaa=1&amp;vcp=1&amp;vis=1&amp;pid=3279cf94d&amp;color=0,0,0&amp;vpa=45&amp;vtp=1&amp;vaab=1&amp;bbb=1"/>
          <p:cNvSpPr/>
          <p:nvPr/>
        </p:nvSpPr>
        <p:spPr>
          <a:xfrm>
            <a:off x="6595014" y="4703000"/>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茎、叶或根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65_1#9fa2e96ad?vaa=1&amp;vcp=1&amp;vis=1&amp;pid=3279cf94d&amp;color=0,0,0&amp;vtp=1&amp;vaab=1&amp;bt=1&amp;bbb=1&amp;hb=1"/>
          <p:cNvSpPr/>
          <p:nvPr/>
        </p:nvSpPr>
        <p:spPr>
          <a:xfrm>
            <a:off x="539496" y="89331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嫁接：就是把一个植物体的芽或枝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接在另一个植物体上</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使结合在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一起的两部分长成一个完整的植物体。接上去的芽或枝叫</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的植物体叫</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嫁接时应当使接穗和砧木的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紧密地结合</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以确保接穗成活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_1#9fa2e96ad.blank?vaa=1&amp;vcp=1&amp;vis=1&amp;pid=3279cf94d&amp;color=0,0,0&amp;vpa=46&amp;vtp=1&amp;vaab=1&amp;bbb=1"/>
          <p:cNvSpPr/>
          <p:nvPr/>
        </p:nvSpPr>
        <p:spPr>
          <a:xfrm>
            <a:off x="9439814" y="151053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接穗</a:t>
            </a:r>
            <a:endParaRPr lang="en-US" altLang="zh-CN" sz="2800" dirty="0"/>
          </a:p>
        </p:txBody>
      </p:sp>
      <p:sp>
        <p:nvSpPr>
          <p:cNvPr id="4" name="QB_7_AN.2_1#9fa2e96ad.blank?vaa=1&amp;vcp=1&amp;vis=1&amp;pid=3279cf94d&amp;color=0,0,0&amp;vpa=47&amp;vtp=1&amp;vaab=1&amp;bbb=1"/>
          <p:cNvSpPr/>
          <p:nvPr/>
        </p:nvSpPr>
        <p:spPr>
          <a:xfrm>
            <a:off x="2327814" y="215823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砧木</a:t>
            </a:r>
            <a:endParaRPr lang="en-US" altLang="zh-CN" sz="2800" dirty="0"/>
          </a:p>
        </p:txBody>
      </p:sp>
      <p:sp>
        <p:nvSpPr>
          <p:cNvPr id="5" name="QB_7_AN.3_1#9fa2e96ad.blank?vaa=1&amp;vcp=1&amp;vis=1&amp;pid=3279cf94d&amp;color=0,0,0&amp;vpa=48&amp;vtp=1&amp;vaab=1&amp;bbb=1"/>
          <p:cNvSpPr/>
          <p:nvPr/>
        </p:nvSpPr>
        <p:spPr>
          <a:xfrm>
            <a:off x="4817015" y="2784983"/>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形成层</a:t>
            </a:r>
            <a:endParaRPr lang="en-US" altLang="zh-CN" sz="2800" dirty="0"/>
          </a:p>
        </p:txBody>
      </p:sp>
      <p:sp>
        <p:nvSpPr>
          <p:cNvPr id="6" name="QB_7_BD.69_1#927d52793?vaa=1&amp;vcp=1&amp;vis=1&amp;pid=3279cf94d&amp;color=0,0,0&amp;vtp=1&amp;vaab=1&amp;bbb=1&amp;hb=1"/>
          <p:cNvSpPr/>
          <p:nvPr/>
        </p:nvSpPr>
        <p:spPr>
          <a:xfrm>
            <a:off x="539496" y="346475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植物组织培养：是利用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原理</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使植物组织在人工控制的条</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通过细胞的增殖和分化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快速发育成新植株的高新技术手段。组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织培养可用来培育植物新品种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可在短期内大量繁殖植物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还可培养脱</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毒植株</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7_AN.70_1#927d52793.blank?vaa=1&amp;vcp=1&amp;vis=1&amp;pid=3279cf94d&amp;color=0,0,0&amp;vpa=49&amp;vtp=1&amp;vaab=1&amp;bbb=1"/>
          <p:cNvSpPr/>
          <p:nvPr/>
        </p:nvSpPr>
        <p:spPr>
          <a:xfrm>
            <a:off x="4461415" y="343427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无性生殖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1_1#e499722ec?vaa=1&amp;vcp=1&amp;vis=1&amp;pid=4670659c6&amp;color=0,0,0&amp;vtp=1&amp;vaab=1&amp;bt=1&amp;bbb=1&amp;hb=1"/>
          <p:cNvSpPr/>
          <p:nvPr/>
        </p:nvSpPr>
        <p:spPr>
          <a:xfrm>
            <a:off x="539496" y="1240282"/>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1"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遗传与变异:亲子间的相似性叫</a:t>
            </a:r>
            <a:r>
              <a:rPr lang="en-US" altLang="zh-CN" sz="2800"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亲子间和子代间的差异性叫</a:t>
            </a:r>
            <a:endPar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生物的遗传和变异现象在生物界普遍存在</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是通过生殖和发育实</a:t>
            </a:r>
            <a:endPar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现的</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p>
        </p:txBody>
      </p:sp>
      <p:sp>
        <p:nvSpPr>
          <p:cNvPr id="3" name="QO_5_AN.1_1#e499722ec.blank?vaa=1&amp;vcp=1&amp;vis=1&amp;pid=4670659c6&amp;color=0,0,0&amp;vpa=50&amp;vtp=1&amp;vaab=1&amp;bbb=1"/>
          <p:cNvSpPr/>
          <p:nvPr/>
        </p:nvSpPr>
        <p:spPr>
          <a:xfrm>
            <a:off x="5340890" y="1209802"/>
            <a:ext cx="9318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a:t>
            </a:r>
            <a:endParaRPr lang="en-US" altLang="zh-CN" sz="2800" spc="-100" dirty="0"/>
          </a:p>
        </p:txBody>
      </p:sp>
      <p:sp>
        <p:nvSpPr>
          <p:cNvPr id="4" name="QO_5_AN.2_1#e499722ec.blank?vaa=1&amp;vcp=1&amp;vis=1&amp;pid=4670659c6&amp;color=0,0,0&amp;vpa=51&amp;vtp=1&amp;vaab=1&amp;bbb=1"/>
          <p:cNvSpPr/>
          <p:nvPr/>
        </p:nvSpPr>
        <p:spPr>
          <a:xfrm>
            <a:off x="543465" y="1857502"/>
            <a:ext cx="931863" cy="553657"/>
          </a:xfrm>
          <a:prstGeom prst="rect">
            <a:avLst/>
          </a:prstGeom>
          <a:noFill/>
        </p:spPr>
        <p:txBody>
          <a:bodyPr wrap="none" lIns="0" tIns="0" rIns="0" bIns="0" rtlCol="0" anchor="t"/>
          <a:lstStyle/>
          <a:p>
            <a:pPr algn="ctr" latinLnBrk="1">
              <a:lnSpc>
                <a:spcPts val="49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变异</a:t>
            </a:r>
            <a:endParaRPr lang="en-US" altLang="zh-CN" sz="2800" spc="-100" dirty="0"/>
          </a:p>
        </p:txBody>
      </p:sp>
      <p:sp>
        <p:nvSpPr>
          <p:cNvPr id="5" name="QB_6_BD.74_1#649b196f1?vaa=1&amp;vcp=1&amp;vis=1&amp;pid=e499722ec&amp;color=0,0,0&amp;vtp=1&amp;vaab=1&amp;bbb=1"/>
          <p:cNvSpPr/>
          <p:nvPr/>
        </p:nvSpPr>
        <p:spPr>
          <a:xfrm>
            <a:off x="539496" y="316858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1）可遗传的变异：由</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的变化引起的</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能遗传给后代的变异</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（2）不可遗传的变异：单纯由</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引起的</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没有涉及</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变化</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不能遗传给后代的变异</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（3）生物体的性状表现是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共同作用的结果。</a:t>
            </a:r>
            <a:endParaRPr lang="en-US" altLang="zh-CN" sz="2800" spc="-50" dirty="0"/>
          </a:p>
        </p:txBody>
      </p:sp>
      <p:sp>
        <p:nvSpPr>
          <p:cNvPr id="6" name="QB_6_AN.3_1#649b196f1.blank?vaa=1&amp;vcp=1&amp;vis=1&amp;pid=e499722ec&amp;color=0,0,0&amp;vpa=52&amp;vtp=1&amp;vaab=1&amp;bbb=1"/>
          <p:cNvSpPr/>
          <p:nvPr/>
        </p:nvSpPr>
        <p:spPr>
          <a:xfrm>
            <a:off x="4210590" y="3138106"/>
            <a:ext cx="164941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遗传物质</a:t>
            </a:r>
            <a:endParaRPr lang="en-US" altLang="zh-CN" sz="2800" spc="-50" dirty="0"/>
          </a:p>
        </p:txBody>
      </p:sp>
      <p:sp>
        <p:nvSpPr>
          <p:cNvPr id="8" name="QB_6_AN.4_1#649b196f1.blank?vaa=1&amp;vcp=1&amp;vis=1&amp;pid=e499722ec&amp;color=0,0,0&amp;vpa=53&amp;vtp=1&amp;vaab=1&amp;bbb=1"/>
          <p:cNvSpPr/>
          <p:nvPr/>
        </p:nvSpPr>
        <p:spPr>
          <a:xfrm>
            <a:off x="5350415" y="378580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环境</a:t>
            </a:r>
            <a:endParaRPr lang="en-US" altLang="zh-CN" sz="2800" dirty="0"/>
          </a:p>
        </p:txBody>
      </p:sp>
      <p:sp>
        <p:nvSpPr>
          <p:cNvPr id="9" name="QB_6_AN.5_1#649b196f1.blank?vaa=1&amp;vcp=1&amp;vis=1&amp;pid=e499722ec&amp;color=0,0,0&amp;vpa=54&amp;vtp=1&amp;vaab=1&amp;bbb=1"/>
          <p:cNvSpPr/>
          <p:nvPr/>
        </p:nvSpPr>
        <p:spPr>
          <a:xfrm>
            <a:off x="9262014" y="378580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遗传物质</a:t>
            </a:r>
            <a:endParaRPr lang="en-US" altLang="zh-CN" sz="2800" dirty="0"/>
          </a:p>
        </p:txBody>
      </p:sp>
      <p:sp>
        <p:nvSpPr>
          <p:cNvPr id="11" name="QB_6_AN.80_1#649b196f1.blank?vaa=1&amp;vcp=1&amp;vis=1&amp;pid=e499722ec&amp;color=0,0,0&amp;vpa=55&amp;vtp=1&amp;vaab=1&amp;bbb=1"/>
          <p:cNvSpPr/>
          <p:nvPr/>
        </p:nvSpPr>
        <p:spPr>
          <a:xfrm>
            <a:off x="4639215" y="506025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基因组成</a:t>
            </a:r>
            <a:endParaRPr lang="en-US" altLang="zh-CN" sz="2800" dirty="0"/>
          </a:p>
        </p:txBody>
      </p:sp>
      <p:sp>
        <p:nvSpPr>
          <p:cNvPr id="12" name="QB_6_AN.81_1#649b196f1.blank?vaa=1&amp;vcp=1&amp;vis=1&amp;pid=e499722ec&amp;color=0,0,0&amp;vpa=56&amp;vtp=1&amp;vaab=1&amp;bbb=1"/>
          <p:cNvSpPr/>
          <p:nvPr/>
        </p:nvSpPr>
        <p:spPr>
          <a:xfrm>
            <a:off x="6772814" y="506025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8" grpId="0" build="p" animBg="1"/>
      <p:bldP spid="9" grpId="0" build="p" animBg="1"/>
      <p:bldP spid="11" grpId="0" build="p" animBg="1"/>
      <p:bldP spid="1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82_1#be9201f98?sp=1&amp;vaa=1&amp;vcp=1&amp;vis=1&amp;pid=4670659c6&amp;color=0,0,0&amp;vtp=1&amp;vaab=1&amp;bt=1&amp;bbb=1&amp;hb=1"/>
          <p:cNvSpPr/>
          <p:nvPr/>
        </p:nvSpPr>
        <p:spPr>
          <a:xfrm>
            <a:off x="539496" y="249907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性状与相对性状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生物所表现的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等统称为性状。相</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对性状是指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表现形式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83_1#be9201f98.blank?vaa=1&amp;vcp=1&amp;vis=1&amp;pid=4670659c6&amp;color=0,0,0&amp;vpa=57&amp;vtp=1&amp;vaab=1&amp;bbb=1"/>
          <p:cNvSpPr/>
          <p:nvPr/>
        </p:nvSpPr>
        <p:spPr>
          <a:xfrm>
            <a:off x="2683414" y="311629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形态结构</a:t>
            </a:r>
            <a:endParaRPr lang="en-US" altLang="zh-CN" sz="2800" dirty="0"/>
          </a:p>
        </p:txBody>
      </p:sp>
      <p:sp>
        <p:nvSpPr>
          <p:cNvPr id="4" name="QB_5_AN.84_1#be9201f98.blank?vaa=1&amp;vcp=1&amp;vis=1&amp;pid=4670659c6&amp;color=0,0,0&amp;vpa=58&amp;vtp=1&amp;vaab=1&amp;bbb=1"/>
          <p:cNvSpPr/>
          <p:nvPr/>
        </p:nvSpPr>
        <p:spPr>
          <a:xfrm>
            <a:off x="4817015" y="311629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生理特征</a:t>
            </a:r>
            <a:endParaRPr lang="en-US" altLang="zh-CN" sz="2800" dirty="0"/>
          </a:p>
        </p:txBody>
      </p:sp>
      <p:sp>
        <p:nvSpPr>
          <p:cNvPr id="5" name="QB_5_AN.85_1#be9201f98.blank?vaa=1&amp;vcp=1&amp;vis=1&amp;pid=4670659c6&amp;color=0,0,0&amp;vpa=59&amp;vtp=1&amp;vaab=1&amp;bbb=1"/>
          <p:cNvSpPr/>
          <p:nvPr/>
        </p:nvSpPr>
        <p:spPr>
          <a:xfrm>
            <a:off x="6950614" y="311629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行为方式</a:t>
            </a:r>
            <a:endParaRPr lang="en-US" altLang="zh-CN" sz="2800" dirty="0"/>
          </a:p>
        </p:txBody>
      </p:sp>
      <p:sp>
        <p:nvSpPr>
          <p:cNvPr id="6" name="QB_5_AN.86_1#be9201f98.blank?vaa=1&amp;vcp=1&amp;vis=1&amp;pid=4670659c6&amp;color=0,0,0&amp;vpa=60&amp;vtp=1&amp;vaab=1&amp;bbb=1"/>
          <p:cNvSpPr/>
          <p:nvPr/>
        </p:nvSpPr>
        <p:spPr>
          <a:xfrm>
            <a:off x="2327814" y="374303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同种</a:t>
            </a:r>
            <a:endParaRPr lang="en-US" altLang="zh-CN" sz="2800" dirty="0"/>
          </a:p>
        </p:txBody>
      </p:sp>
      <p:sp>
        <p:nvSpPr>
          <p:cNvPr id="7" name="QB_5_AN.87_1#be9201f98.blank?vaa=1&amp;vcp=1&amp;vis=1&amp;pid=4670659c6&amp;color=0,0,0&amp;vpa=61&amp;vtp=1&amp;vaab=1&amp;bbb=1"/>
          <p:cNvSpPr/>
          <p:nvPr/>
        </p:nvSpPr>
        <p:spPr>
          <a:xfrm>
            <a:off x="4461415" y="374303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同一</a:t>
            </a:r>
            <a:endParaRPr lang="en-US" altLang="zh-CN" sz="2800" dirty="0"/>
          </a:p>
        </p:txBody>
      </p:sp>
      <p:sp>
        <p:nvSpPr>
          <p:cNvPr id="8" name="QB_5_AN.88_1#be9201f98.blank?vaa=1&amp;vcp=1&amp;vis=1&amp;pid=4670659c6&amp;color=0,0,0&amp;vpa=62&amp;vtp=1&amp;vaab=1&amp;bbb=1"/>
          <p:cNvSpPr/>
          <p:nvPr/>
        </p:nvSpPr>
        <p:spPr>
          <a:xfrm>
            <a:off x="6595014" y="374303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9_1#ea5536cc4?vaa=1&amp;vcp=1&amp;vis=1&amp;pid=4670659c6&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性状遗传的物质基础</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BD.90_1#ee9fb74fc?sp=1&amp;vaa=1&amp;vcp=1&amp;vis=1&amp;pid=ea5536cc4&amp;color=0,0,0&amp;vtp=1&amp;vaab=1&amp;bbb=1&amp;hb=1"/>
              <p:cNvSpPr/>
              <p:nvPr/>
            </p:nvSpPr>
            <p:spPr>
              <a:xfrm>
                <a:off x="539496" y="1109009"/>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（1）染色体、</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和基因的关系染色体是遗传物质的主要</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组成。在生物的体细胞（除生殖细胞外的细胞）中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存在于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是主要的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呈双螺旋结构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携带着大量的遗传信息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基因是位于染色体上</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能够控制生物性状的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是遗传物质的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基本单位。基因也是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存在的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6_BD.90_1#ee9fb74fc?sp=1&amp;vaa=1&amp;vcp=1&amp;vis=1&amp;pid=ea5536cc4&amp;color=0,0,0&amp;vtp=1&amp;vaab=1&amp;bbb=1&amp;hb=1"/>
              <p:cNvSpPr>
                <a:spLocks noRot="1" noChangeAspect="1" noMove="1" noResize="1" noEditPoints="1" noAdjustHandles="1" noChangeArrowheads="1" noChangeShapeType="1" noTextEdit="1"/>
              </p:cNvSpPr>
              <p:nvPr/>
            </p:nvSpPr>
            <p:spPr>
              <a:xfrm>
                <a:off x="539496" y="1109009"/>
                <a:ext cx="11109960" cy="3792157"/>
              </a:xfrm>
              <a:prstGeom prst="rect">
                <a:avLst/>
              </a:prstGeom>
              <a:blipFill rotWithShape="1">
                <a:blip r:embed="rId3"/>
                <a:stretch>
                  <a:fillRect l="-3" t="-8" r="3" b="-1802"/>
                </a:stretch>
              </a:blipFill>
            </p:spPr>
            <p:txBody>
              <a:bodyPr/>
              <a:lstStyle/>
              <a:p>
                <a:r>
                  <a:rPr lang="zh-CN" altLang="en-US">
                    <a:noFill/>
                  </a:rPr>
                  <a:t> </a:t>
                </a:r>
              </a:p>
            </p:txBody>
          </p:sp>
        </mc:Fallback>
      </mc:AlternateContent>
      <p:sp>
        <p:nvSpPr>
          <p:cNvPr id="4" name="QB_6_AN.1_1#ee9fb74fc.blank?vaa=1&amp;vcp=1&amp;vis=1&amp;pid=ea5536cc4&amp;color=0,0,0&amp;vpa=63&amp;vtp=1&amp;vaab=1&amp;bbb=1"/>
          <p:cNvSpPr/>
          <p:nvPr/>
        </p:nvSpPr>
        <p:spPr>
          <a:xfrm>
            <a:off x="9604914" y="107852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载体</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6_AN.2_1#ee9fb74fc.blank?vaa=1&amp;vcp=1&amp;vis=1&amp;pid=ea5536cc4&amp;color=0,0,0&amp;vpa=64&amp;vtp=1&amp;vaab=1&amp;bbb=1"/>
              <p:cNvSpPr/>
              <p:nvPr/>
            </p:nvSpPr>
            <p:spPr>
              <a:xfrm>
                <a:off x="550608" y="1850371"/>
                <a:ext cx="8794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6_AN.2_1#ee9fb74fc.blank?vaa=1&amp;vcp=1&amp;vis=1&amp;pid=ea5536cc4&amp;color=0,0,0&amp;vpa=64&amp;vtp=1&amp;vaab=1&amp;bbb=1"/>
              <p:cNvSpPr>
                <a:spLocks noRot="1" noChangeAspect="1" noMove="1" noResize="1" noEditPoints="1" noAdjustHandles="1" noChangeArrowheads="1" noChangeShapeType="1" noTextEdit="1"/>
              </p:cNvSpPr>
              <p:nvPr/>
            </p:nvSpPr>
            <p:spPr>
              <a:xfrm>
                <a:off x="550608" y="1850371"/>
                <a:ext cx="879475" cy="402844"/>
              </a:xfrm>
              <a:prstGeom prst="rect">
                <a:avLst/>
              </a:prstGeom>
              <a:blipFill rotWithShape="1">
                <a:blip r:embed="rId4"/>
                <a:stretch>
                  <a:fillRect l="-7" t="-153" r="7" b="-7035"/>
                </a:stretch>
              </a:blipFill>
            </p:spPr>
            <p:txBody>
              <a:bodyPr/>
              <a:lstStyle/>
              <a:p>
                <a:r>
                  <a:rPr lang="zh-CN" altLang="en-US">
                    <a:noFill/>
                  </a:rPr>
                  <a:t> </a:t>
                </a:r>
              </a:p>
            </p:txBody>
          </p:sp>
        </mc:Fallback>
      </mc:AlternateContent>
      <p:sp>
        <p:nvSpPr>
          <p:cNvPr id="6" name="QB_6_AN.3_1#ee9fb74fc.blank?vaa=1&amp;vcp=1&amp;vis=1&amp;pid=ea5536cc4&amp;color=0,0,0&amp;vpa=65&amp;vtp=1&amp;vaab=1&amp;bbb=1"/>
          <p:cNvSpPr/>
          <p:nvPr/>
        </p:nvSpPr>
        <p:spPr>
          <a:xfrm>
            <a:off x="1794414" y="172622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蛋白质</a:t>
            </a:r>
            <a:endParaRPr lang="en-US" altLang="zh-CN" sz="2800" dirty="0">
              <a:solidFill>
                <a:srgbClr val="FF0000"/>
              </a:solidFill>
            </a:endParaRPr>
          </a:p>
        </p:txBody>
      </p:sp>
      <p:sp>
        <p:nvSpPr>
          <p:cNvPr id="7" name="QB_6_AN.4_1#ee9fb74fc.blank?vaa=1&amp;vcp=1&amp;vis=1&amp;pid=ea5536cc4&amp;color=0,0,0&amp;vpa=66&amp;vtp=1&amp;vaab=1&amp;bbb=1"/>
          <p:cNvSpPr/>
          <p:nvPr/>
        </p:nvSpPr>
        <p:spPr>
          <a:xfrm>
            <a:off x="1616614" y="237392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成对</a:t>
            </a:r>
            <a:endParaRPr lang="en-US" altLang="zh-CN" sz="2800" dirty="0">
              <a:solidFill>
                <a:srgbClr val="FF0000"/>
              </a:solidFill>
            </a:endParaRPr>
          </a:p>
        </p:txBody>
      </p:sp>
      <p:sp>
        <p:nvSpPr>
          <p:cNvPr id="8" name="QB_6_AN.5_1#ee9fb74fc.blank?vaa=1&amp;vcp=1&amp;vis=1&amp;pid=ea5536cc4&amp;color=0,0,0&amp;vpa=67&amp;vtp=1&amp;vaab=1&amp;bbb=1"/>
          <p:cNvSpPr/>
          <p:nvPr/>
        </p:nvSpPr>
        <p:spPr>
          <a:xfrm>
            <a:off x="3750215" y="237392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solidFill>
                <a:srgbClr val="FF0000"/>
              </a:solidFill>
            </a:endParaRPr>
          </a:p>
        </p:txBody>
      </p:sp>
      <p:sp>
        <p:nvSpPr>
          <p:cNvPr id="9" name="QB_6_AN.6_1#ee9fb74fc.blank?vaa=1&amp;vcp=1&amp;vis=1&amp;pid=ea5536cc4&amp;color=0,0,0&amp;vpa=68&amp;vtp=1&amp;vaab=1&amp;bbb=1"/>
          <p:cNvSpPr/>
          <p:nvPr/>
        </p:nvSpPr>
        <p:spPr>
          <a:xfrm>
            <a:off x="2670714" y="3021629"/>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遗传物质</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0" name="QB_6_AN.7_1#ee9fb74fc.blank?vaa=1&amp;vcp=1&amp;vis=1&amp;pid=ea5536cc4&amp;color=0,0,0&amp;vpa=69&amp;vtp=1&amp;vaab=1&amp;bbb=1"/>
              <p:cNvSpPr/>
              <p:nvPr/>
            </p:nvSpPr>
            <p:spPr>
              <a:xfrm>
                <a:off x="7307008" y="3788645"/>
                <a:ext cx="8794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6_AN.7_1#ee9fb74fc.blank?vaa=1&amp;vcp=1&amp;vis=1&amp;pid=ea5536cc4&amp;color=0,0,0&amp;vpa=69&amp;vtp=1&amp;vaab=1&amp;bbb=1"/>
              <p:cNvSpPr>
                <a:spLocks noRot="1" noChangeAspect="1" noMove="1" noResize="1" noEditPoints="1" noAdjustHandles="1" noChangeArrowheads="1" noChangeShapeType="1" noTextEdit="1"/>
              </p:cNvSpPr>
              <p:nvPr/>
            </p:nvSpPr>
            <p:spPr>
              <a:xfrm>
                <a:off x="7307008" y="3788645"/>
                <a:ext cx="879475" cy="402844"/>
              </a:xfrm>
              <a:prstGeom prst="rect">
                <a:avLst/>
              </a:prstGeom>
              <a:blipFill rotWithShape="1">
                <a:blip r:embed="rId4"/>
                <a:stretch>
                  <a:fillRect l="-7" t="-58" r="7" b="-7130"/>
                </a:stretch>
              </a:blipFill>
            </p:spPr>
            <p:txBody>
              <a:bodyPr/>
              <a:lstStyle/>
              <a:p>
                <a:r>
                  <a:rPr lang="zh-CN" altLang="en-US">
                    <a:noFill/>
                  </a:rPr>
                  <a:t> </a:t>
                </a:r>
              </a:p>
            </p:txBody>
          </p:sp>
        </mc:Fallback>
      </mc:AlternateContent>
      <p:sp>
        <p:nvSpPr>
          <p:cNvPr id="11" name="QB_6_AN.8_1#ee9fb74fc.blank?vaa=1&amp;vcp=1&amp;vis=1&amp;pid=ea5536cc4&amp;color=0,0,0&amp;vpa=70&amp;vtp=1&amp;vaab=1&amp;bbb=1"/>
          <p:cNvSpPr/>
          <p:nvPr/>
        </p:nvSpPr>
        <p:spPr>
          <a:xfrm>
            <a:off x="3750215" y="42960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成对</a:t>
            </a:r>
            <a:endParaRPr lang="en-US" altLang="zh-CN" sz="2800" dirty="0">
              <a:solidFill>
                <a:srgbClr val="FF0000"/>
              </a:solidFill>
            </a:endParaRPr>
          </a:p>
        </p:txBody>
      </p:sp>
      <p:sp>
        <p:nvSpPr>
          <p:cNvPr id="12" name="QB_6_BD.99_1#a0af94257?vaa=1&amp;vcp=1&amp;vis=1&amp;pid=ea5536cc4&amp;color=0,0,0&amp;vtp=1&amp;vaab=1&amp;bbb=1&amp;hb=1"/>
          <p:cNvSpPr/>
          <p:nvPr/>
        </p:nvSpPr>
        <p:spPr>
          <a:xfrm>
            <a:off x="539496" y="495399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2）把一种生物的某个基因</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用生物技术的方法转入到另一种生物的基</a:t>
            </a:r>
            <a:endPar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因组中</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培育出的转基因生物</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就有可能表现出</a:t>
            </a:r>
            <a:r>
              <a:rPr lang="en-US" altLang="zh-CN" sz="2800"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所控制的性状</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solidFill>
                <a:srgbClr val="000000"/>
              </a:solidFill>
            </a:endParaRPr>
          </a:p>
        </p:txBody>
      </p:sp>
      <p:sp>
        <p:nvSpPr>
          <p:cNvPr id="13" name="QB_6_AN.100_1#a0af94257.blank?vaa=1&amp;vcp=1&amp;vis=1&amp;pid=ea5536cc4&amp;color=0,0,0&amp;vpa=71&amp;vtp=1&amp;vaab=1&amp;bbb=1"/>
          <p:cNvSpPr/>
          <p:nvPr/>
        </p:nvSpPr>
        <p:spPr>
          <a:xfrm>
            <a:off x="7731664" y="5550262"/>
            <a:ext cx="16176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转入基因</a:t>
            </a:r>
            <a:endParaRPr lang="en-US" altLang="zh-CN" sz="2800" spc="-1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848ac4ce5.fixed?vcp=1&amp;color=0,170,129&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00AA81"/>
                </a:solidFill>
                <a:latin typeface="微软雅黑" panose="020B0503020204020204" pitchFamily="34" charset="-122"/>
                <a:ea typeface="微软雅黑" panose="020B0503020204020204" pitchFamily="34" charset="-122"/>
                <a:cs typeface="微软雅黑" panose="020B0503020204020204" pitchFamily="34" charset="-120"/>
              </a:rPr>
              <a:t>复习讲练</a:t>
            </a:r>
            <a:endParaRPr lang="en-US" altLang="zh-CN" sz="5000" dirty="0"/>
          </a:p>
        </p:txBody>
      </p:sp>
      <p:sp>
        <p:nvSpPr>
          <p:cNvPr id="3" name="C_1_BD#848ac4ce5.fixed?vcp=1&amp;color=0,0,0&amp;vtp=1&amp;vaab=1&amp;bbb=1"/>
          <p:cNvSpPr/>
          <p:nvPr/>
        </p:nvSpPr>
        <p:spPr>
          <a:xfrm>
            <a:off x="265176" y="2990088"/>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4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1_1#c29f8ed5f?vaa=1&amp;vcp=1&amp;vis=1&amp;pid=4670659c6&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基因的显性和隐性</a:t>
            </a:r>
            <a:endParaRPr lang="en-US" altLang="zh-CN" sz="2800" dirty="0">
              <a:solidFill>
                <a:srgbClr val="000000"/>
              </a:solidFill>
            </a:endParaRPr>
          </a:p>
        </p:txBody>
      </p:sp>
      <p:sp>
        <p:nvSpPr>
          <p:cNvPr id="3" name="QB_6_BD.102_1#0fb038f29?vaa=1&amp;vcp=1&amp;vis=1&amp;pid=c29f8ed5f&amp;color=0,0,0&amp;vtp=1&amp;vaab=1&amp;bbb=1&amp;hb=1"/>
          <p:cNvSpPr/>
          <p:nvPr/>
        </p:nvSpPr>
        <p:spPr>
          <a:xfrm>
            <a:off x="539496" y="1182097"/>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（1）相对性状有显性和隐性之分。例如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豌豆植株的高和矮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高是显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矮是隐性性状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纯种高茎豌豆和纯种矮茎豌豆杂交的后代</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6_AN.1_1#0fb038f29.blank?vaa=1&amp;vcp=1&amp;vis=1&amp;pid=c29f8ed5f&amp;color=0,0,0&amp;vpa=72&amp;vtp=1&amp;vaab=1&amp;bbb=1"/>
          <p:cNvSpPr/>
          <p:nvPr/>
        </p:nvSpPr>
        <p:spPr>
          <a:xfrm>
            <a:off x="638715" y="2426062"/>
            <a:ext cx="4170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只表现为高茎不表现矮茎</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6_BD.104_1#4f311911e?vaa=1&amp;vcp=1&amp;vis=1&amp;pid=c29f8ed5f&amp;color=0,0,0&amp;vtp=1&amp;vaab=1&amp;bbb=1&amp;hb=1"/>
              <p:cNvSpPr/>
              <p:nvPr/>
            </p:nvSpPr>
            <p:spPr>
              <a:xfrm>
                <a:off x="539496" y="3112497"/>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（2）在相对性状的遗传中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表现为隐性性状的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其基因组成只有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（用英文字母D、</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分别表示显性基因和隐性基因）一种；表现为显性</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其基因组成有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5" name="QB_6_BD.104_1#4f311911e?vaa=1&amp;vcp=1&amp;vis=1&amp;pid=c29f8ed5f&amp;color=0,0,0&amp;vtp=1&amp;vaab=1&amp;bbb=1&amp;hb=1"/>
              <p:cNvSpPr>
                <a:spLocks noRot="1" noChangeAspect="1" noMove="1" noResize="1" noEditPoints="1" noAdjustHandles="1" noChangeArrowheads="1" noChangeShapeType="1" noTextEdit="1"/>
              </p:cNvSpPr>
              <p:nvPr/>
            </p:nvSpPr>
            <p:spPr>
              <a:xfrm>
                <a:off x="539496" y="3112497"/>
                <a:ext cx="11109960" cy="1849057"/>
              </a:xfrm>
              <a:prstGeom prst="rect">
                <a:avLst/>
              </a:prstGeom>
              <a:blipFill rotWithShape="1">
                <a:blip r:embed="rId3"/>
                <a:stretch>
                  <a:fillRect l="-3" t="-20" r="3" b="-36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2_1#4f311911e.blank?vaa=1&amp;vcp=1&amp;vis=1&amp;pid=c29f8ed5f&amp;color=0,0,0&amp;vpa=73&amp;vtp=1&amp;vaab=1&amp;bbb=1"/>
              <p:cNvSpPr/>
              <p:nvPr/>
            </p:nvSpPr>
            <p:spPr>
              <a:xfrm>
                <a:off x="10748708" y="3214351"/>
                <a:ext cx="5746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6_AN.2_1#4f311911e.blank?vaa=1&amp;vcp=1&amp;vis=1&amp;pid=c29f8ed5f&amp;color=0,0,0&amp;vpa=73&amp;vtp=1&amp;vaab=1&amp;bbb=1"/>
              <p:cNvSpPr>
                <a:spLocks noRot="1" noChangeAspect="1" noMove="1" noResize="1" noEditPoints="1" noAdjustHandles="1" noChangeArrowheads="1" noChangeShapeType="1" noTextEdit="1"/>
              </p:cNvSpPr>
              <p:nvPr/>
            </p:nvSpPr>
            <p:spPr>
              <a:xfrm>
                <a:off x="10748708" y="3214351"/>
                <a:ext cx="574675" cy="402844"/>
              </a:xfrm>
              <a:prstGeom prst="rect">
                <a:avLst/>
              </a:prstGeom>
              <a:blipFill rotWithShape="1">
                <a:blip r:embed="rId4"/>
                <a:stretch>
                  <a:fillRect l="-11" t="-153" r="11" b="-70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3_1#4f311911e.blank?vaa=1&amp;vcp=1&amp;vis=1&amp;pid=c29f8ed5f&amp;color=0,0,0&amp;vpa=74&amp;vtp=1&amp;vaab=1&amp;bbb=1"/>
              <p:cNvSpPr/>
              <p:nvPr/>
            </p:nvSpPr>
            <p:spPr>
              <a:xfrm>
                <a:off x="4182809" y="4481240"/>
                <a:ext cx="1438275" cy="418529"/>
              </a:xfrm>
              <a:prstGeom prst="rect">
                <a:avLst/>
              </a:prstGeom>
              <a:noFill/>
            </p:spPr>
            <p:txBody>
              <a:bodyPr wrap="none" lIns="0" tIns="0" rIns="0" bIns="0" rtlCol="0" anchor="t"/>
              <a:lstStyle/>
              <a:p>
                <a:pPr algn="ctr"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6_AN.3_1#4f311911e.blank?vaa=1&amp;vcp=1&amp;vis=1&amp;pid=c29f8ed5f&amp;color=0,0,0&amp;vpa=74&amp;vtp=1&amp;vaab=1&amp;bbb=1"/>
              <p:cNvSpPr>
                <a:spLocks noRot="1" noChangeAspect="1" noMove="1" noResize="1" noEditPoints="1" noAdjustHandles="1" noChangeArrowheads="1" noChangeShapeType="1" noTextEdit="1"/>
              </p:cNvSpPr>
              <p:nvPr/>
            </p:nvSpPr>
            <p:spPr>
              <a:xfrm>
                <a:off x="4182809" y="4481240"/>
                <a:ext cx="1438275" cy="418529"/>
              </a:xfrm>
              <a:prstGeom prst="rect">
                <a:avLst/>
              </a:prstGeom>
              <a:blipFill rotWithShape="1">
                <a:blip r:embed="rId5"/>
                <a:stretch>
                  <a:fillRect l="-4" t="-11" r="4" b="-922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BD.107_1#69893e5d4?vaa=1&amp;vcp=1&amp;vis=1&amp;pid=c29f8ed5f&amp;color=0,0,0&amp;vtp=1&amp;vaab=1&amp;bbb=1&amp;hb=1"/>
              <p:cNvSpPr/>
              <p:nvPr/>
            </p:nvSpPr>
            <p:spPr>
              <a:xfrm>
                <a:off x="539496" y="496980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（3）基因组成是</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虽然</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控制的性状不表现</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隐性基因）并没有受D（显性基因）的影响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还会遗传下去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8" name="QB_6_BD.107_1#69893e5d4?vaa=1&amp;vcp=1&amp;vis=1&amp;pid=c29f8ed5f&amp;color=0,0,0&amp;vtp=1&amp;vaab=1&amp;bbb=1&amp;hb=1"/>
              <p:cNvSpPr>
                <a:spLocks noRot="1" noChangeAspect="1" noMove="1" noResize="1" noEditPoints="1" noAdjustHandles="1" noChangeArrowheads="1" noChangeShapeType="1" noTextEdit="1"/>
              </p:cNvSpPr>
              <p:nvPr/>
            </p:nvSpPr>
            <p:spPr>
              <a:xfrm>
                <a:off x="539496" y="4969809"/>
                <a:ext cx="11109960" cy="1201357"/>
              </a:xfrm>
              <a:prstGeom prst="rect">
                <a:avLst/>
              </a:prstGeom>
              <a:blipFill rotWithShape="1">
                <a:blip r:embed="rId6"/>
                <a:stretch>
                  <a:fillRect l="-3" t="-25" r="3" b="-56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AN.108_1#69893e5d4.blank?vaa=1&amp;vcp=1&amp;vis=1&amp;pid=c29f8ed5f&amp;color=0,0,0&amp;vpa=75&amp;vtp=1&amp;vaab=1&amp;bbb=1"/>
              <p:cNvSpPr/>
              <p:nvPr/>
            </p:nvSpPr>
            <p:spPr>
              <a:xfrm>
                <a:off x="5071015" y="5056169"/>
                <a:ext cx="2589213" cy="410782"/>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（隐性基因）</a:t>
                </a:r>
                <a:endParaRPr lang="en-US" altLang="zh-CN" sz="100" dirty="0">
                  <a:solidFill>
                    <a:srgbClr val="FF0000"/>
                  </a:solidFill>
                </a:endParaRPr>
              </a:p>
            </p:txBody>
          </p:sp>
        </mc:Choice>
        <mc:Fallback xmlns="">
          <p:sp>
            <p:nvSpPr>
              <p:cNvPr id="9" name="QB_6_AN.108_1#69893e5d4.blank?vaa=1&amp;vcp=1&amp;vis=1&amp;pid=c29f8ed5f&amp;color=0,0,0&amp;vpa=75&amp;vtp=1&amp;vaab=1&amp;bbb=1"/>
              <p:cNvSpPr>
                <a:spLocks noRot="1" noChangeAspect="1" noMove="1" noResize="1" noEditPoints="1" noAdjustHandles="1" noChangeArrowheads="1" noChangeShapeType="1" noTextEdit="1"/>
              </p:cNvSpPr>
              <p:nvPr/>
            </p:nvSpPr>
            <p:spPr>
              <a:xfrm>
                <a:off x="5071015" y="5056169"/>
                <a:ext cx="2589213" cy="410782"/>
              </a:xfrm>
              <a:prstGeom prst="rect">
                <a:avLst/>
              </a:prstGeom>
              <a:blipFill rotWithShape="1">
                <a:blip r:embed="rId7"/>
                <a:stretch>
                  <a:fillRect l="-21" t="-73" r="9" b="-504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9"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9_1#66a97fcd4?vaa=1&amp;vcp=1&amp;vis=1&amp;pid=4670659c6&amp;color=0,0,0&amp;vtp=1&amp;vaab=1&amp;bt=1&amp;bbb=1"/>
          <p:cNvSpPr/>
          <p:nvPr/>
        </p:nvSpPr>
        <p:spPr>
          <a:xfrm>
            <a:off x="539496" y="554400"/>
            <a:ext cx="11109960" cy="506032"/>
          </a:xfrm>
          <a:prstGeom prst="rect">
            <a:avLst/>
          </a:prstGeom>
          <a:noFill/>
        </p:spPr>
        <p:txBody>
          <a:bodyPr wrap="none" lIns="0" tIns="0" rIns="0" bIns="0" rtlCol="0" anchor="t"/>
          <a:lstStyle/>
          <a:p>
            <a:pPr algn="l" latinLnBrk="1">
              <a:lnSpc>
                <a:spcPts val="44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性别和性别决定</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BD.110_1#71a5bf3d1?vaa=1&amp;vcp=1&amp;vis=1&amp;pid=66a97fcd4&amp;color=0,0,0&amp;vtp=1&amp;vaab=1&amp;bbb=1&amp;hb=1"/>
              <p:cNvSpPr/>
              <p:nvPr/>
            </p:nvSpPr>
            <p:spPr>
              <a:xfrm>
                <a:off x="539496" y="1128376"/>
                <a:ext cx="11109960" cy="2258632"/>
              </a:xfrm>
              <a:prstGeom prst="rect">
                <a:avLst/>
              </a:prstGeom>
              <a:noFill/>
            </p:spPr>
            <p:txBody>
              <a:bodyPr wrap="none" lIns="0" tIns="0" rIns="0" bIns="0" rtlCol="0" anchor="t"/>
              <a:lstStyle/>
              <a:p>
                <a:pPr algn="l"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（1）在人体细胞中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对染色体在男性与女性体细胞中都是一样</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与性别决定无关的染色体叫</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人类的性别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一般是由</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决定的。性染色体有</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染色体和</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一对性染色体为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4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XX</m:t>
                    </m:r>
                  </m:oMath>
                </a14:m>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一对性染色体为</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a:t>
                </a:r>
                <a:endParaRPr lang="en-US" altLang="zh-CN" sz="2800" dirty="0">
                  <a:solidFill>
                    <a:srgbClr val="000000"/>
                  </a:solidFill>
                </a:endParaRPr>
              </a:p>
            </p:txBody>
          </p:sp>
        </mc:Choice>
        <mc:Fallback xmlns="">
          <p:sp>
            <p:nvSpPr>
              <p:cNvPr id="3" name="QB_6_BD.110_1#71a5bf3d1?vaa=1&amp;vcp=1&amp;vis=1&amp;pid=66a97fcd4&amp;color=0,0,0&amp;vtp=1&amp;vaab=1&amp;bbb=1&amp;hb=1"/>
              <p:cNvSpPr>
                <a:spLocks noRot="1" noChangeAspect="1" noMove="1" noResize="1" noEditPoints="1" noAdjustHandles="1" noChangeArrowheads="1" noChangeShapeType="1" noTextEdit="1"/>
              </p:cNvSpPr>
              <p:nvPr/>
            </p:nvSpPr>
            <p:spPr>
              <a:xfrm>
                <a:off x="539496" y="1128376"/>
                <a:ext cx="11109960" cy="2258632"/>
              </a:xfrm>
              <a:prstGeom prst="rect">
                <a:avLst/>
              </a:prstGeom>
              <a:blipFill rotWithShape="1">
                <a:blip r:embed="rId3"/>
                <a:stretch>
                  <a:fillRect l="-3" t="-27" r="3" b="-2309"/>
                </a:stretch>
              </a:blipFill>
            </p:spPr>
            <p:txBody>
              <a:bodyPr/>
              <a:lstStyle/>
              <a:p>
                <a:r>
                  <a:rPr lang="zh-CN" altLang="en-US">
                    <a:noFill/>
                  </a:rPr>
                  <a:t> </a:t>
                </a:r>
              </a:p>
            </p:txBody>
          </p:sp>
        </mc:Fallback>
      </mc:AlternateContent>
      <p:sp>
        <p:nvSpPr>
          <p:cNvPr id="4" name="QB_6_AN.1_1#71a5bf3d1.blank?vaa=1&amp;vcp=1&amp;vis=1&amp;pid=66a97fcd4&amp;color=0,0,0&amp;vpa=76&amp;vtp=1&amp;vaab=1&amp;bbb=1"/>
          <p:cNvSpPr/>
          <p:nvPr/>
        </p:nvSpPr>
        <p:spPr>
          <a:xfrm>
            <a:off x="4283615" y="1098404"/>
            <a:ext cx="614363"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22</a:t>
            </a:r>
            <a:endParaRPr lang="en-US" altLang="zh-CN" sz="2800" dirty="0">
              <a:solidFill>
                <a:srgbClr val="FF0000"/>
              </a:solidFill>
            </a:endParaRPr>
          </a:p>
        </p:txBody>
      </p:sp>
      <p:sp>
        <p:nvSpPr>
          <p:cNvPr id="5" name="QB_6_AN.2_1#71a5bf3d1.blank?vaa=1&amp;vcp=1&amp;vis=1&amp;pid=66a97fcd4&amp;color=0,0,0&amp;vpa=77&amp;vtp=1&amp;vaab=1&amp;bbb=1"/>
          <p:cNvSpPr/>
          <p:nvPr/>
        </p:nvSpPr>
        <p:spPr>
          <a:xfrm>
            <a:off x="5528215" y="1682604"/>
            <a:ext cx="16811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常染色体</a:t>
            </a:r>
            <a:endParaRPr lang="en-US" altLang="zh-CN" sz="2800" dirty="0">
              <a:solidFill>
                <a:srgbClr val="FF0000"/>
              </a:solidFill>
            </a:endParaRPr>
          </a:p>
        </p:txBody>
      </p:sp>
      <p:sp>
        <p:nvSpPr>
          <p:cNvPr id="6" name="QB_6_AN.3_1#71a5bf3d1.blank?vaa=1&amp;vcp=1&amp;vis=1&amp;pid=66a97fcd4&amp;color=0,0,0&amp;vpa=78&amp;vtp=1&amp;vaab=1&amp;bbb=1"/>
          <p:cNvSpPr/>
          <p:nvPr/>
        </p:nvSpPr>
        <p:spPr>
          <a:xfrm>
            <a:off x="549815" y="2266804"/>
            <a:ext cx="1681163" cy="506032"/>
          </a:xfrm>
          <a:prstGeom prst="rect">
            <a:avLst/>
          </a:prstGeom>
          <a:noFill/>
        </p:spPr>
        <p:txBody>
          <a:bodyPr wrap="none" lIns="0" tIns="0" rIns="0" bIns="0" rtlCol="0" anchor="t"/>
          <a:lstStyle/>
          <a:p>
            <a:pPr algn="ctr" latinLnBrk="1">
              <a:lnSpc>
                <a:spcPts val="4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性染色体</a:t>
            </a:r>
            <a:endParaRPr lang="en-US" altLang="zh-CN" sz="2800" dirty="0">
              <a:solidFill>
                <a:srgbClr val="FF0000"/>
              </a:solidFill>
            </a:endParaRPr>
          </a:p>
        </p:txBody>
      </p:sp>
      <p:sp>
        <p:nvSpPr>
          <p:cNvPr id="7" name="QB_6_AN.4_1#71a5bf3d1.blank?vaa=1&amp;vcp=1&amp;vis=1&amp;pid=66a97fcd4&amp;color=0,0,0&amp;vpa=79&amp;vtp=1&amp;vaab=1"/>
          <p:cNvSpPr/>
          <p:nvPr/>
        </p:nvSpPr>
        <p:spPr>
          <a:xfrm>
            <a:off x="1667414" y="2829922"/>
            <a:ext cx="6143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女</a:t>
            </a:r>
            <a:endParaRPr lang="en-US" altLang="zh-CN" sz="2800" dirty="0">
              <a:solidFill>
                <a:srgbClr val="FF0000"/>
              </a:solidFill>
            </a:endParaRPr>
          </a:p>
        </p:txBody>
      </p:sp>
      <p:sp>
        <p:nvSpPr>
          <p:cNvPr id="8" name="QB_6_AN.5_1#71a5bf3d1.blank?vaa=1&amp;vcp=1&amp;vis=1&amp;pid=66a97fcd4&amp;color=0,0,0&amp;vpa=80&amp;vtp=1&amp;vaab=1"/>
          <p:cNvSpPr/>
          <p:nvPr/>
        </p:nvSpPr>
        <p:spPr>
          <a:xfrm>
            <a:off x="6696614" y="2829922"/>
            <a:ext cx="6143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男</a:t>
            </a:r>
            <a:endParaRPr lang="en-US" altLang="zh-CN" sz="2800" dirty="0">
              <a:solidFill>
                <a:srgbClr val="FF0000"/>
              </a:solidFill>
            </a:endParaRPr>
          </a:p>
        </p:txBody>
      </p:sp>
      <p:sp>
        <p:nvSpPr>
          <p:cNvPr id="9" name="QB_6_BD.116_1#c6d6f8b06?vaa=1&amp;vcp=1&amp;vis=1&amp;pid=66a97fcd4&amp;color=0,0,0&amp;vtp=1&amp;vaab=1&amp;bbb=1&amp;hb=1"/>
          <p:cNvSpPr/>
          <p:nvPr/>
        </p:nvSpPr>
        <p:spPr>
          <a:xfrm>
            <a:off x="539496" y="3382690"/>
            <a:ext cx="11109960" cy="1090232"/>
          </a:xfrm>
          <a:prstGeom prst="rect">
            <a:avLst/>
          </a:prstGeom>
          <a:noFill/>
        </p:spPr>
        <p:txBody>
          <a:bodyPr wrap="none" lIns="0" tIns="0" rIns="0" bIns="0" rtlCol="0" anchor="t"/>
          <a:lstStyle/>
          <a:p>
            <a:pPr algn="l"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（2）女性排出卵细胞的性染色体为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男性精子的性染色体为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因此生男生女机会</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10" name="QB_6_AN.6_1#c6d6f8b06.blank?vaa=1&amp;vcp=1&amp;vis=1&amp;pid=66a97fcd4&amp;color=0,0,0&amp;vpa=81&amp;vtp=1&amp;vaab=1&amp;bbb=1"/>
              <p:cNvSpPr/>
              <p:nvPr/>
            </p:nvSpPr>
            <p:spPr>
              <a:xfrm>
                <a:off x="6125909" y="3427838"/>
                <a:ext cx="3841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6_AN.6_1#c6d6f8b06.blank?vaa=1&amp;vcp=1&amp;vis=1&amp;pid=66a97fcd4&amp;color=0,0,0&amp;vpa=81&amp;vtp=1&amp;vaab=1&amp;bbb=1"/>
              <p:cNvSpPr>
                <a:spLocks noRot="1" noChangeAspect="1" noMove="1" noResize="1" noEditPoints="1" noAdjustHandles="1" noChangeArrowheads="1" noChangeShapeType="1" noTextEdit="1"/>
              </p:cNvSpPr>
              <p:nvPr/>
            </p:nvSpPr>
            <p:spPr>
              <a:xfrm>
                <a:off x="6125909" y="3427838"/>
                <a:ext cx="384175" cy="402844"/>
              </a:xfrm>
              <a:prstGeom prst="rect">
                <a:avLst/>
              </a:prstGeom>
              <a:blipFill rotWithShape="1">
                <a:blip r:embed="rId4"/>
                <a:stretch>
                  <a:fillRect l="-17" t="-27" r="17" b="-71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AN.7_1#c6d6f8b06.blank?vaa=1&amp;vcp=1&amp;vis=1&amp;pid=66a97fcd4&amp;color=0,0,0&amp;vpa=82&amp;vtp=1&amp;vaab=1&amp;bbb=1"/>
              <p:cNvSpPr/>
              <p:nvPr/>
            </p:nvSpPr>
            <p:spPr>
              <a:xfrm>
                <a:off x="10558208" y="3417996"/>
                <a:ext cx="942975" cy="418529"/>
              </a:xfrm>
              <a:prstGeom prst="rect">
                <a:avLst/>
              </a:prstGeom>
              <a:noFill/>
            </p:spPr>
            <p:txBody>
              <a:bodyPr wrap="none" lIns="0" tIns="0" rIns="0" bIns="0" rtlCol="0" anchor="t"/>
              <a:lstStyle/>
              <a:p>
                <a:pPr algn="ctr"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1" name="QB_6_AN.7_1#c6d6f8b06.blank?vaa=1&amp;vcp=1&amp;vis=1&amp;pid=66a97fcd4&amp;color=0,0,0&amp;vpa=82&amp;vtp=1&amp;vaab=1&amp;bbb=1"/>
              <p:cNvSpPr>
                <a:spLocks noRot="1" noChangeAspect="1" noMove="1" noResize="1" noEditPoints="1" noAdjustHandles="1" noChangeArrowheads="1" noChangeShapeType="1" noTextEdit="1"/>
              </p:cNvSpPr>
              <p:nvPr/>
            </p:nvSpPr>
            <p:spPr>
              <a:xfrm>
                <a:off x="10558208" y="3417996"/>
                <a:ext cx="942975" cy="418529"/>
              </a:xfrm>
              <a:prstGeom prst="rect">
                <a:avLst/>
              </a:prstGeom>
              <a:blipFill rotWithShape="1">
                <a:blip r:embed="rId5"/>
                <a:stretch>
                  <a:fillRect l="-7" t="-102" r="7" b="-9138"/>
                </a:stretch>
              </a:blipFill>
            </p:spPr>
            <p:txBody>
              <a:bodyPr/>
              <a:lstStyle/>
              <a:p>
                <a:r>
                  <a:rPr lang="zh-CN" altLang="en-US">
                    <a:noFill/>
                  </a:rPr>
                  <a:t> </a:t>
                </a:r>
              </a:p>
            </p:txBody>
          </p:sp>
        </mc:Fallback>
      </mc:AlternateContent>
      <p:sp>
        <p:nvSpPr>
          <p:cNvPr id="12" name="QB_6_AN.8_1#c6d6f8b06.blank?vaa=1&amp;vcp=1&amp;vis=1&amp;pid=66a97fcd4&amp;color=0,0,0&amp;vpa=83&amp;vtp=1&amp;vaab=1&amp;bbb=1"/>
          <p:cNvSpPr/>
          <p:nvPr/>
        </p:nvSpPr>
        <p:spPr>
          <a:xfrm>
            <a:off x="3394615" y="3915836"/>
            <a:ext cx="9699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均等</a:t>
            </a:r>
            <a:endParaRPr lang="en-US" altLang="zh-CN" sz="2800" dirty="0">
              <a:solidFill>
                <a:srgbClr val="FF0000"/>
              </a:solidFill>
            </a:endParaRPr>
          </a:p>
        </p:txBody>
      </p:sp>
      <p:sp>
        <p:nvSpPr>
          <p:cNvPr id="13" name="QB_5_BD.120_1#0e5d1005e?vaa=1&amp;vcp=1&amp;vis=1&amp;pid=4670659c6&amp;color=0,0,0&amp;vtp=1&amp;vaab=1&amp;bbb=1&amp;hb=1"/>
          <p:cNvSpPr/>
          <p:nvPr/>
        </p:nvSpPr>
        <p:spPr>
          <a:xfrm>
            <a:off x="539496" y="4539850"/>
            <a:ext cx="11109960" cy="1674432"/>
          </a:xfrm>
          <a:prstGeom prst="rect">
            <a:avLst/>
          </a:prstGeom>
          <a:noFill/>
        </p:spPr>
        <p:txBody>
          <a:bodyPr wrap="none" lIns="0" tIns="0" rIns="0" bIns="0" rtlCol="0" anchor="t"/>
          <a:lstStyle/>
          <a:p>
            <a:pPr algn="l" latinLnBrk="1">
              <a:lnSpc>
                <a:spcPts val="46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遗传病：由于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改变所致的疾病。一般近亲结婚后代患隐性</a:t>
            </a:r>
          </a:p>
          <a:p>
            <a:pPr latinLnBrk="1">
              <a:lnSpc>
                <a:spcPts val="46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遗传病的机会将会</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所以我国法律</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近亲结婚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latinLnBrk="1">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能有效降低遗传病的发病率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14" name="QB_5_AN.121_1#0e5d1005e.blank?vaa=1&amp;vcp=1&amp;vis=1&amp;pid=4670659c6&amp;color=0,0,0&amp;vpa=84&amp;vtp=1&amp;vaab=1&amp;bbb=1"/>
          <p:cNvSpPr/>
          <p:nvPr/>
        </p:nvSpPr>
        <p:spPr>
          <a:xfrm>
            <a:off x="3108294" y="4509878"/>
            <a:ext cx="16811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遗传物质</a:t>
            </a:r>
            <a:endParaRPr lang="en-US" altLang="zh-CN" sz="2800" dirty="0">
              <a:solidFill>
                <a:srgbClr val="FF0000"/>
              </a:solidFill>
            </a:endParaRPr>
          </a:p>
        </p:txBody>
      </p:sp>
      <p:sp>
        <p:nvSpPr>
          <p:cNvPr id="15" name="QB_5_AN.122_1#0e5d1005e.blank?vaa=1&amp;vcp=1&amp;vis=1&amp;pid=4670659c6&amp;color=0,0,0&amp;vpa=85&amp;vtp=1&amp;vaab=1&amp;bbb=1"/>
          <p:cNvSpPr/>
          <p:nvPr/>
        </p:nvSpPr>
        <p:spPr>
          <a:xfrm>
            <a:off x="3394615" y="5094078"/>
            <a:ext cx="9699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增加</a:t>
            </a:r>
            <a:endParaRPr lang="en-US" altLang="zh-CN" sz="2800" dirty="0">
              <a:solidFill>
                <a:srgbClr val="FF0000"/>
              </a:solidFill>
            </a:endParaRPr>
          </a:p>
        </p:txBody>
      </p:sp>
      <p:sp>
        <p:nvSpPr>
          <p:cNvPr id="16" name="QB_5_AN.123_1#0e5d1005e.blank?vaa=1&amp;vcp=1&amp;vis=1&amp;pid=4670659c6&amp;color=0,0,0&amp;vpa=86&amp;vtp=1&amp;vaab=1&amp;bbb=1"/>
          <p:cNvSpPr/>
          <p:nvPr/>
        </p:nvSpPr>
        <p:spPr>
          <a:xfrm>
            <a:off x="6950614" y="5094078"/>
            <a:ext cx="9699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禁止</a:t>
            </a:r>
            <a:endParaRPr lang="en-US" altLang="zh-CN" sz="2800" dirty="0">
              <a:solidFill>
                <a:srgbClr val="FF0000"/>
              </a:solidFill>
            </a:endParaRPr>
          </a:p>
        </p:txBody>
      </p:sp>
      <p:sp>
        <p:nvSpPr>
          <p:cNvPr id="17" name="QB_5_AN.124_1#0e5d1005e.blank?vaa=1&amp;vcp=1&amp;vis=1&amp;pid=4670659c6&amp;color=0,0,0&amp;vpa=87&amp;vtp=1&amp;vaab=1&amp;bbb=1"/>
          <p:cNvSpPr/>
          <p:nvPr/>
        </p:nvSpPr>
        <p:spPr>
          <a:xfrm>
            <a:off x="9795414" y="5094078"/>
            <a:ext cx="16811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遗传咨询</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left)">
                                      <p:cBhvr>
                                        <p:cTn id="71" dur="500"/>
                                        <p:tgtEl>
                                          <p:spTgt spid="14">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
                                            <p:txEl>
                                              <p:pRg st="0" end="0"/>
                                            </p:txEl>
                                          </p:spTgt>
                                        </p:tgtEl>
                                        <p:attrNameLst>
                                          <p:attrName>style.visibility</p:attrName>
                                        </p:attrNameLst>
                                      </p:cBhvr>
                                      <p:to>
                                        <p:strVal val="visible"/>
                                      </p:to>
                                    </p:set>
                                    <p:animEffect transition="in" filter="wipe(left)">
                                      <p:cBhvr>
                                        <p:cTn id="74" dur="500"/>
                                        <p:tgtEl>
                                          <p:spTgt spid="14">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5">
                                            <p:bg/>
                                          </p:spTgt>
                                        </p:tgtEl>
                                        <p:attrNameLst>
                                          <p:attrName>style.visibility</p:attrName>
                                        </p:attrNameLst>
                                      </p:cBhvr>
                                      <p:to>
                                        <p:strVal val="visible"/>
                                      </p:to>
                                    </p:set>
                                    <p:animEffect transition="in" filter="wipe(left)">
                                      <p:cBhvr>
                                        <p:cTn id="79" dur="500"/>
                                        <p:tgtEl>
                                          <p:spTgt spid="15">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xEl>
                                              <p:pRg st="0" end="0"/>
                                            </p:txEl>
                                          </p:spTgt>
                                        </p:tgtEl>
                                        <p:attrNameLst>
                                          <p:attrName>style.visibility</p:attrName>
                                        </p:attrNameLst>
                                      </p:cBhvr>
                                      <p:to>
                                        <p:strVal val="visible"/>
                                      </p:to>
                                    </p:set>
                                    <p:animEffect transition="in" filter="wipe(left)">
                                      <p:cBhvr>
                                        <p:cTn id="82" dur="500"/>
                                        <p:tgtEl>
                                          <p:spTgt spid="1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6">
                                            <p:bg/>
                                          </p:spTgt>
                                        </p:tgtEl>
                                        <p:attrNameLst>
                                          <p:attrName>style.visibility</p:attrName>
                                        </p:attrNameLst>
                                      </p:cBhvr>
                                      <p:to>
                                        <p:strVal val="visible"/>
                                      </p:to>
                                    </p:set>
                                    <p:animEffect transition="in" filter="wipe(left)">
                                      <p:cBhvr>
                                        <p:cTn id="87" dur="500"/>
                                        <p:tgtEl>
                                          <p:spTgt spid="16">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6">
                                            <p:txEl>
                                              <p:pRg st="0" end="0"/>
                                            </p:txEl>
                                          </p:spTgt>
                                        </p:tgtEl>
                                        <p:attrNameLst>
                                          <p:attrName>style.visibility</p:attrName>
                                        </p:attrNameLst>
                                      </p:cBhvr>
                                      <p:to>
                                        <p:strVal val="visible"/>
                                      </p:to>
                                    </p:set>
                                    <p:animEffect transition="in" filter="wipe(left)">
                                      <p:cBhvr>
                                        <p:cTn id="90" dur="500"/>
                                        <p:tgtEl>
                                          <p:spTgt spid="16">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7">
                                            <p:bg/>
                                          </p:spTgt>
                                        </p:tgtEl>
                                        <p:attrNameLst>
                                          <p:attrName>style.visibility</p:attrName>
                                        </p:attrNameLst>
                                      </p:cBhvr>
                                      <p:to>
                                        <p:strVal val="visible"/>
                                      </p:to>
                                    </p:set>
                                    <p:animEffect transition="in" filter="wipe(left)">
                                      <p:cBhvr>
                                        <p:cTn id="95" dur="500"/>
                                        <p:tgtEl>
                                          <p:spTgt spid="17">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7">
                                            <p:txEl>
                                              <p:pRg st="0" end="0"/>
                                            </p:txEl>
                                          </p:spTgt>
                                        </p:tgtEl>
                                        <p:attrNameLst>
                                          <p:attrName>style.visibility</p:attrName>
                                        </p:attrNameLst>
                                      </p:cBhvr>
                                      <p:to>
                                        <p:strVal val="visible"/>
                                      </p:to>
                                    </p:set>
                                    <p:animEffect transition="in" filter="wipe(left)">
                                      <p:cBhvr>
                                        <p:cTn id="98"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10" grpId="0" build="p" animBg="1"/>
      <p:bldP spid="11" grpId="0" build="p" animBg="1"/>
      <p:bldP spid="12" grpId="0" build="p" animBg="1"/>
      <p:bldP spid="14" grpId="0" build="p" animBg="1"/>
      <p:bldP spid="15" grpId="0" build="p" animBg="1"/>
      <p:bldP spid="16" grpId="0" build="p" animBg="1"/>
      <p:bldP spid="17"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a3c25dbe9?vcp=1&amp;pid=b9b6526bd&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识图分析</a:t>
            </a:r>
            <a:endParaRPr lang="en-US" altLang="zh-CN" sz="3200" dirty="0"/>
          </a:p>
        </p:txBody>
      </p:sp>
      <p:pic>
        <p:nvPicPr>
          <p:cNvPr id="3" name="QO_5_BD.125_1#b3731d137?htil=1&amp;vaa=1&amp;vcp=1&amp;vis=1&amp;pid=a3c25dbe9&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425805" y="868851"/>
            <a:ext cx="6576100" cy="172996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125_2#b3731d137?htil=1&amp;sp=1&amp;vaa=1&amp;vcp=1&amp;vis=1&amp;pid=a3c25dbe9&amp;color=0,0,0&amp;vtp=1&amp;vaab=1&amp;bbb=1&amp;hs=1"/>
          <p:cNvSpPr/>
          <p:nvPr/>
        </p:nvSpPr>
        <p:spPr>
          <a:xfrm>
            <a:off x="539496" y="1275833"/>
            <a:ext cx="5559552"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以下是植物的几种生殖方式。</a:t>
            </a:r>
            <a:endParaRPr lang="en-US" altLang="zh-CN" sz="2800" dirty="0"/>
          </a:p>
        </p:txBody>
      </p:sp>
      <p:sp>
        <p:nvSpPr>
          <p:cNvPr id="5" name="QB_6_BD.126_1#21897be71?htil=1&amp;vaa=1&amp;vcp=1&amp;vis=1&amp;pid=b3731d137&amp;color=0,0,0&amp;vtp=1&amp;vaab=1&amp;bbb=1&amp;hb=1&amp;hs=1"/>
          <p:cNvSpPr/>
          <p:nvPr/>
        </p:nvSpPr>
        <p:spPr>
          <a:xfrm>
            <a:off x="539496" y="1908029"/>
            <a:ext cx="555955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（1）图中属于无性生殖的有图</a:t>
            </a:r>
          </a:p>
          <a:p>
            <a:pPr algn="l"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6_AN.1_1#21897be71.blank?vaa=1&amp;vcp=1&amp;vis=1&amp;pid=b3731d137&amp;color=0,0,0&amp;vpa=88&amp;vtp=1&amp;vaab=1&amp;bbb=1&amp;hb=1"/>
          <p:cNvSpPr/>
          <p:nvPr/>
        </p:nvSpPr>
        <p:spPr>
          <a:xfrm>
            <a:off x="659812" y="2496400"/>
            <a:ext cx="1698378" cy="673374"/>
          </a:xfrm>
          <a:prstGeom prst="rect">
            <a:avLst/>
          </a:prstGeom>
          <a:noFill/>
        </p:spPr>
        <p:txBody>
          <a:bodyPr wrap="square" lIns="0" tIns="0" rIns="0" bIns="0" rtlCol="0" anchor="t"/>
          <a:lstStyle/>
          <a:p>
            <a:pPr latinLnBrk="1">
              <a:lnSpc>
                <a:spcPct val="1500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一、二</a:t>
            </a:r>
            <a:endParaRPr lang="en-US" altLang="zh-CN" sz="2800" dirty="0"/>
          </a:p>
        </p:txBody>
      </p:sp>
      <p:sp>
        <p:nvSpPr>
          <p:cNvPr id="7" name="QB_6_BD.128_1#c96a6af04?vaa=1&amp;vcp=1&amp;vis=1&amp;pid=b3731d137&amp;color=0,0,0&amp;vtp=1&amp;vaab=1&amp;bbb=1&amp;hb=1&amp;hs=1"/>
          <p:cNvSpPr/>
          <p:nvPr/>
        </p:nvSpPr>
        <p:spPr>
          <a:xfrm>
            <a:off x="539496" y="318501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（2）如果想种植一棵植物收获两种果实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应选择图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的方式。若得</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到一株珍贵的植物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要想在短期内繁殖出大量个体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则最好用图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方式。若想改良品种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则推荐用图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的方式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6_AN.2_1#c96a6af04.blank?vaa=1&amp;vcp=1&amp;vis=1&amp;pid=b3731d137&amp;color=0,0,0&amp;vpa=89&amp;vtp=1&amp;vaab=1"/>
          <p:cNvSpPr/>
          <p:nvPr/>
        </p:nvSpPr>
        <p:spPr>
          <a:xfrm>
            <a:off x="8550814" y="315453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a:t>
            </a:r>
            <a:endParaRPr lang="en-US" altLang="zh-CN" sz="2800" dirty="0"/>
          </a:p>
        </p:txBody>
      </p:sp>
      <p:sp>
        <p:nvSpPr>
          <p:cNvPr id="9" name="QB_6_AN.3_1#c96a6af04.blank?vaa=1&amp;vcp=1&amp;vis=1&amp;pid=b3731d137&amp;color=0,0,0&amp;vpa=90&amp;vtp=1&amp;vaab=1"/>
          <p:cNvSpPr/>
          <p:nvPr/>
        </p:nvSpPr>
        <p:spPr>
          <a:xfrm>
            <a:off x="10506614" y="380223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a:t>
            </a:r>
            <a:endParaRPr lang="en-US" altLang="zh-CN" sz="2800" dirty="0"/>
          </a:p>
        </p:txBody>
      </p:sp>
      <p:sp>
        <p:nvSpPr>
          <p:cNvPr id="10" name="QB_6_AN.4_1#c96a6af04.blank?vaa=1&amp;vcp=1&amp;vis=1&amp;pid=b3731d137&amp;color=0,0,0&amp;vpa=91&amp;vtp=1&amp;vaab=1"/>
          <p:cNvSpPr/>
          <p:nvPr/>
        </p:nvSpPr>
        <p:spPr>
          <a:xfrm>
            <a:off x="5883815" y="442897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三</a:t>
            </a:r>
            <a:endParaRPr lang="en-US" altLang="zh-CN" sz="2800" dirty="0"/>
          </a:p>
        </p:txBody>
      </p:sp>
      <p:sp>
        <p:nvSpPr>
          <p:cNvPr id="11" name="QB_6_BD.132_1#fa3e8ed8d?vaa=1&amp;vcp=1&amp;vis=1&amp;pid=b3731d137&amp;color=0,0,0&amp;vtp=1&amp;vaab=1&amp;bbb=1&amp;hb=1&amp;hs=1"/>
          <p:cNvSpPr/>
          <p:nvPr/>
        </p:nvSpPr>
        <p:spPr>
          <a:xfrm>
            <a:off x="539496" y="511541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（3）图一中植物成活的关键是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。如果</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用毛桃与水蜜桃进行嫁接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那么毛桃应作为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2" name="QB_6_AN.133_1#fa3e8ed8d.blank?vaa=1&amp;vcp=1&amp;vis=1&amp;pid=b3731d137&amp;color=0,0,0&amp;vpa=92&amp;vtp=1&amp;vaab=1&amp;bbb=1"/>
          <p:cNvSpPr/>
          <p:nvPr/>
        </p:nvSpPr>
        <p:spPr>
          <a:xfrm>
            <a:off x="5350415" y="5084934"/>
            <a:ext cx="4881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接穗和砧木的形成层紧密结合</a:t>
            </a:r>
            <a:endParaRPr lang="en-US" altLang="zh-CN" sz="2800" dirty="0"/>
          </a:p>
        </p:txBody>
      </p:sp>
      <p:sp>
        <p:nvSpPr>
          <p:cNvPr id="13" name="QB_6_AN.134_1#fa3e8ed8d.blank?vaa=1&amp;vcp=1&amp;vis=1&amp;pid=b3731d137&amp;color=0,0,0&amp;vpa=93&amp;vtp=1&amp;vaab=1&amp;bbb=1"/>
          <p:cNvSpPr/>
          <p:nvPr/>
        </p:nvSpPr>
        <p:spPr>
          <a:xfrm>
            <a:off x="7306214" y="571167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砧木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left)">
                                      <p:cBhvr>
                                        <p:cTn id="15" dur="500"/>
                                        <p:tgtEl>
                                          <p:spTgt spid="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animEffect transition="in" filter="wipe(left)">
                                      <p:cBhvr>
                                        <p:cTn id="39" dur="500"/>
                                        <p:tgtEl>
                                          <p:spTgt spid="12">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9" grpId="0" build="p" animBg="1"/>
      <p:bldP spid="10" grpId="0" build="p" animBg="1"/>
      <p:bldP spid="12" grpId="0" build="p" animBg="1"/>
      <p:bldP spid="1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35_1#271a06bb0?sp=1&amp;vaa=1&amp;vcp=1&amp;vis=1&amp;pid=a3c25dbe9&amp;color=0,0,0&amp;vtp=1&amp;vaab=1&amp;bt=1&amp;bbb=1"/>
          <p:cNvSpPr/>
          <p:nvPr/>
        </p:nvSpPr>
        <p:spPr>
          <a:xfrm>
            <a:off x="539496" y="90474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下图表示几种动物的生殖与发育过程：</a:t>
            </a:r>
            <a:endParaRPr lang="en-US" altLang="zh-CN" sz="2800" dirty="0"/>
          </a:p>
        </p:txBody>
      </p:sp>
      <p:pic>
        <p:nvPicPr>
          <p:cNvPr id="3" name="QO_5_BD.135_2#271a06bb0?htil=2&amp;vaa=1&amp;vcp=1&amp;vis=1&amp;pid=a3c25dbe9&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2351" y="1586357"/>
            <a:ext cx="3941064"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136_1#a0cca33ec?htil=2&amp;vaa=1&amp;vcp=1&amp;vis=1&amp;pid=271a06bb0&amp;color=0,0,0&amp;vtp=1&amp;vaab=1&amp;bbb=1&amp;hb=1&amp;hs=1"/>
          <p:cNvSpPr/>
          <p:nvPr/>
        </p:nvSpPr>
        <p:spPr>
          <a:xfrm>
            <a:off x="539496" y="1532445"/>
            <a:ext cx="703173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）三种动物的生殖发育的共同特征是</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a0cca33ec.blank?vaa=1&amp;vcp=1&amp;vis=1&amp;pid=271a06bb0&amp;color=0,0,0&amp;vpa=94&amp;vtp=1&amp;vaab=1&amp;bbb=1"/>
          <p:cNvSpPr/>
          <p:nvPr/>
        </p:nvSpPr>
        <p:spPr>
          <a:xfrm>
            <a:off x="638715" y="2128710"/>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变态发育</a:t>
            </a:r>
            <a:endParaRPr lang="en-US" altLang="zh-CN" sz="2800" dirty="0"/>
          </a:p>
        </p:txBody>
      </p:sp>
      <p:sp>
        <p:nvSpPr>
          <p:cNvPr id="6" name="QB_6_BD.138_1#a9e9a87bf?htil=2&amp;vaa=1&amp;vcp=1&amp;vis=1&amp;pid=271a06bb0&amp;color=0,0,0&amp;vtp=1&amp;vaab=1&amp;bbb=1&amp;hb=1&amp;hs=1"/>
          <p:cNvSpPr/>
          <p:nvPr/>
        </p:nvSpPr>
        <p:spPr>
          <a:xfrm>
            <a:off x="539496" y="2801620"/>
            <a:ext cx="703173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（2）图一、图二反映了昆虫的发育过程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endParaRPr lang="en-US" altLang="zh-CN" sz="2800" dirty="0"/>
          </a:p>
        </p:txBody>
      </p:sp>
      <p:sp>
        <p:nvSpPr>
          <p:cNvPr id="7" name="QB_6_AN.2_1#a9e9a87bf.blank?vaa=1&amp;vcp=1&amp;vis=1&amp;pid=271a06bb0&amp;color=0,0,0&amp;vpa=95&amp;vtp=1&amp;vaab=1&amp;bbb=1"/>
          <p:cNvSpPr/>
          <p:nvPr/>
        </p:nvSpPr>
        <p:spPr>
          <a:xfrm>
            <a:off x="3750215" y="340061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不完全变态</a:t>
            </a:r>
            <a:endParaRPr lang="en-US" altLang="zh-CN" sz="2800" dirty="0"/>
          </a:p>
        </p:txBody>
      </p:sp>
      <p:sp>
        <p:nvSpPr>
          <p:cNvPr id="8" name="QB_6_AN.3_1#a9e9a87bf.blank?vaa=1&amp;vcp=1&amp;vis=1&amp;pid=271a06bb0&amp;color=0,0,0&amp;vpa=96&amp;vtp=1&amp;vaab=1&amp;bbb=1"/>
          <p:cNvSpPr/>
          <p:nvPr/>
        </p:nvSpPr>
        <p:spPr>
          <a:xfrm>
            <a:off x="3394615" y="40273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若虫期</a:t>
            </a:r>
            <a:endParaRPr lang="en-US" altLang="zh-CN" sz="2800" dirty="0"/>
          </a:p>
        </p:txBody>
      </p:sp>
      <p:sp>
        <p:nvSpPr>
          <p:cNvPr id="9" name="QB_6_BD.141_1#291cfba37?vaa=1&amp;vcp=1&amp;vis=1&amp;pid=271a06bb0&amp;color=0,0,0&amp;vtp=1&amp;vaab=1&amp;bbb=1&amp;hb=1&amp;hs=1"/>
          <p:cNvSpPr/>
          <p:nvPr/>
        </p:nvSpPr>
        <p:spPr>
          <a:xfrm>
            <a:off x="539496" y="470808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（3）缫丝养蚕要想获得更高产量的丝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应该延长图二中的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（填发育时期名称）时期。</a:t>
            </a:r>
            <a:endParaRPr lang="en-US" altLang="zh-CN" sz="2800" dirty="0"/>
          </a:p>
        </p:txBody>
      </p:sp>
      <p:sp>
        <p:nvSpPr>
          <p:cNvPr id="10" name="QB_6_AN.142_1#291cfba37.blank?vaa=1&amp;vcp=1&amp;vis=1&amp;pid=271a06bb0&amp;color=0,0,0&amp;vpa=97&amp;vtp=1&amp;vaab=1&amp;bbb=1"/>
          <p:cNvSpPr/>
          <p:nvPr/>
        </p:nvSpPr>
        <p:spPr>
          <a:xfrm>
            <a:off x="9617614" y="467760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幼虫</a:t>
            </a:r>
            <a:endParaRPr lang="en-US" altLang="zh-CN" sz="2800" dirty="0"/>
          </a:p>
        </p:txBody>
      </p:sp>
      <p:sp>
        <p:nvSpPr>
          <p:cNvPr id="11" name="QB_6_BD.138_1#a9e9a87bf?htil=2&amp;vaa=1&amp;vcp=1&amp;vis=1&amp;pid=271a06bb0&amp;color=0,0,0&amp;vtp=1&amp;vaab=1&amp;bbb=1&amp;hb=1&amp;hs=1"/>
          <p:cNvSpPr/>
          <p:nvPr/>
        </p:nvSpPr>
        <p:spPr>
          <a:xfrm>
            <a:off x="539496" y="3431095"/>
            <a:ext cx="11112011" cy="12013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中图一所示昆虫属于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这是一种危害农业的害虫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灭它的最佳时期是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（填发育时期名称）。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10"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43_1#b96e1da6c?vaa=1&amp;vcp=1&amp;vis=1&amp;pid=271a06bb0&amp;color=0,0,0&amp;vtp=1&amp;vaab=1&amp;bt=1&amp;bbb=1&amp;hb=1"/>
          <p:cNvSpPr/>
          <p:nvPr/>
        </p:nvSpPr>
        <p:spPr>
          <a:xfrm>
            <a:off x="539496" y="172923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（4）青蛙的幼体生活在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呼吸</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而成体生活在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呼吸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44_1#b96e1da6c.blank?vaa=1&amp;vcp=1&amp;vis=1&amp;pid=271a06bb0&amp;color=0,0,0&amp;vpa=98&amp;vtp=1&amp;vaab=1&amp;bbb=1"/>
          <p:cNvSpPr/>
          <p:nvPr/>
        </p:nvSpPr>
        <p:spPr>
          <a:xfrm>
            <a:off x="4283615" y="169875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水中</a:t>
            </a:r>
            <a:endParaRPr lang="en-US" altLang="zh-CN" sz="2800" dirty="0"/>
          </a:p>
        </p:txBody>
      </p:sp>
      <p:sp>
        <p:nvSpPr>
          <p:cNvPr id="4" name="QB_6_AN.145_1#b96e1da6c.blank?vaa=1&amp;vcp=1&amp;vis=1&amp;pid=271a06bb0&amp;color=0,0,0&amp;vpa=99&amp;vtp=1&amp;vaab=1"/>
          <p:cNvSpPr/>
          <p:nvPr/>
        </p:nvSpPr>
        <p:spPr>
          <a:xfrm>
            <a:off x="6061615" y="169875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鳃</a:t>
            </a:r>
            <a:endParaRPr lang="en-US" altLang="zh-CN" sz="2800" dirty="0"/>
          </a:p>
        </p:txBody>
      </p:sp>
      <p:sp>
        <p:nvSpPr>
          <p:cNvPr id="5" name="QB_6_AN.146_1#b96e1da6c.blank?vaa=1&amp;vcp=1&amp;vis=1&amp;pid=271a06bb0&amp;color=0,0,0&amp;vpa=100&amp;vtp=1&amp;vaab=1&amp;bbb=1"/>
          <p:cNvSpPr/>
          <p:nvPr/>
        </p:nvSpPr>
        <p:spPr>
          <a:xfrm>
            <a:off x="9884314" y="169875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潮湿陆地</a:t>
            </a:r>
            <a:endParaRPr lang="en-US" altLang="zh-CN" sz="2800" dirty="0"/>
          </a:p>
        </p:txBody>
      </p:sp>
      <p:sp>
        <p:nvSpPr>
          <p:cNvPr id="6" name="QB_6_AN.148_1#b96e1da6c.blank?vaa=1&amp;vcp=1&amp;vis=1&amp;pid=271a06bb0&amp;color=0,0,0&amp;vpa=101&amp;vtp=1&amp;vaab=1&amp;bbb=1"/>
          <p:cNvSpPr/>
          <p:nvPr/>
        </p:nvSpPr>
        <p:spPr>
          <a:xfrm>
            <a:off x="905415" y="2325497"/>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皮肤辅助肺</a:t>
            </a:r>
            <a:endParaRPr lang="en-US" altLang="zh-CN" sz="2800" dirty="0"/>
          </a:p>
        </p:txBody>
      </p:sp>
      <p:pic>
        <p:nvPicPr>
          <p:cNvPr id="7" name="QO_5_BD.147_1#b96e1da6c?vaa=1&amp;vcp=1&amp;vis=1&amp;pid=271a06bb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39896" y="3058033"/>
            <a:ext cx="4718304"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49_1#5ab634c22?htil=3&amp;vaa=1&amp;vcp=1&amp;vis=1&amp;pid=a3c25dbe9&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14131" y="891381"/>
            <a:ext cx="2991800" cy="247523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49_2#5ab634c22?htil=3&amp;sp=1&amp;vaa=1&amp;vcp=1&amp;vis=1&amp;pid=a3c25dbe9&amp;color=0,0,0&amp;vtp=1&amp;vaab=1&amp;bt=1&amp;bbb=1&amp;hb=1&amp;hs=1"/>
          <p:cNvSpPr/>
          <p:nvPr/>
        </p:nvSpPr>
        <p:spPr>
          <a:xfrm>
            <a:off x="539496" y="938752"/>
            <a:ext cx="843991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一个苯丙酮尿症患儿的母亲怀上了双胞胎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请分析</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6_BD.150_1#d3bd9fd84?htil=3&amp;vaa=1&amp;vcp=1&amp;vis=1&amp;pid=5ab634c22&amp;color=0,0,0&amp;vtp=1&amp;vaab=1&amp;bbb=1&amp;hs=1"/>
          <p:cNvSpPr/>
          <p:nvPr/>
        </p:nvSpPr>
        <p:spPr>
          <a:xfrm>
            <a:off x="539496" y="2213959"/>
            <a:ext cx="8439912"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（1）儿子的相貌与父母相像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这一现象叫</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B_6_AN.1_1#d3bd9fd84.blank?vaa=1&amp;vcp=1&amp;vis=1&amp;pid=5ab634c22&amp;color=0,0,0&amp;vpa=102&amp;vtp=1&amp;vaab=1&amp;bbb=1"/>
          <p:cNvSpPr/>
          <p:nvPr/>
        </p:nvSpPr>
        <p:spPr>
          <a:xfrm>
            <a:off x="7128414" y="216252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a:t>
            </a:r>
            <a:endParaRPr lang="en-US" altLang="zh-CN" sz="2800" dirty="0">
              <a:solidFill>
                <a:srgbClr val="FF0000"/>
              </a:solidFill>
            </a:endParaRPr>
          </a:p>
        </p:txBody>
      </p:sp>
      <p:sp>
        <p:nvSpPr>
          <p:cNvPr id="6" name="QB_6_BD.152_1#5b4381793?htil=3&amp;vaa=1&amp;vcp=1&amp;vis=1&amp;pid=5ab634c22&amp;color=0,0,0&amp;vtp=1&amp;vaab=1&amp;bbb=1&amp;hb=1&amp;hs=1"/>
          <p:cNvSpPr/>
          <p:nvPr/>
        </p:nvSpPr>
        <p:spPr>
          <a:xfrm>
            <a:off x="539496" y="2843434"/>
            <a:ext cx="843991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（2）基因在亲子代间传递的“桥梁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常卵细胞中染色体的数目是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7" name="QB_6_AN.2_1#5b4381793.blank?vaa=1&amp;vcp=1&amp;vis=1&amp;pid=5ab634c22&amp;color=0,0,0&amp;vpa=103&amp;vtp=1&amp;vaab=1&amp;bbb=1"/>
          <p:cNvSpPr/>
          <p:nvPr/>
        </p:nvSpPr>
        <p:spPr>
          <a:xfrm>
            <a:off x="6375939" y="281295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生殖细胞</a:t>
            </a:r>
            <a:endParaRPr lang="en-US" altLang="zh-CN" sz="2800" dirty="0">
              <a:solidFill>
                <a:srgbClr val="FF0000"/>
              </a:solidFill>
            </a:endParaRPr>
          </a:p>
        </p:txBody>
      </p:sp>
      <p:sp>
        <p:nvSpPr>
          <p:cNvPr id="8" name="QB_6_AN.3_1#5b4381793.blank?vaa=1&amp;vcp=1&amp;vis=1&amp;pid=5ab634c22&amp;color=0,0,0&amp;vpa=104&amp;vtp=1&amp;vaab=1&amp;bbb=1"/>
          <p:cNvSpPr/>
          <p:nvPr/>
        </p:nvSpPr>
        <p:spPr>
          <a:xfrm>
            <a:off x="4817015" y="343969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23条</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9" name="QB_6_BD.155_1#f608dd68d?vaa=1&amp;vcp=1&amp;vis=1&amp;pid=5ab634c22&amp;color=0,0,0&amp;vtp=1&amp;vaab=1&amp;bbb=1&amp;hs=1"/>
              <p:cNvSpPr/>
              <p:nvPr/>
            </p:nvSpPr>
            <p:spPr>
              <a:xfrm>
                <a:off x="539496" y="404733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（3）若父母的基因组成均为</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则患病儿子的基因组成是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（4）若母亲怀上的是一对同卵双胞胎</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则生出正常孩子的概率是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这对双胞胎同为女儿的概率是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9" name="QB_6_BD.155_1#f608dd68d?vaa=1&amp;vcp=1&amp;vis=1&amp;pid=5ab634c22&amp;color=0,0,0&amp;vtp=1&amp;vaab=1&amp;bbb=1&amp;hs=1"/>
              <p:cNvSpPr>
                <a:spLocks noRot="1" noChangeAspect="1" noMove="1" noResize="1" noEditPoints="1" noAdjustHandles="1" noChangeArrowheads="1" noChangeShapeType="1" noTextEdit="1"/>
              </p:cNvSpPr>
              <p:nvPr/>
            </p:nvSpPr>
            <p:spPr>
              <a:xfrm>
                <a:off x="539496" y="4047331"/>
                <a:ext cx="11109960" cy="1849057"/>
              </a:xfrm>
              <a:prstGeom prst="rect">
                <a:avLst/>
              </a:prstGeom>
              <a:blipFill rotWithShape="1">
                <a:blip r:embed="rId4"/>
                <a:stretch>
                  <a:fillRect l="-3" t="-26" r="-3312" b="-36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AN.4_1#f608dd68d.blank?vaa=1&amp;vcp=1&amp;vis=1&amp;pid=5ab634c22&amp;color=0,0,0&amp;vpa=105&amp;vtp=1&amp;vaab=1&amp;bbb=1"/>
              <p:cNvSpPr/>
              <p:nvPr/>
            </p:nvSpPr>
            <p:spPr>
              <a:xfrm>
                <a:off x="9658097" y="4142771"/>
                <a:ext cx="527050"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6_AN.4_1#f608dd68d.blank?vaa=1&amp;vcp=1&amp;vis=1&amp;pid=5ab634c22&amp;color=0,0,0&amp;vpa=105&amp;vtp=1&amp;vaab=1&amp;bbb=1"/>
              <p:cNvSpPr>
                <a:spLocks noRot="1" noChangeAspect="1" noMove="1" noResize="1" noEditPoints="1" noAdjustHandles="1" noChangeArrowheads="1" noChangeShapeType="1" noTextEdit="1"/>
              </p:cNvSpPr>
              <p:nvPr/>
            </p:nvSpPr>
            <p:spPr>
              <a:xfrm>
                <a:off x="9658097" y="4142771"/>
                <a:ext cx="527050" cy="402844"/>
              </a:xfrm>
              <a:prstGeom prst="rect">
                <a:avLst/>
              </a:prstGeom>
              <a:blipFill rotWithShape="1">
                <a:blip r:embed="rId5"/>
                <a:stretch>
                  <a:fillRect l="-72" t="-8" r="72" b="-718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6_AN.158_1#f608dd68d.blank?vaa=1&amp;vcp=1&amp;vis=1&amp;pid=5ab634c22&amp;color=0,0,0&amp;vpa=106&amp;vtp=1&amp;vaab=1&amp;bbb=1"/>
              <p:cNvSpPr/>
              <p:nvPr/>
            </p:nvSpPr>
            <p:spPr>
              <a:xfrm>
                <a:off x="10748708" y="4788185"/>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2" name="QB_6_AN.158_1#f608dd68d.blank?vaa=1&amp;vcp=1&amp;vis=1&amp;pid=5ab634c22&amp;color=0,0,0&amp;vpa=106&amp;vtp=1&amp;vaab=1&amp;bbb=1"/>
              <p:cNvSpPr>
                <a:spLocks noRot="1" noChangeAspect="1" noMove="1" noResize="1" noEditPoints="1" noAdjustHandles="1" noChangeArrowheads="1" noChangeShapeType="1" noTextEdit="1"/>
              </p:cNvSpPr>
              <p:nvPr/>
            </p:nvSpPr>
            <p:spPr>
              <a:xfrm>
                <a:off x="10748708" y="4788185"/>
                <a:ext cx="749300" cy="402844"/>
              </a:xfrm>
              <a:prstGeom prst="rect">
                <a:avLst/>
              </a:prstGeom>
              <a:blipFill rotWithShape="1">
                <a:blip r:embed="rId6"/>
                <a:stretch>
                  <a:fillRect l="-8" t="-71" r="8" b="-71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6_AN.159_1#f608dd68d.blank?vaa=1&amp;vcp=1&amp;vis=1&amp;pid=5ab634c22&amp;color=0,0,0&amp;vpa=107&amp;vtp=1&amp;vaab=1&amp;bbb=1"/>
              <p:cNvSpPr/>
              <p:nvPr/>
            </p:nvSpPr>
            <p:spPr>
              <a:xfrm>
                <a:off x="5236909" y="5426359"/>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3" name="QB_6_AN.159_1#f608dd68d.blank?vaa=1&amp;vcp=1&amp;vis=1&amp;pid=5ab634c22&amp;color=0,0,0&amp;vpa=107&amp;vtp=1&amp;vaab=1&amp;bbb=1"/>
              <p:cNvSpPr>
                <a:spLocks noRot="1" noChangeAspect="1" noMove="1" noResize="1" noEditPoints="1" noAdjustHandles="1" noChangeArrowheads="1" noChangeShapeType="1" noTextEdit="1"/>
              </p:cNvSpPr>
              <p:nvPr/>
            </p:nvSpPr>
            <p:spPr>
              <a:xfrm>
                <a:off x="5236909" y="5426359"/>
                <a:ext cx="749300" cy="402844"/>
              </a:xfrm>
              <a:prstGeom prst="rect">
                <a:avLst/>
              </a:prstGeom>
              <a:blipFill rotWithShape="1">
                <a:blip r:embed="rId7"/>
                <a:stretch>
                  <a:fillRect l="-9" t="-70" r="9" b="-711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animEffect transition="in" filter="wipe(left)">
                                      <p:cBhvr>
                                        <p:cTn id="39" dur="500"/>
                                        <p:tgtEl>
                                          <p:spTgt spid="12">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10" grpId="0" build="p" animBg="1"/>
      <p:bldP spid="12" grpId="0" build="p" animBg="1"/>
      <p:bldP spid="1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81e735e54?vcp=1&amp;pid=b9b6526bd&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实验突破</a:t>
            </a:r>
            <a:endParaRPr lang="en-US" altLang="zh-CN" sz="3200" dirty="0"/>
          </a:p>
        </p:txBody>
      </p:sp>
      <p:pic>
        <p:nvPicPr>
          <p:cNvPr id="3" name="QO_5_BD.160_1#a60a43af2?htil=4&amp;vaa=1&amp;vcp=1&amp;vis=1&amp;pid=81e735e5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60475" y="1294121"/>
            <a:ext cx="447141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160_2#a60a43af2?htil=4&amp;sp=1&amp;vaa=1&amp;vcp=1&amp;vis=1&amp;pid=81e735e54&amp;color=0,0,0&amp;vtp=1&amp;vaab=1&amp;bbb=1&amp;hs=1"/>
          <p:cNvSpPr/>
          <p:nvPr/>
        </p:nvSpPr>
        <p:spPr>
          <a:xfrm>
            <a:off x="539496" y="1275833"/>
            <a:ext cx="6510528"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1.观察鸟卵的结构</a:t>
            </a:r>
            <a:endParaRPr lang="en-US" altLang="zh-CN" sz="2800" dirty="0"/>
          </a:p>
        </p:txBody>
      </p:sp>
      <p:sp>
        <p:nvSpPr>
          <p:cNvPr id="5" name="QB_6_BD.161_1#62b23f353?htil=4&amp;vaa=1&amp;vcp=1&amp;vis=1&amp;pid=a60a43af2&amp;color=0,0,0&amp;vtp=1&amp;vaab=1&amp;bbb=1&amp;hb=1&amp;hs=1"/>
          <p:cNvSpPr/>
          <p:nvPr/>
        </p:nvSpPr>
        <p:spPr>
          <a:xfrm>
            <a:off x="539496" y="1908029"/>
            <a:ext cx="651052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（1）用解剖剪后端轻轻地将鸡蛋钝端的</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卵壳打破</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用镊子剥去钝端的碎卵壳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a:t>
            </a:r>
            <a:endParaRPr lang="en-US" altLang="zh-CN" sz="2800" dirty="0"/>
          </a:p>
        </p:txBody>
      </p:sp>
      <p:sp>
        <p:nvSpPr>
          <p:cNvPr id="6" name="QB_6_AN.1_1#62b23f353.blank?vaa=1&amp;vcp=1&amp;vis=1&amp;pid=a60a43af2&amp;color=0,0,0&amp;vpa=108&amp;vtp=1&amp;vaab=1"/>
          <p:cNvSpPr/>
          <p:nvPr/>
        </p:nvSpPr>
        <p:spPr>
          <a:xfrm>
            <a:off x="5099590" y="3154534"/>
            <a:ext cx="60166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spc="-50" dirty="0"/>
          </a:p>
        </p:txBody>
      </p:sp>
      <p:sp>
        <p:nvSpPr>
          <p:cNvPr id="7" name="QB_6_AN.2_1#62b23f353.blank?vaa=1&amp;vcp=1&amp;vis=1&amp;pid=a60a43af2&amp;color=0,0,0&amp;vpa=109&amp;vtp=1&amp;vaab=1&amp;bbb=1"/>
          <p:cNvSpPr/>
          <p:nvPr/>
        </p:nvSpPr>
        <p:spPr>
          <a:xfrm>
            <a:off x="6290215" y="3154534"/>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气室</a:t>
            </a:r>
            <a:endParaRPr lang="en-US" altLang="zh-CN" sz="2800" dirty="0"/>
          </a:p>
        </p:txBody>
      </p:sp>
      <p:sp>
        <p:nvSpPr>
          <p:cNvPr id="8" name="QB_6_BD.164_1#d07551777?vaa=1&amp;vcp=1&amp;vis=1&amp;pid=a60a43af2&amp;color=0,0,0&amp;vtp=1&amp;vaab=1&amp;bbb=1&amp;hs=1"/>
          <p:cNvSpPr/>
          <p:nvPr/>
        </p:nvSpPr>
        <p:spPr>
          <a:xfrm>
            <a:off x="539496" y="445418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（2）一个鸟卵细胞包括三部分</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a:t>
            </a:r>
            <a:r>
              <a:rPr lang="en-US" altLang="zh-CN" sz="2800" i="0" dirty="0" err="1">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err="1">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165_1#d07551777.blank?vaa=1&amp;vcp=1&amp;vis=1&amp;pid=a60a43af2&amp;color=0,0,0&amp;vpa=110&amp;vtp=1&amp;vaab=1&amp;bbb=1"/>
          <p:cNvSpPr/>
          <p:nvPr/>
        </p:nvSpPr>
        <p:spPr>
          <a:xfrm>
            <a:off x="6061615" y="44027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胚盘</a:t>
            </a:r>
            <a:endParaRPr lang="en-US" altLang="zh-CN" sz="2800" dirty="0"/>
          </a:p>
        </p:txBody>
      </p:sp>
      <p:sp>
        <p:nvSpPr>
          <p:cNvPr id="10" name="QB_6_AN.166_1#d07551777.blank?vaa=1&amp;vcp=1&amp;vis=1&amp;pid=a60a43af2&amp;color=0,0,0&amp;vpa=111&amp;vtp=1&amp;vaab=1&amp;bbb=1"/>
          <p:cNvSpPr/>
          <p:nvPr/>
        </p:nvSpPr>
        <p:spPr>
          <a:xfrm>
            <a:off x="7484014" y="440275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卵黄膜</a:t>
            </a:r>
            <a:endParaRPr lang="en-US" altLang="zh-CN" sz="2800" dirty="0"/>
          </a:p>
        </p:txBody>
      </p:sp>
      <p:sp>
        <p:nvSpPr>
          <p:cNvPr id="11" name="QB_6_AN.167_1#d07551777.blank?vaa=1&amp;vcp=1&amp;vis=1&amp;pid=a60a43af2&amp;color=0,0,0&amp;vpa=112&amp;vtp=1&amp;vaab=1&amp;bbb=1"/>
          <p:cNvSpPr/>
          <p:nvPr/>
        </p:nvSpPr>
        <p:spPr>
          <a:xfrm>
            <a:off x="9262014" y="44027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卵黄</a:t>
            </a:r>
            <a:endParaRPr lang="en-US" altLang="zh-CN" sz="2800" dirty="0"/>
          </a:p>
        </p:txBody>
      </p:sp>
      <p:sp>
        <p:nvSpPr>
          <p:cNvPr id="12" name="QB_6_BD.161_1#62b23f353?htil=4&amp;vaa=1&amp;vcp=1&amp;vis=1&amp;pid=a60a43af2&amp;color=0,0,0&amp;vtp=1&amp;vaab=1&amp;bbb=1&amp;hb=1&amp;hs=1"/>
          <p:cNvSpPr/>
          <p:nvPr/>
        </p:nvSpPr>
        <p:spPr>
          <a:xfrm>
            <a:off x="539496" y="3185014"/>
            <a:ext cx="11112011" cy="12013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撕</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破外卵壳膜</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即可以看到</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该结构可贮存空气。然后</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用解剖剪剪破内卵壳膜</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小心地将鸡蛋内的物质倒入培养皿里进行观察</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0" grpId="0" build="p" animBg="1"/>
      <p:bldP spid="11"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68_1#bef918e32?htil=5&amp;vaa=1&amp;vcp=1&amp;vis=1&amp;pid=a60a43af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04893" y="1058767"/>
            <a:ext cx="447141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6_BD.168_2#bef918e32?htil=5&amp;vaa=1&amp;vcp=1&amp;vis=1&amp;pid=a60a43af2&amp;color=0,0,0&amp;vtp=1&amp;vaab=1&amp;bt=1&amp;bbb=1&amp;hb=1&amp;hs=1"/>
          <p:cNvSpPr/>
          <p:nvPr/>
        </p:nvSpPr>
        <p:spPr>
          <a:xfrm>
            <a:off x="539496" y="921607"/>
            <a:ext cx="651052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（3）培养皿里透明的胶状物质②</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内有卵黄。卵黄上有一个白色的小点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它是进行胚胎发育的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里面含有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bef918e32.blank?vaa=1&amp;vcp=1&amp;vis=1&amp;pid=a60a43af2&amp;color=0,0,0&amp;vpa=113&amp;vtp=1&amp;vaab=1&amp;bbb=1"/>
          <p:cNvSpPr/>
          <p:nvPr/>
        </p:nvSpPr>
        <p:spPr>
          <a:xfrm>
            <a:off x="5706015" y="89112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卵白</a:t>
            </a:r>
            <a:endParaRPr lang="en-US" altLang="zh-CN" sz="2800" dirty="0"/>
          </a:p>
        </p:txBody>
      </p:sp>
      <p:sp>
        <p:nvSpPr>
          <p:cNvPr id="5" name="QB_6_AN.2_1#bef918e32.blank?vaa=1&amp;vcp=1&amp;vis=1&amp;pid=a60a43af2&amp;color=0,0,0&amp;vpa=114&amp;vtp=1&amp;vaab=1"/>
          <p:cNvSpPr/>
          <p:nvPr/>
        </p:nvSpPr>
        <p:spPr>
          <a:xfrm>
            <a:off x="998991" y="218652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2800" dirty="0"/>
          </a:p>
        </p:txBody>
      </p:sp>
      <p:sp>
        <p:nvSpPr>
          <p:cNvPr id="6" name="QB_6_AN.3_1#bef918e32.blank?vaa=1&amp;vcp=1&amp;vis=1&amp;pid=a60a43af2&amp;color=0,0,0&amp;vpa=115&amp;vtp=1&amp;vaab=1&amp;bbb=1"/>
          <p:cNvSpPr/>
          <p:nvPr/>
        </p:nvSpPr>
        <p:spPr>
          <a:xfrm>
            <a:off x="2065790" y="218652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胚盘</a:t>
            </a:r>
            <a:endParaRPr lang="en-US" altLang="zh-CN" sz="2800" dirty="0"/>
          </a:p>
        </p:txBody>
      </p:sp>
      <p:sp>
        <p:nvSpPr>
          <p:cNvPr id="7" name="QB_6_AN.4_1#bef918e32.blank?vaa=1&amp;vcp=1&amp;vis=1&amp;pid=a60a43af2&amp;color=0,0,0&amp;vpa=116&amp;vtp=1&amp;vaab=1&amp;bbb=1"/>
          <p:cNvSpPr/>
          <p:nvPr/>
        </p:nvSpPr>
        <p:spPr>
          <a:xfrm>
            <a:off x="3039014" y="281327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
        <p:nvSpPr>
          <p:cNvPr id="8" name="QB_6_BD.173_1#054f98947?vaa=1&amp;vcp=1&amp;vis=1&amp;pid=a60a43af2&amp;color=0,0,0&amp;vtp=1&amp;vaab=1&amp;bbb=1&amp;hb=1&amp;hs=1"/>
          <p:cNvSpPr/>
          <p:nvPr/>
        </p:nvSpPr>
        <p:spPr>
          <a:xfrm>
            <a:off x="539496" y="348491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（4）如果图中结构①色浓而略大这是因为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已经开始了</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明这是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的卵。鸟类要孵卵是因为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5_1#054f98947.blank?vaa=1&amp;vcp=1&amp;vis=1&amp;pid=a60a43af2&amp;color=0,0,0&amp;vpa=117&amp;vtp=1&amp;vaab=1&amp;bbb=1"/>
          <p:cNvSpPr/>
          <p:nvPr/>
        </p:nvSpPr>
        <p:spPr>
          <a:xfrm>
            <a:off x="7128414" y="345443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胚胎发育</a:t>
            </a:r>
            <a:endParaRPr lang="en-US" altLang="zh-CN" sz="2800" dirty="0"/>
          </a:p>
        </p:txBody>
      </p:sp>
      <p:sp>
        <p:nvSpPr>
          <p:cNvPr id="10" name="QB_6_AN.6_1#054f98947.blank?vaa=1&amp;vcp=1&amp;vis=1&amp;pid=a60a43af2&amp;color=0,0,0&amp;vpa=118&amp;vtp=1&amp;vaab=1&amp;bbb=1"/>
          <p:cNvSpPr/>
          <p:nvPr/>
        </p:nvSpPr>
        <p:spPr>
          <a:xfrm>
            <a:off x="1616614" y="4102131"/>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已受精</a:t>
            </a:r>
            <a:endParaRPr lang="en-US" altLang="zh-CN" sz="2800" dirty="0"/>
          </a:p>
        </p:txBody>
      </p:sp>
      <p:sp>
        <p:nvSpPr>
          <p:cNvPr id="11" name="QB_6_AN.7_1#054f98947.blank?vaa=1&amp;vcp=1&amp;vis=1&amp;pid=a60a43af2&amp;color=0,0,0&amp;vpa=119&amp;vtp=1&amp;vaab=1&amp;bbb=1&amp;hb=1"/>
          <p:cNvSpPr/>
          <p:nvPr/>
        </p:nvSpPr>
        <p:spPr>
          <a:xfrm>
            <a:off x="539496" y="4102131"/>
            <a:ext cx="11109960" cy="1207072"/>
          </a:xfrm>
          <a:prstGeom prst="rect">
            <a:avLst/>
          </a:prstGeom>
          <a:noFill/>
        </p:spPr>
        <p:txBody>
          <a:bodyPr wrap="square" lIns="0" tIns="0" rIns="0" bIns="0" rtlCol="0" anchor="t"/>
          <a:lstStyle/>
          <a:p>
            <a:pPr latinLnBrk="1">
              <a:lnSpc>
                <a:spcPct val="150000"/>
              </a:lnSpc>
            </a:pPr>
            <a:r>
              <a:rPr lang="en-US" altLang="zh-CN" sz="2800" b="0" i="0" dirty="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外界温度低</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会导致胚胎停止发育</a:t>
            </a:r>
            <a:endParaRPr lang="en-US" altLang="zh-CN" sz="2800" dirty="0"/>
          </a:p>
        </p:txBody>
      </p:sp>
      <p:sp>
        <p:nvSpPr>
          <p:cNvPr id="12" name="QB_6_BD.177_1#4ded87af8?vaa=1&amp;vcp=1&amp;vis=1&amp;pid=a60a43af2&amp;color=0,0,0&amp;vtp=1&amp;vaab=1&amp;bbb=1&amp;hs=1"/>
          <p:cNvSpPr/>
          <p:nvPr/>
        </p:nvSpPr>
        <p:spPr>
          <a:xfrm>
            <a:off x="539496" y="540750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）鸟类的胚胎发育所需要的营养物质是从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获得的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3" name="QB_6_AN.178_1#4ded87af8.blank?vaa=1&amp;vcp=1&amp;vis=1&amp;pid=a60a43af2&amp;color=0,0,0&amp;vpa=120&amp;vtp=1&amp;vaab=1&amp;bbb=1"/>
          <p:cNvSpPr/>
          <p:nvPr/>
        </p:nvSpPr>
        <p:spPr>
          <a:xfrm>
            <a:off x="7484014" y="535606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P spid="1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79_1#0af3b9b59?sp=1&amp;vaa=1&amp;vcp=1&amp;vis=1&amp;pid=81e735e54&amp;color=0,0,0&amp;vtp=1&amp;vaab=1&amp;bt=1&amp;bbb=1"/>
          <p:cNvSpPr/>
          <p:nvPr/>
        </p:nvSpPr>
        <p:spPr>
          <a:xfrm>
            <a:off x="539496" y="218744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2.探究花生果实大小的变异</a:t>
            </a:r>
            <a:endParaRPr lang="en-US" altLang="zh-CN" sz="2800" dirty="0"/>
          </a:p>
        </p:txBody>
      </p:sp>
      <p:sp>
        <p:nvSpPr>
          <p:cNvPr id="3" name="QO_5_BD.179_2#0af3b9b59?sp=1&amp;vaa=1&amp;vcp=1&amp;vis=1&amp;pid=81e735e54&amp;color=0,0,0&amp;vtp=1&amp;vaab=1&amp;bbb=1"/>
          <p:cNvSpPr/>
          <p:nvPr/>
        </p:nvSpPr>
        <p:spPr>
          <a:xfrm>
            <a:off x="539496" y="280733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（1）提出问题：花生果实大小与品种有关吗？</a:t>
            </a:r>
            <a:endParaRPr lang="en-US" altLang="zh-CN" sz="2800" dirty="0"/>
          </a:p>
        </p:txBody>
      </p:sp>
      <p:sp>
        <p:nvSpPr>
          <p:cNvPr id="4" name="QB_6_BD.180_1#66dee08c5?vaa=1&amp;vcp=1&amp;vis=1&amp;pid=0af3b9b59&amp;color=0,0,0&amp;vtp=1&amp;vaab=1&amp;bbb=1&amp;hb=1"/>
          <p:cNvSpPr/>
          <p:nvPr/>
        </p:nvSpPr>
        <p:spPr>
          <a:xfrm>
            <a:off x="539496" y="343681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作出假设：</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81_1#66dee08c5.blank?vaa=1&amp;vcp=1&amp;vis=1&amp;pid=0af3b9b59&amp;color=0,0,0&amp;vpa=121&amp;vtp=1&amp;vaab=1&amp;bbb=1&amp;hb=1"/>
          <p:cNvSpPr/>
          <p:nvPr/>
        </p:nvSpPr>
        <p:spPr>
          <a:xfrm>
            <a:off x="539496" y="3406330"/>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花生果实大小与品种有关（或花生果实大小与品种无关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82_1#91fd9a281?sp=1&amp;vaa=1&amp;vcp=1&amp;vis=1&amp;pid=0af3b9b59&amp;color=0,0,0&amp;vtp=1&amp;vaab=1&amp;bt=1&amp;bbb=1"/>
          <p:cNvSpPr/>
          <p:nvPr/>
        </p:nvSpPr>
        <p:spPr>
          <a:xfrm>
            <a:off x="539496" y="84124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（3）实验过程</a:t>
            </a:r>
            <a:endParaRPr lang="en-US" altLang="zh-CN" sz="2800" dirty="0"/>
          </a:p>
        </p:txBody>
      </p:sp>
      <p:pic>
        <p:nvPicPr>
          <p:cNvPr id="3" name="QB_6_BD.182_2#91fd9a281?vaa=1&amp;vcp=1&amp;vis=1&amp;pid=0af3b9b59&amp;color=0,0,0&amp;tib=255,255,255&amp;vip=122#126&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09344" y="1522857"/>
            <a:ext cx="8970264" cy="44805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183_1#91fd9a281.blank?vaa=1&amp;vcp=1&amp;vis=1&amp;pid=0af3b9b59&amp;color=0,0,0&amp;vpa=122&amp;vtp=1&amp;vaab=1"/>
          <p:cNvSpPr/>
          <p:nvPr/>
        </p:nvSpPr>
        <p:spPr>
          <a:xfrm>
            <a:off x="3959352" y="1724025"/>
            <a:ext cx="1243584" cy="384048"/>
          </a:xfrm>
          <a:prstGeom prst="rect">
            <a:avLst/>
          </a:prstGeom>
          <a:noFill/>
        </p:spPr>
        <p:txBody>
          <a:bodyPr wrap="none" lIns="0" tIns="0" rIns="0" bIns="0" rtlCol="0" anchor="b"/>
          <a:lstStyle/>
          <a:p>
            <a:pPr algn="ctr" latinLnBrk="1">
              <a:lnSpc>
                <a:spcPts val="2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随机取样</a:t>
            </a:r>
            <a:endParaRPr lang="en-US" altLang="zh-CN" sz="2800" dirty="0"/>
          </a:p>
        </p:txBody>
      </p:sp>
      <p:sp>
        <p:nvSpPr>
          <p:cNvPr id="6" name="QB_6_AN.184_1#91fd9a281.blank?vaa=1&amp;vcp=1&amp;vis=1&amp;pid=0af3b9b59&amp;color=0,0,0&amp;vpa=123&amp;vtp=1&amp;vaab=1"/>
          <p:cNvSpPr/>
          <p:nvPr/>
        </p:nvSpPr>
        <p:spPr>
          <a:xfrm>
            <a:off x="9555480" y="1769745"/>
            <a:ext cx="420624" cy="365760"/>
          </a:xfrm>
          <a:prstGeom prst="rect">
            <a:avLst/>
          </a:prstGeom>
          <a:noFill/>
        </p:spPr>
        <p:txBody>
          <a:bodyPr wrap="none" lIns="0" tIns="0" rIns="0" bIns="0" rtlCol="0" anchor="b"/>
          <a:lstStyle/>
          <a:p>
            <a:pPr algn="ctr" latinLnBrk="1">
              <a:lnSpc>
                <a:spcPts val="2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2800" dirty="0"/>
          </a:p>
        </p:txBody>
      </p:sp>
      <p:sp>
        <p:nvSpPr>
          <p:cNvPr id="7" name="QB_6_AN.185_1#91fd9a281.blank?vaa=1&amp;vcp=1&amp;vis=1&amp;pid=0af3b9b59&amp;color=0,0,0&amp;vpa=124&amp;vtp=1&amp;vaab=1"/>
          <p:cNvSpPr/>
          <p:nvPr/>
        </p:nvSpPr>
        <p:spPr>
          <a:xfrm>
            <a:off x="5340096" y="2729865"/>
            <a:ext cx="2002536" cy="402336"/>
          </a:xfrm>
          <a:prstGeom prst="rect">
            <a:avLst/>
          </a:prstGeom>
          <a:noFill/>
        </p:spPr>
        <p:txBody>
          <a:bodyPr wrap="none" lIns="0" tIns="0" rIns="0" bIns="0" rtlCol="0" anchor="b"/>
          <a:lstStyle/>
          <a:p>
            <a:pPr algn="ctr" latinLnBrk="1">
              <a:lnSpc>
                <a:spcPts val="2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长轴的长短</a:t>
            </a:r>
            <a:endParaRPr lang="en-US" altLang="zh-CN" sz="2800" dirty="0"/>
          </a:p>
        </p:txBody>
      </p:sp>
      <p:sp>
        <p:nvSpPr>
          <p:cNvPr id="8" name="QB_6_AN.186_1#91fd9a281.blank?vaa=1&amp;vcp=1&amp;vis=1&amp;pid=0af3b9b59&amp;color=0,0,0&amp;vpa=125&amp;vtp=1&amp;vaab=1"/>
          <p:cNvSpPr/>
          <p:nvPr/>
        </p:nvSpPr>
        <p:spPr>
          <a:xfrm>
            <a:off x="7406640" y="4723257"/>
            <a:ext cx="1225296" cy="384048"/>
          </a:xfrm>
          <a:prstGeom prst="rect">
            <a:avLst/>
          </a:prstGeom>
          <a:noFill/>
        </p:spPr>
        <p:txBody>
          <a:bodyPr wrap="none" lIns="0" tIns="0" rIns="0" bIns="0" rtlCol="0" anchor="b"/>
          <a:lstStyle/>
          <a:p>
            <a:pPr algn="ctr" latinLnBrk="1">
              <a:lnSpc>
                <a:spcPts val="2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果实长度</a:t>
            </a:r>
            <a:endParaRPr lang="en-US" altLang="zh-CN" sz="2800" dirty="0"/>
          </a:p>
        </p:txBody>
      </p:sp>
      <p:sp>
        <p:nvSpPr>
          <p:cNvPr id="9" name="QB_6_AN.187_1#91fd9a281.blank?vaa=1&amp;vcp=1&amp;vis=1&amp;pid=0af3b9b59&amp;color=0,0,0&amp;vpa=126&amp;vtp=1&amp;vaab=1"/>
          <p:cNvSpPr/>
          <p:nvPr/>
        </p:nvSpPr>
        <p:spPr>
          <a:xfrm>
            <a:off x="6528816" y="5345049"/>
            <a:ext cx="2103120" cy="384048"/>
          </a:xfrm>
          <a:prstGeom prst="rect">
            <a:avLst/>
          </a:prstGeom>
          <a:noFill/>
        </p:spPr>
        <p:txBody>
          <a:bodyPr wrap="none" lIns="0" tIns="0" rIns="0" bIns="0" rtlCol="0" anchor="b"/>
          <a:lstStyle/>
          <a:p>
            <a:pPr algn="ctr" latinLnBrk="1">
              <a:lnSpc>
                <a:spcPts val="2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样品个数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6ea211c47.fixed?vcp=1&amp;pid=bebeb5112&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生命的延续</a:t>
            </a:r>
            <a:endParaRPr lang="en-US" altLang="zh-CN" sz="4000" dirty="0"/>
          </a:p>
        </p:txBody>
      </p:sp>
      <p:sp>
        <p:nvSpPr>
          <p:cNvPr id="3" name="C_3_BD#6ea211c47.fixed?vcp=1&amp;pid=bebeb5112&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导图巧记忆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188_1#39a214977?vaa=1&amp;vcp=1&amp;vis=1&amp;pid=0af3b9b59&amp;color=0,0,0&amp;mp=1&amp;vtp=1&amp;vaab=1&amp;bt=1&amp;bbb=1&amp;hb=1"/>
              <p:cNvSpPr/>
              <p:nvPr/>
            </p:nvSpPr>
            <p:spPr>
              <a:xfrm>
                <a:off x="539496" y="56845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（4）实验结果：大花生果实的平均长度</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&lt;</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小花</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生果实的平均长度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（5）实验结论：</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6_BD.188_1#39a214977?vaa=1&amp;vcp=1&amp;vis=1&amp;pid=0af3b9b59&amp;color=0,0,0&amp;mp=1&amp;vtp=1&amp;vaab=1&amp;bt=1&amp;bbb=1&amp;hb=1"/>
              <p:cNvSpPr>
                <a:spLocks noRot="1" noChangeAspect="1" noMove="1" noResize="1" noEditPoints="1" noAdjustHandles="1" noChangeArrowheads="1" noChangeShapeType="1" noTextEdit="1"/>
              </p:cNvSpPr>
              <p:nvPr/>
            </p:nvSpPr>
            <p:spPr>
              <a:xfrm>
                <a:off x="539496" y="568452"/>
                <a:ext cx="11109960" cy="1849057"/>
              </a:xfrm>
              <a:prstGeom prst="rect">
                <a:avLst/>
              </a:prstGeom>
              <a:blipFill rotWithShape="1">
                <a:blip r:embed="rId3"/>
                <a:stretch>
                  <a:fillRect l="-3" t="-7" r="3" b="-370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1_1#39a214977.blank?vaa=1&amp;vcp=1&amp;vis=1&amp;pid=0af3b9b59&amp;color=0,0,0&amp;mp=1&amp;vpa=127&amp;vtp=1&amp;vaab=1&amp;bbb=1"/>
              <p:cNvSpPr/>
              <p:nvPr/>
            </p:nvSpPr>
            <p:spPr>
              <a:xfrm>
                <a:off x="6811708" y="665416"/>
                <a:ext cx="44767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6_AN.1_1#39a214977.blank?vaa=1&amp;vcp=1&amp;vis=1&amp;pid=0af3b9b59&amp;color=0,0,0&amp;mp=1&amp;vpa=127&amp;vtp=1&amp;vaab=1&amp;bbb=1"/>
              <p:cNvSpPr>
                <a:spLocks noRot="1" noChangeAspect="1" noMove="1" noResize="1" noEditPoints="1" noAdjustHandles="1" noChangeArrowheads="1" noChangeShapeType="1" noTextEdit="1"/>
              </p:cNvSpPr>
              <p:nvPr/>
            </p:nvSpPr>
            <p:spPr>
              <a:xfrm>
                <a:off x="6811708" y="665416"/>
                <a:ext cx="447675" cy="402844"/>
              </a:xfrm>
              <a:prstGeom prst="rect">
                <a:avLst/>
              </a:prstGeom>
              <a:blipFill rotWithShape="1">
                <a:blip r:embed="rId4"/>
                <a:stretch>
                  <a:fillRect l="-14" t="-142" r="14" b="-7046"/>
                </a:stretch>
              </a:blipFill>
            </p:spPr>
            <p:txBody>
              <a:bodyPr/>
              <a:lstStyle/>
              <a:p>
                <a:r>
                  <a:rPr lang="zh-CN" altLang="en-US">
                    <a:noFill/>
                  </a:rPr>
                  <a:t> </a:t>
                </a:r>
              </a:p>
            </p:txBody>
          </p:sp>
        </mc:Fallback>
      </mc:AlternateContent>
      <p:sp>
        <p:nvSpPr>
          <p:cNvPr id="5" name="QB_6_AN.2_1#39a214977.blank?vaa=1&amp;vcp=1&amp;vis=1&amp;pid=0af3b9b59&amp;color=0,0,0&amp;vpa=128&amp;vtp=1&amp;vaab=1&amp;bbb=1"/>
          <p:cNvSpPr/>
          <p:nvPr/>
        </p:nvSpPr>
        <p:spPr>
          <a:xfrm>
            <a:off x="3216815" y="1812417"/>
            <a:ext cx="4170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花生果实大小与品种有关</a:t>
            </a:r>
            <a:endParaRPr lang="en-US" altLang="zh-CN" sz="2800" dirty="0">
              <a:solidFill>
                <a:srgbClr val="FF0000"/>
              </a:solidFill>
            </a:endParaRPr>
          </a:p>
        </p:txBody>
      </p:sp>
      <p:sp>
        <p:nvSpPr>
          <p:cNvPr id="6" name="QB_6_BD.192_1#63e6fdb55?sp=1&amp;vaa=1&amp;vcp=1&amp;vis=1&amp;pid=0af3b9b59&amp;color=0,0,0&amp;vtp=1&amp;vaab=1&amp;bbb=1&amp;hb=1"/>
          <p:cNvSpPr/>
          <p:nvPr/>
        </p:nvSpPr>
        <p:spPr>
          <a:xfrm>
            <a:off x="539496" y="2496756"/>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（6）分析：</a:t>
            </a:r>
            <a:endParaRPr lang="en-US" altLang="zh-CN" sz="2800" dirty="0">
              <a:solidFill>
                <a:srgbClr val="000000"/>
              </a:solidFill>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大花生的种子种在贫瘠的土壤中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其种子会</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小花生的种子种在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肥沃的土壤中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其种子会</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这是环境</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性状的表现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同一品种的花生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果实大小有差异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这主要是由</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不同引起的变异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不同品种的花生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果实大小也有差异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主要是由</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不同引起的变异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7" name="QB_6_AN.193_1#63e6fdb55.blank?vaa=1&amp;vcp=1&amp;vis=1&amp;pid=0af3b9b59&amp;color=0,0,0&amp;vpa=129&amp;vtp=1&amp;vaab=1&amp;bbb=1"/>
          <p:cNvSpPr/>
          <p:nvPr/>
        </p:nvSpPr>
        <p:spPr>
          <a:xfrm>
            <a:off x="7306214" y="311397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变小</a:t>
            </a:r>
            <a:endParaRPr lang="en-US" altLang="zh-CN" sz="2800" dirty="0">
              <a:solidFill>
                <a:srgbClr val="FF0000"/>
              </a:solidFill>
            </a:endParaRPr>
          </a:p>
        </p:txBody>
      </p:sp>
      <p:sp>
        <p:nvSpPr>
          <p:cNvPr id="8" name="QB_6_AN.194_1#63e6fdb55.blank?vaa=1&amp;vcp=1&amp;vis=1&amp;pid=0af3b9b59&amp;color=0,0,0&amp;vpa=130&amp;vtp=1&amp;vaab=1&amp;bbb=1"/>
          <p:cNvSpPr/>
          <p:nvPr/>
        </p:nvSpPr>
        <p:spPr>
          <a:xfrm>
            <a:off x="4461415" y="376167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变大</a:t>
            </a:r>
            <a:endParaRPr lang="en-US" altLang="zh-CN" sz="2800" dirty="0">
              <a:solidFill>
                <a:srgbClr val="FF0000"/>
              </a:solidFill>
            </a:endParaRPr>
          </a:p>
        </p:txBody>
      </p:sp>
      <p:sp>
        <p:nvSpPr>
          <p:cNvPr id="9" name="QB_6_AN.195_1#63e6fdb55.blank?vaa=1&amp;vcp=1&amp;vis=1&amp;pid=0af3b9b59&amp;color=0,0,0&amp;vpa=131&amp;vtp=1&amp;vaab=1&amp;bbb=1"/>
          <p:cNvSpPr/>
          <p:nvPr/>
        </p:nvSpPr>
        <p:spPr>
          <a:xfrm>
            <a:off x="7306214" y="376167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影响</a:t>
            </a:r>
            <a:endParaRPr lang="en-US" altLang="zh-CN" sz="2800" dirty="0">
              <a:solidFill>
                <a:srgbClr val="FF0000"/>
              </a:solidFill>
            </a:endParaRPr>
          </a:p>
        </p:txBody>
      </p:sp>
      <p:sp>
        <p:nvSpPr>
          <p:cNvPr id="10" name="QB_6_AN.196_1#63e6fdb55.blank?vaa=1&amp;vcp=1&amp;vis=1&amp;pid=0af3b9b59&amp;color=0,0,0&amp;vpa=132&amp;vtp=1&amp;vaab=1&amp;bbb=1"/>
          <p:cNvSpPr/>
          <p:nvPr/>
        </p:nvSpPr>
        <p:spPr>
          <a:xfrm>
            <a:off x="8017414" y="440937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环境</a:t>
            </a:r>
            <a:endParaRPr lang="en-US" altLang="zh-CN" sz="2800" dirty="0">
              <a:solidFill>
                <a:srgbClr val="FF0000"/>
              </a:solidFill>
            </a:endParaRPr>
          </a:p>
        </p:txBody>
      </p:sp>
      <p:sp>
        <p:nvSpPr>
          <p:cNvPr id="11" name="QB_6_AN.197_1#63e6fdb55.blank?vaa=1&amp;vcp=1&amp;vis=1&amp;pid=0af3b9b59&amp;color=0,0,0&amp;vpa=133&amp;vtp=1&amp;vaab=1&amp;bbb=1"/>
          <p:cNvSpPr/>
          <p:nvPr/>
        </p:nvSpPr>
        <p:spPr>
          <a:xfrm>
            <a:off x="8017414" y="5057076"/>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基因（或遗传物质）</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P spid="9" grpId="0" build="p" animBg="1"/>
      <p:bldP spid="10" grpId="0" build="p" animBg="1"/>
      <p:bldP spid="11"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bf3ed08c2.fixed?vcp=1&amp;pid=bebeb5112&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生命的延续</a:t>
            </a:r>
            <a:endParaRPr lang="en-US" altLang="zh-CN" sz="4000" dirty="0"/>
          </a:p>
        </p:txBody>
      </p:sp>
      <p:sp>
        <p:nvSpPr>
          <p:cNvPr id="3" name="C_3_BD#bf3ed08c2.fixed?vcp=1&amp;pid=bebeb5112&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真题深解读</a:t>
            </a:r>
            <a:endParaRPr lang="en-US" altLang="zh-CN" sz="4000" dirty="0"/>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98_1#79e392113?vaa=1&amp;vcp=1&amp;vis=1&amp;pid=bf3ed08c2&amp;color=0,0,0&amp;vtp=1&amp;vaab=1&amp;bt=1&amp;bbb=1&amp;hb=1"/>
          <p:cNvSpPr/>
          <p:nvPr/>
        </p:nvSpPr>
        <p:spPr>
          <a:xfrm>
            <a:off x="539496" y="185724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宁夏·中考）</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创新题·跨学科实践</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诗经》中“折柳樊圃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诗句描述了古代劳动人民把柳枝折断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插在菜园周围长成篱笆的情景</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列与柳枝的繁殖方式不同的是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198_2#79e392113.choices?vaa=1&amp;vcp=1&amp;vis=1&amp;pid=bf3ed08c2&amp;color=0,0,0&amp;vtp=1&amp;vaab=1&amp;bbb=1"/>
          <p:cNvSpPr/>
          <p:nvPr/>
        </p:nvSpPr>
        <p:spPr>
          <a:xfrm>
            <a:off x="539496" y="3780980"/>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.月季用枝条扦插</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.草莓用匍匐茎繁殖</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C.对桃树进行嫁接</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.大豆用种子繁殖</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79e392113?vaa=1&amp;vcp=1&amp;vis=1&amp;pid=bf3ed08c2&amp;color=0,0,0&amp;vtp=1&amp;vaab=1&amp;bt=1&amp;bbb=1&amp;hb=1"/>
          <p:cNvSpPr/>
          <p:nvPr/>
        </p:nvSpPr>
        <p:spPr>
          <a:xfrm>
            <a:off x="539496" y="554400"/>
            <a:ext cx="11109960" cy="5179632"/>
          </a:xfrm>
          <a:prstGeom prst="rect">
            <a:avLst/>
          </a:prstGeom>
          <a:noFill/>
        </p:spPr>
        <p:txBody>
          <a:bodyPr wrap="none" lIns="0" tIns="0" rIns="0" bIns="0" rtlCol="0" anchor="t"/>
          <a:lstStyle/>
          <a:p>
            <a:pPr algn="l" latinLnBrk="1">
              <a:lnSpc>
                <a:spcPts val="4600"/>
              </a:lnSpc>
            </a:pPr>
            <a:r>
              <a:rPr lang="en-US" altLang="zh-CN" sz="2800" b="1"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扦插一般是指把植物的茎切断</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经过处理之后</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插在土壤中</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然后每一段枝条都可以生根发芽</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长出一个新的植株</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月季用枝条扦插</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与“折柳樊圃”中的柳枝扦插类似</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都是利用植物的营养器官进行繁殖</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属于无性繁殖方式</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A不符合题意。草莓的匍匐茎上会长出不定根和新的</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植株</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这也是一种无性繁殖方式</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B不符合题意。嫁接是将一株植物的枝</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或芽（接穗）接到另一株植物的茎或根（砧木）上</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使两者接合成一个</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整体</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这也是一种无性繁殖方式</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C不符合题意。种子繁殖是由两性生殖</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细胞结合形成受精卵</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再由受精卵发育成新个体的生殖方式</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属于有性</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4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生殖</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这与“折柳樊圃”中的无性繁殖方式截然不同</a:t>
            </a:r>
            <a:r>
              <a:rPr lang="zh-CN" altLang="en-US"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D符合题意</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
        <p:nvSpPr>
          <p:cNvPr id="3" name="QC_4_AN.2_1#79e392113?vaa=1&amp;vcp=1&amp;vis=1&amp;pid=bf3ed08c2&amp;color=0,0,0&amp;vtp=1&amp;vaab=1&amp;bbb=1"/>
          <p:cNvSpPr/>
          <p:nvPr/>
        </p:nvSpPr>
        <p:spPr>
          <a:xfrm>
            <a:off x="539496" y="5721522"/>
            <a:ext cx="11109960" cy="506032"/>
          </a:xfrm>
          <a:prstGeom prst="rect">
            <a:avLst/>
          </a:prstGeom>
          <a:noFill/>
        </p:spPr>
        <p:txBody>
          <a:bodyPr wrap="none" lIns="0" tIns="0" rIns="0" bIns="0" rtlCol="0" anchor="t"/>
          <a:lstStyle/>
          <a:p>
            <a:pPr algn="l" latinLnBrk="1">
              <a:lnSpc>
                <a:spcPts val="44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wipe(left)">
                                      <p:cBhvr>
                                        <p:cTn id="34" dur="500"/>
                                        <p:tgtEl>
                                          <p:spTgt spid="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
                                            <p:bg/>
                                          </p:spTgt>
                                        </p:tgtEl>
                                        <p:attrNameLst>
                                          <p:attrName>style.visibility</p:attrName>
                                        </p:attrNameLst>
                                      </p:cBhvr>
                                      <p:to>
                                        <p:strVal val="visible"/>
                                      </p:to>
                                    </p:set>
                                    <p:animEffect transition="in" filter="wipe(left)">
                                      <p:cBhvr>
                                        <p:cTn id="39" dur="500"/>
                                        <p:tgtEl>
                                          <p:spTgt spid="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wipe(left)">
                                      <p:cBhvr>
                                        <p:cTn id="4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02_1#3ebc59bc9?vaa=1&amp;vcp=1&amp;vis=1&amp;pid=bf3ed08c2&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江苏无锡·中考）下列关于菜粉蝶和蝗虫的生殖发育叙</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述中，</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202_2#3ebc59bc9.choices?vaa=1&amp;vcp=1&amp;vis=1&amp;pid=bf3ed08c2&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A.都是通过有性生殖方式产生后代</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B.整个发育过程都在母体外完成</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C.二者发育都经过5次蜕皮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都经历蛹期</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D.成虫都有发育完善的翅</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适于飞行</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3ebc59bc9?vaa=1&amp;vcp=1&amp;vis=1&amp;pid=bf3ed08c2&amp;color=0,0,0&amp;mp=1&amp;vtp=1&amp;vaab=1&amp;bt=1&amp;bbb=1&amp;hb=1"/>
          <p:cNvSpPr/>
          <p:nvPr/>
        </p:nvSpPr>
        <p:spPr>
          <a:xfrm>
            <a:off x="539496" y="1863693"/>
            <a:ext cx="11109960" cy="2496757"/>
          </a:xfrm>
          <a:prstGeom prst="rect">
            <a:avLst/>
          </a:prstGeom>
          <a:noFill/>
        </p:spPr>
        <p:txBody>
          <a:bodyPr wrap="none" lIns="0" tIns="0" rIns="0" bIns="0" rtlCol="0" anchor="t"/>
          <a:lstStyle/>
          <a:p>
            <a:pPr algn="l"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昆虫的发育方式有不完全变态发育和完全变态发育两种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完全变态发育包括受精卵、若虫、成虫三个时期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而完全变态发育包括</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受精卵、幼虫、蛹、成虫四个时期。蝗虫属于不完全变态发育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其发育</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过程包括受精卵、若虫、成虫三个时期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没有蛹期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C错误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4_AN.2_1#3ebc59bc9?vaa=1&amp;vcp=1&amp;vis=1&amp;pid=bf3ed08c2&amp;color=0,0,0&amp;vtp=1&amp;vaab=1&amp;bbb=1"/>
          <p:cNvSpPr/>
          <p:nvPr/>
        </p:nvSpPr>
        <p:spPr>
          <a:xfrm>
            <a:off x="539496" y="44273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06_1#b66e9bc5d?vaa=1&amp;vcp=1&amp;vis=1&amp;pid=bf3ed08c2&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陕西·中考）右图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是蝗虫发育过程的不同时期。下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206_2#b66e9bc5d?htil=6&amp;vaa=1&amp;vcp=1&amp;vis=1&amp;pid=bf3ed08c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84518" y="2858897"/>
            <a:ext cx="2340864"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206_3#b66e9bc5d.choices?htil=6&amp;vaa=1&amp;vcp=1&amp;vis=1&amp;pid=bf3ed08c2&amp;color=0,0,0&amp;vtp=1&amp;vaab=1&amp;bbb=1"/>
          <p:cNvSpPr/>
          <p:nvPr/>
        </p:nvSpPr>
        <p:spPr>
          <a:xfrm>
            <a:off x="539496" y="2804985"/>
            <a:ext cx="863193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表示成虫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②表示若虫</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B.①②的形态结构、生活习性完全相同</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C.据图可知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蝗虫的发育过程是不完全变态发育</a:t>
            </a:r>
            <a:endParaRPr lang="en-US" altLang="zh-CN" sz="2800" dirty="0"/>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D.①对农作物的危害最大</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b66e9bc5d?htil=7&amp;vaa=1&amp;vcp=1&amp;vis=1&amp;pid=bf3ed08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36968" y="916781"/>
            <a:ext cx="2340864"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b66e9bc5d?htil=7&amp;vaa=1&amp;vcp=1&amp;vis=1&amp;pid=bf3ed08c2&amp;color=0,0,0&amp;vtp=1&amp;vaab=1&amp;bt=1&amp;bbb=1&amp;hb=1&amp;hs=1"/>
          <p:cNvSpPr/>
          <p:nvPr/>
        </p:nvSpPr>
        <p:spPr>
          <a:xfrm>
            <a:off x="539496" y="898493"/>
            <a:ext cx="8631936"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蝗虫的发育过程经过卵、若虫、成虫三个时</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这样的变态发育称为不完全变态发育。蝗虫的①若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虫和②成虫的形态结构、生活习性非常相似</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属于不完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全变态发育。蝗虫的幼虫期发育时间较短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食量较小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4_AN.2_1#b66e9bc5d?vaa=1&amp;vcp=1&amp;vis=1&amp;pid=bf3ed08c2&amp;color=0,0,0&amp;vtp=1&amp;vaab=1&amp;bbb=1&amp;hs=1"/>
          <p:cNvSpPr/>
          <p:nvPr/>
        </p:nvSpPr>
        <p:spPr>
          <a:xfrm>
            <a:off x="539496" y="53925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4_EX.1_1#b66e9bc5d?htil=7&amp;vaa=1&amp;vcp=1&amp;vis=1&amp;pid=bf3ed08c2&amp;color=0,0,0&amp;vtp=1&amp;vaab=1&amp;bt=1&amp;bbb=1&amp;hb=1&amp;hs=1"/>
          <p:cNvSpPr/>
          <p:nvPr/>
        </p:nvSpPr>
        <p:spPr>
          <a:xfrm>
            <a:off x="539496" y="3469925"/>
            <a:ext cx="11112011" cy="18490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不能飞行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活动范围小；而成虫主要以禾本科农作物为食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食量大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化能力强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具有翅能飞行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活动范围大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因此蝗虫对禾本科农作物危害</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最严重的时期是②成虫时期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animEffect transition="in" filter="wipe(left)">
                                      <p:cBhvr>
                                        <p:cTn id="39" dur="500"/>
                                        <p:tgtEl>
                                          <p:spTgt spid="4">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wipe(left)">
                                      <p:cBhvr>
                                        <p:cTn id="4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0_1#0201394fd?vaa=1&amp;vcp=1&amp;vis=1&amp;pid=bf3ed08c2&amp;color=0,0,0&amp;vtp=1&amp;vaab=1&amp;bt=1&amp;bbb=1&amp;hb=1"/>
          <p:cNvSpPr/>
          <p:nvPr/>
        </p:nvSpPr>
        <p:spPr>
          <a:xfrm>
            <a:off x="539496" y="887539"/>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内蒙古通辽·中考）下图是有关人生殖发育的示意图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210_2#0201394fd?htil=8&amp;vaa=1&amp;vcp=1&amp;vis=1&amp;pid=bf3ed08c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63554" y="2224468"/>
            <a:ext cx="4544568" cy="227685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4_BD.210_3#0201394fd.choices?htil=8&amp;vaa=1&amp;vcp=1&amp;vis=1&amp;pid=bf3ed08c2&amp;color=0,0,0&amp;vtp=1&amp;vaab=1&amp;bbb=1&amp;hb=1"/>
              <p:cNvSpPr/>
              <p:nvPr/>
            </p:nvSpPr>
            <p:spPr>
              <a:xfrm>
                <a:off x="539496" y="2170556"/>
                <a:ext cx="6437376" cy="378085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A.受精卵形成的场所是图甲中的①</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B.胚胎发育的场所是图甲中的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C.胎儿只通过图乙中的⑥从母体内获得营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养物质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D.若图乙中的胎儿为女性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则她体细胞中</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性染色体组成为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4_BD.210_3#0201394fd.choices?htil=8&amp;vaa=1&amp;vcp=1&amp;vis=1&amp;pid=bf3ed08c2&amp;color=0,0,0&amp;vtp=1&amp;vaab=1&amp;bbb=1&amp;hb=1"/>
              <p:cNvSpPr>
                <a:spLocks noRot="1" noChangeAspect="1" noMove="1" noResize="1" noEditPoints="1" noAdjustHandles="1" noChangeArrowheads="1" noChangeShapeType="1" noTextEdit="1"/>
              </p:cNvSpPr>
              <p:nvPr/>
            </p:nvSpPr>
            <p:spPr>
              <a:xfrm>
                <a:off x="539496" y="2170556"/>
                <a:ext cx="6437376" cy="3780854"/>
              </a:xfrm>
              <a:prstGeom prst="rect">
                <a:avLst/>
              </a:prstGeom>
              <a:blipFill rotWithShape="1">
                <a:blip r:embed="rId4"/>
                <a:stretch>
                  <a:fillRect l="-6" t="-3" r="-807" b="-2111"/>
                </a:stretch>
              </a:blipFill>
            </p:spPr>
            <p:txBody>
              <a:bodyPr/>
              <a:lstStyle/>
              <a:p>
                <a:r>
                  <a:rPr lang="zh-CN" altLang="en-US">
                    <a:noFill/>
                  </a:rPr>
                  <a:t> </a:t>
                </a:r>
              </a:p>
            </p:txBody>
          </p:sp>
        </mc:Fallback>
      </mc:AlternateContent>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0201394fd?htil=9&amp;vaa=1&amp;vcp=1&amp;vis=1&amp;pid=bf3ed08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93436" y="881412"/>
            <a:ext cx="3722880" cy="18614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0201394fd?htil=9&amp;vaa=1&amp;vcp=1&amp;vis=1&amp;pid=bf3ed08c2&amp;color=0,0,0&amp;vtp=1&amp;vaab=1&amp;bt=1&amp;bbb=1&amp;hb=1&amp;hs=1"/>
          <p:cNvSpPr/>
          <p:nvPr/>
        </p:nvSpPr>
        <p:spPr>
          <a:xfrm>
            <a:off x="539496" y="863124"/>
            <a:ext cx="6391656"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图中①是卵巢</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是输卵管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是子宫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是阴道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是胎盘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⑥是</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脐带。生殖细胞包括睾丸产生的精子和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卵巢产生的卵细胞。含精子的精液进入</a:t>
            </a:r>
            <a:endParaRPr lang="en-US" altLang="zh-CN" sz="2800" dirty="0"/>
          </a:p>
        </p:txBody>
      </p:sp>
      <p:sp>
        <p:nvSpPr>
          <p:cNvPr id="5" name="QC_4_EX.1_1#0201394fd?htil=9&amp;vaa=1&amp;vcp=1&amp;vis=1&amp;pid=bf3ed08c2&amp;color=0,0,0&amp;vtp=1&amp;vaab=1&amp;bt=1&amp;bbb=1&amp;hb=1&amp;hs=1"/>
          <p:cNvSpPr/>
          <p:nvPr/>
        </p:nvSpPr>
        <p:spPr>
          <a:xfrm>
            <a:off x="539496" y="3434556"/>
            <a:ext cx="11112011" cy="2590800"/>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阴道后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在输卵管内与卵细胞相遇</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形成受精卵。可见</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输卵管是受精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的场所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子宫是胚胎和胎儿发育的主要场所。胎儿生活在子宫内半透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明的羊水中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通过⑤胎盘和⑥脐带与母体进行物质交换</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从母体获得所</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需要的营养物质和氧气</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胎儿产生的二氧化碳等废物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也是通过胎盘和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left)">
                                      <p:cBhvr>
                                        <p:cTn id="3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684421" y="797285"/>
            <a:ext cx="10106527" cy="5465668"/>
          </a:xfrm>
          <a:prstGeom prst="rect">
            <a:avLst/>
          </a:prstGeom>
        </p:spPr>
      </p:pic>
      <p:sp>
        <p:nvSpPr>
          <p:cNvPr id="2" name="P_4_BD#9ce04929f?sp=1&amp;vcp=1&amp;pid=6ea211c47&amp;color=0,0,0&amp;vtp=1&amp;vaab=1&amp;bt=1&amp;bbb=1"/>
          <p:cNvSpPr/>
          <p:nvPr/>
        </p:nvSpPr>
        <p:spPr>
          <a:xfrm>
            <a:off x="539496" y="51117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生物的生殖和发育</a:t>
            </a:r>
            <a:endParaRPr lang="en-US" altLang="zh-CN" sz="2800" dirty="0"/>
          </a:p>
        </p:txBody>
      </p:sp>
      <p:pic>
        <p:nvPicPr>
          <p:cNvPr id="7" name="图片 6"/>
          <p:cNvPicPr>
            <a:picLocks noChangeAspect="1"/>
          </p:cNvPicPr>
          <p:nvPr/>
        </p:nvPicPr>
        <p:blipFill>
          <a:blip r:embed="rId4"/>
          <a:stretch>
            <a:fillRect/>
          </a:stretch>
        </p:blipFill>
        <p:spPr>
          <a:xfrm>
            <a:off x="401052" y="2909862"/>
            <a:ext cx="1089754" cy="3353091"/>
          </a:xfrm>
          <a:prstGeom prst="rect">
            <a:avLst/>
          </a:prstGeom>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EX.1_1#0201394fd?htil=9&amp;vaa=1&amp;vcp=1&amp;vis=1&amp;pid=bf3ed08c2&amp;color=0,0,0&amp;vtp=1&amp;vaab=1&amp;bt=1&amp;bbb=1&amp;hb=1&amp;hs=1&amp;htil=1"/>
              <p:cNvSpPr/>
              <p:nvPr/>
            </p:nvSpPr>
            <p:spPr>
              <a:xfrm>
                <a:off x="539496" y="1581848"/>
                <a:ext cx="6808090" cy="31444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脐带经母体排出体外的。男性的性染色体是</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女性的性染色体是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男性产生的精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子含</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两种染色体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女性产生的卵细胞只</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若图乙中的胎儿为女性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那么</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她体细胞中性染色体组成为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4_EX.1_1#0201394fd?htil=9&amp;vaa=1&amp;vcp=1&amp;vis=1&amp;pid=bf3ed08c2&amp;color=0,0,0&amp;vtp=1&amp;vaab=1&amp;bt=1&amp;bbb=1&amp;hb=1&amp;hs=1&amp;htil=1"/>
              <p:cNvSpPr>
                <a:spLocks noRot="1" noChangeAspect="1" noMove="1" noResize="1" noEditPoints="1" noAdjustHandles="1" noChangeArrowheads="1" noChangeShapeType="1" noTextEdit="1"/>
              </p:cNvSpPr>
              <p:nvPr/>
            </p:nvSpPr>
            <p:spPr>
              <a:xfrm>
                <a:off x="539496" y="1581848"/>
                <a:ext cx="6808090" cy="3144457"/>
              </a:xfrm>
              <a:prstGeom prst="rect">
                <a:avLst/>
              </a:prstGeom>
              <a:blipFill rotWithShape="1">
                <a:blip r:embed="rId2"/>
                <a:stretch>
                  <a:fillRect l="-6" t="-2" r="-1427" b="-2181"/>
                </a:stretch>
              </a:blipFill>
            </p:spPr>
            <p:txBody>
              <a:bodyPr/>
              <a:lstStyle/>
              <a:p>
                <a:r>
                  <a:rPr lang="zh-CN" altLang="en-US">
                    <a:noFill/>
                  </a:rPr>
                  <a:t> </a:t>
                </a:r>
              </a:p>
            </p:txBody>
          </p:sp>
        </mc:Fallback>
      </mc:AlternateContent>
      <p:sp>
        <p:nvSpPr>
          <p:cNvPr id="3" name="QC_4_AN.1_1#0201394fd?vaa=1&amp;vcp=1&amp;vis=1&amp;pid=bf3ed08c2&amp;color=0,0,0&amp;vtp=1&amp;vaab=1&amp;bbb=1&amp;htil=1&amp;hs=1"/>
          <p:cNvSpPr/>
          <p:nvPr/>
        </p:nvSpPr>
        <p:spPr>
          <a:xfrm>
            <a:off x="539995" y="4709160"/>
            <a:ext cx="11112011"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4" name="QC_4_EX.1_1#0201394fd?htil=9&amp;vaa=1&amp;vcp=1&amp;vis=1&amp;pid=bf3ed08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4586" y="1722392"/>
            <a:ext cx="4144736" cy="20723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bg/>
                                          </p:spTgt>
                                        </p:tgtEl>
                                        <p:attrNameLst>
                                          <p:attrName>style.visibility</p:attrName>
                                        </p:attrNameLst>
                                      </p:cBhvr>
                                      <p:to>
                                        <p:strVal val="visible"/>
                                      </p:to>
                                    </p:set>
                                    <p:animEffect transition="in" filter="wipe(left)">
                                      <p:cBhvr>
                                        <p:cTn id="28" dur="500"/>
                                        <p:tgtEl>
                                          <p:spTgt spid="3">
                                            <p:bg/>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wipe(left)">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4_1#e3d187add?vaa=1&amp;vcp=1&amp;vis=1&amp;pid=bf3ed08c2&amp;color=0,0,0&amp;vtp=1&amp;vaab=1&amp;bt=1&amp;bbb=1&amp;hb=1"/>
          <p:cNvSpPr/>
          <p:nvPr/>
        </p:nvSpPr>
        <p:spPr>
          <a:xfrm>
            <a:off x="539496" y="217474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江苏无锡·中考）青春期是一个人发展智力的黄金时期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是因为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214_2#e3d187add.choices?vaa=1&amp;vcp=1&amp;vis=1&amp;pid=bf3ed08c2&amp;color=0,0,0&amp;vtp=1&amp;vaab=1&amp;bbb=1"/>
          <p:cNvSpPr/>
          <p:nvPr/>
        </p:nvSpPr>
        <p:spPr>
          <a:xfrm>
            <a:off x="539496" y="3457765"/>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.青春期脑的质量增长最迅速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.青春期脑开始发育</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C.青春期脑的结构变化最大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.青春期身高发育迅速</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e3d187add?vaa=1&amp;vcp=1&amp;vis=1&amp;pid=bf3ed08c2&amp;color=0,0,0&amp;mp=1&amp;vtp=1&amp;vaab=1&amp;bt=1&amp;bbb=1&amp;hb=1"/>
          <p:cNvSpPr/>
          <p:nvPr/>
        </p:nvSpPr>
        <p:spPr>
          <a:xfrm>
            <a:off x="539496" y="1228693"/>
            <a:ext cx="11109960"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青春期是人一生中身体发育和智力发展的黄金时期。进入青</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春期之后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大脑皮层的内部结构和功能不断分化和完善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脑的沟回增多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加深</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脑神经纤维变粗、增长</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使大脑对人体的调节功能大大增强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兴</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奋过程和抑制过程逐步平衡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分析、理解和判断问题的能力有了很大的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提高。在这一时期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孩子的好奇心、求知欲、记忆力大大增强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容易接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受新事物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所以青春期是学习知识、发展智力的“黄金时期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4_AN.2_1#e3d187add?vaa=1&amp;vcp=1&amp;vis=1&amp;pid=bf3ed08c2&amp;color=0,0,0&amp;vtp=1&amp;vaab=1&amp;bbb=1"/>
          <p:cNvSpPr/>
          <p:nvPr/>
        </p:nvSpPr>
        <p:spPr>
          <a:xfrm>
            <a:off x="539496" y="50623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
                                            <p:bg/>
                                          </p:spTgt>
                                        </p:tgtEl>
                                        <p:attrNameLst>
                                          <p:attrName>style.visibility</p:attrName>
                                        </p:attrNameLst>
                                      </p:cBhvr>
                                      <p:to>
                                        <p:strVal val="visible"/>
                                      </p:to>
                                    </p:set>
                                    <p:animEffect transition="in" filter="wipe(left)">
                                      <p:cBhvr>
                                        <p:cTn id="30" dur="500"/>
                                        <p:tgtEl>
                                          <p:spTgt spid="3">
                                            <p:bg/>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wipe(left)">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8_1#f30994ada?vaa=1&amp;vcp=1&amp;vis=1&amp;pid=bf3ed08c2&amp;color=0,0,0&amp;vtp=1&amp;vaab=1&amp;bt=1&amp;bbb=1&amp;hb=1"/>
          <p:cNvSpPr/>
          <p:nvPr/>
        </p:nvSpPr>
        <p:spPr>
          <a:xfrm>
            <a:off x="539496" y="1238472"/>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考点6</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江苏无锡·中考）如图是与遗传有关的概念简图。下列</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218_2#f30994ada?htil=10&amp;vaa=1&amp;vcp=1&amp;vis=1&amp;pid=bf3ed08c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1243" y="2575401"/>
            <a:ext cx="5422392" cy="109728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4_BD.218_3#f30994ada.choices?htil=10&amp;vaa=1&amp;vcp=1&amp;vis=1&amp;pid=bf3ed08c2&amp;color=0,0,0&amp;vtp=1&amp;vaab=1&amp;bbb=1&amp;hb=1"/>
              <p:cNvSpPr/>
              <p:nvPr/>
            </p:nvSpPr>
            <p:spPr>
              <a:xfrm>
                <a:off x="539496" y="2448401"/>
                <a:ext cx="55595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A.①由</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和蛋白质组成</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B.②在体细胞中成对存在</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C.③是生物体所有特征的总和</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D.孩子长得更像父亲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是因为父亲</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提供了更多的基因</a:t>
                </a:r>
                <a:endParaRPr lang="en-US" altLang="zh-CN" sz="2800" dirty="0"/>
              </a:p>
            </p:txBody>
          </p:sp>
        </mc:Choice>
        <mc:Fallback xmlns="">
          <p:sp>
            <p:nvSpPr>
              <p:cNvPr id="5" name="QC_4_BD.218_3#f30994ada.choices?htil=10&amp;vaa=1&amp;vcp=1&amp;vis=1&amp;pid=bf3ed08c2&amp;color=0,0,0&amp;vtp=1&amp;vaab=1&amp;bbb=1&amp;hb=1"/>
              <p:cNvSpPr>
                <a:spLocks noRot="1" noChangeAspect="1" noMove="1" noResize="1" noEditPoints="1" noAdjustHandles="1" noChangeArrowheads="1" noChangeShapeType="1" noTextEdit="1"/>
              </p:cNvSpPr>
              <p:nvPr/>
            </p:nvSpPr>
            <p:spPr>
              <a:xfrm>
                <a:off x="539496" y="2448401"/>
                <a:ext cx="5559552" cy="3144457"/>
              </a:xfrm>
              <a:prstGeom prst="rect">
                <a:avLst/>
              </a:prstGeom>
              <a:blipFill rotWithShape="1">
                <a:blip r:embed="rId4"/>
                <a:stretch>
                  <a:fillRect l="-7" t="-15" r="9" b="-2168"/>
                </a:stretch>
              </a:blipFill>
            </p:spPr>
            <p:txBody>
              <a:bodyPr/>
              <a:lstStyle/>
              <a:p>
                <a:r>
                  <a:rPr lang="zh-CN" altLang="en-US">
                    <a:noFill/>
                  </a:rPr>
                  <a:t> </a:t>
                </a:r>
              </a:p>
            </p:txBody>
          </p:sp>
        </mc:Fallback>
      </mc:AlternateContent>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f30994ada?htil=11&amp;vaa=1&amp;vcp=1&amp;vis=1&amp;pid=bf3ed08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8080" y="954881"/>
            <a:ext cx="5422392" cy="1097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f30994ada?htil=11&amp;vaa=1&amp;vcp=1&amp;vis=1&amp;pid=bf3ed08c2&amp;color=0,0,0&amp;vtp=1&amp;vaab=1&amp;bt=1&amp;bbb=1&amp;hb=1&amp;hs=1"/>
          <p:cNvSpPr/>
          <p:nvPr/>
        </p:nvSpPr>
        <p:spPr>
          <a:xfrm>
            <a:off x="539496" y="936593"/>
            <a:ext cx="555955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图中①是染色体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是性状。染色体是细胞核中</a:t>
            </a:r>
            <a:endParaRPr lang="en-US" altLang="zh-CN" sz="2800" dirty="0"/>
          </a:p>
        </p:txBody>
      </p:sp>
      <p:sp>
        <p:nvSpPr>
          <p:cNvPr id="4" name="QC_4_AN.2_1#f30994ada?vaa=1&amp;vcp=1&amp;vis=1&amp;pid=bf3ed08c2&amp;color=0,0,0&amp;vtp=1&amp;vaab=1&amp;bbb=1&amp;hs=1"/>
          <p:cNvSpPr/>
          <p:nvPr/>
        </p:nvSpPr>
        <p:spPr>
          <a:xfrm>
            <a:off x="539496" y="53487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4_EX.1_1#f30994ada?htil=11&amp;vaa=1&amp;vcp=1&amp;vis=1&amp;pid=bf3ed08c2&amp;color=0,0,0&amp;vtp=1&amp;vaab=1&amp;bt=1&amp;bbb=1&amp;hb=1&amp;hs=1"/>
              <p:cNvSpPr/>
              <p:nvPr/>
            </p:nvSpPr>
            <p:spPr>
              <a:xfrm>
                <a:off x="539496" y="2146522"/>
                <a:ext cx="11112011" cy="31444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容易被碱性染料染成深色的物质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染色体包括</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和蛋白质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物的主要遗传物质。基因是具有遗传效应的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基因控制生物的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性状。受精卵中染色体成对存在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成对的染色体分别来自父亲提供的精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子和母亲提供的卵细胞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孩子体内的遗传物质由父母各提供一半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当孩子长得更像父亲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是因为父亲提供的基因中显性基因较多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D错误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4_EX.1_1#f30994ada?htil=11&amp;vaa=1&amp;vcp=1&amp;vis=1&amp;pid=bf3ed08c2&amp;color=0,0,0&amp;vtp=1&amp;vaab=1&amp;bt=1&amp;bbb=1&amp;hb=1&amp;hs=1"/>
              <p:cNvSpPr>
                <a:spLocks noRot="1" noChangeAspect="1" noMove="1" noResize="1" noEditPoints="1" noAdjustHandles="1" noChangeArrowheads="1" noChangeShapeType="1" noTextEdit="1"/>
              </p:cNvSpPr>
              <p:nvPr/>
            </p:nvSpPr>
            <p:spPr>
              <a:xfrm>
                <a:off x="539496" y="2146522"/>
                <a:ext cx="11112011" cy="3144457"/>
              </a:xfrm>
              <a:prstGeom prst="rect">
                <a:avLst/>
              </a:prstGeom>
              <a:blipFill rotWithShape="1">
                <a:blip r:embed="rId4"/>
                <a:stretch>
                  <a:fillRect l="-3" t="-7" r="-3293" b="-217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wipe(left)">
                                      <p:cBhvr>
                                        <p:cTn id="19" dur="500"/>
                                        <p:tgtEl>
                                          <p:spTgt spid="5">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left)">
                                      <p:cBhvr>
                                        <p:cTn id="25" dur="500"/>
                                        <p:tgtEl>
                                          <p:spTgt spid="5">
                                            <p:txEl>
                                              <p:pRg st="1" end="1"/>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left)">
                                      <p:cBhvr>
                                        <p:cTn id="31" dur="500"/>
                                        <p:tgtEl>
                                          <p:spTgt spid="5">
                                            <p:txEl>
                                              <p:pRg st="3" end="3"/>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animEffect transition="in" filter="wipe(left)">
                                      <p:cBhvr>
                                        <p:cTn id="39" dur="500"/>
                                        <p:tgtEl>
                                          <p:spTgt spid="4">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wipe(left)">
                                      <p:cBhvr>
                                        <p:cTn id="4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22_1#3af9a89fb?vaa=1&amp;vcp=1&amp;vis=1&amp;pid=bf3ed08c2&amp;color=0,0,0&amp;vtp=1&amp;vaab=1&amp;bt=1&amp;bbb=1&amp;hb=1"/>
          <p:cNvSpPr/>
          <p:nvPr/>
        </p:nvSpPr>
        <p:spPr>
          <a:xfrm>
            <a:off x="539496" y="816832"/>
            <a:ext cx="11109960" cy="254037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考点7</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四川自贡·中考）</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创新题·联系生活</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红楼梦》是以贾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宝玉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和林黛玉的爱情悲剧为主线的古典名著</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书中人物众多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下图展示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了部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分人物与贾宝玉的关系。根据我国民法典规定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下列人物可以与宝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玉结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婚的是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3" name="QC_4_BD.222_2#3af9a89fb?vaa=1&amp;vcp=1&amp;vis=1&amp;pid=bf3ed08c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43200" y="3442176"/>
            <a:ext cx="6702552"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222_3#3af9a89fb.choices?vaa=1&amp;vcp=1&amp;vis=1&amp;pid=bf3ed08c2&amp;color=0,0,0&amp;vtp=1&amp;vaab=1&amp;bbb=1"/>
          <p:cNvSpPr/>
          <p:nvPr/>
        </p:nvSpPr>
        <p:spPr>
          <a:xfrm>
            <a:off x="539496" y="547417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.林黛玉</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B.花袭人</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C.薛宝钗</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.王熙凤</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3af9a89fb?vaa=1&amp;vcp=1&amp;vis=1&amp;pid=bf3ed08c2&amp;color=0,0,0&amp;vtp=1&amp;vaab=1&amp;bt=1&amp;bbb=1&amp;hb=1"/>
          <p:cNvSpPr/>
          <p:nvPr/>
        </p:nvSpPr>
        <p:spPr>
          <a:xfrm>
            <a:off x="539496" y="55440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近亲是指直系血亲和三代以内的旁系血亲。我国民法典已明</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确规定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禁止直系血亲和三代以内的旁系血亲结婚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原因是近亲带有相</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同隐性遗传致病基因的可能性较大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近亲结婚所生的孩子患有遗传病的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概率大。结合题图可知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贾宝玉和林黛玉、薛宝钗、王熙凤都属于近亲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不能结婚；贾宝玉和花袭人没有血缘关系</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可以结婚。故B正确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4_EX.1_1#3af9a89fb?vaa=1&amp;vcp=1&amp;vis=1&amp;pid=bf3ed08c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54680" y="3814744"/>
            <a:ext cx="5879592" cy="1664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4_AN.2_1#3af9a89fb?vaa=1&amp;vcp=1&amp;vis=1&amp;pid=bf3ed08c2&amp;color=0,0,0&amp;vtp=1&amp;vaab=1&amp;bbb=1"/>
          <p:cNvSpPr/>
          <p:nvPr/>
        </p:nvSpPr>
        <p:spPr>
          <a:xfrm>
            <a:off x="539496" y="561814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
                                            <p:bg/>
                                          </p:spTgt>
                                        </p:tgtEl>
                                        <p:attrNameLst>
                                          <p:attrName>style.visibility</p:attrName>
                                        </p:attrNameLst>
                                      </p:cBhvr>
                                      <p:to>
                                        <p:strVal val="visible"/>
                                      </p:to>
                                    </p:set>
                                    <p:animEffect transition="in" filter="wipe(left)">
                                      <p:cBhvr>
                                        <p:cTn id="30" dur="500"/>
                                        <p:tgtEl>
                                          <p:spTgt spid="4">
                                            <p:bg/>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wipe(left)">
                                      <p:cBhvr>
                                        <p:cTn id="3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226_1#e47ceb2f9?vaa=1&amp;vcp=1&amp;vis=1&amp;pid=bf3ed08c2&amp;color=0,0,0&amp;vtp=1&amp;vaab=1&amp;bt=1&amp;bbb=1&amp;hb=1"/>
          <p:cNvSpPr/>
          <p:nvPr/>
        </p:nvSpPr>
        <p:spPr>
          <a:xfrm>
            <a:off x="539496" y="303244"/>
            <a:ext cx="11109960" cy="3405997"/>
          </a:xfrm>
          <a:prstGeom prst="rect">
            <a:avLst/>
          </a:prstGeom>
          <a:noFill/>
        </p:spPr>
        <p:txBody>
          <a:bodyPr wrap="square" lIns="0" tIns="0" rIns="0" bIns="0" rtlCol="0" anchor="t">
            <a:spAutoFit/>
          </a:bodyPr>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考点8</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四川南充·中考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共和国勋章”获得者袁隆平是第一位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将水</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稻的杂交优势成功应用于生产的科学家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他研究的海水稻（耐盐碱</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普遍生长在海边滩涂地区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具有抗干旱、抗倒伏、抗盐碱等特点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水稻稻壳顶端有的有芒</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有的无芒。无芒有利于收割、脱粒及稻谷</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工。为研究海水稻有芒和无芒的遗传规律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科研团队进行了以下三</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组杂</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交实验。请根据表格回答下列问题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graphicFrame>
        <p:nvGraphicFramePr>
          <p:cNvPr id="3" name="QO_4_BD.226_2#e47ceb2f9?colgroup=3,6,19&amp;vaa=1&amp;vcp=1&amp;vis=1&amp;pid=bf3ed08c2&amp;color=0,0,0&amp;mp=1&amp;vtp=1&amp;vaab=1&amp;bt=1&amp;bbb=1"/>
          <p:cNvGraphicFramePr>
            <a:graphicFrameLocks noGrp="1"/>
          </p:cNvGraphicFramePr>
          <p:nvPr>
            <p:custDataLst>
              <p:tags r:id="rId1"/>
            </p:custDataLst>
          </p:nvPr>
        </p:nvGraphicFramePr>
        <p:xfrm>
          <a:off x="539750" y="3705225"/>
          <a:ext cx="11073130" cy="2692400"/>
        </p:xfrm>
        <a:graphic>
          <a:graphicData uri="http://schemas.openxmlformats.org/drawingml/2006/table">
            <a:tbl>
              <a:tblPr/>
              <a:tblGrid>
                <a:gridCol w="1234440">
                  <a:extLst>
                    <a:ext uri="{9D8B030D-6E8A-4147-A177-3AD203B41FA5}">
                      <a16:colId xmlns:a16="http://schemas.microsoft.com/office/drawing/2014/main" val="20000"/>
                    </a:ext>
                  </a:extLst>
                </a:gridCol>
                <a:gridCol w="2614930">
                  <a:extLst>
                    <a:ext uri="{9D8B030D-6E8A-4147-A177-3AD203B41FA5}">
                      <a16:colId xmlns:a16="http://schemas.microsoft.com/office/drawing/2014/main" val="20001"/>
                    </a:ext>
                  </a:extLst>
                </a:gridCol>
                <a:gridCol w="3611880">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46100">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亲本组合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后代性状表现和植株数目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546100">
                <a:tc vMerge="1">
                  <a:txBody>
                    <a:bodyPr/>
                    <a:lstStyle/>
                    <a:p>
                      <a:endParaRPr lang="zh-CN"/>
                    </a:p>
                  </a:txBody>
                  <a:tcPr/>
                </a:tc>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有芒</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无芒</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34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34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34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27_1#268c314b8?vaa=1&amp;vcp=1&amp;vis=1&amp;pid=e47ceb2f9&amp;color=0,0,0&amp;vtp=1&amp;vaab=1&amp;bt=1&amp;bbb=1&amp;hb=1"/>
          <p:cNvSpPr/>
          <p:nvPr/>
        </p:nvSpPr>
        <p:spPr>
          <a:xfrm>
            <a:off x="539496" y="35891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（1）海水稻的稻壳顶端有芒和稻壳顶端无芒是一对</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根据亲本的杂交组合及后代的性状表现可以判定</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是隐性性状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5_EX.1_1#268c314b8?vaa=1&amp;vcp=1&amp;vis=1&amp;pid=e47ceb2f9&amp;color=0,0,0&amp;vtp=1&amp;vaab=1&amp;bbb=1&amp;hb=1"/>
          <p:cNvSpPr/>
          <p:nvPr/>
        </p:nvSpPr>
        <p:spPr>
          <a:xfrm>
            <a:off x="539496" y="1606228"/>
            <a:ext cx="11109960" cy="1849057"/>
          </a:xfrm>
          <a:prstGeom prst="rect">
            <a:avLst/>
          </a:prstGeom>
          <a:noFill/>
        </p:spPr>
        <p:txBody>
          <a:bodyPr wrap="none" lIns="0" tIns="0" rIns="0" bIns="0" rtlCol="0" anchor="t"/>
          <a:lstStyle/>
          <a:p>
            <a:pPr latinLnBrk="1">
              <a:lnSpc>
                <a:spcPts val="38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生物体的某些性状是由成对基因控制的</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当细胞内控制某种</a:t>
            </a: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性状的一对基因都是显性或一个是显性、一个是隐性时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生物体表现出</a:t>
            </a: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显性基因控制的性状；当控制某种性状的基因都是隐性时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隐性基因控</a:t>
            </a: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制的性状才会表现出来</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在一对相对性状的遗传过程中</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子代个体中出现了亲代没有的性状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a:t>
            </a:r>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出现的性状一定是隐性性状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由一对隐性基因控制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而亲代的性状都是</a:t>
            </a: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8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显性性状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且亲代的基因组成是杂合的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algn="l" latinLnBrk="1">
              <a:lnSpc>
                <a:spcPts val="3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海水稻的稻壳顶端有芒和稻壳顶端无芒是同种生物同一性状的不同表现</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3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称为相对性状。根据第3组的亲本组合和后代表现可以判定有芒是</a:t>
            </a:r>
          </a:p>
          <a:p>
            <a:pPr algn="l" latinLnBrk="1">
              <a:lnSpc>
                <a:spcPts val="3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无芒是显性性状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2_1#7279c990b?vaa=1&amp;vcp=1&amp;vis=1&amp;pid=e47ceb2f9&amp;color=0,0,0&amp;vtp=1&amp;vaab=1&amp;bbb=1"/>
          <p:cNvSpPr/>
          <p:nvPr/>
        </p:nvSpPr>
        <p:spPr>
          <a:xfrm>
            <a:off x="8696706" y="443879"/>
            <a:ext cx="1613154" cy="477457"/>
          </a:xfrm>
          <a:prstGeom prst="rect">
            <a:avLst/>
          </a:prstGeom>
          <a:noFill/>
        </p:spPr>
        <p:txBody>
          <a:bodyPr wrap="none" lIns="0" tIns="0" rIns="0" bIns="0" rtlCol="0" anchor="t"/>
          <a:lstStyle/>
          <a:p>
            <a:pPr algn="l" latinLnBrk="1">
              <a:lnSpc>
                <a:spcPts val="41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相对性状</a:t>
            </a:r>
            <a:endParaRPr lang="en-US" altLang="zh-CN" sz="2800" dirty="0"/>
          </a:p>
        </p:txBody>
      </p:sp>
      <p:sp>
        <p:nvSpPr>
          <p:cNvPr id="4" name="QB_5_AN.2_1#7279c990b?vaa=1&amp;vcp=1&amp;vis=1&amp;pid=e47ceb2f9&amp;color=0,0,0&amp;vtp=1&amp;vaab=1&amp;bbb=1"/>
          <p:cNvSpPr/>
          <p:nvPr/>
        </p:nvSpPr>
        <p:spPr>
          <a:xfrm>
            <a:off x="8224266" y="1061099"/>
            <a:ext cx="1773174" cy="477457"/>
          </a:xfrm>
          <a:prstGeom prst="rect">
            <a:avLst/>
          </a:prstGeom>
          <a:noFill/>
        </p:spPr>
        <p:txBody>
          <a:bodyPr wrap="none" lIns="0" tIns="0" rIns="0" bIns="0" rtlCol="0" anchor="t"/>
          <a:lstStyle/>
          <a:p>
            <a:pPr latinLnBrk="1">
              <a:lnSpc>
                <a:spcPts val="41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有芒</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left)">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4"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232_1#7279c990b?vaa=1&amp;vcp=1&amp;vis=1&amp;pid=e47ceb2f9&amp;color=0,0,0&amp;vtp=1&amp;vaab=1&amp;bt=1&amp;bbb=1&amp;hb=1"/>
              <p:cNvSpPr/>
              <p:nvPr/>
            </p:nvSpPr>
            <p:spPr>
              <a:xfrm>
                <a:off x="455676" y="33216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（2）若将控制海水稻稻壳顶端有芒、无芒性状的显性基因用D表示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性基因用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推测第3组亲本组合的基因组成是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；在第3组</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后代的无芒植株中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基因组成为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的植株理论上应有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株。</a:t>
                </a:r>
                <a:endParaRPr lang="en-US" altLang="zh-CN" sz="2800" dirty="0"/>
              </a:p>
            </p:txBody>
          </p:sp>
        </mc:Choice>
        <mc:Fallback xmlns="">
          <p:sp>
            <p:nvSpPr>
              <p:cNvPr id="2" name="QB_5_BD.232_1#7279c990b?vaa=1&amp;vcp=1&amp;vis=1&amp;pid=e47ceb2f9&amp;color=0,0,0&amp;vtp=1&amp;vaab=1&amp;bt=1&amp;bbb=1&amp;hb=1"/>
              <p:cNvSpPr>
                <a:spLocks noRot="1" noChangeAspect="1" noMove="1" noResize="1" noEditPoints="1" noAdjustHandles="1" noChangeArrowheads="1" noChangeShapeType="1" noTextEdit="1"/>
              </p:cNvSpPr>
              <p:nvPr/>
            </p:nvSpPr>
            <p:spPr>
              <a:xfrm>
                <a:off x="455676" y="332168"/>
                <a:ext cx="11109960" cy="1849057"/>
              </a:xfrm>
              <a:prstGeom prst="rect">
                <a:avLst/>
              </a:prstGeom>
              <a:blipFill rotWithShape="1">
                <a:blip r:embed="rId3"/>
                <a:stretch>
                  <a:fillRect l="-3" t="-3" r="-1888" b="-5083"/>
                </a:stretch>
              </a:blipFill>
            </p:spPr>
            <p:txBody>
              <a:bodyPr/>
              <a:lstStyle/>
              <a:p>
                <a:r>
                  <a:rPr lang="zh-CN" altLang="en-US">
                    <a:noFill/>
                  </a:rPr>
                  <a:t> </a:t>
                </a:r>
              </a:p>
            </p:txBody>
          </p:sp>
        </mc:Fallback>
      </mc:AlternateContent>
      <p:pic>
        <p:nvPicPr>
          <p:cNvPr id="4" name="QB_5_EX.1_1#7279c990b?vaa=1&amp;vcp=1&amp;vis=1&amp;pid=e47ceb2f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90104" y="3747942"/>
            <a:ext cx="4304474" cy="2256618"/>
          </a:xfrm>
          <a:prstGeom prst="rect">
            <a:avLst/>
          </a:prstGeom>
          <a:noFill/>
          <a:extLst>
            <a:ext uri="{909E8E84-426E-40DD-AFC4-6F175D3DCCD1}">
              <a14:hiddenFill xmlns:a14="http://schemas.microsoft.com/office/drawing/2010/main">
                <a:solidFill>
                  <a:schemeClr val="accent1">
                    <a:alpha val="0"/>
                  </a:schemeClr>
                </a:solidFill>
              </a14:hiddenFill>
            </a:ext>
          </a:extLst>
        </p:spPr>
      </p:pic>
      <p:grpSp>
        <p:nvGrpSpPr>
          <p:cNvPr id="8" name="组合 7"/>
          <p:cNvGrpSpPr/>
          <p:nvPr/>
        </p:nvGrpSpPr>
        <p:grpSpPr>
          <a:xfrm>
            <a:off x="531876" y="2519344"/>
            <a:ext cx="11117580" cy="2790635"/>
            <a:chOff x="531876" y="2252644"/>
            <a:chExt cx="11117580" cy="2790635"/>
          </a:xfrm>
        </p:grpSpPr>
        <mc:AlternateContent xmlns:mc="http://schemas.openxmlformats.org/markup-compatibility/2006" xmlns:a14="http://schemas.microsoft.com/office/drawing/2010/main">
          <mc:Choice Requires="a14">
            <p:sp>
              <p:nvSpPr>
                <p:cNvPr id="3" name="QB_5_EX.1_1#7279c990b?vaa=1&amp;vcp=1&amp;vis=1&amp;pid=e47ceb2f9&amp;color=0,0,0&amp;vtp=1&amp;vaab=1&amp;bt=1&amp;bbb=1&amp;hb=1"/>
                <p:cNvSpPr/>
                <p:nvPr/>
              </p:nvSpPr>
              <p:spPr>
                <a:xfrm>
                  <a:off x="539496" y="2252644"/>
                  <a:ext cx="11109960" cy="1569657"/>
                </a:xfrm>
                <a:prstGeom prst="rect">
                  <a:avLst/>
                </a:prstGeom>
                <a:noFill/>
              </p:spPr>
              <p:txBody>
                <a:bodyPr wrap="none" lIns="0" tIns="0" rIns="0" bIns="0" rtlCol="0" anchor="t"/>
                <a:lstStyle/>
                <a:p>
                  <a:pPr algn="l" latinLnBrk="1">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若控制海水稻稻壳顶端有芒、无芒性状的显性基因用D表示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3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根据第3组亲本组合中子代出现了有芒</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则亲代的无</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芒是杂合的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基因组成都是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遗传图为：</a:t>
                  </a:r>
                  <a:endParaRPr lang="en-US" altLang="zh-CN" sz="2800" dirty="0"/>
                </a:p>
              </p:txBody>
            </p:sp>
          </mc:Choice>
          <mc:Fallback xmlns="">
            <p:sp>
              <p:nvSpPr>
                <p:cNvPr id="3" name="QB_5_EX.1_1#7279c990b?vaa=1&amp;vcp=1&amp;vis=1&amp;pid=e47ceb2f9&amp;color=0,0,0&amp;vtp=1&amp;vaab=1&amp;bt=1&amp;bbb=1&amp;hb=1"/>
                <p:cNvSpPr>
                  <a:spLocks noRot="1" noChangeAspect="1" noMove="1" noResize="1" noEditPoints="1" noAdjustHandles="1" noChangeArrowheads="1" noChangeShapeType="1" noTextEdit="1"/>
                </p:cNvSpPr>
                <p:nvPr/>
              </p:nvSpPr>
              <p:spPr>
                <a:xfrm>
                  <a:off x="539496" y="2252644"/>
                  <a:ext cx="11109960" cy="1569657"/>
                </a:xfrm>
                <a:prstGeom prst="rect">
                  <a:avLst/>
                </a:prstGeom>
                <a:blipFill rotWithShape="1">
                  <a:blip r:embed="rId5"/>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EX.1_1#7279c990b?vaa=1&amp;vcp=1&amp;vis=1&amp;pid=e47ceb2f9&amp;color=0,0,0&amp;vtp=1&amp;vaab=1&amp;bbb=1"/>
                <p:cNvSpPr/>
                <p:nvPr/>
              </p:nvSpPr>
              <p:spPr>
                <a:xfrm>
                  <a:off x="531876" y="3955524"/>
                  <a:ext cx="7171944" cy="1087755"/>
                </a:xfrm>
                <a:prstGeom prst="rect">
                  <a:avLst/>
                </a:prstGeom>
                <a:noFill/>
              </p:spPr>
              <p:txBody>
                <a:bodyPr wrap="none" lIns="0" tIns="0" rIns="0" bIns="0" rtlCol="0" anchor="t"/>
                <a:lstStyle/>
                <a:p>
                  <a:pPr algn="l" latinLnBrk="1">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在第3组后代的无芒植株中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基因型为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DD</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algn="l" latinLnBrk="1">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植株比例是</a:t>
                  </a:r>
                  <a14:m>
                    <m:oMath xmlns:m="http://schemas.openxmlformats.org/officeDocument/2006/math">
                      <m:f>
                        <m:f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num>
                        <m:den>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den>
                      </m:f>
                    </m:oMath>
                  </a14:m>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2 400×</m:t>
                      </m:r>
                      <m:f>
                        <m:f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num>
                        <m:den>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den>
                      </m:f>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=800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（株）。</a:t>
                  </a:r>
                  <a:endParaRPr lang="en-US" altLang="zh-CN" sz="2800" dirty="0"/>
                </a:p>
              </p:txBody>
            </p:sp>
          </mc:Choice>
          <mc:Fallback xmlns="">
            <p:sp>
              <p:nvSpPr>
                <p:cNvPr id="5" name="QB_5_EX.1_1#7279c990b?vaa=1&amp;vcp=1&amp;vis=1&amp;pid=e47ceb2f9&amp;color=0,0,0&amp;vtp=1&amp;vaab=1&amp;bbb=1"/>
                <p:cNvSpPr>
                  <a:spLocks noRot="1" noChangeAspect="1" noMove="1" noResize="1" noEditPoints="1" noAdjustHandles="1" noChangeArrowheads="1" noChangeShapeType="1" noTextEdit="1"/>
                </p:cNvSpPr>
                <p:nvPr/>
              </p:nvSpPr>
              <p:spPr>
                <a:xfrm>
                  <a:off x="531876" y="3955524"/>
                  <a:ext cx="7171944" cy="1087755"/>
                </a:xfrm>
                <a:prstGeom prst="rect">
                  <a:avLst/>
                </a:prstGeom>
                <a:blipFill rotWithShape="1">
                  <a:blip r:embed="rId6"/>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6" name="QB_5_AN.2_1#7279c990b?vaa=1&amp;vcp=1&amp;vis=1&amp;pid=e47ceb2f9&amp;color=0,0,0&amp;vtp=1&amp;vaab=1&amp;bbb=1"/>
              <p:cNvSpPr/>
              <p:nvPr/>
            </p:nvSpPr>
            <p:spPr>
              <a:xfrm>
                <a:off x="8327136" y="1017967"/>
                <a:ext cx="1563624" cy="477457"/>
              </a:xfrm>
              <a:prstGeom prst="rect">
                <a:avLst/>
              </a:prstGeom>
              <a:noFill/>
            </p:spPr>
            <p:txBody>
              <a:bodyPr wrap="none" lIns="0" tIns="0" rIns="0" bIns="0" rtlCol="0" anchor="t"/>
              <a:lstStyle/>
              <a:p>
                <a:pPr algn="l" latinLnBrk="1">
                  <a:lnSpc>
                    <a:spcPts val="4100"/>
                  </a:lnSpc>
                </a:pPr>
                <a14:m>
                  <m:oMathPara xmlns:m="http://schemas.openxmlformats.org/officeDocument/2006/math">
                    <m:oMathParaPr>
                      <m:jc m:val="centerGroup"/>
                    </m:oMathParaPr>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Dd</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Dd</m:t>
                      </m:r>
                    </m:oMath>
                  </m:oMathPara>
                </a14:m>
                <a:endParaRPr lang="en-US" altLang="zh-CN" sz="2800" dirty="0"/>
              </a:p>
            </p:txBody>
          </p:sp>
        </mc:Choice>
        <mc:Fallback xmlns="">
          <p:sp>
            <p:nvSpPr>
              <p:cNvPr id="6" name="QB_5_AN.2_1#7279c990b?vaa=1&amp;vcp=1&amp;vis=1&amp;pid=e47ceb2f9&amp;color=0,0,0&amp;vtp=1&amp;vaab=1&amp;bbb=1"/>
              <p:cNvSpPr>
                <a:spLocks noRot="1" noChangeAspect="1" noMove="1" noResize="1" noEditPoints="1" noAdjustHandles="1" noChangeArrowheads="1" noChangeShapeType="1" noTextEdit="1"/>
              </p:cNvSpPr>
              <p:nvPr/>
            </p:nvSpPr>
            <p:spPr>
              <a:xfrm>
                <a:off x="8327136" y="1017967"/>
                <a:ext cx="1563624" cy="477457"/>
              </a:xfrm>
              <a:prstGeom prst="rect">
                <a:avLst/>
              </a:prstGeom>
              <a:blipFill rotWithShape="1">
                <a:blip r:embed="rId7"/>
                <a:stretch>
                  <a:fillRect l="-24" t="-13" b="-9044"/>
                </a:stretch>
              </a:blipFill>
            </p:spPr>
            <p:txBody>
              <a:bodyPr/>
              <a:lstStyle/>
              <a:p>
                <a:r>
                  <a:rPr lang="zh-CN" altLang="en-US">
                    <a:noFill/>
                  </a:rPr>
                  <a:t> </a:t>
                </a:r>
              </a:p>
            </p:txBody>
          </p:sp>
        </mc:Fallback>
      </mc:AlternateContent>
      <p:sp>
        <p:nvSpPr>
          <p:cNvPr id="7" name="QB_5_AN.2_1#7279c990b?vaa=1&amp;vcp=1&amp;vis=1&amp;pid=e47ceb2f9&amp;color=0,0,0&amp;vtp=1&amp;vaab=1&amp;bbb=1"/>
          <p:cNvSpPr/>
          <p:nvPr/>
        </p:nvSpPr>
        <p:spPr>
          <a:xfrm>
            <a:off x="8868156" y="1703242"/>
            <a:ext cx="1129284" cy="477457"/>
          </a:xfrm>
          <a:prstGeom prst="rect">
            <a:avLst/>
          </a:prstGeom>
          <a:noFill/>
        </p:spPr>
        <p:txBody>
          <a:bodyPr wrap="none" lIns="0" tIns="0" rIns="0" bIns="0" rtlCol="0" anchor="t"/>
          <a:lstStyle/>
          <a:p>
            <a:pPr latinLnBrk="1">
              <a:lnSpc>
                <a:spcPts val="41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800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bg/>
                                          </p:spTgt>
                                        </p:tgtEl>
                                        <p:attrNameLst>
                                          <p:attrName>style.visibility</p:attrName>
                                        </p:attrNameLst>
                                      </p:cBhvr>
                                      <p:to>
                                        <p:strVal val="visible"/>
                                      </p:to>
                                    </p:set>
                                    <p:animEffect transition="in" filter="wipe(left)">
                                      <p:cBhvr>
                                        <p:cTn id="14" dur="500"/>
                                        <p:tgtEl>
                                          <p:spTgt spid="6">
                                            <p:bg/>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left)">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bg/>
                                          </p:spTgt>
                                        </p:tgtEl>
                                        <p:attrNameLst>
                                          <p:attrName>style.visibility</p:attrName>
                                        </p:attrNameLst>
                                      </p:cBhvr>
                                      <p:to>
                                        <p:strVal val="visible"/>
                                      </p:to>
                                    </p:set>
                                    <p:animEffect transition="in" filter="wipe(left)">
                                      <p:cBhvr>
                                        <p:cTn id="22" dur="500"/>
                                        <p:tgtEl>
                                          <p:spTgt spid="7">
                                            <p:bg/>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78127" y="1702783"/>
            <a:ext cx="1089754" cy="3353091"/>
          </a:xfrm>
          <a:prstGeom prst="rect">
            <a:avLst/>
          </a:prstGeom>
        </p:spPr>
      </p:pic>
      <p:pic>
        <p:nvPicPr>
          <p:cNvPr id="6" name="图片 5"/>
          <p:cNvPicPr>
            <a:picLocks noChangeAspect="1"/>
          </p:cNvPicPr>
          <p:nvPr/>
        </p:nvPicPr>
        <p:blipFill>
          <a:blip r:embed="rId3"/>
          <a:stretch>
            <a:fillRect/>
          </a:stretch>
        </p:blipFill>
        <p:spPr>
          <a:xfrm>
            <a:off x="1267881" y="2373460"/>
            <a:ext cx="10416701" cy="3693066"/>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237_1#fdbd9c259?vaa=1&amp;vcp=1&amp;vis=1&amp;pid=e47ceb2f9&amp;color=0,0,0&amp;vtp=1&amp;vaab=1&amp;bt=1&amp;bbb=1&amp;hb=1"/>
              <p:cNvSpPr/>
              <p:nvPr/>
            </p:nvSpPr>
            <p:spPr>
              <a:xfrm>
                <a:off x="539496" y="63446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（3）某同学认为海水稻细胞核内</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的数量和基因的数量相等</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认知是错误的。因为基因是有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endParaRPr lang="en-US" altLang="zh-CN" sz="2800" dirty="0"/>
              </a:p>
            </p:txBody>
          </p:sp>
        </mc:Choice>
        <mc:Fallback xmlns="">
          <p:sp>
            <p:nvSpPr>
              <p:cNvPr id="2" name="QB_5_BD.237_1#fdbd9c259?vaa=1&amp;vcp=1&amp;vis=1&amp;pid=e47ceb2f9&amp;color=0,0,0&amp;vtp=1&amp;vaab=1&amp;bt=1&amp;bbb=1&amp;hb=1"/>
              <p:cNvSpPr>
                <a:spLocks noRot="1" noChangeAspect="1" noMove="1" noResize="1" noEditPoints="1" noAdjustHandles="1" noChangeArrowheads="1" noChangeShapeType="1" noTextEdit="1"/>
              </p:cNvSpPr>
              <p:nvPr/>
            </p:nvSpPr>
            <p:spPr>
              <a:xfrm>
                <a:off x="539496" y="634460"/>
                <a:ext cx="11109960" cy="1201357"/>
              </a:xfrm>
              <a:prstGeom prst="rect">
                <a:avLst/>
              </a:prstGeom>
              <a:blipFill rotWithShape="1">
                <a:blip r:embed="rId3"/>
                <a:stretch>
                  <a:fillRect l="-3" t="-8" r="3" b="-57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EX.1_1#fdbd9c259?vaa=1&amp;vcp=1&amp;vis=1&amp;pid=e47ceb2f9&amp;color=0,0,0&amp;vtp=1&amp;vaab=1&amp;bbb=1&amp;hb=1"/>
              <p:cNvSpPr/>
              <p:nvPr/>
            </p:nvSpPr>
            <p:spPr>
              <a:xfrm>
                <a:off x="539496" y="218373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基因是有遗传效应的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海水稻细胞核内</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的数量和基因的数量相等</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这种认知是错误的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5_EX.1_1#fdbd9c259?vaa=1&amp;vcp=1&amp;vis=1&amp;pid=e47ceb2f9&amp;color=0,0,0&amp;vtp=1&amp;vaab=1&amp;bbb=1&amp;hb=1"/>
              <p:cNvSpPr>
                <a:spLocks noRot="1" noChangeAspect="1" noMove="1" noResize="1" noEditPoints="1" noAdjustHandles="1" noChangeArrowheads="1" noChangeShapeType="1" noTextEdit="1"/>
              </p:cNvSpPr>
              <p:nvPr/>
            </p:nvSpPr>
            <p:spPr>
              <a:xfrm>
                <a:off x="539496" y="2183733"/>
                <a:ext cx="11109960" cy="1201357"/>
              </a:xfrm>
              <a:prstGeom prst="rect">
                <a:avLst/>
              </a:prstGeom>
              <a:blipFill rotWithShape="1">
                <a:blip r:embed="rId4"/>
                <a:stretch>
                  <a:fillRect l="-3" t="-50" r="3" b="-5664"/>
                </a:stretch>
              </a:blipFill>
            </p:spPr>
            <p:txBody>
              <a:bodyPr/>
              <a:lstStyle/>
              <a:p>
                <a:r>
                  <a:rPr lang="zh-CN" altLang="en-US">
                    <a:noFill/>
                  </a:rPr>
                  <a:t> </a:t>
                </a:r>
              </a:p>
            </p:txBody>
          </p:sp>
        </mc:Fallback>
      </mc:AlternateContent>
      <p:sp>
        <p:nvSpPr>
          <p:cNvPr id="3" name="QB_5_AN.2_1#a0aed693f?vaa=1&amp;vcp=1&amp;vis=1&amp;pid=1a11a4733&amp;color=0,0,0&amp;vtp=1&amp;vaab=1&amp;bbb=1&amp;hs=1"/>
          <p:cNvSpPr/>
          <p:nvPr/>
        </p:nvSpPr>
        <p:spPr>
          <a:xfrm>
            <a:off x="5858256" y="1227709"/>
            <a:ext cx="2409444" cy="555244"/>
          </a:xfrm>
          <a:prstGeom prst="rect">
            <a:avLst/>
          </a:prstGeom>
          <a:noFill/>
        </p:spPr>
        <p:txBody>
          <a:bodyPr wrap="none" lIns="0" tIns="0" rIns="0" bIns="0" rtlCol="0" anchor="t"/>
          <a:lstStyle/>
          <a:p>
            <a:pPr algn="l" latinLnBrk="1">
              <a:lnSpc>
                <a:spcPts val="50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遗传效应</a:t>
            </a:r>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41_1#c9b0108b1?vaa=1&amp;vcp=1&amp;vis=1&amp;pid=e47ceb2f9&amp;color=0,0,0&amp;vtp=1&amp;vaab=1&amp;bt=1&amp;bbb=1&amp;hb=1"/>
          <p:cNvSpPr/>
          <p:nvPr/>
        </p:nvSpPr>
        <p:spPr>
          <a:xfrm>
            <a:off x="539496" y="87896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（4）若把海水稻种植在肥沃的地方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则稻穗大且多；若把同株海水稻</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种植在贫瘠的地方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则稻穗小且少。这说明生物的性状除受基因控制外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还受到</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EX.1_1#c9b0108b1?vaa=1&amp;vcp=1&amp;vis=1&amp;pid=e47ceb2f9&amp;color=0,0,0&amp;vtp=1&amp;vaab=1&amp;bbb=1&amp;hb=1"/>
          <p:cNvSpPr/>
          <p:nvPr/>
        </p:nvSpPr>
        <p:spPr>
          <a:xfrm>
            <a:off x="616331" y="2793049"/>
            <a:ext cx="11109960" cy="1849057"/>
          </a:xfrm>
          <a:prstGeom prst="rect">
            <a:avLst/>
          </a:prstGeom>
          <a:noFill/>
        </p:spPr>
        <p:txBody>
          <a:bodyPr wrap="none" lIns="0" tIns="0" rIns="0" bIns="0" rtlCol="0" anchor="t"/>
          <a:lstStyle/>
          <a:p>
            <a:pPr algn="l"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若把海水稻种植在肥沃的地方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则稻穗大且多；若把同株海</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水稻种植在贫瘠的地方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则稻穗小且少</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这说明生物的性状除受基因控</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还受到环境的影响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5_AN.2_1#a0aed693f?vaa=1&amp;vcp=1&amp;vis=1&amp;pid=1a11a4733&amp;color=0,0,0&amp;vtp=1&amp;vaab=1&amp;bbb=1&amp;hs=1"/>
          <p:cNvSpPr/>
          <p:nvPr/>
        </p:nvSpPr>
        <p:spPr>
          <a:xfrm>
            <a:off x="2376551" y="2102868"/>
            <a:ext cx="1654429" cy="555244"/>
          </a:xfrm>
          <a:prstGeom prst="rect">
            <a:avLst/>
          </a:prstGeom>
          <a:noFill/>
        </p:spPr>
        <p:txBody>
          <a:bodyPr wrap="none" lIns="0" tIns="0" rIns="0" bIns="0" rtlCol="0" anchor="t"/>
          <a:lstStyle/>
          <a:p>
            <a:pPr algn="l" latinLnBrk="1">
              <a:lnSpc>
                <a:spcPts val="50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环境</a:t>
            </a:r>
            <a:endParaRPr lang="en-US" altLang="zh-CN" sz="2800" dirty="0"/>
          </a:p>
          <a:p>
            <a:pPr algn="l" latinLnBrk="1">
              <a:lnSpc>
                <a:spcPts val="5000"/>
              </a:lnSpc>
            </a:pPr>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left)">
                                      <p:cBhvr>
                                        <p:cTn id="2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245_1#1a11a4733?vaa=1&amp;vcp=1&amp;vis=1&amp;pid=bf3ed08c2&amp;color=0,0,0&amp;vtp=1&amp;vaab=1&amp;bt=1&amp;bbb=1&amp;hb=1"/>
              <p:cNvSpPr/>
              <p:nvPr/>
            </p:nvSpPr>
            <p:spPr>
              <a:xfrm>
                <a:off x="539496" y="1628394"/>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考点9</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江苏无锡·中考）如图是小李家庭某隐性遗传病遗传图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显性基因用A表示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请据图回答下列问题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p:sp>
            <p:nvSpPr>
              <p:cNvPr id="2" name="QO_4_BD.245_1#1a11a4733?vaa=1&amp;vcp=1&amp;vis=1&amp;pid=bf3ed08c2&amp;color=0,0,0&amp;vtp=1&amp;vaab=1&amp;bt=1&amp;bbb=1&amp;hb=1"/>
              <p:cNvSpPr>
                <a:spLocks noRot="1" noChangeAspect="1" noMove="1" noResize="1" noEditPoints="1" noAdjustHandles="1" noChangeArrowheads="1" noChangeShapeType="1" noTextEdit="1"/>
              </p:cNvSpPr>
              <p:nvPr/>
            </p:nvSpPr>
            <p:spPr>
              <a:xfrm>
                <a:off x="539496" y="1628394"/>
                <a:ext cx="11109960" cy="1232325"/>
              </a:xfrm>
              <a:prstGeom prst="rect">
                <a:avLst/>
              </a:prstGeom>
              <a:blipFill>
                <a:blip r:embed="rId3"/>
                <a:stretch>
                  <a:fillRect l="-1976" b="-16832"/>
                </a:stretch>
              </a:blipFill>
            </p:spPr>
            <p:txBody>
              <a:bodyPr/>
              <a:lstStyle/>
              <a:p>
                <a:r>
                  <a:rPr lang="zh-CN" altLang="en-US">
                    <a:noFill/>
                  </a:rPr>
                  <a:t> </a:t>
                </a:r>
              </a:p>
            </p:txBody>
          </p:sp>
        </mc:Fallback>
      </mc:AlternateContent>
      <p:pic>
        <p:nvPicPr>
          <p:cNvPr id="3" name="QO_4_BD.245_2#1a11a4733?vaa=1&amp;vcp=1&amp;vis=1&amp;pid=bf3ed08c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86200" y="2965323"/>
            <a:ext cx="4975146" cy="254422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46_1#a0aed693f?vaa=1&amp;vcp=1&amp;vis=1&amp;pid=1a11a4733&amp;color=0,0,0&amp;vtp=1&amp;vaab=1&amp;bt=1&amp;bbb=1&amp;hb=1"/>
          <p:cNvSpPr/>
          <p:nvPr/>
        </p:nvSpPr>
        <p:spPr>
          <a:xfrm>
            <a:off x="515883" y="53942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（1）据图分析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小李的基因组成为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妈妈的基因组成为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5" name="QO_4_BD.248_1#a0aed693f?vaa=1&amp;vcp=1&amp;vis=1&amp;pid=1a11a473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25653" y="1207845"/>
            <a:ext cx="5277317" cy="2704080"/>
          </a:xfrm>
          <a:prstGeom prst="rect">
            <a:avLst/>
          </a:prstGeom>
          <a:noFill/>
          <a:extLst>
            <a:ext uri="{909E8E84-426E-40DD-AFC4-6F175D3DCCD1}">
              <a14:hiddenFill xmlns:a14="http://schemas.microsoft.com/office/drawing/2010/main">
                <a:solidFill>
                  <a:schemeClr val="accent1">
                    <a:alpha val="0"/>
                  </a:schemeClr>
                </a:solidFill>
              </a14:hiddenFill>
            </a:ext>
          </a:extLst>
        </p:spPr>
      </p:pic>
      <p:grpSp>
        <p:nvGrpSpPr>
          <p:cNvPr id="7" name="组合 6"/>
          <p:cNvGrpSpPr/>
          <p:nvPr/>
        </p:nvGrpSpPr>
        <p:grpSpPr>
          <a:xfrm>
            <a:off x="460138" y="1296517"/>
            <a:ext cx="11542832" cy="4692925"/>
            <a:chOff x="460138" y="1296517"/>
            <a:chExt cx="11542832" cy="4692925"/>
          </a:xfrm>
        </p:grpSpPr>
        <mc:AlternateContent xmlns:mc="http://schemas.openxmlformats.org/markup-compatibility/2006" xmlns:a14="http://schemas.microsoft.com/office/drawing/2010/main">
          <mc:Choice Requires="a14">
            <p:sp>
              <p:nvSpPr>
                <p:cNvPr id="4" name="文本框 3"/>
                <p:cNvSpPr txBox="1"/>
                <p:nvPr/>
              </p:nvSpPr>
              <p:spPr>
                <a:xfrm>
                  <a:off x="460138" y="1296517"/>
                  <a:ext cx="6209770" cy="2616678"/>
                </a:xfrm>
                <a:prstGeom prst="rect">
                  <a:avLst/>
                </a:prstGeom>
                <a:noFill/>
              </p:spPr>
              <p:txBody>
                <a:bodyPr wrap="square">
                  <a:spAutoFit/>
                </a:bodyPr>
                <a:lstStyle/>
                <a:p>
                  <a:pPr lvl="0" latinLnBrk="1">
                    <a:lnSpc>
                      <a:spcPts val="4000"/>
                    </a:lnSpc>
                    <a:defRPr/>
                  </a:pP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思路点拨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人的体细胞内的23对染色体</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，有一</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对染色体与人的性别有关</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叫性染色体</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；男</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性的性染色体是</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XY</m:t>
                      </m:r>
                    </m:oMath>
                  </a14:m>
                  <a:r>
                    <a:rPr kumimoji="0" lang="en-US" altLang="zh-CN" sz="100" b="0" i="0" u="none" strike="noStrike" kern="0" cap="none" spc="-9990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女性的性染色体</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是</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X</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X</m:t>
                      </m:r>
                    </m:oMath>
                  </a14:m>
                  <a:r>
                    <a:rPr kumimoji="0" lang="en-US" altLang="zh-CN" sz="100" b="0" i="0" u="none" strike="noStrike" kern="0" cap="none" spc="-9990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。生</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物的性状是由一对基因控制的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制某</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种性状的一</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p:txBody>
            </p:sp>
          </mc:Choice>
          <mc:Fallback xmlns="">
            <p:sp>
              <p:nvSpPr>
                <p:cNvPr id="4" name="文本框 3"/>
                <p:cNvSpPr txBox="1">
                  <a:spLocks noRot="1" noChangeAspect="1" noMove="1" noResize="1" noEditPoints="1" noAdjustHandles="1" noChangeArrowheads="1" noChangeShapeType="1" noTextEdit="1"/>
                </p:cNvSpPr>
                <p:nvPr/>
              </p:nvSpPr>
              <p:spPr>
                <a:xfrm>
                  <a:off x="460138" y="1296517"/>
                  <a:ext cx="6209770" cy="2616678"/>
                </a:xfrm>
                <a:prstGeom prst="rect">
                  <a:avLst/>
                </a:prstGeom>
                <a:blipFill rotWithShape="1">
                  <a:blip r:embed="rId4"/>
                </a:blipFill>
              </p:spPr>
              <p:txBody>
                <a:bodyPr/>
                <a:lstStyle/>
                <a:p>
                  <a:r>
                    <a:rPr lang="zh-CN" altLang="en-US">
                      <a:noFill/>
                    </a:rPr>
                    <a:t> </a:t>
                  </a:r>
                </a:p>
              </p:txBody>
            </p:sp>
          </mc:Fallback>
        </mc:AlternateContent>
        <p:sp>
          <p:nvSpPr>
            <p:cNvPr id="6" name="文本框 5"/>
            <p:cNvSpPr txBox="1"/>
            <p:nvPr/>
          </p:nvSpPr>
          <p:spPr>
            <a:xfrm>
              <a:off x="460138" y="3884827"/>
              <a:ext cx="11542832" cy="2104615"/>
            </a:xfrm>
            <a:prstGeom prst="rect">
              <a:avLst/>
            </a:prstGeom>
            <a:noFill/>
          </p:spPr>
          <p:txBody>
            <a:bodyPr wrap="square">
              <a:spAutoFit/>
            </a:bodyPr>
            <a:lstStyle/>
            <a:p>
              <a:pPr lvl="0" latinLnBrk="1">
                <a:lnSpc>
                  <a:spcPts val="4000"/>
                </a:lnSpc>
                <a:defRPr/>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对基因都是显性或一个是</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显性</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一个是隐性时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生物体表现出显性</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控制的性状；当控制某种性状的基因都是隐性时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隐性基因控制的性状才会表现出来</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rPr>
                <a:t>在</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一对相对性状的遗传过程中</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子代个体中出现了亲代没有的性状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，新出</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zh-CN" altLang="en-US" sz="2800" dirty="0">
                  <a:solidFill>
                    <a:srgbClr val="000000"/>
                  </a:solidFill>
                </a:rPr>
                <a:t>性</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状一定是隐性性状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亲代的基因组成是杂合体</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p:txBody>
        </p:sp>
      </p:gr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5_EX.1_1#a0aed693f?htil=12&amp;vaa=1&amp;vcp=1&amp;vis=1&amp;pid=1a11a4733&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662863" y="3647279"/>
            <a:ext cx="3688989" cy="26625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B_5_EX.1_1#a0aed693f?htil=12&amp;vaa=1&amp;vcp=1&amp;vis=1&amp;pid=1a11a4733&amp;color=0,0,0&amp;vtp=1&amp;vaab=1&amp;bt=1&amp;bbb=1&amp;hb=1&amp;hs=1"/>
              <p:cNvSpPr/>
              <p:nvPr/>
            </p:nvSpPr>
            <p:spPr>
              <a:xfrm>
                <a:off x="539495" y="386251"/>
                <a:ext cx="11231957" cy="4509440"/>
              </a:xfrm>
              <a:prstGeom prst="rect">
                <a:avLst/>
              </a:prstGeom>
              <a:noFill/>
            </p:spPr>
            <p:txBody>
              <a:bodyPr wrap="square" lIns="0" tIns="0" rIns="0" bIns="0" rtlCol="0" anchor="t">
                <a:spAutoFit/>
              </a:bodyPr>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由图中信息可知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奶奶和爷爷均正常</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，爸</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爸患病</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患病是子代新出现的性状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所以患</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正常是显性性状。已知“显性基因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隐性基因用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则正常的基因组成</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r>
                      <a:rPr lang="zh-CN" altLang="en-US" sz="280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患病的基因组成是</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外婆和爸爸患病</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基因组成都是</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，则外</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婆一定向妈妈传递了基因</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所以正常妈妈的基因是</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同样的</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李是</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正常的</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基因是</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。遗传图解为：</a:t>
                </a:r>
                <a:endParaRPr lang="en-US" altLang="zh-CN" sz="2800" dirty="0">
                  <a:solidFill>
                    <a:srgbClr val="000000"/>
                  </a:solidFill>
                </a:endParaRPr>
              </a:p>
              <a:p>
                <a:pPr algn="l" latinLnBrk="1">
                  <a:lnSpc>
                    <a:spcPts val="5100"/>
                  </a:lnSpc>
                </a:pPr>
                <a:endParaRPr lang="en-US" altLang="zh-CN" sz="2800" dirty="0">
                  <a:solidFill>
                    <a:srgbClr val="000000"/>
                  </a:solidFill>
                </a:endParaRPr>
              </a:p>
            </p:txBody>
          </p:sp>
        </mc:Choice>
        <mc:Fallback xmlns="">
          <p:sp>
            <p:nvSpPr>
              <p:cNvPr id="3" name="QB_5_EX.1_1#a0aed693f?htil=12&amp;vaa=1&amp;vcp=1&amp;vis=1&amp;pid=1a11a4733&amp;color=0,0,0&amp;vtp=1&amp;vaab=1&amp;bt=1&amp;bbb=1&amp;hb=1&amp;hs=1"/>
              <p:cNvSpPr>
                <a:spLocks noRot="1" noChangeAspect="1" noMove="1" noResize="1" noEditPoints="1" noAdjustHandles="1" noChangeArrowheads="1" noChangeShapeType="1" noTextEdit="1"/>
              </p:cNvSpPr>
              <p:nvPr/>
            </p:nvSpPr>
            <p:spPr>
              <a:xfrm>
                <a:off x="539495" y="386251"/>
                <a:ext cx="11231957" cy="4509440"/>
              </a:xfrm>
              <a:prstGeom prst="rect">
                <a:avLst/>
              </a:prstGeom>
              <a:blipFill rotWithShape="1">
                <a:blip r:embed="rId4"/>
                <a:stretch>
                  <a:fillRect l="-3" t="-4" r="-2144" b="-53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2_1#a0aed693f?vaa=1&amp;vcp=1&amp;vis=1&amp;pid=1a11a4733&amp;color=0,0,0&amp;vtp=1&amp;vaab=1&amp;bbb=1&amp;hs=1"/>
              <p:cNvSpPr/>
              <p:nvPr/>
            </p:nvSpPr>
            <p:spPr>
              <a:xfrm>
                <a:off x="432051" y="5754611"/>
                <a:ext cx="4103854" cy="555244"/>
              </a:xfrm>
              <a:prstGeom prst="rect">
                <a:avLst/>
              </a:prstGeom>
              <a:noFill/>
            </p:spPr>
            <p:txBody>
              <a:bodyPr wrap="none" lIns="0" tIns="0" rIns="0" bIns="0" rtlCol="0" anchor="t"/>
              <a:lstStyle/>
              <a:p>
                <a:pPr algn="l" latinLnBrk="1">
                  <a:lnSpc>
                    <a:spcPts val="5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B_5_AN.2_1#a0aed693f?vaa=1&amp;vcp=1&amp;vis=1&amp;pid=1a11a4733&amp;color=0,0,0&amp;vtp=1&amp;vaab=1&amp;bbb=1&amp;hs=1"/>
              <p:cNvSpPr>
                <a:spLocks noRot="1" noChangeAspect="1" noMove="1" noResize="1" noEditPoints="1" noAdjustHandles="1" noChangeArrowheads="1" noChangeShapeType="1" noTextEdit="1"/>
              </p:cNvSpPr>
              <p:nvPr/>
            </p:nvSpPr>
            <p:spPr>
              <a:xfrm>
                <a:off x="432051" y="5754611"/>
                <a:ext cx="4103854" cy="555244"/>
              </a:xfrm>
              <a:prstGeom prst="rect">
                <a:avLst/>
              </a:prstGeom>
              <a:blipFill rotWithShape="1">
                <a:blip r:embed="rId5"/>
                <a:stretch>
                  <a:fillRect l="-6" t="-43" r="2" b="-1432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52_1#616fa3918?vaa=1&amp;vcp=1&amp;vis=1&amp;pid=1a11a4733&amp;color=0,0,0&amp;vtp=1&amp;vaab=1&amp;bt=1&amp;bbb=1"/>
          <p:cNvSpPr/>
          <p:nvPr/>
        </p:nvSpPr>
        <p:spPr>
          <a:xfrm>
            <a:off x="539496" y="96186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（2）小李的性染色体组成为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4" name="QO_4_BD.252_2#616fa3918?vaa=1&amp;vcp=1&amp;vis=1&amp;pid=1a11a473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4476" y="1929039"/>
            <a:ext cx="5461954" cy="27934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B_5_AN.254_1#616fa3918.blank?vaa=1&amp;vcp=1&amp;vis=1&amp;pid=1a11a4733&amp;color=0,0,0&amp;vpa=149&amp;vtp=1&amp;vaab=1&amp;bbb=1"/>
              <p:cNvSpPr/>
              <p:nvPr/>
            </p:nvSpPr>
            <p:spPr>
              <a:xfrm>
                <a:off x="5365914" y="1029429"/>
                <a:ext cx="1046461" cy="418529"/>
              </a:xfrm>
              <a:prstGeom prst="rect">
                <a:avLst/>
              </a:prstGeom>
              <a:noFill/>
            </p:spPr>
            <p:txBody>
              <a:bodyPr wrap="none" lIns="0" tIns="0" rIns="0" bIns="0" rtlCol="0" anchor="t"/>
              <a:lstStyle/>
              <a:p>
                <a:pPr algn="l"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3" name="QB_5_AN.254_1#616fa3918.blank?vaa=1&amp;vcp=1&amp;vis=1&amp;pid=1a11a4733&amp;color=0,0,0&amp;vpa=149&amp;vtp=1&amp;vaab=1&amp;bbb=1"/>
              <p:cNvSpPr>
                <a:spLocks noRot="1" noChangeAspect="1" noMove="1" noResize="1" noEditPoints="1" noAdjustHandles="1" noChangeArrowheads="1" noChangeShapeType="1" noTextEdit="1"/>
              </p:cNvSpPr>
              <p:nvPr/>
            </p:nvSpPr>
            <p:spPr>
              <a:xfrm>
                <a:off x="5365914" y="1029429"/>
                <a:ext cx="1046461" cy="418529"/>
              </a:xfrm>
              <a:prstGeom prst="rect">
                <a:avLst/>
              </a:prstGeom>
              <a:blipFill rotWithShape="1">
                <a:blip r:embed="rId4"/>
                <a:stretch>
                  <a:fillRect l="-16" t="-22" r="14" b="-92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EX.1_1#616fa3918?vaa=1&amp;vcp=1&amp;vis=1&amp;pid=1a11a4733&amp;color=0,0,0&amp;vtp=1&amp;vaab=1&amp;bbb=1&amp;hb=1"/>
              <p:cNvSpPr/>
              <p:nvPr/>
            </p:nvSpPr>
            <p:spPr>
              <a:xfrm>
                <a:off x="815822" y="1594032"/>
                <a:ext cx="5191439" cy="392366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人的体细胞内的23对染色体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有一对染色体与人的性别有关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，叫</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做性染色体；男性的性染色体是</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女性的性染色体是</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XX</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体细胞内性染色体是</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XY</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5" name="QB_5_EX.1_1#616fa3918?vaa=1&amp;vcp=1&amp;vis=1&amp;pid=1a11a4733&amp;color=0,0,0&amp;vtp=1&amp;vaab=1&amp;bbb=1&amp;hb=1"/>
              <p:cNvSpPr>
                <a:spLocks noRot="1" noChangeAspect="1" noMove="1" noResize="1" noEditPoints="1" noAdjustHandles="1" noChangeArrowheads="1" noChangeShapeType="1" noTextEdit="1"/>
              </p:cNvSpPr>
              <p:nvPr/>
            </p:nvSpPr>
            <p:spPr>
              <a:xfrm>
                <a:off x="815822" y="1594032"/>
                <a:ext cx="5191439" cy="3923665"/>
              </a:xfrm>
              <a:prstGeom prst="rect">
                <a:avLst/>
              </a:prstGeom>
              <a:blipFill rotWithShape="1">
                <a:blip r:embed="rId5"/>
                <a:stretch>
                  <a:fillRect l="-9" t="-5" r="3" b="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256_1#7a9e24b1d?htil=13&amp;vaa=1&amp;vcp=1&amp;vis=1&amp;pid=1a11a473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28939" y="519250"/>
            <a:ext cx="4771848" cy="245551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256_2#7a9e24b1d?htil=13&amp;vaa=1&amp;vcp=1&amp;vis=1&amp;pid=1a11a4733&amp;color=0,0,0&amp;vtp=1&amp;vaab=1&amp;bt=1&amp;bbb=1&amp;hb=1"/>
          <p:cNvSpPr/>
          <p:nvPr/>
        </p:nvSpPr>
        <p:spPr>
          <a:xfrm>
            <a:off x="539496" y="500963"/>
            <a:ext cx="6589443" cy="1886350"/>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（3）小李的父母为响应国家最新的生育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政策</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准备再生一个孩子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这个孩子是男孩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能性为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患该病的可</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5_AN.257_1#7a9e24b1d.blank?vaa=1&amp;vcp=1&amp;vis=1&amp;pid=1a11a4733&amp;color=0,0,0&amp;vpa=150&amp;vtp=1&amp;vaab=1&amp;bbb=1"/>
              <p:cNvSpPr/>
              <p:nvPr/>
            </p:nvSpPr>
            <p:spPr>
              <a:xfrm>
                <a:off x="1712147" y="1931611"/>
                <a:ext cx="1600193" cy="418529"/>
              </a:xfrm>
              <a:prstGeom prst="rect">
                <a:avLst/>
              </a:prstGeom>
              <a:noFill/>
            </p:spPr>
            <p:txBody>
              <a:bodyPr wrap="none" lIns="0" tIns="0" rIns="0" bIns="0" rtlCol="0" anchor="t"/>
              <a:lstStyle/>
              <a:p>
                <a:pPr algn="ctr" latinLnBrk="1">
                  <a:lnSpc>
                    <a:spcPts val="36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B_5_AN.257_1#7a9e24b1d.blank?vaa=1&amp;vcp=1&amp;vis=1&amp;pid=1a11a4733&amp;color=0,0,0&amp;vpa=150&amp;vtp=1&amp;vaab=1&amp;bbb=1"/>
              <p:cNvSpPr>
                <a:spLocks noRot="1" noChangeAspect="1" noMove="1" noResize="1" noEditPoints="1" noAdjustHandles="1" noChangeArrowheads="1" noChangeShapeType="1" noTextEdit="1"/>
              </p:cNvSpPr>
              <p:nvPr/>
            </p:nvSpPr>
            <p:spPr>
              <a:xfrm>
                <a:off x="1712147" y="1931611"/>
                <a:ext cx="1600193" cy="418529"/>
              </a:xfrm>
              <a:prstGeom prst="rect">
                <a:avLst/>
              </a:prstGeom>
              <a:blipFill rotWithShape="1">
                <a:blip r:embed="rId4"/>
                <a:stretch>
                  <a:fillRect l="-12" t="-138" r="11" b="-91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258_1#7a9e24b1d.blank?vaa=1&amp;vcp=1&amp;vis=1&amp;pid=1a11a4733&amp;color=0,0,0&amp;vpa=151&amp;vtp=1&amp;vaab=1&amp;bbb=1"/>
              <p:cNvSpPr/>
              <p:nvPr/>
            </p:nvSpPr>
            <p:spPr>
              <a:xfrm>
                <a:off x="5979346" y="1952302"/>
                <a:ext cx="89058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5_AN.258_1#7a9e24b1d.blank?vaa=1&amp;vcp=1&amp;vis=1&amp;pid=1a11a4733&amp;color=0,0,0&amp;vpa=151&amp;vtp=1&amp;vaab=1&amp;bbb=1"/>
              <p:cNvSpPr>
                <a:spLocks noRot="1" noChangeAspect="1" noMove="1" noResize="1" noEditPoints="1" noAdjustHandles="1" noChangeArrowheads="1" noChangeShapeType="1" noTextEdit="1"/>
              </p:cNvSpPr>
              <p:nvPr/>
            </p:nvSpPr>
            <p:spPr>
              <a:xfrm>
                <a:off x="5979346" y="1952302"/>
                <a:ext cx="890588" cy="402844"/>
              </a:xfrm>
              <a:prstGeom prst="rect">
                <a:avLst/>
              </a:prstGeom>
              <a:blipFill rotWithShape="1">
                <a:blip r:embed="rId5"/>
                <a:stretch>
                  <a:fillRect l="-21" t="-77" r="57" b="-71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EX.1_1#7a9e24b1d?vaa=1&amp;vcp=1&amp;vis=1&amp;pid=1a11a4733&amp;color=0,0,0&amp;vtp=1&amp;vaab=1&amp;bt=1&amp;bbb=1"/>
              <p:cNvSpPr/>
              <p:nvPr/>
            </p:nvSpPr>
            <p:spPr>
              <a:xfrm>
                <a:off x="424366" y="2521685"/>
                <a:ext cx="7239750" cy="3707938"/>
              </a:xfrm>
              <a:prstGeom prst="rect">
                <a:avLst/>
              </a:prstGeom>
              <a:noFill/>
            </p:spPr>
            <p:txBody>
              <a:bodyPr wrap="square" lIns="0" tIns="0" rIns="0" bIns="0" rtlCol="0" anchor="t">
                <a:spAutoFit/>
              </a:bodyPr>
              <a:lstStyle/>
              <a:p>
                <a:pPr algn="l" latinLnBrk="1">
                  <a:lnSpc>
                    <a:spcPts val="49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人的性别遗传过程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图中可以看出</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人类生男生女的机会均等</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各是</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因此再生一</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个孩</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子是男孩的可能性为</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。再结合（1）图解分析可知</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每胎子代</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正常</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的可能性为</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患病</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的可能性为</a:t>
                </a:r>
                <a14:m>
                  <m:oMath xmlns:m="http://schemas.openxmlformats.org/officeDocument/2006/math">
                    <m: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algn="l" latinLnBrk="1">
                  <a:lnSpc>
                    <a:spcPts val="4900"/>
                  </a:lnSpc>
                </a:pPr>
                <a:endParaRPr lang="en-US" altLang="zh-CN" sz="2800" dirty="0">
                  <a:solidFill>
                    <a:srgbClr val="000000"/>
                  </a:solidFill>
                </a:endParaRPr>
              </a:p>
            </p:txBody>
          </p:sp>
        </mc:Choice>
        <mc:Fallback xmlns="">
          <p:sp>
            <p:nvSpPr>
              <p:cNvPr id="6" name="QB_5_EX.1_1#7a9e24b1d?vaa=1&amp;vcp=1&amp;vis=1&amp;pid=1a11a4733&amp;color=0,0,0&amp;vtp=1&amp;vaab=1&amp;bt=1&amp;bbb=1"/>
              <p:cNvSpPr>
                <a:spLocks noRot="1" noChangeAspect="1" noMove="1" noResize="1" noEditPoints="1" noAdjustHandles="1" noChangeArrowheads="1" noChangeShapeType="1" noTextEdit="1"/>
              </p:cNvSpPr>
              <p:nvPr/>
            </p:nvSpPr>
            <p:spPr>
              <a:xfrm>
                <a:off x="424366" y="2521685"/>
                <a:ext cx="7239750" cy="3707938"/>
              </a:xfrm>
              <a:prstGeom prst="rect">
                <a:avLst/>
              </a:prstGeom>
              <a:blipFill rotWithShape="1">
                <a:blip r:embed="rId6"/>
                <a:stretch>
                  <a:fillRect l="-3" t="-3" r="-3127" b="-695"/>
                </a:stretch>
              </a:blipFill>
            </p:spPr>
            <p:txBody>
              <a:bodyPr/>
              <a:lstStyle/>
              <a:p>
                <a:r>
                  <a:rPr lang="zh-CN" altLang="en-US">
                    <a:noFill/>
                  </a:rPr>
                  <a:t> </a:t>
                </a:r>
              </a:p>
            </p:txBody>
          </p:sp>
        </mc:Fallback>
      </mc:AlternateContent>
      <p:pic>
        <p:nvPicPr>
          <p:cNvPr id="7" name="QB_5_EX.1_1#7a9e24b1d?vaa=1&amp;vcp=1&amp;vis=1&amp;pid=1a11a4733&amp;color=0,0,0&amp;tib=255,255,255&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917178" y="3632126"/>
            <a:ext cx="4023360" cy="27066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bg/>
                                          </p:spTgt>
                                        </p:tgtEl>
                                        <p:attrNameLst>
                                          <p:attrName>style.visibility</p:attrName>
                                        </p:attrNameLst>
                                      </p:cBhvr>
                                      <p:to>
                                        <p:strVal val="visible"/>
                                      </p:to>
                                    </p:set>
                                    <p:animEffect transition="in" filter="wipe(left)">
                                      <p:cBhvr>
                                        <p:cTn id="13" dur="500"/>
                                        <p:tgtEl>
                                          <p:spTgt spid="4">
                                            <p:bg/>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left)">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Effect transition="in" filter="wipe(left)">
                                      <p:cBhvr>
                                        <p:cTn id="21" dur="500"/>
                                        <p:tgtEl>
                                          <p:spTgt spid="5">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left)">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60013ec97.fixed?vcp=1&amp;pid=bebeb5112&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生命的延续</a:t>
            </a:r>
            <a:endParaRPr lang="en-US" altLang="zh-CN" sz="4000" dirty="0"/>
          </a:p>
        </p:txBody>
      </p:sp>
      <p:sp>
        <p:nvSpPr>
          <p:cNvPr id="3" name="C_3_BD#60013ec97.fixed?vcp=1&amp;pid=bebeb5112&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备考勤演练</a:t>
            </a:r>
            <a:endParaRPr lang="en-US" altLang="zh-CN" sz="4000" dirty="0"/>
          </a:p>
        </p:txBody>
      </p:sp>
    </p:spTree>
  </p:cSld>
  <p:clrMapOvr>
    <a:masterClrMapping/>
  </p:clrMapOvr>
  <p:transition>
    <p:split dir="in"/>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1d184f91f?vcp=1&amp;pid=60013ec9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题库训练</a:t>
            </a:r>
            <a:endParaRPr lang="en-US" altLang="zh-CN" sz="3200" dirty="0"/>
          </a:p>
        </p:txBody>
      </p:sp>
      <p:sp>
        <p:nvSpPr>
          <p:cNvPr id="3" name="QC_5_BD.261_1#e0b205517?vaa=1&amp;vcp=1&amp;vis=1&amp;pid=1d184f91f&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男性和女性的主要性器官分别是(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1_1#e0b205517.bracket?vaa=1&amp;vcp=1&amp;vis=1&amp;pid=1d184f91f&amp;color=0,0,0&amp;vpa=152&amp;vtp=1&amp;vaab=1"/>
          <p:cNvSpPr/>
          <p:nvPr/>
        </p:nvSpPr>
        <p:spPr>
          <a:xfrm>
            <a:off x="6061615" y="126249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5_BD.261_2#e0b205517.choices?vaa=1&amp;vcp=1&amp;vis=1&amp;pid=1d184f91f&amp;color=0,0,0&amp;vtp=1&amp;vaab=1&amp;bbb=1"/>
          <p:cNvSpPr/>
          <p:nvPr/>
        </p:nvSpPr>
        <p:spPr>
          <a:xfrm>
            <a:off x="539496" y="1900219"/>
            <a:ext cx="11109960" cy="553657"/>
          </a:xfrm>
          <a:prstGeom prst="rect">
            <a:avLst/>
          </a:prstGeom>
          <a:noFill/>
        </p:spPr>
        <p:txBody>
          <a:bodyPr wrap="none" lIns="0" tIns="0" rIns="0" bIns="0" rtlCol="0" anchor="t"/>
          <a:lstStyle/>
          <a:p>
            <a:pPr latinLnBrk="1">
              <a:lnSpc>
                <a:spcPts val="4900"/>
              </a:lnSpc>
              <a:tabLst>
                <a:tab pos="2761615" algn="l"/>
                <a:tab pos="5485130" algn="l"/>
                <a:tab pos="85642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.阴茎和子宫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B.睾丸和卵巢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C.前列腺和卵巢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.睾丸和子宫</a:t>
            </a:r>
            <a:endParaRPr lang="en-US" altLang="zh-CN" sz="2800" dirty="0"/>
          </a:p>
        </p:txBody>
      </p:sp>
      <p:sp>
        <p:nvSpPr>
          <p:cNvPr id="6" name="QC_5_BD.263_1#4cfb53bb0?vaa=1&amp;vcp=1&amp;vis=1&amp;pid=1d184f91f&amp;color=0,0,0&amp;vtp=1&amp;vaab=1&amp;bbb=1"/>
          <p:cNvSpPr/>
          <p:nvPr/>
        </p:nvSpPr>
        <p:spPr>
          <a:xfrm>
            <a:off x="539496" y="252188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子宫的功能是(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7" name="QC_5_AN.264_1#4cfb53bb0.bracket?vaa=1&amp;vcp=1&amp;vis=1&amp;pid=1d184f91f&amp;color=0,0,0&amp;vpa=153&amp;vtp=1&amp;vaab=1"/>
          <p:cNvSpPr/>
          <p:nvPr/>
        </p:nvSpPr>
        <p:spPr>
          <a:xfrm>
            <a:off x="3216815" y="250854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8" name="QC_5_BD.263_2#4cfb53bb0.choices?vaa=1&amp;vcp=1&amp;vis=1&amp;pid=1d184f91f&amp;color=0,0,0&amp;vtp=1&amp;vaab=1&amp;bbb=1"/>
          <p:cNvSpPr/>
          <p:nvPr/>
        </p:nvSpPr>
        <p:spPr>
          <a:xfrm>
            <a:off x="539496" y="315135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.产生卵细胞</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.产生雌性激素</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C.受精场所</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.胚胎发育的场所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5_1#71d22fc2c?vaa=1&amp;vcp=1&amp;vis=1&amp;pid=1d184f91f&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以下不属于第二性征的是(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71d22fc2c.bracket?vaa=1&amp;vcp=1&amp;vis=1&amp;pid=1d184f91f&amp;color=0,0,0&amp;vpa=154&amp;vtp=1&amp;vaab=1"/>
          <p:cNvSpPr/>
          <p:nvPr/>
        </p:nvSpPr>
        <p:spPr>
          <a:xfrm>
            <a:off x="4994815" y="54106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265_2#71d22fc2c.choices?vaa=1&amp;vcp=1&amp;vis=1&amp;pid=1d184f91f&amp;color=0,0,0&amp;vtp=1&amp;vaab=1&amp;bbb=1"/>
          <p:cNvSpPr/>
          <p:nvPr/>
        </p:nvSpPr>
        <p:spPr>
          <a:xfrm>
            <a:off x="539496" y="118666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A.男性声调低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女性声调高</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B.男性长胡须、喉结明显</a:t>
            </a:r>
            <a:endParaRPr lang="en-US" altLang="zh-CN" sz="2800" dirty="0"/>
          </a:p>
          <a:p>
            <a:pPr latinLnBrk="1">
              <a:lnSpc>
                <a:spcPts val="4900"/>
              </a:lnSpc>
              <a:tabLst>
                <a:tab pos="566293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C.男性有睾丸</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女性有卵巢</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D.女性骨盆宽大、乳腺发达</a:t>
            </a:r>
            <a:endParaRPr lang="en-US" altLang="zh-CN" sz="2800" dirty="0"/>
          </a:p>
        </p:txBody>
      </p:sp>
      <p:sp>
        <p:nvSpPr>
          <p:cNvPr id="5" name="QC_5_BD.267_1#6078fcb81?vaa=1&amp;vcp=1&amp;vis=1&amp;pid=1d184f91f&amp;color=0,0,0&amp;vtp=1&amp;vaab=1&amp;bbb=1&amp;hb=1"/>
          <p:cNvSpPr/>
          <p:nvPr/>
        </p:nvSpPr>
        <p:spPr>
          <a:xfrm>
            <a:off x="539496" y="2463654"/>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（黑龙江·中考）人类生命的延续离不开生殖和发育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下列叙</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268_1#6078fcb81.bracket?vaa=1&amp;vcp=1&amp;vis=1&amp;pid=1d184f91f&amp;color=0,0,0&amp;vpa=155&amp;vtp=1&amp;vaab=1"/>
          <p:cNvSpPr/>
          <p:nvPr/>
        </p:nvSpPr>
        <p:spPr>
          <a:xfrm>
            <a:off x="1176597" y="314509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5_BD.267_2#6078fcb81.choices?vaa=1&amp;vcp=1&amp;vis=1&amp;pid=1d184f91f&amp;color=0,0,0&amp;vtp=1&amp;vaab=1&amp;bbb=1"/>
          <p:cNvSpPr/>
          <p:nvPr/>
        </p:nvSpPr>
        <p:spPr>
          <a:xfrm>
            <a:off x="539496" y="374063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A.胎儿与母体进行物质交换的器官是脐带</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B.精子和卵细胞在子宫内形成受精卵</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C.卵巢的功能是产生卵细胞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并且分泌雌性激素</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D.体重突增是青春期的显著特点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42276" y="1375218"/>
            <a:ext cx="852228" cy="4905266"/>
          </a:xfrm>
          <a:prstGeom prst="rect">
            <a:avLst/>
          </a:prstGeom>
        </p:spPr>
      </p:pic>
      <p:sp>
        <p:nvSpPr>
          <p:cNvPr id="2" name="P_4_BD#9ce04929f?sp=1&amp;vcp=1&amp;pid=6ea211c47&amp;color=0,0,0&amp;mp=1&amp;vtp=1&amp;vaab=1&amp;bt=1&amp;bbb=1"/>
          <p:cNvSpPr/>
          <p:nvPr/>
        </p:nvSpPr>
        <p:spPr>
          <a:xfrm>
            <a:off x="539496" y="73152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生物的遗传和变异</a:t>
            </a:r>
            <a:endParaRPr lang="en-US" altLang="zh-CN" sz="2800" dirty="0"/>
          </a:p>
        </p:txBody>
      </p:sp>
      <p:pic>
        <p:nvPicPr>
          <p:cNvPr id="5" name="图片 4"/>
          <p:cNvPicPr>
            <a:picLocks noChangeAspect="1"/>
          </p:cNvPicPr>
          <p:nvPr/>
        </p:nvPicPr>
        <p:blipFill>
          <a:blip r:embed="rId4"/>
          <a:stretch>
            <a:fillRect/>
          </a:stretch>
        </p:blipFill>
        <p:spPr>
          <a:xfrm>
            <a:off x="1636294" y="1375218"/>
            <a:ext cx="10335127" cy="4759529"/>
          </a:xfrm>
          <a:prstGeom prst="rect">
            <a:avLst/>
          </a:prstGeom>
        </p:spPr>
      </p:pic>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9_1#f08619204?vaa=1&amp;vcp=1&amp;vis=1&amp;pid=1d184f91f&amp;color=0,0,0&amp;vtp=1&amp;vaab=1&amp;bt=1&amp;bbb=1"/>
          <p:cNvSpPr/>
          <p:nvPr/>
        </p:nvSpPr>
        <p:spPr>
          <a:xfrm>
            <a:off x="539496" y="95297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人一生中身体发育和智力发展的黄金时期是(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f08619204.bracket?vaa=1&amp;vcp=1&amp;vis=1&amp;pid=1d184f91f&amp;color=0,0,0&amp;vpa=156&amp;vtp=1&amp;vaab=1"/>
          <p:cNvSpPr/>
          <p:nvPr/>
        </p:nvSpPr>
        <p:spPr>
          <a:xfrm>
            <a:off x="7839614" y="93964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5_BD.269_2#f08619204.choices?vaa=1&amp;vcp=1&amp;vis=1&amp;pid=1d184f91f&amp;color=0,0,0&amp;vtp=1&amp;vaab=1&amp;bbb=1"/>
          <p:cNvSpPr/>
          <p:nvPr/>
        </p:nvSpPr>
        <p:spPr>
          <a:xfrm>
            <a:off x="539496" y="1577435"/>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.婴儿期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B.幼儿期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C.童年期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a:t>
            </a:r>
            <a:endParaRPr lang="en-US" altLang="zh-CN" sz="2800" dirty="0"/>
          </a:p>
        </p:txBody>
      </p:sp>
      <mc:AlternateContent xmlns:mc="http://schemas.openxmlformats.org/markup-compatibility/2006">
        <mc:Choice xmlns:a14="http://schemas.microsoft.com/office/drawing/2010/main" Requires="a14">
          <p:sp>
            <p:nvSpPr>
              <p:cNvPr id="5" name="QC_5_BD.271_1#16117db01?vaa=1&amp;vcp=1&amp;vis=1&amp;pid=1d184f91f&amp;color=0,0,0&amp;vtp=1&amp;vaab=1&amp;bbb=1&amp;hb=1"/>
              <p:cNvSpPr/>
              <p:nvPr/>
            </p:nvSpPr>
            <p:spPr>
              <a:xfrm>
                <a:off x="539496" y="2133822"/>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（内蒙古通辽·中考）下列有关染色体、</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和基因的叙述正</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确的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5" name="QC_5_BD.271_1#16117db01?vaa=1&amp;vcp=1&amp;vis=1&amp;pid=1d184f91f&amp;color=0,0,0&amp;vtp=1&amp;vaab=1&amp;bbb=1&amp;hb=1"/>
              <p:cNvSpPr>
                <a:spLocks noRot="1" noChangeAspect="1" noMove="1" noResize="1" noEditPoints="1" noAdjustHandles="1" noChangeArrowheads="1" noChangeShapeType="1" noTextEdit="1"/>
              </p:cNvSpPr>
              <p:nvPr/>
            </p:nvSpPr>
            <p:spPr>
              <a:xfrm>
                <a:off x="539496" y="2133822"/>
                <a:ext cx="11109960" cy="1232325"/>
              </a:xfrm>
              <a:prstGeom prst="rect">
                <a:avLst/>
              </a:prstGeom>
              <a:blipFill>
                <a:blip r:embed="rId3"/>
                <a:stretch>
                  <a:fillRect l="-1976" b="-16832"/>
                </a:stretch>
              </a:blipFill>
            </p:spPr>
            <p:txBody>
              <a:bodyPr/>
              <a:lstStyle/>
              <a:p>
                <a:r>
                  <a:rPr lang="zh-CN" altLang="en-US">
                    <a:noFill/>
                  </a:rPr>
                  <a:t> </a:t>
                </a:r>
              </a:p>
            </p:txBody>
          </p:sp>
        </mc:Fallback>
      </mc:AlternateContent>
      <p:sp>
        <p:nvSpPr>
          <p:cNvPr id="6" name="QC_5_AN.272_1#16117db01.bracket?vaa=1&amp;vcp=1&amp;vis=1&amp;pid=1d184f91f&amp;color=0,0,0&amp;vpa=157&amp;vtp=1&amp;vaab=1"/>
          <p:cNvSpPr/>
          <p:nvPr/>
        </p:nvSpPr>
        <p:spPr>
          <a:xfrm>
            <a:off x="868808" y="28611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7" name="QC_5_BD.271_2#16117db01.choices?vaa=1&amp;vcp=1&amp;vis=1&amp;pid=1d184f91f&amp;color=0,0,0&amp;vtp=1&amp;vaab=1&amp;bbb=1"/>
              <p:cNvSpPr/>
              <p:nvPr/>
            </p:nvSpPr>
            <p:spPr>
              <a:xfrm>
                <a:off x="539496" y="334730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A.染色体主要是由</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和基因组成</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全部位于细胞核中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外形很像一个螺旋形的梯子</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C.人的卵细胞核中23条染色体在形态和大小上都是不同的</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D.子代体细胞核中的每一个基因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一半来自父方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一半来自母方</a:t>
                </a:r>
                <a:endParaRPr lang="en-US" altLang="zh-CN" sz="2800" dirty="0"/>
              </a:p>
            </p:txBody>
          </p:sp>
        </mc:Choice>
        <mc:Fallback xmlns="">
          <p:sp>
            <p:nvSpPr>
              <p:cNvPr id="7" name="QC_5_BD.271_2#16117db01.choices?vaa=1&amp;vcp=1&amp;vis=1&amp;pid=1d184f91f&amp;color=0,0,0&amp;vtp=1&amp;vaab=1&amp;bbb=1"/>
              <p:cNvSpPr>
                <a:spLocks noRot="1" noChangeAspect="1" noMove="1" noResize="1" noEditPoints="1" noAdjustHandles="1" noChangeArrowheads="1" noChangeShapeType="1" noTextEdit="1"/>
              </p:cNvSpPr>
              <p:nvPr/>
            </p:nvSpPr>
            <p:spPr>
              <a:xfrm>
                <a:off x="539496" y="3347307"/>
                <a:ext cx="11109960" cy="2496757"/>
              </a:xfrm>
              <a:prstGeom prst="rect">
                <a:avLst/>
              </a:prstGeom>
              <a:blipFill rotWithShape="1">
                <a:blip r:embed="rId4"/>
                <a:stretch>
                  <a:fillRect l="-3" t="-9" r="3" b="-274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73_1#22ea07067?vaa=1&amp;vcp=1&amp;vis=1&amp;pid=1d184f91f&amp;color=0,0,0&amp;vtp=1&amp;vaab=1&amp;bt=1&amp;bbb=1&amp;hb=1"/>
          <p:cNvSpPr/>
          <p:nvPr/>
        </p:nvSpPr>
        <p:spPr>
          <a:xfrm>
            <a:off x="539496" y="554400"/>
            <a:ext cx="11109960" cy="1674754"/>
          </a:xfrm>
          <a:prstGeom prst="rect">
            <a:avLst/>
          </a:prstGeom>
          <a:noFill/>
        </p:spPr>
        <p:txBody>
          <a:bodyPr wrap="square" lIns="0" tIns="0" rIns="0" bIns="0" rtlCol="0" anchor="t">
            <a:spAutoFit/>
          </a:bodyPr>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（江西·中考）桔小实蝇是一种严重影响我国果蔬产量的外来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物种，</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它的幼虫以果肉为食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生长发育到一定阶段入土化蛹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再羽化成蝇</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列昆虫与其发育方式不同的是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1_1#22ea07067.bracket?vaa=1&amp;vcp=1&amp;vis=1&amp;pid=1d184f91f&amp;color=0,0,0&amp;vpa=158&amp;vtp=1&amp;vaab=1"/>
          <p:cNvSpPr/>
          <p:nvPr/>
        </p:nvSpPr>
        <p:spPr>
          <a:xfrm>
            <a:off x="5095667" y="1694035"/>
            <a:ext cx="515938" cy="501142"/>
          </a:xfrm>
          <a:prstGeom prst="rect">
            <a:avLst/>
          </a:prstGeom>
          <a:noFill/>
        </p:spPr>
        <p:txBody>
          <a:bodyPr wrap="none" lIns="0" tIns="0" rIns="0" bIns="0" rtlCol="0" anchor="t"/>
          <a:lstStyle/>
          <a:p>
            <a:pPr algn="ctr" latinLnBrk="1">
              <a:lnSpc>
                <a:spcPts val="4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273_2#22ea07067.choices?vaa=1&amp;vcp=1&amp;vis=1&amp;pid=1d184f91f&amp;color=0,0,0&amp;vtp=1&amp;vaab=1&amp;bbb=1"/>
          <p:cNvSpPr/>
          <p:nvPr/>
        </p:nvSpPr>
        <p:spPr>
          <a:xfrm>
            <a:off x="539496" y="2267121"/>
            <a:ext cx="11109960" cy="506032"/>
          </a:xfrm>
          <a:prstGeom prst="rect">
            <a:avLst/>
          </a:prstGeom>
          <a:noFill/>
        </p:spPr>
        <p:txBody>
          <a:bodyPr wrap="none" lIns="0" tIns="0" rIns="0" bIns="0" rtlCol="0" anchor="t"/>
          <a:lstStyle/>
          <a:p>
            <a:pPr latinLnBrk="1">
              <a:lnSpc>
                <a:spcPts val="44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.蝗虫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B.蝴蝶</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C.家蚕</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.蜜蜂</a:t>
            </a:r>
            <a:endParaRPr lang="en-US" altLang="zh-CN" sz="2800" dirty="0"/>
          </a:p>
        </p:txBody>
      </p:sp>
      <p:sp>
        <p:nvSpPr>
          <p:cNvPr id="5" name="QC_5_BD.275_1#996b2df24?vaa=1&amp;vcp=1&amp;vis=1&amp;pid=1d184f91f&amp;color=0,0,0&amp;vtp=1&amp;vaab=1&amp;bbb=1&amp;hb=1"/>
          <p:cNvSpPr/>
          <p:nvPr/>
        </p:nvSpPr>
        <p:spPr>
          <a:xfrm>
            <a:off x="539496" y="2836526"/>
            <a:ext cx="11109960" cy="10775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（江苏无锡·中考）下列属于由遗传物质改变引起的变异是(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76_1#996b2df24.bracket?vaa=1&amp;vcp=1&amp;vis=1&amp;pid=1d184f91f&amp;color=0,0,0&amp;vpa=159&amp;vtp=1&amp;vaab=1"/>
          <p:cNvSpPr/>
          <p:nvPr/>
        </p:nvSpPr>
        <p:spPr>
          <a:xfrm>
            <a:off x="10068091" y="2903519"/>
            <a:ext cx="515938" cy="501142"/>
          </a:xfrm>
          <a:prstGeom prst="rect">
            <a:avLst/>
          </a:prstGeom>
          <a:noFill/>
        </p:spPr>
        <p:txBody>
          <a:bodyPr wrap="none" lIns="0" tIns="0" rIns="0" bIns="0" rtlCol="0" anchor="t"/>
          <a:lstStyle/>
          <a:p>
            <a:pPr algn="ctr" latinLnBrk="1">
              <a:lnSpc>
                <a:spcPts val="4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275_2#996b2df24.choices?vaa=1&amp;vcp=1&amp;vis=1&amp;pid=1d184f91f&amp;color=0,0,0&amp;vtp=1&amp;vaab=1&amp;bbb=1"/>
          <p:cNvSpPr/>
          <p:nvPr/>
        </p:nvSpPr>
        <p:spPr>
          <a:xfrm>
            <a:off x="539496" y="3445724"/>
            <a:ext cx="11109960" cy="2220532"/>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A.通过航天育种技术获得的具有优良性状的魔芋种子</a:t>
            </a:r>
            <a:endParaRPr lang="en-US" altLang="zh-CN" sz="2800" dirty="0"/>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B.单眼皮的妈妈通过美容手术变成双眼皮</a:t>
            </a:r>
            <a:endParaRPr lang="en-US" altLang="zh-CN" sz="2800" dirty="0"/>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C.水稻由于水、肥、光充足而穗大粒多</a:t>
            </a:r>
            <a:endParaRPr lang="en-US" altLang="zh-CN" sz="2800" dirty="0"/>
          </a:p>
          <a:p>
            <a:pPr latinLnBrk="1">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D.皮肤白皙的小明在暑假里被晒得黝黑</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77_1#7a3c5a3f9?vaa=1&amp;vcp=1&amp;vis=1&amp;pid=1d184f91f&amp;color=0,0,0&amp;vtp=1&amp;vaab=1&amp;bt=1&amp;bbb=1"/>
          <p:cNvSpPr/>
          <p:nvPr/>
        </p:nvSpPr>
        <p:spPr>
          <a:xfrm>
            <a:off x="539496" y="153755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下列不属于无性生殖的是(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7a3c5a3f9.bracket?vaa=1&amp;vcp=1&amp;vis=1&amp;pid=1d184f91f&amp;color=0,0,0&amp;vpa=160&amp;vtp=1&amp;vaab=1"/>
          <p:cNvSpPr/>
          <p:nvPr/>
        </p:nvSpPr>
        <p:spPr>
          <a:xfrm>
            <a:off x="4994815" y="152422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5_BD.277_2#7a3c5a3f9.choices?vaa=1&amp;vcp=1&amp;vis=1&amp;pid=1d184f91f&amp;color=0,0,0&amp;vtp=1&amp;vaab=1&amp;bbb=1"/>
          <p:cNvSpPr/>
          <p:nvPr/>
        </p:nvSpPr>
        <p:spPr>
          <a:xfrm>
            <a:off x="539496" y="2169826"/>
            <a:ext cx="11109960" cy="1201357"/>
          </a:xfrm>
          <a:prstGeom prst="rect">
            <a:avLst/>
          </a:prstGeom>
          <a:noFill/>
        </p:spPr>
        <p:txBody>
          <a:bodyPr wrap="none" lIns="0" tIns="0" rIns="0" bIns="0" rtlCol="0" anchor="t"/>
          <a:lstStyle/>
          <a:p>
            <a:pPr latinLnBrk="1">
              <a:lnSpc>
                <a:spcPts val="5100"/>
              </a:lnSpc>
              <a:tabLst>
                <a:tab pos="474218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A.用马铃薯块茎来繁殖</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B.枣树周围地面上冒出许多枣树苗</a:t>
            </a:r>
            <a:endParaRPr lang="en-US" altLang="zh-CN" sz="2800" dirty="0"/>
          </a:p>
          <a:p>
            <a:pPr latinLnBrk="1">
              <a:lnSpc>
                <a:spcPts val="4900"/>
              </a:lnSpc>
              <a:tabLst>
                <a:tab pos="474218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C.用茎尖来繁殖植物体</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D.将种子种下去</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长出植物体</a:t>
            </a:r>
            <a:endParaRPr lang="en-US" altLang="zh-CN" sz="2800" dirty="0"/>
          </a:p>
        </p:txBody>
      </p:sp>
      <p:sp>
        <p:nvSpPr>
          <p:cNvPr id="5" name="QC_5_BD.279_1#873a483cb?vaa=1&amp;vcp=1&amp;vis=1&amp;pid=1d184f91f&amp;color=0,0,0&amp;vtp=1&amp;vaab=1&amp;bbb=1&amp;hb=1"/>
          <p:cNvSpPr/>
          <p:nvPr/>
        </p:nvSpPr>
        <p:spPr>
          <a:xfrm>
            <a:off x="539496" y="3446811"/>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将月季的一段枝条插入土壤中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不久便长出一棵新的植株</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养生殖方式叫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80_1#873a483cb.bracket?vaa=1&amp;vcp=1&amp;vis=1&amp;pid=1d184f91f&amp;color=0,0,0&amp;vpa=161&amp;vtp=1&amp;vaab=1"/>
          <p:cNvSpPr/>
          <p:nvPr/>
        </p:nvSpPr>
        <p:spPr>
          <a:xfrm>
            <a:off x="2950114" y="408117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279_2#873a483cb.choices?vaa=1&amp;vcp=1&amp;vis=1&amp;pid=1d184f91f&amp;color=0,0,0&amp;vtp=1&amp;vaab=1&amp;bbb=1"/>
          <p:cNvSpPr/>
          <p:nvPr/>
        </p:nvSpPr>
        <p:spPr>
          <a:xfrm>
            <a:off x="539496" y="471598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.嫁接</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B.压条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C.出芽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.扦插</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1_1#09650ab59?vaa=1&amp;vcp=1&amp;vis=1&amp;pid=1d184f91f&amp;color=0,0,0&amp;mp=1&amp;vtp=1&amp;vaab=1&amp;bt=1&amp;bbb=1&amp;hb=1"/>
          <p:cNvSpPr/>
          <p:nvPr/>
        </p:nvSpPr>
        <p:spPr>
          <a:xfrm>
            <a:off x="539496" y="185724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（北京·中考）为选育再生稻新品种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我国航天员将再生稻种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子带</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入太空。该育种方式是希望通过射线和微重力等因素的作用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本上</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改变再生稻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282_1#09650ab59.bracket?vaa=1&amp;vcp=1&amp;vis=1&amp;pid=1d184f91f&amp;color=0,0,0&amp;mp=1&amp;vpa=162&amp;vtp=1&amp;vaab=1"/>
          <p:cNvSpPr/>
          <p:nvPr/>
        </p:nvSpPr>
        <p:spPr>
          <a:xfrm>
            <a:off x="2291208" y="317578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281_2#09650ab59.choices?vaa=1&amp;vcp=1&amp;vis=1&amp;pid=1d184f91f&amp;color=0,0,0&amp;vtp=1&amp;vaab=1&amp;bbb=1"/>
          <p:cNvSpPr/>
          <p:nvPr/>
        </p:nvSpPr>
        <p:spPr>
          <a:xfrm>
            <a:off x="539496" y="3780980"/>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.细胞的分裂方式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.种子的营养物质</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C.细胞的遗传物质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.种子的形态结构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83_1#e7982b2a8?vaa=1&amp;vcp=1&amp;vis=1&amp;pid=1d184f91f&amp;color=0,0,0&amp;vtp=1&amp;vaab=1&amp;bt=1&amp;bbb=1&amp;hb=1"/>
              <p:cNvSpPr/>
              <p:nvPr/>
            </p:nvSpPr>
            <p:spPr>
              <a:xfrm>
                <a:off x="539496" y="887571"/>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（云南·中考）基因是有遗传效应的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下列关于基因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的叙</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2" name="QC_5_BD.283_1#e7982b2a8?vaa=1&amp;vcp=1&amp;vis=1&amp;pid=1d184f91f&amp;color=0,0,0&amp;vtp=1&amp;vaab=1&amp;bt=1&amp;bbb=1&amp;hb=1"/>
              <p:cNvSpPr>
                <a:spLocks noRot="1" noChangeAspect="1" noMove="1" noResize="1" noEditPoints="1" noAdjustHandles="1" noChangeArrowheads="1" noChangeShapeType="1" noTextEdit="1"/>
              </p:cNvSpPr>
              <p:nvPr/>
            </p:nvSpPr>
            <p:spPr>
              <a:xfrm>
                <a:off x="539496" y="887571"/>
                <a:ext cx="11109960" cy="1232325"/>
              </a:xfrm>
              <a:prstGeom prst="rect">
                <a:avLst/>
              </a:prstGeom>
              <a:blipFill>
                <a:blip r:embed="rId3"/>
                <a:stretch>
                  <a:fillRect l="-1976" b="-16337"/>
                </a:stretch>
              </a:blipFill>
            </p:spPr>
            <p:txBody>
              <a:bodyPr/>
              <a:lstStyle/>
              <a:p>
                <a:r>
                  <a:rPr lang="zh-CN" altLang="en-US">
                    <a:noFill/>
                  </a:rPr>
                  <a:t> </a:t>
                </a:r>
              </a:p>
            </p:txBody>
          </p:sp>
        </mc:Fallback>
      </mc:AlternateContent>
      <p:sp>
        <p:nvSpPr>
          <p:cNvPr id="3" name="QC_5_AN.1_1#e7982b2a8.bracket?vaa=1&amp;vcp=1&amp;vis=1&amp;pid=1d184f91f&amp;color=0,0,0&amp;vpa=163&amp;vtp=1&amp;vaab=1"/>
          <p:cNvSpPr/>
          <p:nvPr/>
        </p:nvSpPr>
        <p:spPr>
          <a:xfrm>
            <a:off x="2197079" y="157564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83_2#e7982b2a8.choices?vaa=1&amp;vcp=1&amp;vis=1&amp;pid=1d184f91f&amp;color=0,0,0&amp;vtp=1&amp;vaab=1&amp;bbb=1"/>
          <p:cNvSpPr/>
          <p:nvPr/>
        </p:nvSpPr>
        <p:spPr>
          <a:xfrm>
            <a:off x="539496" y="216703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A.生殖细胞是基因在亲子代间传递的“桥梁”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.基因在细胞中都成对存在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.每条染色体上有多个基因</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.基因控制生物的遗传特征（性状）</a:t>
            </a:r>
            <a:endParaRPr lang="en-US" altLang="zh-CN" sz="2800" dirty="0"/>
          </a:p>
        </p:txBody>
      </p:sp>
      <p:sp>
        <p:nvSpPr>
          <p:cNvPr id="5" name="QC_5_BD.285_1#d80740d37?vaa=1&amp;vcp=1&amp;vis=1&amp;pid=1d184f91f&amp;color=0,0,0&amp;vtp=1&amp;vaab=1&amp;bbb=1"/>
          <p:cNvSpPr/>
          <p:nvPr/>
        </p:nvSpPr>
        <p:spPr>
          <a:xfrm>
            <a:off x="539496" y="47246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“世界上没有两片完全相同的叶子”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这句话说明生物具有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86_1#d80740d37.bracket?vaa=1&amp;vcp=1&amp;vis=1&amp;pid=1d184f91f&amp;color=0,0,0&amp;vpa=164&amp;vtp=1&amp;vaab=1"/>
          <p:cNvSpPr/>
          <p:nvPr/>
        </p:nvSpPr>
        <p:spPr>
          <a:xfrm>
            <a:off x="10109739" y="471128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5_BD.285_2#d80740d37.choices?vaa=1&amp;vcp=1&amp;vis=1&amp;pid=1d184f91f&amp;color=0,0,0&amp;vtp=1&amp;vaab=1&amp;bbb=1"/>
          <p:cNvSpPr/>
          <p:nvPr/>
        </p:nvSpPr>
        <p:spPr>
          <a:xfrm>
            <a:off x="539496" y="5346287"/>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B.变异性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C.复杂性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.多样性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7_1#bf45fc708?vaa=1&amp;vcp=1&amp;vis=1&amp;pid=1d184f91f&amp;color=0,0,0&amp;vtp=1&amp;vaab=1&amp;bt=1&amp;bbb=1&amp;hb=1"/>
          <p:cNvSpPr/>
          <p:nvPr/>
        </p:nvSpPr>
        <p:spPr>
          <a:xfrm>
            <a:off x="539496" y="91871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（宁夏·中考）人的性别是由性染色体决定的。男孩体细胞内</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Y</a:t>
            </a:r>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染色体一定来自</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1_1#bf45fc708.bracket?vaa=1&amp;vcp=1&amp;vis=1&amp;pid=1d184f91f&amp;color=0,0,0&amp;vpa=165&amp;vtp=1&amp;vaab=1"/>
          <p:cNvSpPr/>
          <p:nvPr/>
        </p:nvSpPr>
        <p:spPr>
          <a:xfrm>
            <a:off x="2992977" y="159656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287_2#bf45fc708.choices?vaa=1&amp;vcp=1&amp;vis=1&amp;pid=1d184f91f&amp;color=0,0,0&amp;vtp=1&amp;vaab=1&amp;bbb=1"/>
          <p:cNvSpPr/>
          <p:nvPr/>
        </p:nvSpPr>
        <p:spPr>
          <a:xfrm>
            <a:off x="539496" y="2128647"/>
            <a:ext cx="11109960" cy="553657"/>
          </a:xfrm>
          <a:prstGeom prst="rect">
            <a:avLst/>
          </a:prstGeom>
          <a:noFill/>
        </p:spPr>
        <p:txBody>
          <a:bodyPr wrap="none" lIns="0" tIns="0" rIns="0" bIns="0" rtlCol="0" anchor="t"/>
          <a:lstStyle/>
          <a:p>
            <a:pPr latinLnBrk="1">
              <a:lnSpc>
                <a:spcPts val="4900"/>
              </a:lnSpc>
              <a:tabLst>
                <a:tab pos="2672715" algn="l"/>
                <a:tab pos="5307330" algn="l"/>
                <a:tab pos="82975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.父亲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B.母亲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C.外祖母</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.外祖父</a:t>
            </a:r>
            <a:endParaRPr lang="en-US" altLang="zh-CN" sz="2800" dirty="0"/>
          </a:p>
        </p:txBody>
      </p:sp>
      <p:sp>
        <p:nvSpPr>
          <p:cNvPr id="5" name="QC_5_BD.289_1#90fb08ced?vaa=1&amp;vcp=1&amp;vis=1&amp;pid=1d184f91f&amp;color=0,0,0&amp;vtp=1&amp;vaab=1&amp;bbb=1"/>
          <p:cNvSpPr/>
          <p:nvPr/>
        </p:nvSpPr>
        <p:spPr>
          <a:xfrm>
            <a:off x="539496" y="275209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我国法律禁止近亲结婚的理由是(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90_1#90fb08ced.bracket?vaa=1&amp;vcp=1&amp;vis=1&amp;pid=1d184f91f&amp;color=0,0,0&amp;vpa=166&amp;vtp=1&amp;vaab=1"/>
          <p:cNvSpPr/>
          <p:nvPr/>
        </p:nvSpPr>
        <p:spPr>
          <a:xfrm>
            <a:off x="6239415" y="273875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289_2#90fb08ced.choices?vaa=1&amp;vcp=1&amp;vis=1&amp;pid=1d184f91f&amp;color=0,0,0&amp;vtp=1&amp;vaab=1&amp;bbb=1"/>
          <p:cNvSpPr/>
          <p:nvPr/>
        </p:nvSpPr>
        <p:spPr>
          <a:xfrm>
            <a:off x="539496" y="33815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A.近亲结婚使其后代获得相同致病基因的可能性大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.近亲结婚造成显性基因控制的性状出现的频率高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.近亲结婚生育的孩子都不健康</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.近亲结婚会造成后代不育</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89226f998?vcp=1&amp;pid=60013ec9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能力提升</a:t>
            </a:r>
            <a:endParaRPr lang="en-US" altLang="zh-CN" sz="3200" dirty="0"/>
          </a:p>
        </p:txBody>
      </p:sp>
      <p:pic>
        <p:nvPicPr>
          <p:cNvPr id="3" name="QC_5_BD.291_1#1287e279e?htil=16&amp;vaa=1&amp;vcp=1&amp;vis=1&amp;pid=89226f99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18515" y="1413163"/>
            <a:ext cx="2093976"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291_2#1287e279e?htil=16&amp;sp=1&amp;vaa=1&amp;vcp=1&amp;vis=1&amp;pid=89226f998&amp;color=0,0,0&amp;vtp=1&amp;vaab=1&amp;bbb=1&amp;hb=1&amp;hs=1"/>
          <p:cNvSpPr/>
          <p:nvPr/>
        </p:nvSpPr>
        <p:spPr>
          <a:xfrm>
            <a:off x="539496" y="1267240"/>
            <a:ext cx="887882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“春蚕到死丝方尽”是古人的误解。其实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蚕吐尽丝时并</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未死亡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只是发育成不吃不动的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5" name="QC_5_AN.1_1#1287e279e.bracket?vaa=1&amp;vcp=1&amp;vis=1&amp;pid=89226f998&amp;color=0,0,0&amp;vpa=167&amp;vtp=1&amp;vaab=1"/>
          <p:cNvSpPr/>
          <p:nvPr/>
        </p:nvSpPr>
        <p:spPr>
          <a:xfrm>
            <a:off x="5794915"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6" name="QC_5_BD.291_3#1287e279e.choices?htil=16&amp;vaa=1&amp;vcp=1&amp;vis=1&amp;pid=89226f998&amp;color=0,0,0&amp;vtp=1&amp;vaab=1&amp;bbb=1&amp;hs=1"/>
          <p:cNvSpPr/>
          <p:nvPr/>
        </p:nvSpPr>
        <p:spPr>
          <a:xfrm>
            <a:off x="539496" y="2542839"/>
            <a:ext cx="8878824" cy="553657"/>
          </a:xfrm>
          <a:prstGeom prst="rect">
            <a:avLst/>
          </a:prstGeom>
          <a:noFill/>
        </p:spPr>
        <p:txBody>
          <a:bodyPr wrap="none" lIns="0" tIns="0" rIns="0" bIns="0" rtlCol="0" anchor="t"/>
          <a:lstStyle/>
          <a:p>
            <a:pPr latinLnBrk="1">
              <a:lnSpc>
                <a:spcPts val="4900"/>
              </a:lnSpc>
              <a:tabLst>
                <a:tab pos="2114550" algn="l"/>
                <a:tab pos="4547235" algn="l"/>
                <a:tab pos="662368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.卵</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B.幼虫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C.蛹</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.成虫</a:t>
            </a:r>
            <a:endParaRPr lang="en-US" altLang="zh-CN" sz="2800" dirty="0"/>
          </a:p>
        </p:txBody>
      </p:sp>
      <p:sp>
        <p:nvSpPr>
          <p:cNvPr id="7" name="QC_5_BD.293_1#d7c290a05?vaa=1&amp;vcp=1&amp;vis=1&amp;pid=89226f998&amp;color=0,0,0&amp;vtp=1&amp;vaab=1&amp;bbb=1&amp;hs=1"/>
          <p:cNvSpPr/>
          <p:nvPr/>
        </p:nvSpPr>
        <p:spPr>
          <a:xfrm>
            <a:off x="539496" y="316450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右图为昆虫的发育模式图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已知B为蛹期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8" name="QC_5_AN.294_1#d7c290a05.bracket?vaa=1&amp;vcp=1&amp;vis=1&amp;pid=89226f998&amp;color=0,0,0&amp;vpa=168&amp;vtp=1&amp;vaab=1"/>
          <p:cNvSpPr/>
          <p:nvPr/>
        </p:nvSpPr>
        <p:spPr>
          <a:xfrm>
            <a:off x="10565353" y="315116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9" name="QC_5_BD.293_2#d7c290a05.choices?vaa=1&amp;vcp=1&amp;vis=1&amp;pid=89226f998&amp;color=0,0,0&amp;vtp=1&amp;vaab=1&amp;bbb=1&amp;hs=1"/>
              <p:cNvSpPr/>
              <p:nvPr/>
            </p:nvSpPr>
            <p:spPr>
              <a:xfrm>
                <a:off x="539496" y="3793979"/>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A.若此图表示蜜蜂的完全变态发育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则D为卵期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A为幼虫期</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B.若此图表示蝉的不完全变态发育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则发育过程为</a:t>
                </a: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C.若此图表示菜粉蝶的发育过程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则C时期对植物的危害最大</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D.若此图表示家蚕的发育过程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为提高蚕丝产量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应延长C时期</a:t>
                </a:r>
                <a:endParaRPr lang="en-US" altLang="zh-CN" sz="2800" dirty="0"/>
              </a:p>
            </p:txBody>
          </p:sp>
        </mc:Choice>
        <mc:Fallback xmlns="">
          <p:sp>
            <p:nvSpPr>
              <p:cNvPr id="9" name="QC_5_BD.293_2#d7c290a05.choices?vaa=1&amp;vcp=1&amp;vis=1&amp;pid=89226f998&amp;color=0,0,0&amp;vtp=1&amp;vaab=1&amp;bbb=1&amp;hs=1"/>
              <p:cNvSpPr>
                <a:spLocks noRot="1" noChangeAspect="1" noMove="1" noResize="1" noEditPoints="1" noAdjustHandles="1" noChangeArrowheads="1" noChangeShapeType="1" noTextEdit="1"/>
              </p:cNvSpPr>
              <p:nvPr/>
            </p:nvSpPr>
            <p:spPr>
              <a:xfrm>
                <a:off x="539496" y="3793979"/>
                <a:ext cx="11109960" cy="2496757"/>
              </a:xfrm>
              <a:prstGeom prst="rect">
                <a:avLst/>
              </a:prstGeom>
              <a:blipFill rotWithShape="1">
                <a:blip r:embed="rId4"/>
                <a:stretch>
                  <a:fillRect l="-3" t="-20" r="3" b="-27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left)">
                                      <p:cBhvr>
                                        <p:cTn id="15" dur="500"/>
                                        <p:tgtEl>
                                          <p:spTgt spid="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8"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5_1#a062f9986?vaa=1&amp;vcp=1&amp;vis=1&amp;pid=89226f998&amp;color=0,0,0&amp;vtp=1&amp;vaab=1&amp;bt=1&amp;bbb=1&amp;hb=1"/>
          <p:cNvSpPr/>
          <p:nvPr/>
        </p:nvSpPr>
        <p:spPr>
          <a:xfrm>
            <a:off x="539496" y="55956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（山东滨州·中考）下列关于植物无性生殖的叙述</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a062f9986.bracket?vaa=1&amp;vcp=1&amp;vis=1&amp;pid=89226f998&amp;color=0,0,0&amp;vpa=169&amp;vtp=1&amp;vaab=1"/>
          <p:cNvSpPr/>
          <p:nvPr/>
        </p:nvSpPr>
        <p:spPr>
          <a:xfrm>
            <a:off x="10404268" y="63512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5_BD.295_2#a062f9986.choices?vaa=1&amp;vcp=1&amp;vis=1&amp;pid=89226f998&amp;color=0,0,0&amp;vtp=1&amp;vaab=1&amp;bbb=1"/>
          <p:cNvSpPr/>
          <p:nvPr/>
        </p:nvSpPr>
        <p:spPr>
          <a:xfrm>
            <a:off x="506635" y="1208595"/>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A.将马铃薯块茎切成小块种植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每块都能长成新个体</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B.进行无性生殖的植物不能进行有性生殖</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C.利用组织培养技术可产生植物新品种</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D.利用嫁接技术可使酸枣树结出冬枣</a:t>
            </a:r>
            <a:endParaRPr lang="en-US" altLang="zh-CN" sz="2800" dirty="0"/>
          </a:p>
        </p:txBody>
      </p:sp>
      <p:sp>
        <p:nvSpPr>
          <p:cNvPr id="5" name="QC_5_BD.297_1#1c02e1da1?vaa=1&amp;vcp=1&amp;vis=1&amp;pid=89226f998&amp;color=0,0,0&amp;vtp=1&amp;vaab=1&amp;bbb=1"/>
          <p:cNvSpPr/>
          <p:nvPr/>
        </p:nvSpPr>
        <p:spPr>
          <a:xfrm>
            <a:off x="506635" y="376618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下列有关变异的说法</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98_1#1c02e1da1.bracket?vaa=1&amp;vcp=1&amp;vis=1&amp;pid=89226f998&amp;color=0,0,0&amp;vpa=170&amp;vtp=1&amp;vaab=1"/>
          <p:cNvSpPr/>
          <p:nvPr/>
        </p:nvSpPr>
        <p:spPr>
          <a:xfrm>
            <a:off x="6028754" y="3752850"/>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297_2#1c02e1da1.choices?vaa=1&amp;vcp=1&amp;vis=1&amp;pid=89226f998&amp;color=0,0,0&amp;vtp=1&amp;vaab=1&amp;bbb=1"/>
          <p:cNvSpPr/>
          <p:nvPr/>
        </p:nvSpPr>
        <p:spPr>
          <a:xfrm>
            <a:off x="506635" y="4395660"/>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.生物的变异都能遗传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.生物的变异都对生物生存有利</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C.变异都是由遗传物质改变引起的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.生物的变异是普遍存在的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9_1#ece2e2390?vaa=1&amp;vcp=1&amp;vis=1&amp;pid=89226f998&amp;color=0,0,0&amp;vtp=1&amp;vaab=1&amp;bt=1&amp;bbb=1"/>
          <p:cNvSpPr/>
          <p:nvPr/>
        </p:nvSpPr>
        <p:spPr>
          <a:xfrm>
            <a:off x="539496" y="18397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下列有关叙述错误的是(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300_1#ece2e2390.bracket?vaa=1&amp;vcp=1&amp;vis=1&amp;pid=89226f998&amp;color=0,0,0&amp;vpa=171&amp;vtp=1&amp;vaab=1"/>
          <p:cNvSpPr/>
          <p:nvPr/>
        </p:nvSpPr>
        <p:spPr>
          <a:xfrm>
            <a:off x="4639215" y="182638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99_2#ece2e2390.choices?vaa=1&amp;vcp=1&amp;vis=1&amp;pid=89226f998&amp;color=0,0,0&amp;vtp=1&amp;vaab=1&amp;bbb=1"/>
          <p:cNvSpPr/>
          <p:nvPr/>
        </p:nvSpPr>
        <p:spPr>
          <a:xfrm>
            <a:off x="539496" y="2471991"/>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A.子女和父母相似</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是由于子女继承了父母的基因</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B.生物的性状都是肉眼可以观察到的特征</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C.小明的A型血和小刚的B型血是一对相对性状</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D.男女性别属于人的性状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与遗传有关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01_1#194be9d14?htil=17&amp;vaa=1&amp;vcp=1&amp;vis=1&amp;pid=89226f998&amp;color=0,0,0&amp;tib=255,255,255&amp;vtp=1&amp;vaab=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934645" y="1884353"/>
            <a:ext cx="2688336"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5_BD.301_2#194be9d14?htil=17&amp;sp=1&amp;vaa=1&amp;vcp=1&amp;vis=1&amp;pid=89226f998&amp;color=0,0,0&amp;vtp=1&amp;vaab=1&amp;bbb=1&amp;hb=1&amp;hs=1"/>
              <p:cNvSpPr/>
              <p:nvPr/>
            </p:nvSpPr>
            <p:spPr>
              <a:xfrm>
                <a:off x="539496" y="1866065"/>
                <a:ext cx="8293608"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生物的性状通常由一对基因控制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体细胞中成对的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基因一般位于成对的染色体上。已知高茎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Dd</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豌豆的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D基因位于如下图所示的位置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正常情况下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基因应</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3" name="QC_5_BD.301_2#194be9d14?htil=17&amp;sp=1&amp;vaa=1&amp;vcp=1&amp;vis=1&amp;pid=89226f998&amp;color=0,0,0&amp;vtp=1&amp;vaab=1&amp;bbb=1&amp;hb=1&amp;hs=1"/>
              <p:cNvSpPr>
                <a:spLocks noRot="1" noChangeAspect="1" noMove="1" noResize="1" noEditPoints="1" noAdjustHandles="1" noChangeArrowheads="1" noChangeShapeType="1" noTextEdit="1"/>
              </p:cNvSpPr>
              <p:nvPr/>
            </p:nvSpPr>
            <p:spPr>
              <a:xfrm>
                <a:off x="539496" y="1866065"/>
                <a:ext cx="8293608" cy="2496757"/>
              </a:xfrm>
              <a:prstGeom prst="rect">
                <a:avLst/>
              </a:prstGeom>
              <a:blipFill rotWithShape="1">
                <a:blip r:embed="rId3"/>
                <a:stretch>
                  <a:fillRect l="-5" t="-17" r="-992" b="-2732"/>
                </a:stretch>
              </a:blipFill>
            </p:spPr>
            <p:txBody>
              <a:bodyPr/>
              <a:lstStyle/>
              <a:p>
                <a:r>
                  <a:rPr lang="zh-CN" altLang="en-US">
                    <a:noFill/>
                  </a:rPr>
                  <a:t> </a:t>
                </a:r>
              </a:p>
            </p:txBody>
          </p:sp>
        </mc:Fallback>
      </mc:AlternateContent>
      <p:sp>
        <p:nvSpPr>
          <p:cNvPr id="4" name="QC_5_BD.301_3#194be9d14.choices?htil=17&amp;vaa=1&amp;vcp=1&amp;vis=1&amp;pid=89226f998&amp;color=0,0,0&amp;vtp=1&amp;vaab=1&amp;bbb=1&amp;hs=1"/>
          <p:cNvSpPr/>
          <p:nvPr/>
        </p:nvSpPr>
        <p:spPr>
          <a:xfrm>
            <a:off x="539496" y="4424943"/>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2800" dirty="0"/>
          </a:p>
        </p:txBody>
      </p:sp>
      <p:sp>
        <p:nvSpPr>
          <p:cNvPr id="5" name="QC_5_AN.302_1#194be9d14.bracket?vaa=1&amp;vcp=1&amp;vis=1&amp;pid=89226f998&amp;color=0,0,0&amp;vpa=172&amp;vtp=1&amp;vaab=1"/>
          <p:cNvSpPr/>
          <p:nvPr/>
        </p:nvSpPr>
        <p:spPr>
          <a:xfrm>
            <a:off x="1527714" y="3795830"/>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1759316" y="3050082"/>
            <a:ext cx="10432684" cy="2827265"/>
          </a:xfrm>
          <a:prstGeom prst="rect">
            <a:avLst/>
          </a:prstGeom>
        </p:spPr>
      </p:pic>
      <p:pic>
        <p:nvPicPr>
          <p:cNvPr id="9" name="图片 8"/>
          <p:cNvPicPr>
            <a:picLocks noChangeAspect="1"/>
          </p:cNvPicPr>
          <p:nvPr/>
        </p:nvPicPr>
        <p:blipFill>
          <a:blip r:embed="rId4"/>
          <a:stretch>
            <a:fillRect/>
          </a:stretch>
        </p:blipFill>
        <p:spPr>
          <a:xfrm>
            <a:off x="344889" y="956278"/>
            <a:ext cx="1095549" cy="4945444"/>
          </a:xfrm>
          <a:prstGeom prst="rect">
            <a:avLst/>
          </a:prstGeom>
        </p:spPr>
      </p:pic>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03_1#d3ac0dafa?vaa=1&amp;vcp=1&amp;vis=1&amp;pid=89226f998&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人体细胞内的染色体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其正常来源是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304_1#d3ac0dafa.bracket?vaa=1&amp;vcp=1&amp;vis=1&amp;pid=89226f998&amp;color=0,0,0&amp;vpa=173&amp;vtp=1&amp;vaab=1"/>
          <p:cNvSpPr/>
          <p:nvPr/>
        </p:nvSpPr>
        <p:spPr>
          <a:xfrm>
            <a:off x="6772814" y="18301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303_2#d3ac0dafa.choices?vaa=1&amp;vcp=1&amp;vis=1&amp;pid=89226f998&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A.一半来自父方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一半来自母方</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B.一半以上来自父方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一半以下来自母方</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C.一半以上来自母方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一半以下来自父方</a:t>
            </a:r>
            <a:endParaRPr lang="en-US" altLang="zh-CN" sz="2800" dirty="0"/>
          </a:p>
          <a:p>
            <a:pPr latinLnBrk="1">
              <a:lnSpc>
                <a:spcPts val="4900"/>
              </a:lnSpc>
            </a:pP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D.与父亲相似的人</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染色体来自父方；与母亲相似的人</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染色体来自母方</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05_1#aa58acd9e?vaa=1&amp;vcp=1&amp;vis=1&amp;pid=89226f998&amp;color=0,0,0&amp;mp=1&amp;vtp=1&amp;vaab=1&amp;bt=1&amp;bbb=1&amp;hb=1"/>
              <p:cNvSpPr/>
              <p:nvPr/>
            </p:nvSpPr>
            <p:spPr>
              <a:xfrm>
                <a:off x="539496" y="931640"/>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（黑龙江·中考）白化病是由隐性基因</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控制的遗传病</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肤色</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表现正常的夫妇生了一个白化病的孩子。如果这对夫妇再生一个孩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子肤</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色表现正常</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那么这个孩子的基因组成是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2" name="QC_5_BD.305_1#aa58acd9e?vaa=1&amp;vcp=1&amp;vis=1&amp;pid=89226f998&amp;color=0,0,0&amp;mp=1&amp;vtp=1&amp;vaab=1&amp;bt=1&amp;bbb=1&amp;hb=1"/>
              <p:cNvSpPr>
                <a:spLocks noRot="1" noChangeAspect="1" noMove="1" noResize="1" noEditPoints="1" noAdjustHandles="1" noChangeArrowheads="1" noChangeShapeType="1" noTextEdit="1"/>
              </p:cNvSpPr>
              <p:nvPr/>
            </p:nvSpPr>
            <p:spPr>
              <a:xfrm>
                <a:off x="539496" y="931640"/>
                <a:ext cx="11109960" cy="1886350"/>
              </a:xfrm>
              <a:prstGeom prst="rect">
                <a:avLst/>
              </a:prstGeom>
              <a:blipFill>
                <a:blip r:embed="rId3"/>
                <a:stretch>
                  <a:fillRect l="-1976" r="-878" b="-10356"/>
                </a:stretch>
              </a:blipFill>
            </p:spPr>
            <p:txBody>
              <a:bodyPr/>
              <a:lstStyle/>
              <a:p>
                <a:r>
                  <a:rPr lang="zh-CN" altLang="en-US">
                    <a:noFill/>
                  </a:rPr>
                  <a:t> </a:t>
                </a:r>
              </a:p>
            </p:txBody>
          </p:sp>
        </mc:Fallback>
      </mc:AlternateContent>
      <p:sp>
        <p:nvSpPr>
          <p:cNvPr id="3" name="QC_5_AN.1_1#aa58acd9e.bracket?vaa=1&amp;vcp=1&amp;vis=1&amp;pid=89226f998&amp;color=0,0,0&amp;mp=1&amp;vpa=174&amp;vtp=1&amp;vaab=1"/>
          <p:cNvSpPr/>
          <p:nvPr/>
        </p:nvSpPr>
        <p:spPr>
          <a:xfrm>
            <a:off x="6900561" y="218487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4" name="QC_5_BD.305_2#aa58acd9e.choices?vaa=1&amp;vcp=1&amp;vis=1&amp;pid=89226f998&amp;color=0,0,0&amp;vtp=1&amp;vaab=1&amp;bbb=1"/>
              <p:cNvSpPr/>
              <p:nvPr/>
            </p:nvSpPr>
            <p:spPr>
              <a:xfrm>
                <a:off x="539496" y="2856706"/>
                <a:ext cx="11109960" cy="555244"/>
              </a:xfrm>
              <a:prstGeom prst="rect">
                <a:avLst/>
              </a:prstGeom>
              <a:noFill/>
            </p:spPr>
            <p:txBody>
              <a:bodyPr wrap="none" lIns="0" tIns="0" rIns="0" bIns="0" rtlCol="0" anchor="t"/>
              <a:lstStyle/>
              <a:p>
                <a:pPr latinLnBrk="1">
                  <a:lnSpc>
                    <a:spcPts val="5000"/>
                  </a:lnSpc>
                  <a:tabLst>
                    <a:tab pos="3174365" algn="l"/>
                    <a:tab pos="6412230" algn="l"/>
                    <a:tab pos="89007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5_BD.305_2#aa58acd9e.choices?vaa=1&amp;vcp=1&amp;vis=1&amp;pid=89226f998&amp;color=0,0,0&amp;vtp=1&amp;vaab=1&amp;bbb=1"/>
              <p:cNvSpPr>
                <a:spLocks noRot="1" noChangeAspect="1" noMove="1" noResize="1" noEditPoints="1" noAdjustHandles="1" noChangeArrowheads="1" noChangeShapeType="1" noTextEdit="1"/>
              </p:cNvSpPr>
              <p:nvPr/>
            </p:nvSpPr>
            <p:spPr>
              <a:xfrm>
                <a:off x="539496" y="2856706"/>
                <a:ext cx="11109960" cy="555244"/>
              </a:xfrm>
              <a:prstGeom prst="rect">
                <a:avLst/>
              </a:prstGeom>
              <a:blipFill rotWithShape="1">
                <a:blip r:embed="rId4"/>
                <a:stretch>
                  <a:fillRect l="-3" t="-86" r="3" b="-14278"/>
                </a:stretch>
              </a:blipFill>
            </p:spPr>
            <p:txBody>
              <a:bodyPr/>
              <a:lstStyle/>
              <a:p>
                <a:r>
                  <a:rPr lang="zh-CN" altLang="en-US">
                    <a:noFill/>
                  </a:rPr>
                  <a:t> </a:t>
                </a:r>
              </a:p>
            </p:txBody>
          </p:sp>
        </mc:Fallback>
      </mc:AlternateContent>
      <p:pic>
        <p:nvPicPr>
          <p:cNvPr id="5" name="QC_5_BD.307_1#4b045ea4e?htil=18&amp;vaa=1&amp;vcp=1&amp;vis=1&amp;pid=89226f998&amp;color=0,0,0&amp;tib=255,255,255&amp;vtp=1&amp;vaab=1&amp;hs=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170649" y="3440906"/>
            <a:ext cx="5422392" cy="1152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307_2#4b045ea4e?htil=18&amp;sp=1&amp;vaa=1&amp;vcp=1&amp;vis=1&amp;pid=89226f998&amp;color=0,0,0&amp;vtp=1&amp;vaab=1&amp;bbb=1&amp;hb=1&amp;hs=1"/>
          <p:cNvSpPr/>
          <p:nvPr/>
        </p:nvSpPr>
        <p:spPr>
          <a:xfrm>
            <a:off x="539496" y="3422618"/>
            <a:ext cx="555955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下列图示中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能正确表示生殖细</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胞中染色体和基因组成的是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7" name="QC_5_AN.308_1#4b045ea4e.bracket?vaa=1&amp;vcp=1&amp;vis=1&amp;pid=89226f998&amp;color=0,0,0&amp;vpa=175&amp;vtp=1&amp;vaab=1"/>
          <p:cNvSpPr/>
          <p:nvPr/>
        </p:nvSpPr>
        <p:spPr>
          <a:xfrm>
            <a:off x="5083715" y="40569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8" name="QC_5_BD.307_3#4b045ea4e.choices?htil=18&amp;vaa=1&amp;vcp=1&amp;vis=1&amp;pid=89226f998&amp;color=0,0,0&amp;vtp=1&amp;vaab=1&amp;bbb=1&amp;hs=1"/>
          <p:cNvSpPr/>
          <p:nvPr/>
        </p:nvSpPr>
        <p:spPr>
          <a:xfrm>
            <a:off x="539995" y="4697063"/>
            <a:ext cx="11112011" cy="1201357"/>
          </a:xfrm>
          <a:prstGeom prst="rect">
            <a:avLst/>
          </a:prstGeom>
          <a:noFill/>
        </p:spPr>
        <p:txBody>
          <a:bodyPr wrap="none" lIns="0" tIns="0" rIns="0" bIns="0" rtlCol="0" anchor="t"/>
          <a:lstStyle/>
          <a:p>
            <a:pPr latinLnBrk="1">
              <a:lnSpc>
                <a:spcPts val="5100"/>
              </a:lnSpc>
              <a:tabLst>
                <a:tab pos="2887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.①和④</a:t>
            </a:r>
            <a:endParaRPr lang="en-US" altLang="zh-CN" sz="2800" dirty="0"/>
          </a:p>
          <a:p>
            <a:pPr latinLnBrk="1">
              <a:lnSpc>
                <a:spcPts val="4900"/>
              </a:lnSpc>
              <a:tabLst>
                <a:tab pos="288734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.③和④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09_1#b1368793c?vaa=1&amp;vcp=1&amp;vis=1&amp;pid=89226f998&amp;color=0,0,0&amp;mp=1&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下列农业生产的实例中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利用植物有性生殖原理的是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310_1#b1368793c.bracket?vaa=1&amp;vcp=1&amp;vis=1&amp;pid=89226f998&amp;color=0,0,0&amp;mp=1&amp;vpa=176&amp;vtp=1&amp;vaab=1"/>
          <p:cNvSpPr/>
          <p:nvPr/>
        </p:nvSpPr>
        <p:spPr>
          <a:xfrm>
            <a:off x="9439814"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309_2#b1368793c.choices?vaa=1&amp;vcp=1&amp;vis=1&amp;pid=89226f998&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A.运用植物组织培养技术</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快速繁殖草莓</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B.通过品种间的杂交</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培育高产抗病水稻</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C.将接穗紧密地接到砧木上</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繁育品质优良的苹果</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D.将枝条剪成小段插入土中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大量繁殖甘薯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11_1#c656915c6?vaa=1&amp;vcp=1&amp;vis=1&amp;pid=89226f998&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下列对植物无性生殖的叙述</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312_1#c656915c6.bracket?vaa=1&amp;vcp=1&amp;vis=1&amp;pid=89226f998&amp;color=0,0,0&amp;vpa=177&amp;vtp=1&amp;vaab=1"/>
          <p:cNvSpPr/>
          <p:nvPr/>
        </p:nvSpPr>
        <p:spPr>
          <a:xfrm>
            <a:off x="7286594"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311_2#c656915c6.choices?vaa=1&amp;vcp=1&amp;vis=1&amp;pid=89226f998&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A.将马铃薯块茎切成小块种植时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每块都能长成新个体</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B.采用嫁接方式可使一棵桃树上结出不同品种的桃</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C.利用扦插方式可使一株白色菊花开出各色花朵</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D.植物的无性生殖有利于植物的变异和进化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13_1#3ff60d9d8?sp=1&amp;vaa=1&amp;vcp=1&amp;vis=1&amp;pid=89226f998&amp;color=0,0,0&amp;vtp=1&amp;vaab=1&amp;bt=1&amp;bbb=1"/>
          <p:cNvSpPr/>
          <p:nvPr/>
        </p:nvSpPr>
        <p:spPr>
          <a:xfrm>
            <a:off x="539496" y="123999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下图为染色体结构示意图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314_1#3ff60d9d8.bracket?vaa=1&amp;vcp=1&amp;vis=1&amp;pid=89226f998&amp;color=0,0,0&amp;vpa=178&amp;vtp=1&amp;vaab=1"/>
          <p:cNvSpPr/>
          <p:nvPr/>
        </p:nvSpPr>
        <p:spPr>
          <a:xfrm>
            <a:off x="8373014" y="122666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313_2#3ff60d9d8?htil=19&amp;vaa=1&amp;vcp=1&amp;vis=1&amp;pid=89226f99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68810" y="1926177"/>
            <a:ext cx="3648456"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5_BD.313_3#3ff60d9d8.choices?htil=19&amp;vaa=1&amp;vcp=1&amp;vis=1&amp;pid=89226f998&amp;color=0,0,0&amp;vtp=1&amp;vaab=1&amp;bbb=1&amp;hb=1"/>
              <p:cNvSpPr/>
              <p:nvPr/>
            </p:nvSpPr>
            <p:spPr>
              <a:xfrm>
                <a:off x="539496" y="1799177"/>
                <a:ext cx="7333488" cy="37921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A.图中①是染色体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③是蛋白质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B.染色体是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的载体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基因是有遗传效应的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DNA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片段</a:t>
                </a:r>
                <a:endParaRPr lang="en-US" altLang="zh-CN" sz="2800" dirty="0"/>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C.人的正常体细胞中有23对染色体</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D.若该图为一名女孩的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则这条染色体</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一定来自她的母亲</a:t>
                </a:r>
                <a:endParaRPr lang="en-US" altLang="zh-CN" sz="2800" dirty="0"/>
              </a:p>
            </p:txBody>
          </p:sp>
        </mc:Choice>
        <mc:Fallback xmlns="">
          <p:sp>
            <p:nvSpPr>
              <p:cNvPr id="5" name="QC_5_BD.313_3#3ff60d9d8.choices?htil=19&amp;vaa=1&amp;vcp=1&amp;vis=1&amp;pid=89226f998&amp;color=0,0,0&amp;vtp=1&amp;vaab=1&amp;bbb=1&amp;hb=1"/>
              <p:cNvSpPr>
                <a:spLocks noRot="1" noChangeAspect="1" noMove="1" noResize="1" noEditPoints="1" noAdjustHandles="1" noChangeArrowheads="1" noChangeShapeType="1" noTextEdit="1"/>
              </p:cNvSpPr>
              <p:nvPr/>
            </p:nvSpPr>
            <p:spPr>
              <a:xfrm>
                <a:off x="539496" y="1799177"/>
                <a:ext cx="7333488" cy="3792157"/>
              </a:xfrm>
              <a:prstGeom prst="rect">
                <a:avLst/>
              </a:prstGeom>
              <a:blipFill rotWithShape="1">
                <a:blip r:embed="rId4"/>
                <a:stretch>
                  <a:fillRect l="-5" t="-6" r="-958" b="-180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81a0dba83?vcp=1&amp;pid=60013ec9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拓展延伸</a:t>
            </a:r>
            <a:endParaRPr lang="en-US" altLang="zh-CN" sz="3200" dirty="0"/>
          </a:p>
        </p:txBody>
      </p:sp>
      <p:sp>
        <p:nvSpPr>
          <p:cNvPr id="3" name="QC_5_BD.315_1#68c0a0593?vaa=1&amp;vcp=1&amp;vis=1&amp;pid=81a0dba83&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关于人的生殖和发育过程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下列说法你不认同的是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316_1#68c0a0593.bracket?vaa=1&amp;vcp=1&amp;vis=1&amp;pid=81a0dba83&amp;color=0,0,0&amp;vpa=179&amp;vtp=1&amp;vaab=1"/>
          <p:cNvSpPr/>
          <p:nvPr/>
        </p:nvSpPr>
        <p:spPr>
          <a:xfrm>
            <a:off x="8906414" y="126249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5_BD.315_2#68c0a0593.choices?vaa=1&amp;vcp=1&amp;vis=1&amp;pid=81a0dba83&amp;color=0,0,0&amp;vtp=1&amp;vaab=1&amp;bbb=1"/>
          <p:cNvSpPr/>
          <p:nvPr/>
        </p:nvSpPr>
        <p:spPr>
          <a:xfrm>
            <a:off x="539496" y="190802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A.子宫是胚胎发育的场所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.胎儿和母体进行物质交换的结构是胚盘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.青春期的男生和女生在性激素的作用下出现第二性征</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.青春期是人生中最重要的生长发育时期</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17_1#784cc17bc?vaa=1&amp;vcp=1&amp;vis=1&amp;pid=81a0dba83&amp;color=0,0,0&amp;vtp=1&amp;vaab=1&amp;bt=1&amp;bbb=1"/>
          <p:cNvSpPr/>
          <p:nvPr/>
        </p:nvSpPr>
        <p:spPr>
          <a:xfrm>
            <a:off x="539496" y="87706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下列关于人的生殖和性别决定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784cc17bc.bracket?vaa=1&amp;vcp=1&amp;vis=1&amp;pid=81a0dba83&amp;color=0,0,0&amp;vpa=180&amp;vtp=1&amp;vaab=1"/>
          <p:cNvSpPr/>
          <p:nvPr/>
        </p:nvSpPr>
        <p:spPr>
          <a:xfrm>
            <a:off x="8195214" y="86372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317_2#784cc17bc.choices?vaa=1&amp;vcp=1&amp;vis=1&amp;pid=81a0dba83&amp;color=0,0,0&amp;vtp=1&amp;vaab=1&amp;bbb=1"/>
          <p:cNvSpPr/>
          <p:nvPr/>
        </p:nvSpPr>
        <p:spPr>
          <a:xfrm>
            <a:off x="539496" y="1509331"/>
            <a:ext cx="11109960"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A.人的生殖细胞中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全部染色体都成对存在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B.人的受精场所是子宫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生命的起点是受精卵</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C.胎盘是母体与胎儿进行物质交换的器官</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D.生男生女由卵细胞中性染色体的类型决定</a:t>
            </a:r>
            <a:endParaRPr lang="en-US" altLang="zh-CN" sz="2800" dirty="0"/>
          </a:p>
        </p:txBody>
      </p:sp>
      <p:sp>
        <p:nvSpPr>
          <p:cNvPr id="5" name="QC_5_BD.319_1#ac5172a7b?vaa=1&amp;vcp=1&amp;vis=1&amp;pid=81a0dba83&amp;color=0,0,0&amp;vtp=1&amp;vaab=1&amp;bbb=1"/>
          <p:cNvSpPr/>
          <p:nvPr/>
        </p:nvSpPr>
        <p:spPr>
          <a:xfrm>
            <a:off x="539496" y="4066921"/>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蝗虫在生长过程中必须蜕皮的原因是(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320_1#ac5172a7b.bracket?vaa=1&amp;vcp=1&amp;vis=1&amp;pid=81a0dba83&amp;color=0,0,0&amp;vpa=181&amp;vtp=1&amp;vaab=1"/>
          <p:cNvSpPr/>
          <p:nvPr/>
        </p:nvSpPr>
        <p:spPr>
          <a:xfrm>
            <a:off x="6772814" y="405358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319_2#ac5172a7b.choices?vaa=1&amp;vcp=1&amp;vis=1&amp;pid=81a0dba83&amp;color=0,0,0&amp;vtp=1&amp;vaab=1&amp;bbb=1"/>
          <p:cNvSpPr/>
          <p:nvPr/>
        </p:nvSpPr>
        <p:spPr>
          <a:xfrm>
            <a:off x="539496" y="4696396"/>
            <a:ext cx="11109960" cy="1201357"/>
          </a:xfrm>
          <a:prstGeom prst="rect">
            <a:avLst/>
          </a:prstGeom>
          <a:noFill/>
        </p:spPr>
        <p:txBody>
          <a:bodyPr wrap="none" lIns="0" tIns="0" rIns="0" bIns="0" rtlCol="0" anchor="t"/>
          <a:lstStyle/>
          <a:p>
            <a:pPr latinLnBrk="1">
              <a:lnSpc>
                <a:spcPts val="5100"/>
              </a:lnSpc>
              <a:tabLst>
                <a:tab pos="563118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A.外骨骼不能随身体的生长而生长</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B.外骨骼损坏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需形成新的外骨骼</a:t>
            </a:r>
            <a:endParaRPr lang="en-US" altLang="zh-CN" sz="2800" dirty="0"/>
          </a:p>
          <a:p>
            <a:pPr latinLnBrk="1">
              <a:lnSpc>
                <a:spcPts val="4900"/>
              </a:lnSpc>
              <a:tabLst>
                <a:tab pos="563118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C.表皮细胞老化、死亡</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D.蝗虫的形态发生变化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1_1#9c91fd741?sp=1&amp;vaa=1&amp;vcp=1&amp;vis=1&amp;pid=81a0dba83&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（广东深圳·中考）切下的胡萝卜末端在适量水中能长成胡萝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卜苗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如下图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下列繁殖方法与此不同的是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322_1#9c91fd741.bracket?vaa=1&amp;vcp=1&amp;vis=1&amp;pid=81a0dba83&amp;color=0,0,0&amp;vpa=182&amp;vtp=1&amp;vaab=1"/>
          <p:cNvSpPr/>
          <p:nvPr/>
        </p:nvSpPr>
        <p:spPr>
          <a:xfrm>
            <a:off x="6524043" y="218647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321_2#9c91fd741?htil=20&amp;vaa=1&amp;vcp=1&amp;vis=1&amp;pid=81a0dba8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911188" y="2858897"/>
            <a:ext cx="4626864" cy="1636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321_3#9c91fd741.choices?htil=20&amp;vaa=1&amp;vcp=1&amp;vis=1&amp;pid=81a0dba83&amp;color=0,0,0&amp;vtp=1&amp;vaab=1&amp;bbb=1"/>
          <p:cNvSpPr/>
          <p:nvPr/>
        </p:nvSpPr>
        <p:spPr>
          <a:xfrm>
            <a:off x="539496" y="2804985"/>
            <a:ext cx="634593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A.无心插柳柳成荫</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B.椒草叶片长成新植株</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C.马铃薯块茎生根发芽</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D.春种一粒粟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秋收万颗子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3_1#a82b3dd27?vaa=1&amp;vcp=1&amp;vis=1&amp;pid=81a0dba83&amp;color=0,0,0&amp;vtp=1&amp;vaab=1&amp;bt=1&amp;bbb=1&amp;hb=1"/>
          <p:cNvSpPr/>
          <p:nvPr/>
        </p:nvSpPr>
        <p:spPr>
          <a:xfrm>
            <a:off x="539496" y="554400"/>
            <a:ext cx="11109960" cy="10775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袁隆平院士把毕生心血献给了杂交水稻。下列关于杂交育种的说法</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a82b3dd27.bracket?vaa=1&amp;vcp=1&amp;vis=1&amp;pid=81a0dba83&amp;color=0,0,0&amp;vpa=183&amp;vtp=1&amp;vaab=1"/>
          <p:cNvSpPr/>
          <p:nvPr/>
        </p:nvSpPr>
        <p:spPr>
          <a:xfrm>
            <a:off x="2238914" y="1119296"/>
            <a:ext cx="495300" cy="501142"/>
          </a:xfrm>
          <a:prstGeom prst="rect">
            <a:avLst/>
          </a:prstGeom>
          <a:noFill/>
        </p:spPr>
        <p:txBody>
          <a:bodyPr wrap="none" lIns="0" tIns="0" rIns="0" bIns="0" rtlCol="0" anchor="t"/>
          <a:lstStyle/>
          <a:p>
            <a:pPr algn="ctr" latinLnBrk="1">
              <a:lnSpc>
                <a:spcPts val="4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323_2#a82b3dd27.choices?vaa=1&amp;vcp=1&amp;vis=1&amp;pid=81a0dba83&amp;color=0,0,0&amp;vtp=1&amp;vaab=1&amp;bbb=1"/>
          <p:cNvSpPr/>
          <p:nvPr/>
        </p:nvSpPr>
        <p:spPr>
          <a:xfrm>
            <a:off x="539496" y="1695304"/>
            <a:ext cx="11109960" cy="2220532"/>
          </a:xfrm>
          <a:prstGeom prst="rect">
            <a:avLst/>
          </a:prstGeom>
          <a:noFill/>
        </p:spPr>
        <p:txBody>
          <a:bodyPr wrap="none" lIns="0" tIns="0" rIns="0" bIns="0" rtlCol="0" anchor="t"/>
          <a:lstStyle/>
          <a:p>
            <a:pPr algn="l"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A.属于有性生殖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新品种的基因组成没有发生改变</a:t>
            </a:r>
            <a:endParaRPr lang="en-US" altLang="zh-CN" sz="2800" dirty="0"/>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B.属于有性生殖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新品种的基因组成发生了改变</a:t>
            </a:r>
            <a:endParaRPr lang="en-US" altLang="zh-CN" sz="2800" dirty="0"/>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C.属于无性生殖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新品种的基因组成没有发生改变</a:t>
            </a:r>
            <a:endParaRPr lang="en-US" altLang="zh-CN" sz="2800" dirty="0"/>
          </a:p>
          <a:p>
            <a:pPr latinLnBrk="1">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D.属于无性生殖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新品种的基因组成发生了改变</a:t>
            </a:r>
            <a:endParaRPr lang="en-US" altLang="zh-CN" sz="2800" dirty="0"/>
          </a:p>
        </p:txBody>
      </p:sp>
      <mc:AlternateContent xmlns:mc="http://schemas.openxmlformats.org/markup-compatibility/2006">
        <mc:Choice xmlns:a14="http://schemas.microsoft.com/office/drawing/2010/main" Requires="a14">
          <p:sp>
            <p:nvSpPr>
              <p:cNvPr id="5" name="QC_5_BD.325_1#78a91a24c?vaa=1&amp;vcp=1&amp;vis=1&amp;pid=81a0dba83&amp;color=0,0,0&amp;vtp=1&amp;vaab=1&amp;bbb=1&amp;hb=1"/>
              <p:cNvSpPr/>
              <p:nvPr/>
            </p:nvSpPr>
            <p:spPr>
              <a:xfrm>
                <a:off x="539496" y="3968604"/>
                <a:ext cx="11109960" cy="1674754"/>
              </a:xfrm>
              <a:prstGeom prst="rect">
                <a:avLst/>
              </a:prstGeom>
              <a:noFill/>
            </p:spPr>
            <p:txBody>
              <a:bodyPr wrap="square" lIns="0" tIns="0" rIns="0" bIns="0" rtlCol="0" anchor="t">
                <a:spAutoFit/>
              </a:bodyPr>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（四川乐山·中考）同一品种的结球甘蓝（圆白菜）</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在北京</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栽培，</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长成的叶球重</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1∼3</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千克；引种到西藏后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叶球的重量普遍增加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大的竟达到6.5千克。这说明对结球甘蓝性状表现起作用的是(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5" name="QC_5_BD.325_1#78a91a24c?vaa=1&amp;vcp=1&amp;vis=1&amp;pid=81a0dba83&amp;color=0,0,0&amp;vtp=1&amp;vaab=1&amp;bbb=1&amp;hb=1"/>
              <p:cNvSpPr>
                <a:spLocks noRot="1" noChangeAspect="1" noMove="1" noResize="1" noEditPoints="1" noAdjustHandles="1" noChangeArrowheads="1" noChangeShapeType="1" noTextEdit="1"/>
              </p:cNvSpPr>
              <p:nvPr/>
            </p:nvSpPr>
            <p:spPr>
              <a:xfrm>
                <a:off x="539496" y="3968604"/>
                <a:ext cx="11109960" cy="1674754"/>
              </a:xfrm>
              <a:prstGeom prst="rect">
                <a:avLst/>
              </a:prstGeom>
              <a:blipFill>
                <a:blip r:embed="rId3"/>
                <a:stretch>
                  <a:fillRect l="-1976" t="-2909" r="-1153" b="-12000"/>
                </a:stretch>
              </a:blipFill>
            </p:spPr>
            <p:txBody>
              <a:bodyPr/>
              <a:lstStyle/>
              <a:p>
                <a:r>
                  <a:rPr lang="zh-CN" altLang="en-US">
                    <a:noFill/>
                  </a:rPr>
                  <a:t> </a:t>
                </a:r>
              </a:p>
            </p:txBody>
          </p:sp>
        </mc:Fallback>
      </mc:AlternateContent>
      <p:sp>
        <p:nvSpPr>
          <p:cNvPr id="6" name="QC_5_AN.326_1#78a91a24c.bracket?vaa=1&amp;vcp=1&amp;vis=1&amp;pid=81a0dba83&amp;color=0,0,0&amp;vpa=184&amp;vtp=1&amp;vaab=1"/>
          <p:cNvSpPr/>
          <p:nvPr/>
        </p:nvSpPr>
        <p:spPr>
          <a:xfrm>
            <a:off x="9498085" y="5142216"/>
            <a:ext cx="515938" cy="501142"/>
          </a:xfrm>
          <a:prstGeom prst="rect">
            <a:avLst/>
          </a:prstGeom>
          <a:noFill/>
        </p:spPr>
        <p:txBody>
          <a:bodyPr wrap="none" lIns="0" tIns="0" rIns="0" bIns="0" rtlCol="0" anchor="t"/>
          <a:lstStyle/>
          <a:p>
            <a:pPr algn="ctr" latinLnBrk="1">
              <a:lnSpc>
                <a:spcPts val="4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325_2#78a91a24c.choices?vaa=1&amp;vcp=1&amp;vis=1&amp;pid=81a0dba83&amp;color=0,0,0&amp;vtp=1&amp;vaab=1&amp;bbb=1"/>
          <p:cNvSpPr/>
          <p:nvPr/>
        </p:nvSpPr>
        <p:spPr>
          <a:xfrm>
            <a:off x="539496" y="5693455"/>
            <a:ext cx="11109960" cy="506032"/>
          </a:xfrm>
          <a:prstGeom prst="rect">
            <a:avLst/>
          </a:prstGeom>
          <a:noFill/>
        </p:spPr>
        <p:txBody>
          <a:bodyPr wrap="none" lIns="0" tIns="0" rIns="0" bIns="0" rtlCol="0" anchor="t"/>
          <a:lstStyle/>
          <a:p>
            <a:pPr latinLnBrk="1">
              <a:lnSpc>
                <a:spcPts val="4400"/>
              </a:lnSpc>
              <a:tabLst>
                <a:tab pos="2406015" algn="l"/>
                <a:tab pos="4773930" algn="l"/>
                <a:tab pos="7853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.环境</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B.基因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C.海拔高度</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.基因和环境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7_1#bdc758c2e?vaa=1&amp;vcp=1&amp;vis=1&amp;pid=81a0dba83&amp;color=0,0,0&amp;vtp=1&amp;vaab=1&amp;bt=1&amp;bbb=1&amp;hb=1"/>
          <p:cNvSpPr/>
          <p:nvPr/>
        </p:nvSpPr>
        <p:spPr>
          <a:xfrm>
            <a:off x="539496" y="120446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（四川泸州·中考）玉米的传粉可发生在同株植物</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也可发生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在异</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株植物之间。玉米籽粒的甜和非甜是一对相对性状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将纯种甜玉米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种非甜玉米间隔进行种植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328_1#bdc758c2e.bracket?vaa=1&amp;vcp=1&amp;vis=1&amp;pid=81a0dba83&amp;color=0,0,0&amp;vpa=185&amp;vtp=1&amp;vaab=1"/>
          <p:cNvSpPr/>
          <p:nvPr/>
        </p:nvSpPr>
        <p:spPr>
          <a:xfrm>
            <a:off x="7906102" y="25603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327_2#bdc758c2e.choices?vaa=1&amp;vcp=1&amp;vis=1&amp;pid=81a0dba83&amp;color=0,0,0&amp;vtp=1&amp;vaab=1&amp;bb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A.玉米雌蕊和雄蕊中的有机物主要由叶片通过导管输送而来</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B.玉米同株间的传粉属自花传粉</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异株间的传粉属异花传粉</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C.若非甜玉米为显性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则甜玉米植株上所结籽粒有甜玉米</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D.若甜玉米为显性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则甜玉米植株上所结籽粒有非甜玉米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b9b6526bd.fixed?vcp=1&amp;pid=bebeb5112&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生命的延续</a:t>
            </a:r>
            <a:endParaRPr lang="en-US" altLang="zh-CN" sz="4000" dirty="0"/>
          </a:p>
        </p:txBody>
      </p:sp>
      <p:sp>
        <p:nvSpPr>
          <p:cNvPr id="3" name="C_3_BD#b9b6526bd.fixed?vcp=1&amp;pid=bebeb5112&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知识大集结</a:t>
            </a:r>
            <a:endParaRPr lang="en-US" altLang="zh-CN" sz="4000" dirty="0"/>
          </a:p>
        </p:txBody>
      </p:sp>
    </p:spTree>
  </p:cSld>
  <p:clrMapOvr>
    <a:masterClrMapping/>
  </p:clrMapOvr>
  <p:transition>
    <p:split dir="in"/>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9_1#2d95803a4?vaa=1&amp;vcp=1&amp;vis=1&amp;pid=81a0dba83&amp;color=0,0,0&amp;vtp=1&amp;vaab=1&amp;bt=1&amp;bbb=1&amp;hb=1"/>
          <p:cNvSpPr/>
          <p:nvPr/>
        </p:nvSpPr>
        <p:spPr>
          <a:xfrm>
            <a:off x="539496" y="2191512"/>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（江苏盐城·中考）人的有酒窝和无酒窝是一对相对性状。一</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酒窝的夫妇生了一个无酒窝的孩子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这对夫妇再生一个无酒窝孩子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能性是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330_1#2d95803a4.bracket?vaa=1&amp;vcp=1&amp;vis=1&amp;pid=81a0dba83&amp;color=0,0,0&amp;vpa=186&amp;vtp=1&amp;vaab=1"/>
          <p:cNvSpPr/>
          <p:nvPr/>
        </p:nvSpPr>
        <p:spPr>
          <a:xfrm>
            <a:off x="1176596" y="353961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4" name="QC_5_BD.329_2#2d95803a4.choices?vaa=1&amp;vcp=1&amp;vis=1&amp;pid=81a0dba83&amp;color=0,0,0&amp;vtp=1&amp;vaab=1&amp;bbb=1"/>
              <p:cNvSpPr/>
              <p:nvPr/>
            </p:nvSpPr>
            <p:spPr>
              <a:xfrm>
                <a:off x="539496" y="4107434"/>
                <a:ext cx="11109960" cy="555244"/>
              </a:xfrm>
              <a:prstGeom prst="rect">
                <a:avLst/>
              </a:prstGeom>
              <a:noFill/>
            </p:spPr>
            <p:txBody>
              <a:bodyPr wrap="none" lIns="0" tIns="0" rIns="0" bIns="0" rtlCol="0" anchor="t"/>
              <a:lstStyle/>
              <a:p>
                <a:pPr latinLnBrk="1">
                  <a:lnSpc>
                    <a:spcPts val="5000"/>
                  </a:lnSpc>
                  <a:tabLst>
                    <a:tab pos="2802890" algn="l"/>
                    <a:tab pos="5567680" algn="l"/>
                    <a:tab pos="833247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1/4</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3/4</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1/8</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5_BD.329_2#2d95803a4.choices?vaa=1&amp;vcp=1&amp;vis=1&amp;pid=81a0dba83&amp;color=0,0,0&amp;vtp=1&amp;vaab=1&amp;bbb=1"/>
              <p:cNvSpPr>
                <a:spLocks noRot="1" noChangeAspect="1" noMove="1" noResize="1" noEditPoints="1" noAdjustHandles="1" noChangeArrowheads="1" noChangeShapeType="1" noTextEdit="1"/>
              </p:cNvSpPr>
              <p:nvPr/>
            </p:nvSpPr>
            <p:spPr>
              <a:xfrm>
                <a:off x="539496" y="4107434"/>
                <a:ext cx="11109960" cy="555244"/>
              </a:xfrm>
              <a:prstGeom prst="rect">
                <a:avLst/>
              </a:prstGeom>
              <a:blipFill rotWithShape="1">
                <a:blip r:embed="rId3"/>
                <a:stretch>
                  <a:fillRect l="-3" t="-46" r="3" b="-1431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31_1#16cb90f9f?vaa=1&amp;vcp=1&amp;vis=1&amp;pid=81a0dba83&amp;color=0,0,0&amp;vtp=1&amp;vaab=1&amp;bt=1&amp;bbb=1&amp;hb=1"/>
              <p:cNvSpPr/>
              <p:nvPr/>
            </p:nvSpPr>
            <p:spPr>
              <a:xfrm>
                <a:off x="539496" y="78568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小明发现爸爸妈妈的发际线都是“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字形</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而自己的发际线是平直的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他利用所学的遗传学知识来解释这种性状的遗传规律。下列分析错误的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2" name="QC_5_BD.331_1#16cb90f9f?vaa=1&amp;vcp=1&amp;vis=1&amp;pid=81a0dba83&amp;color=0,0,0&amp;vtp=1&amp;vaab=1&amp;bt=1&amp;bbb=1&amp;hb=1"/>
              <p:cNvSpPr>
                <a:spLocks noRot="1" noChangeAspect="1" noMove="1" noResize="1" noEditPoints="1" noAdjustHandles="1" noChangeArrowheads="1" noChangeShapeType="1" noTextEdit="1"/>
              </p:cNvSpPr>
              <p:nvPr/>
            </p:nvSpPr>
            <p:spPr>
              <a:xfrm>
                <a:off x="539496" y="785686"/>
                <a:ext cx="11109960" cy="1849057"/>
              </a:xfrm>
              <a:prstGeom prst="rect">
                <a:avLst/>
              </a:prstGeom>
              <a:blipFill rotWithShape="1">
                <a:blip r:embed="rId3"/>
                <a:stretch>
                  <a:fillRect l="-3" t="-10" r="-888" b="-3702"/>
                </a:stretch>
              </a:blipFill>
            </p:spPr>
            <p:txBody>
              <a:bodyPr/>
              <a:lstStyle/>
              <a:p>
                <a:r>
                  <a:rPr lang="zh-CN" altLang="en-US">
                    <a:noFill/>
                  </a:rPr>
                  <a:t> </a:t>
                </a:r>
              </a:p>
            </p:txBody>
          </p:sp>
        </mc:Fallback>
      </mc:AlternateContent>
      <p:sp>
        <p:nvSpPr>
          <p:cNvPr id="3" name="QC_5_AN.332_1#16cb90f9f.bracket?vaa=1&amp;vcp=1&amp;vis=1&amp;pid=81a0dba83&amp;color=0,0,0&amp;vpa=187&amp;vtp=1&amp;vaab=1"/>
          <p:cNvSpPr/>
          <p:nvPr/>
        </p:nvSpPr>
        <p:spPr>
          <a:xfrm>
            <a:off x="1172115" y="206775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5_BD.331_2#16cb90f9f.choices?vaa=1&amp;vcp=1&amp;vis=1&amp;pid=81a0dba83&amp;color=0,0,0&amp;vtp=1&amp;vaab=1&amp;bbb=1&amp;hb=1"/>
              <p:cNvSpPr/>
              <p:nvPr/>
            </p:nvSpPr>
            <p:spPr>
              <a:xfrm>
                <a:off x="539496" y="2645474"/>
                <a:ext cx="11109960" cy="323850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”字形发际线和平直发际线在遗传学上可称为相对性状</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B.爸爸妈妈通过生殖细胞将控制发际线形状的基因传递给小明</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C.如果用A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表示控制发际线形状的基因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那么控制小明发际线形状的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基因组成为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D.小明的父母再生一个平直发际线的女孩的概率是</a:t>
                </a:r>
                <a14:m>
                  <m:oMath xmlns:m="http://schemas.openxmlformats.org/officeDocument/2006/math">
                    <m:f>
                      <m:f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num>
                      <m:den>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5_BD.331_2#16cb90f9f.choices?vaa=1&amp;vcp=1&amp;vis=1&amp;pid=81a0dba83&amp;color=0,0,0&amp;vtp=1&amp;vaab=1&amp;bbb=1&amp;hb=1"/>
              <p:cNvSpPr>
                <a:spLocks noRot="1" noChangeAspect="1" noMove="1" noResize="1" noEditPoints="1" noAdjustHandles="1" noChangeArrowheads="1" noChangeShapeType="1" noTextEdit="1"/>
              </p:cNvSpPr>
              <p:nvPr/>
            </p:nvSpPr>
            <p:spPr>
              <a:xfrm>
                <a:off x="539496" y="2645474"/>
                <a:ext cx="11109960" cy="3238500"/>
              </a:xfrm>
              <a:prstGeom prst="rect">
                <a:avLst/>
              </a:prstGeom>
              <a:blipFill rotWithShape="1">
                <a:blip r:embed="rId4"/>
                <a:stretch>
                  <a:fillRect l="-3" t="-2" r="-517" b="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33_1#a6eca2310?htil=21&amp;vaa=1&amp;vcp=1&amp;vis=1&amp;pid=81a0dba8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80181" y="592830"/>
            <a:ext cx="4575725" cy="22140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333_2#a6eca2310?htil=21&amp;sp=1&amp;vaa=1&amp;vcp=1&amp;vis=1&amp;pid=81a0dba83&amp;color=0,0,0&amp;vtp=1&amp;vaab=1&amp;bt=1&amp;bbb=1&amp;hs=1"/>
          <p:cNvSpPr/>
          <p:nvPr/>
        </p:nvSpPr>
        <p:spPr>
          <a:xfrm>
            <a:off x="539496" y="902208"/>
            <a:ext cx="7296912"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请据图回答下列问题：</a:t>
            </a:r>
            <a:endParaRPr lang="en-US" altLang="zh-CN" sz="2800" dirty="0">
              <a:solidFill>
                <a:srgbClr val="000000"/>
              </a:solidFill>
            </a:endParaRPr>
          </a:p>
        </p:txBody>
      </p:sp>
      <p:sp>
        <p:nvSpPr>
          <p:cNvPr id="4" name="QB_6_BD.334_1#b562e0ed4?htil=21&amp;vaa=1&amp;vcp=1&amp;vis=1&amp;pid=a6eca2310&amp;color=0,0,0&amp;vtp=1&amp;vaab=1&amp;bbb=1&amp;hb=1&amp;hs=1"/>
          <p:cNvSpPr/>
          <p:nvPr/>
        </p:nvSpPr>
        <p:spPr>
          <a:xfrm>
            <a:off x="539496" y="1529905"/>
            <a:ext cx="729691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（1）发生受精的部位是图甲中的②</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此时胚胎发育所需的营养主要来自</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B_6_AN.1_1#b562e0ed4.blank?vaa=1&amp;vcp=1&amp;vis=1&amp;pid=a6eca2310&amp;color=0,0,0&amp;vpa=188&amp;vtp=1&amp;vaab=1&amp;bbb=1"/>
          <p:cNvSpPr/>
          <p:nvPr/>
        </p:nvSpPr>
        <p:spPr>
          <a:xfrm>
            <a:off x="6061615" y="149942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输卵管</a:t>
            </a:r>
            <a:endParaRPr lang="en-US" altLang="zh-CN" sz="2800" dirty="0">
              <a:solidFill>
                <a:srgbClr val="FF0000"/>
              </a:solidFill>
            </a:endParaRPr>
          </a:p>
        </p:txBody>
      </p:sp>
      <p:sp>
        <p:nvSpPr>
          <p:cNvPr id="6" name="QB_6_AN.2_1#b562e0ed4.blank?vaa=1&amp;vcp=1&amp;vis=1&amp;pid=a6eca2310&amp;color=0,0,0&amp;vpa=189&amp;vtp=1&amp;vaab=1&amp;bbb=1"/>
          <p:cNvSpPr/>
          <p:nvPr/>
        </p:nvSpPr>
        <p:spPr>
          <a:xfrm>
            <a:off x="5883815" y="212617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卵黄</a:t>
            </a:r>
            <a:endParaRPr lang="en-US" altLang="zh-CN" sz="2800" dirty="0">
              <a:solidFill>
                <a:srgbClr val="FF0000"/>
              </a:solidFill>
            </a:endParaRPr>
          </a:p>
        </p:txBody>
      </p:sp>
      <p:sp>
        <p:nvSpPr>
          <p:cNvPr id="7" name="QB_6_BD.337_1#fa8f8e945?htil=21&amp;vaa=1&amp;vcp=1&amp;vis=1&amp;pid=a6eca2310&amp;color=0,0,0&amp;vtp=1&amp;vaab=1&amp;bbb=1&amp;hb=1&amp;hs=1"/>
          <p:cNvSpPr/>
          <p:nvPr/>
        </p:nvSpPr>
        <p:spPr>
          <a:xfrm>
            <a:off x="539995" y="2806890"/>
            <a:ext cx="11112011"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（2）受精卵进入子宫的过程中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不断进行细胞分裂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8" name="QB_6_AN.3_1#fa8f8e945.blank?vaa=1&amp;vcp=1&amp;vis=1&amp;pid=a6eca2310&amp;color=0,0,0&amp;vpa=190&amp;vtp=1&amp;vaab=1&amp;bbb=1&amp;hb=1"/>
          <p:cNvSpPr/>
          <p:nvPr/>
        </p:nvSpPr>
        <p:spPr>
          <a:xfrm>
            <a:off x="539995" y="2776410"/>
            <a:ext cx="1111201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多细胞的胚胎</a:t>
            </a:r>
            <a:endParaRPr lang="en-US" altLang="zh-CN" sz="2800" dirty="0">
              <a:solidFill>
                <a:srgbClr val="FF0000"/>
              </a:solidFill>
            </a:endParaRPr>
          </a:p>
        </p:txBody>
      </p:sp>
      <p:sp>
        <p:nvSpPr>
          <p:cNvPr id="9" name="QB_6_BD.339_1#121a51432?vaa=1&amp;vcp=1&amp;vis=1&amp;pid=a6eca2310&amp;color=0,0,0&amp;vtp=1&amp;vaab=1&amp;bbb=1&amp;hb=1&amp;hs=1"/>
          <p:cNvSpPr/>
          <p:nvPr/>
        </p:nvSpPr>
        <p:spPr>
          <a:xfrm>
            <a:off x="539496" y="408387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（3）图乙中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胎儿在母体的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里发育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发育时间一般为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右。胎儿发育成熟后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由母体的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分娩产出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（4）人出生后的发育</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通常是指从</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到</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的发育阶段</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10" name="QB_6_AN.4_1#121a51432.blank?vaa=1&amp;vcp=1&amp;vis=1&amp;pid=a6eca2310&amp;color=0,0,0&amp;vpa=191&amp;vtp=1&amp;vaab=1&amp;bbb=1"/>
          <p:cNvSpPr/>
          <p:nvPr/>
        </p:nvSpPr>
        <p:spPr>
          <a:xfrm>
            <a:off x="4994815" y="405339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子宫</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1" name="QB_6_AN.5_1#121a51432.blank?vaa=1&amp;vcp=1&amp;vis=1&amp;pid=a6eca2310&amp;color=0,0,0&amp;vpa=192&amp;vtp=1&amp;vaab=1&amp;bbb=1"/>
              <p:cNvSpPr/>
              <p:nvPr/>
            </p:nvSpPr>
            <p:spPr>
              <a:xfrm>
                <a:off x="9974007" y="4188523"/>
                <a:ext cx="104616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280 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1" name="QB_6_AN.5_1#121a51432.blank?vaa=1&amp;vcp=1&amp;vis=1&amp;pid=a6eca2310&amp;color=0,0,0&amp;vpa=192&amp;vtp=1&amp;vaab=1&amp;bbb=1"/>
              <p:cNvSpPr>
                <a:spLocks noRot="1" noChangeAspect="1" noMove="1" noResize="1" noEditPoints="1" noAdjustHandles="1" noChangeArrowheads="1" noChangeShapeType="1" noTextEdit="1"/>
              </p:cNvSpPr>
              <p:nvPr/>
            </p:nvSpPr>
            <p:spPr>
              <a:xfrm>
                <a:off x="9974007" y="4188523"/>
                <a:ext cx="1046163" cy="402844"/>
              </a:xfrm>
              <a:prstGeom prst="rect">
                <a:avLst/>
              </a:prstGeom>
              <a:blipFill rotWithShape="1">
                <a:blip r:embed="rId4"/>
                <a:stretch>
                  <a:fillRect l="-6" t="-16" r="36" b="-7172"/>
                </a:stretch>
              </a:blipFill>
            </p:spPr>
            <p:txBody>
              <a:bodyPr/>
              <a:lstStyle/>
              <a:p>
                <a:r>
                  <a:rPr lang="zh-CN" altLang="en-US">
                    <a:noFill/>
                  </a:rPr>
                  <a:t> </a:t>
                </a:r>
              </a:p>
            </p:txBody>
          </p:sp>
        </mc:Fallback>
      </mc:AlternateContent>
      <p:sp>
        <p:nvSpPr>
          <p:cNvPr id="12" name="QB_6_AN.6_1#121a51432.blank?vaa=1&amp;vcp=1&amp;vis=1&amp;pid=a6eca2310&amp;color=0,0,0&amp;vpa=193&amp;vtp=1&amp;vaab=1&amp;bbb=1"/>
          <p:cNvSpPr/>
          <p:nvPr/>
        </p:nvSpPr>
        <p:spPr>
          <a:xfrm>
            <a:off x="5528215" y="470109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阴道</a:t>
            </a:r>
            <a:endParaRPr lang="en-US" altLang="zh-CN" sz="2800" dirty="0">
              <a:solidFill>
                <a:srgbClr val="FF0000"/>
              </a:solidFill>
            </a:endParaRPr>
          </a:p>
        </p:txBody>
      </p:sp>
      <p:sp>
        <p:nvSpPr>
          <p:cNvPr id="14" name="QB_6_AN.344_1#121a51432.blank?vaa=1&amp;vcp=1&amp;vis=1&amp;pid=a6eca2310&amp;color=0,0,0&amp;vpa=194&amp;vtp=1&amp;vaab=1&amp;bbb=1"/>
          <p:cNvSpPr/>
          <p:nvPr/>
        </p:nvSpPr>
        <p:spPr>
          <a:xfrm>
            <a:off x="6061615" y="532784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婴儿出生</a:t>
            </a:r>
            <a:endParaRPr lang="en-US" altLang="zh-CN" sz="2800" dirty="0">
              <a:solidFill>
                <a:srgbClr val="FF0000"/>
              </a:solidFill>
            </a:endParaRPr>
          </a:p>
        </p:txBody>
      </p:sp>
      <p:sp>
        <p:nvSpPr>
          <p:cNvPr id="15" name="QB_6_AN.345_1#121a51432.blank?vaa=1&amp;vcp=1&amp;vis=1&amp;pid=a6eca2310&amp;color=0,0,0&amp;vpa=195&amp;vtp=1&amp;vaab=1&amp;bbb=1"/>
          <p:cNvSpPr/>
          <p:nvPr/>
        </p:nvSpPr>
        <p:spPr>
          <a:xfrm>
            <a:off x="8195214" y="532784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性成熟</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bg/>
                                          </p:spTgt>
                                        </p:tgtEl>
                                        <p:attrNameLst>
                                          <p:attrName>style.visibility</p:attrName>
                                        </p:attrNameLst>
                                      </p:cBhvr>
                                      <p:to>
                                        <p:strVal val="visible"/>
                                      </p:to>
                                    </p:set>
                                    <p:animEffect transition="in" filter="wipe(left)">
                                      <p:cBhvr>
                                        <p:cTn id="55" dur="500"/>
                                        <p:tgtEl>
                                          <p:spTgt spid="14">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wipe(left)">
                                      <p:cBhvr>
                                        <p:cTn id="58" dur="500"/>
                                        <p:tgtEl>
                                          <p:spTgt spid="1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5">
                                            <p:bg/>
                                          </p:spTgt>
                                        </p:tgtEl>
                                        <p:attrNameLst>
                                          <p:attrName>style.visibility</p:attrName>
                                        </p:attrNameLst>
                                      </p:cBhvr>
                                      <p:to>
                                        <p:strVal val="visible"/>
                                      </p:to>
                                    </p:set>
                                    <p:animEffect transition="in" filter="wipe(left)">
                                      <p:cBhvr>
                                        <p:cTn id="63" dur="500"/>
                                        <p:tgtEl>
                                          <p:spTgt spid="15">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5">
                                            <p:txEl>
                                              <p:pRg st="0" end="0"/>
                                            </p:txEl>
                                          </p:spTgt>
                                        </p:tgtEl>
                                        <p:attrNameLst>
                                          <p:attrName>style.visibility</p:attrName>
                                        </p:attrNameLst>
                                      </p:cBhvr>
                                      <p:to>
                                        <p:strVal val="visible"/>
                                      </p:to>
                                    </p:set>
                                    <p:animEffect transition="in" filter="wipe(left)">
                                      <p:cBhvr>
                                        <p:cTn id="66"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10" grpId="0" build="p" animBg="1"/>
      <p:bldP spid="11" grpId="0" build="p" animBg="1"/>
      <p:bldP spid="12" grpId="0" build="p" animBg="1"/>
      <p:bldP spid="14" grpId="0" build="p" animBg="1"/>
      <p:bldP spid="15"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46_1#3f42e7276?htil=22&amp;vaa=1&amp;vcp=1&amp;vis=1&amp;pid=81a0dba8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38268" y="914146"/>
            <a:ext cx="5054778" cy="21178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346_2#3f42e7276?htil=22&amp;sp=1&amp;vaa=1&amp;vcp=1&amp;vis=1&amp;pid=81a0dba83&amp;color=0,0,0&amp;vtp=1&amp;vaab=1&amp;bt=1&amp;bbb=1&amp;hb=1&amp;hs=1"/>
          <p:cNvSpPr/>
          <p:nvPr/>
        </p:nvSpPr>
        <p:spPr>
          <a:xfrm>
            <a:off x="539496" y="895858"/>
            <a:ext cx="6345936"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下面是不同生物生殖发育不同时期的</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示意图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请分析回答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BD.347_1#48e5c375a?htil=22&amp;vaa=1&amp;vcp=1&amp;vis=1&amp;pid=3f42e7276&amp;color=0,0,0&amp;vtp=1&amp;vaab=1&amp;bbb=1&amp;hb=1&amp;hs=1"/>
          <p:cNvSpPr/>
          <p:nvPr/>
        </p:nvSpPr>
        <p:spPr>
          <a:xfrm>
            <a:off x="539496" y="2178875"/>
            <a:ext cx="634593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（1）上述图示中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属于无性生殖的是图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与有性生殖相比</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无性生殖产生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的后代只具有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的遗传特性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48e5c375a.blank?vaa=1&amp;vcp=1&amp;vis=1&amp;pid=3f42e7276&amp;color=0,0,0&amp;vpa=196&amp;vtp=1&amp;vaab=1"/>
          <p:cNvSpPr/>
          <p:nvPr/>
        </p:nvSpPr>
        <p:spPr>
          <a:xfrm>
            <a:off x="549815" y="279609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甲</a:t>
            </a:r>
            <a:endParaRPr lang="en-US" altLang="zh-CN" sz="2800" dirty="0"/>
          </a:p>
        </p:txBody>
      </p:sp>
      <p:sp>
        <p:nvSpPr>
          <p:cNvPr id="6" name="QB_6_AN.2_1#48e5c375a.blank?vaa=1&amp;vcp=1&amp;vis=1&amp;pid=3f42e7276&amp;color=0,0,0&amp;vpa=197&amp;vtp=1&amp;vaab=1&amp;bbb=1"/>
          <p:cNvSpPr/>
          <p:nvPr/>
        </p:nvSpPr>
        <p:spPr>
          <a:xfrm>
            <a:off x="2683414" y="342284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母体</a:t>
            </a:r>
            <a:endParaRPr lang="en-US" altLang="zh-CN" sz="2800" dirty="0"/>
          </a:p>
        </p:txBody>
      </p:sp>
      <p:sp>
        <p:nvSpPr>
          <p:cNvPr id="7" name="QB_6_BD.350_1#3a90194eb?vaa=1&amp;vcp=1&amp;vis=1&amp;pid=3f42e7276&amp;color=0,0,0&amp;vtp=1&amp;vaab=1&amp;bbb=1&amp;hb=1&amp;hs=1"/>
          <p:cNvSpPr/>
          <p:nvPr/>
        </p:nvSpPr>
        <p:spPr>
          <a:xfrm>
            <a:off x="539496" y="410927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（2）图乙中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既能对卵细胞起保护作用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又能为胚胎发育提供水分和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养料的结构是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将来发育成雏鸡的结构是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6_AN.351_1#3a90194eb.blank?vaa=1&amp;vcp=1&amp;vis=1&amp;pid=3f42e7276&amp;color=0,0,0&amp;vpa=198&amp;vtp=1&amp;vaab=1"/>
          <p:cNvSpPr/>
          <p:nvPr/>
        </p:nvSpPr>
        <p:spPr>
          <a:xfrm>
            <a:off x="3039014" y="472649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2800" dirty="0"/>
          </a:p>
        </p:txBody>
      </p:sp>
      <p:sp>
        <p:nvSpPr>
          <p:cNvPr id="9" name="QB_6_AN.352_1#3a90194eb.blank?vaa=1&amp;vcp=1&amp;vis=1&amp;pid=3f42e7276&amp;color=0,0,0&amp;vpa=199&amp;vtp=1&amp;vaab=1&amp;bbb=1"/>
          <p:cNvSpPr/>
          <p:nvPr/>
        </p:nvSpPr>
        <p:spPr>
          <a:xfrm>
            <a:off x="4105815" y="472649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卵白</a:t>
            </a:r>
            <a:endParaRPr lang="en-US" altLang="zh-CN" sz="2800" dirty="0"/>
          </a:p>
        </p:txBody>
      </p:sp>
      <p:sp>
        <p:nvSpPr>
          <p:cNvPr id="10" name="QB_6_AN.353_1#3a90194eb.blank?vaa=1&amp;vcp=1&amp;vis=1&amp;pid=3f42e7276&amp;color=0,0,0&amp;vpa=200&amp;vtp=1&amp;vaab=1"/>
          <p:cNvSpPr/>
          <p:nvPr/>
        </p:nvSpPr>
        <p:spPr>
          <a:xfrm>
            <a:off x="9795414" y="472649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p>
        </p:txBody>
      </p:sp>
      <p:sp>
        <p:nvSpPr>
          <p:cNvPr id="11" name="QB_6_AN.354_1#3a90194eb.blank?vaa=1&amp;vcp=1&amp;vis=1&amp;pid=3f42e7276&amp;color=0,0,0&amp;vpa=201&amp;vtp=1&amp;vaab=1&amp;bbb=1"/>
          <p:cNvSpPr/>
          <p:nvPr/>
        </p:nvSpPr>
        <p:spPr>
          <a:xfrm>
            <a:off x="638715" y="5353240"/>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胚盘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P spid="11"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55_1#07fcbfa50?vaa=1&amp;vcp=1&amp;vis=1&amp;pid=3f42e7276&amp;color=0,0,0&amp;vtp=1&amp;vaab=1&amp;bt=1&amp;bbb=1&amp;hb=1"/>
          <p:cNvSpPr/>
          <p:nvPr/>
        </p:nvSpPr>
        <p:spPr>
          <a:xfrm>
            <a:off x="539496" y="133223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（3）图丙中生物的发育过程与蝗虫相比多了［</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与图丙中生物具有相同的生殖发育方式的生物还有</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（至少写出两种）。</a:t>
            </a:r>
            <a:endParaRPr lang="en-US" altLang="zh-CN" sz="2800" dirty="0"/>
          </a:p>
        </p:txBody>
      </p:sp>
      <p:sp>
        <p:nvSpPr>
          <p:cNvPr id="3" name="QB_6_AN.356_1#07fcbfa50.blank?vaa=1&amp;vcp=1&amp;vis=1&amp;pid=3f42e7276&amp;color=0,0,0&amp;vpa=202&amp;vtp=1&amp;vaab=1"/>
          <p:cNvSpPr/>
          <p:nvPr/>
        </p:nvSpPr>
        <p:spPr>
          <a:xfrm>
            <a:off x="7839614" y="130175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p>
        </p:txBody>
      </p:sp>
      <p:sp>
        <p:nvSpPr>
          <p:cNvPr id="4" name="QB_6_AN.357_1#07fcbfa50.blank?vaa=1&amp;vcp=1&amp;vis=1&amp;pid=3f42e7276&amp;color=0,0,0&amp;vpa=203&amp;vtp=1&amp;vaab=1&amp;bbb=1"/>
          <p:cNvSpPr/>
          <p:nvPr/>
        </p:nvSpPr>
        <p:spPr>
          <a:xfrm>
            <a:off x="8906414" y="130175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蛹期</a:t>
            </a:r>
            <a:endParaRPr lang="en-US" altLang="zh-CN" sz="2800" dirty="0"/>
          </a:p>
        </p:txBody>
      </p:sp>
      <p:sp>
        <p:nvSpPr>
          <p:cNvPr id="5" name="QB_6_AN.358_1#07fcbfa50.blank?vaa=1&amp;vcp=1&amp;vis=1&amp;pid=3f42e7276&amp;color=0,0,0&amp;vpa=204&amp;vtp=1&amp;vaab=1&amp;bbb=1"/>
          <p:cNvSpPr/>
          <p:nvPr/>
        </p:nvSpPr>
        <p:spPr>
          <a:xfrm>
            <a:off x="549815" y="1949450"/>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完全变态</a:t>
            </a:r>
            <a:endParaRPr lang="en-US" altLang="zh-CN" sz="2800" dirty="0"/>
          </a:p>
        </p:txBody>
      </p:sp>
      <p:sp>
        <p:nvSpPr>
          <p:cNvPr id="6" name="QB_6_AN.360_1#07fcbfa50.blank?vaa=1&amp;vcp=1&amp;vis=1&amp;pid=3f42e7276&amp;color=0,0,0&amp;vpa=205&amp;vtp=1&amp;vaab=1&amp;bbb=1"/>
          <p:cNvSpPr/>
          <p:nvPr/>
        </p:nvSpPr>
        <p:spPr>
          <a:xfrm>
            <a:off x="549815" y="2576195"/>
            <a:ext cx="4525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蚊</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、蝇（或蜜蜂、蝴蝶等）</a:t>
            </a:r>
            <a:endParaRPr lang="en-US" altLang="zh-CN" sz="2800" dirty="0"/>
          </a:p>
        </p:txBody>
      </p:sp>
      <p:pic>
        <p:nvPicPr>
          <p:cNvPr id="7" name="QO_5_BD.359_1#07fcbfa50?vaa=1&amp;vcp=1&amp;vis=1&amp;pid=3f42e727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1" y="3314446"/>
            <a:ext cx="6117721" cy="252087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61_1#02822afe1?sp=1&amp;vaa=1&amp;vcp=1&amp;vis=1&amp;pid=81a0dba83&amp;color=0,0,0&amp;vtp=1&amp;vaab=1&amp;bt=1&amp;bbb=1&amp;hb=1"/>
          <p:cNvSpPr/>
          <p:nvPr/>
        </p:nvSpPr>
        <p:spPr>
          <a:xfrm>
            <a:off x="539496" y="790162"/>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（四川达州·中考）学习了遗传和变异的知识后</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晓晓同学观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察到</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自己和弟弟明明的眼皮存在不同表现形式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为此她对自己的家庭进</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行了</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并绘制了以下图示。请根据所学知识分析并回答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3" name="QO_5_BD.361_3#02822afe1?iti=1&amp;htil=1&amp;vaa=1&amp;vcp=1&amp;vis=1&amp;pid=81a0dba8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63040" y="3124422"/>
            <a:ext cx="1865376"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361_4#02822afe1?iti=2&amp;htil=1&amp;vaa=1&amp;vcp=1&amp;vis=1&amp;pid=81a0dba8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818888" y="3874230"/>
            <a:ext cx="2551176" cy="14904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361_5#02822afe1?iti=3&amp;htil=1&amp;vaa=1&amp;vcp=1&amp;vis=1&amp;pid=81a0dba83&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705088" y="2767806"/>
            <a:ext cx="2185416" cy="2606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5_BD.361_6#02822afe1?iti=1&amp;htil=1&amp;vaa=1&amp;vcp=1&amp;vis=1&amp;pid=81a0dba83&amp;color=0,0,0&amp;vtp=1&amp;vaab=1&amp;bbb=1"/>
          <p:cNvSpPr/>
          <p:nvPr/>
        </p:nvSpPr>
        <p:spPr>
          <a:xfrm>
            <a:off x="1999647" y="5491702"/>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7" name="QO_5_BD.361_7#02822afe1?iti=2&amp;htil=1&amp;vaa=1&amp;vcp=1&amp;vis=1&amp;pid=81a0dba83&amp;color=0,0,0&amp;vtp=1&amp;vaab=1&amp;bbb=1"/>
          <p:cNvSpPr/>
          <p:nvPr/>
        </p:nvSpPr>
        <p:spPr>
          <a:xfrm>
            <a:off x="5698395" y="5491702"/>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
        <p:nvSpPr>
          <p:cNvPr id="8" name="QO_5_BD.361_8#02822afe1?iti=3&amp;htil=1&amp;vaa=1&amp;vcp=1&amp;vis=1&amp;pid=81a0dba83&amp;color=0,0,0&amp;vtp=1&amp;vaab=1&amp;bbb=1"/>
          <p:cNvSpPr/>
          <p:nvPr/>
        </p:nvSpPr>
        <p:spPr>
          <a:xfrm>
            <a:off x="9401715" y="5500846"/>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图三</a:t>
            </a:r>
            <a:endParaRPr lang="en-US" altLang="zh-CN" sz="2800" dirty="0"/>
          </a:p>
        </p:txBody>
      </p:sp>
    </p:spTree>
  </p:cSld>
  <p:clrMapOvr>
    <a:masterClrMapping/>
  </p:clrMapOvr>
  <p:transition>
    <p:split dir="in"/>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62_1#c6fb42f36?vaa=1&amp;vcp=1&amp;vis=1&amp;pid=02822afe1&amp;color=0,0,0&amp;vtp=1&amp;vaab=1&amp;bt=1&amp;bbb=1&amp;hb=1"/>
          <p:cNvSpPr/>
          <p:nvPr/>
        </p:nvSpPr>
        <p:spPr>
          <a:xfrm>
            <a:off x="539496" y="427822"/>
            <a:ext cx="11109960" cy="3240858"/>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（1）晓晓的父母是双眼皮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晓晓是单眼皮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这种现象在遗传学上称为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（2）图一可表示</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（填“男”或“女”）性体细胞染色体的排序。</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（3）生物的性状是由</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（填图二中序号）上具有遗传效应的片段控</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制的</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但有些性状是否表现</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还会受环境的影响</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endParaRPr lang="en-US" altLang="zh-CN" sz="2800" dirty="0">
              <a:solidFill>
                <a:srgbClr val="000000"/>
              </a:solidFill>
            </a:endParaRPr>
          </a:p>
        </p:txBody>
      </p:sp>
      <p:sp>
        <p:nvSpPr>
          <p:cNvPr id="3" name="QB_6_AN.1_1#c6fb42f36.blank?vaa=1&amp;vcp=1&amp;vis=1&amp;pid=02822afe1&amp;color=0,0,0&amp;vpa=206&amp;vtp=1&amp;vaab=1&amp;bbb=1"/>
          <p:cNvSpPr/>
          <p:nvPr/>
        </p:nvSpPr>
        <p:spPr>
          <a:xfrm>
            <a:off x="549815" y="1045041"/>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变异</a:t>
            </a:r>
            <a:endParaRPr lang="en-US" altLang="zh-CN" sz="2800" dirty="0">
              <a:solidFill>
                <a:srgbClr val="FF0000"/>
              </a:solidFill>
            </a:endParaRPr>
          </a:p>
        </p:txBody>
      </p:sp>
      <p:sp>
        <p:nvSpPr>
          <p:cNvPr id="5" name="QB_6_AN.2_1#c6fb42f36.blank?vaa=1&amp;vcp=1&amp;vis=1&amp;pid=02822afe1&amp;color=0,0,0&amp;vpa=207&amp;vtp=1&amp;vaab=1"/>
          <p:cNvSpPr/>
          <p:nvPr/>
        </p:nvSpPr>
        <p:spPr>
          <a:xfrm>
            <a:off x="3216815" y="169274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男</a:t>
            </a:r>
            <a:endParaRPr lang="en-US" altLang="zh-CN" sz="2800" dirty="0">
              <a:solidFill>
                <a:srgbClr val="FF0000"/>
              </a:solidFill>
            </a:endParaRPr>
          </a:p>
        </p:txBody>
      </p:sp>
      <p:sp>
        <p:nvSpPr>
          <p:cNvPr id="7" name="QB_6_AN.3_1#c6fb42f36.blank?vaa=1&amp;vcp=1&amp;vis=1&amp;pid=02822afe1&amp;color=0,0,0&amp;vpa=208&amp;vtp=1&amp;vaab=1"/>
          <p:cNvSpPr/>
          <p:nvPr/>
        </p:nvSpPr>
        <p:spPr>
          <a:xfrm>
            <a:off x="3928015" y="234044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solidFill>
                <a:srgbClr val="FF0000"/>
              </a:solidFill>
            </a:endParaRPr>
          </a:p>
        </p:txBody>
      </p:sp>
      <p:pic>
        <p:nvPicPr>
          <p:cNvPr id="4" name="QO_5_BD.361_3#02822afe1?iti=1&amp;htil=1&amp;vaa=1&amp;vcp=1&amp;vis=1&amp;pid=81a0dba8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58620" y="3668680"/>
            <a:ext cx="1865376"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361_4#02822afe1?iti=2&amp;htil=1&amp;vaa=1&amp;vcp=1&amp;vis=1&amp;pid=81a0dba8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818888" y="3716867"/>
            <a:ext cx="2551176" cy="14904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O_5_BD.361_6#02822afe1?iti=1&amp;htil=1&amp;vaa=1&amp;vcp=1&amp;vis=1&amp;pid=81a0dba83&amp;color=0,0,0&amp;vtp=1&amp;vaab=1&amp;bbb=1"/>
          <p:cNvSpPr/>
          <p:nvPr/>
        </p:nvSpPr>
        <p:spPr>
          <a:xfrm>
            <a:off x="1999647" y="586232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12" name="QO_5_BD.361_7#02822afe1?iti=2&amp;htil=1&amp;vaa=1&amp;vcp=1&amp;vis=1&amp;pid=81a0dba83&amp;color=0,0,0&amp;vtp=1&amp;vaab=1&amp;bbb=1"/>
          <p:cNvSpPr/>
          <p:nvPr/>
        </p:nvSpPr>
        <p:spPr>
          <a:xfrm>
            <a:off x="5698395" y="5334339"/>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362_1#c6fb42f36?vaa=1&amp;vcp=1&amp;vis=1&amp;pid=02822afe1&amp;color=0,0,0&amp;vtp=1&amp;vaab=1&amp;bt=1&amp;bbb=1&amp;hb=1"/>
              <p:cNvSpPr/>
              <p:nvPr/>
            </p:nvSpPr>
            <p:spPr>
              <a:xfrm>
                <a:off x="539496" y="585184"/>
                <a:ext cx="11109960" cy="5735257"/>
              </a:xfrm>
              <a:prstGeom prst="rect">
                <a:avLst/>
              </a:prstGeom>
              <a:noFill/>
            </p:spPr>
            <p:txBody>
              <a:bodyPr wrap="none" lIns="0" tIns="0" rIns="0" bIns="0" rtlCol="0" anchor="t"/>
              <a:lstStyle/>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（4）若父亲的</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X</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染色体上存在一种致病基因</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则该致病基因传递给儿子</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明明的概率为</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（5）就控制眼皮单双的基因而言</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在生殖过程中</a:t>
                </a:r>
                <a:r>
                  <a:rPr kumimoji="0" lang="zh-CN" altLang="en-US"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母亲传递给儿子明</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明的基因是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（用A、</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a</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分别表示控制该性状的显、隐性基因</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6_BD.362_1#c6fb42f36?vaa=1&amp;vcp=1&amp;vis=1&amp;pid=02822afe1&amp;color=0,0,0&amp;vtp=1&amp;vaab=1&amp;bt=1&amp;bbb=1&amp;hb=1"/>
              <p:cNvSpPr>
                <a:spLocks noRot="1" noChangeAspect="1" noMove="1" noResize="1" noEditPoints="1" noAdjustHandles="1" noChangeArrowheads="1" noChangeShapeType="1" noTextEdit="1"/>
              </p:cNvSpPr>
              <p:nvPr/>
            </p:nvSpPr>
            <p:spPr>
              <a:xfrm>
                <a:off x="539496" y="585184"/>
                <a:ext cx="11109960" cy="5735257"/>
              </a:xfrm>
              <a:prstGeom prst="rect">
                <a:avLst/>
              </a:prstGeom>
              <a:blipFill rotWithShape="1">
                <a:blip r:embed="rId3"/>
                <a:stretch>
                  <a:fillRect l="-3" t="-6" r="-340" b="5"/>
                </a:stretch>
              </a:blipFill>
            </p:spPr>
            <p:txBody>
              <a:bodyPr/>
              <a:lstStyle/>
              <a:p>
                <a:r>
                  <a:rPr lang="zh-CN" altLang="en-US">
                    <a:noFill/>
                  </a:rPr>
                  <a:t> </a:t>
                </a:r>
              </a:p>
            </p:txBody>
          </p:sp>
        </mc:Fallback>
      </mc:AlternateContent>
      <p:sp>
        <p:nvSpPr>
          <p:cNvPr id="9" name="QB_6_AN.4_1#c6fb42f36.blank?vaa=1&amp;vcp=1&amp;vis=1&amp;pid=02822afe1&amp;color=0,0,0&amp;vpa=209&amp;vtp=1&amp;vaab=1"/>
          <p:cNvSpPr/>
          <p:nvPr/>
        </p:nvSpPr>
        <p:spPr>
          <a:xfrm>
            <a:off x="2683414" y="1240504"/>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1" name="QB_6_AN.371_1#c6fb42f36.blank?vaa=1&amp;vcp=1&amp;vis=1&amp;pid=02822afe1&amp;color=0,0,0&amp;vpa=210&amp;vtp=1&amp;vaab=1&amp;bbb=1"/>
              <p:cNvSpPr/>
              <p:nvPr/>
            </p:nvSpPr>
            <p:spPr>
              <a:xfrm>
                <a:off x="2366708" y="2634837"/>
                <a:ext cx="966788" cy="412369"/>
              </a:xfrm>
              <a:prstGeom prst="rect">
                <a:avLst/>
              </a:prstGeom>
              <a:noFill/>
            </p:spPr>
            <p:txBody>
              <a:bodyPr wrap="none" lIns="0" tIns="0" rIns="0" bIns="0" rtlCol="0" anchor="t"/>
              <a:lstStyle/>
              <a:p>
                <a:pPr algn="ctr" latinLnBrk="1">
                  <a:lnSpc>
                    <a:spcPts val="3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A或</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11" name="QB_6_AN.371_1#c6fb42f36.blank?vaa=1&amp;vcp=1&amp;vis=1&amp;pid=02822afe1&amp;color=0,0,0&amp;vpa=210&amp;vtp=1&amp;vaab=1&amp;bbb=1"/>
              <p:cNvSpPr>
                <a:spLocks noRot="1" noChangeAspect="1" noMove="1" noResize="1" noEditPoints="1" noAdjustHandles="1" noChangeArrowheads="1" noChangeShapeType="1" noTextEdit="1"/>
              </p:cNvSpPr>
              <p:nvPr/>
            </p:nvSpPr>
            <p:spPr>
              <a:xfrm>
                <a:off x="2366708" y="2634837"/>
                <a:ext cx="966788" cy="412369"/>
              </a:xfrm>
              <a:prstGeom prst="rect">
                <a:avLst/>
              </a:prstGeom>
              <a:blipFill rotWithShape="1">
                <a:blip r:embed="rId4"/>
                <a:stretch>
                  <a:fillRect l="-7" t="-54" r="39" b="-7738"/>
                </a:stretch>
              </a:blipFill>
            </p:spPr>
            <p:txBody>
              <a:bodyPr/>
              <a:lstStyle/>
              <a:p>
                <a:r>
                  <a:rPr lang="zh-CN" altLang="en-US">
                    <a:noFill/>
                  </a:rPr>
                  <a:t> </a:t>
                </a:r>
              </a:p>
            </p:txBody>
          </p:sp>
        </mc:Fallback>
      </mc:AlternateContent>
      <p:pic>
        <p:nvPicPr>
          <p:cNvPr id="4" name="QO_5_BD.361_5#02822afe1?iti=3&amp;htil=1&amp;vaa=1&amp;vcp=1&amp;vis=1&amp;pid=81a0dba83&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709225" y="3129280"/>
            <a:ext cx="2185416" cy="2606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5_BD.361_8#02822afe1?iti=3&amp;htil=1&amp;vaa=1&amp;vcp=1&amp;vis=1&amp;pid=81a0dba83&amp;color=0,0,0&amp;vtp=1&amp;vaab=1&amp;bbb=1"/>
          <p:cNvSpPr/>
          <p:nvPr/>
        </p:nvSpPr>
        <p:spPr>
          <a:xfrm>
            <a:off x="6405852" y="586232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wipe(left)">
                                      <p:cBhvr>
                                        <p:cTn id="15" dur="500"/>
                                        <p:tgtEl>
                                          <p:spTgt spid="11">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wipe(left)">
                                      <p:cBhvr>
                                        <p:cTn id="1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4670659c6?vcp=1&amp;pid=b9b6526bd&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考点梳理</a:t>
            </a:r>
            <a:endParaRPr lang="en-US" altLang="zh-CN" sz="3200" dirty="0"/>
          </a:p>
        </p:txBody>
      </p:sp>
      <p:sp>
        <p:nvSpPr>
          <p:cNvPr id="3" name="QO_5_BD.1_1#178cb015d?vaa=1&amp;vcp=1&amp;vis=1&amp;pid=4670659c6&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人的生殖发育</a:t>
            </a:r>
            <a:endParaRPr lang="en-US" altLang="zh-CN" sz="2800" dirty="0"/>
          </a:p>
        </p:txBody>
      </p:sp>
      <p:sp>
        <p:nvSpPr>
          <p:cNvPr id="4" name="QB_6_BD.2_1#c35386f87?sp=1&amp;vaa=1&amp;vcp=1&amp;vis=1&amp;pid=178cb015d&amp;color=0,0,0&amp;vtp=1&amp;vaab=1&amp;bbb=1&amp;hb=1"/>
          <p:cNvSpPr/>
          <p:nvPr/>
        </p:nvSpPr>
        <p:spPr>
          <a:xfrm>
            <a:off x="539496" y="1908029"/>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（1）生殖系统</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男性生殖系统主要由睾丸、附睾、精囊腺、前列腺、输精管和阴茎组成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是主要的生殖器官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能产生</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并分泌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女性生殖系统主要由输卵管、卵巢、子宫和阴道组成。其中主要的生殖</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器官是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能产生</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并分泌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3_1#c35386f87.blank?vaa=1&amp;vcp=1&amp;vis=1&amp;pid=178cb015d&amp;color=0,0,0&amp;vpa=1&amp;vtp=1&amp;vaab=1&amp;bbb=1"/>
          <p:cNvSpPr/>
          <p:nvPr/>
        </p:nvSpPr>
        <p:spPr>
          <a:xfrm>
            <a:off x="1261015" y="317294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睾丸</a:t>
            </a:r>
            <a:endParaRPr lang="en-US" altLang="zh-CN" sz="2800" dirty="0"/>
          </a:p>
        </p:txBody>
      </p:sp>
      <p:sp>
        <p:nvSpPr>
          <p:cNvPr id="6" name="QB_6_AN.4_1#c35386f87.blank?vaa=1&amp;vcp=1&amp;vis=1&amp;pid=178cb015d&amp;color=0,0,0&amp;vpa=2&amp;vtp=1&amp;vaab=1&amp;bbb=1"/>
          <p:cNvSpPr/>
          <p:nvPr/>
        </p:nvSpPr>
        <p:spPr>
          <a:xfrm>
            <a:off x="6595014" y="317294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精子</a:t>
            </a:r>
            <a:endParaRPr lang="en-US" altLang="zh-CN" sz="2800" dirty="0"/>
          </a:p>
        </p:txBody>
      </p:sp>
      <p:sp>
        <p:nvSpPr>
          <p:cNvPr id="7" name="QB_6_AN.5_1#c35386f87.blank?vaa=1&amp;vcp=1&amp;vis=1&amp;pid=178cb015d&amp;color=0,0,0&amp;vpa=3&amp;vtp=1&amp;vaab=1&amp;bbb=1"/>
          <p:cNvSpPr/>
          <p:nvPr/>
        </p:nvSpPr>
        <p:spPr>
          <a:xfrm>
            <a:off x="8728614" y="3172949"/>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雄性激素</a:t>
            </a:r>
            <a:endParaRPr lang="en-US" altLang="zh-CN" sz="2800" dirty="0"/>
          </a:p>
        </p:txBody>
      </p:sp>
      <p:sp>
        <p:nvSpPr>
          <p:cNvPr id="8" name="QB_6_AN.6_1#c35386f87.blank?vaa=1&amp;vcp=1&amp;vis=1&amp;pid=178cb015d&amp;color=0,0,0&amp;vpa=4&amp;vtp=1&amp;vaab=1&amp;bbb=1"/>
          <p:cNvSpPr/>
          <p:nvPr/>
        </p:nvSpPr>
        <p:spPr>
          <a:xfrm>
            <a:off x="1616614" y="446834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卵巢</a:t>
            </a:r>
            <a:endParaRPr lang="en-US" altLang="zh-CN" sz="2800" dirty="0"/>
          </a:p>
        </p:txBody>
      </p:sp>
      <p:sp>
        <p:nvSpPr>
          <p:cNvPr id="9" name="QB_6_AN.7_1#c35386f87.blank?vaa=1&amp;vcp=1&amp;vis=1&amp;pid=178cb015d&amp;color=0,0,0&amp;vpa=5&amp;vtp=1&amp;vaab=1&amp;bbb=1"/>
          <p:cNvSpPr/>
          <p:nvPr/>
        </p:nvSpPr>
        <p:spPr>
          <a:xfrm>
            <a:off x="4131214" y="445742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卵细胞</a:t>
            </a:r>
            <a:endParaRPr lang="en-US" altLang="zh-CN" sz="2800" dirty="0"/>
          </a:p>
        </p:txBody>
      </p:sp>
      <p:sp>
        <p:nvSpPr>
          <p:cNvPr id="10" name="QB_6_AN.8_1#c35386f87.blank?vaa=1&amp;vcp=1&amp;vis=1&amp;pid=178cb015d&amp;color=0,0,0&amp;vpa=6&amp;vtp=1&amp;vaab=1&amp;bbb=1"/>
          <p:cNvSpPr/>
          <p:nvPr/>
        </p:nvSpPr>
        <p:spPr>
          <a:xfrm>
            <a:off x="6620415" y="445742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雌性激素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YzNjBkOTgyNWQ1YTMxYzM3MzMwNWFiODNmOWIzYWM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71*190"/>
  <p:tag name="TABLE_ENDDRAG_RECT" val="42*323*871*190"/>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3636</Words>
  <Application>Microsoft Office PowerPoint</Application>
  <PresentationFormat>宽屏</PresentationFormat>
  <Paragraphs>772</Paragraphs>
  <Slides>87</Slides>
  <Notes>84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87</vt:i4>
      </vt:variant>
    </vt:vector>
  </HeadingPairs>
  <TitlesOfParts>
    <vt:vector size="96" baseType="lpstr">
      <vt:lpstr>Arial (正文)</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958751573@qq.com</cp:lastModifiedBy>
  <cp:revision>24</cp:revision>
  <dcterms:created xsi:type="dcterms:W3CDTF">2024-11-19T10:35:00Z</dcterms:created>
  <dcterms:modified xsi:type="dcterms:W3CDTF">2025-07-25T08:01:29Z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ADDBA6C375184B89B65406A183739EFD_12</vt:lpwstr>
  </property>
  <property fmtid="{D5CDD505-2E9C-101B-9397-08002B2CF9AE}" pid="3" name="KSOProductBuildVer">
    <vt:lpwstr>2052-12.1.0.19770</vt:lpwstr>
  </property>
</Properties>
</file>