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31" r:id="rId12"/>
    <p:sldId id="266" r:id="rId13"/>
    <p:sldId id="267" r:id="rId14"/>
    <p:sldId id="268" r:id="rId15"/>
    <p:sldId id="269" r:id="rId16"/>
    <p:sldId id="325" r:id="rId17"/>
    <p:sldId id="326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327" r:id="rId26"/>
    <p:sldId id="328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9" r:id="rId72"/>
    <p:sldId id="322" r:id="rId73"/>
    <p:sldId id="330" r:id="rId7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097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4a6960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BB32002-C423-411F-A9ED-1BDF179BDF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天气与气候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4a6960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FA28E45-B4F3-4D8D-B897-A0B64A93E93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d11fcb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bd5e7e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bb32129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62160e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d11fcb1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4bd5e7e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bb32129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62160ea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天气与气候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0f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91BA293-0BE5-37E3-0767-F3869C9C765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00296D5-B2C4-453E-BEB2-F7E471E2676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56D8219-DB8C-41E6-A618-F00AF920404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264CF12-3C83-4221-8DAD-0964FA79CD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d11fcb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bd5e7e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bb32129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62160e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d11fcb1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4bd5e7e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bb32129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62160ea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7.png"/><Relationship Id="rId4" Type="http://schemas.openxmlformats.org/officeDocument/2006/relationships/image" Target="../media/image3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CC05A627-4DB0-7527-9D1D-1D35217C3808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b9eab7bd?vcp=1&amp;pid=fc81d3915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天气与气候的区别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变化性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天气是多变的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气候一般变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化不大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相对稳定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时间性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天气是指某一地区短时间里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几小时到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的大气状况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气候是指某一地区较长时间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几个月甚至几年或更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长时间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的天气平均状况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EDFAF7-7535-7949-0E99-61DBAF1E1E5F}"/>
              </a:ext>
            </a:extLst>
          </p:cNvPr>
          <p:cNvSpPr txBox="1"/>
          <p:nvPr/>
        </p:nvSpPr>
        <p:spPr>
          <a:xfrm>
            <a:off x="636104" y="685331"/>
            <a:ext cx="10177670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关注空气质量：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空气质量级别、空气质量指数与空气质量状况。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662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5e622591?vcp=1&amp;pid=34bd5e7e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气温与降水</a:t>
            </a:r>
            <a:endParaRPr lang="en-US" altLang="zh-CN" sz="3200" dirty="0">
              <a:solidFill>
                <a:srgbClr val="C590BF"/>
              </a:solidFill>
            </a:endParaRPr>
          </a:p>
        </p:txBody>
      </p:sp>
      <p:sp>
        <p:nvSpPr>
          <p:cNvPr id="3" name="QO_6_BD.7_1#dc217517b?vaa=1&amp;vcp=1&amp;vis=1&amp;pid=65e62259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1.气温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8_1#7b7b37686?vaa=1&amp;vcp=1&amp;vis=1&amp;pid=dc217517b&amp;color=0,0,0&amp;vtp=1&amp;vaab=1&amp;bb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1）概念：气温是指大气的温度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，其单位一般用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，读作“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摄氏度”。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（2）气温的变化与分布</a:t>
            </a:r>
            <a:endParaRPr lang="en-US" altLang="zh-CN" sz="2800" spc="-1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7b7b37686.blank?vaa=1&amp;vcp=1&amp;vis=1&amp;pid=dc217517b&amp;color=0,0,0&amp;vpa=5&amp;vtp=1&amp;vaab=1&amp;bbb=1"/>
              <p:cNvSpPr/>
              <p:nvPr/>
            </p:nvSpPr>
            <p:spPr>
              <a:xfrm>
                <a:off x="7916607" y="2003914"/>
                <a:ext cx="503238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7b7b37686.blank?vaa=1&amp;vcp=1&amp;vis=1&amp;pid=dc217517b&amp;color=0,0,0&amp;vpa=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6607" y="2003914"/>
                <a:ext cx="503238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QB_7_BD.10_2#4f5bb0663?colgroup=2,5,21&amp;vaa=1&amp;vcp=1&amp;vis=1&amp;pid=dc217517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489803"/>
              </p:ext>
            </p:extLst>
          </p:nvPr>
        </p:nvGraphicFramePr>
        <p:xfrm>
          <a:off x="539496" y="3235751"/>
          <a:ext cx="11073384" cy="2797176"/>
        </p:xfrm>
        <a:graphic>
          <a:graphicData uri="http://schemas.openxmlformats.org/drawingml/2006/table">
            <a:tbl>
              <a:tblPr/>
              <a:tblGrid>
                <a:gridCol w="1336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8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7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气温的变化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气温日变化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气温的日变化是指以一天为周期的气温变化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一天之中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最高气温出现在午后2时（即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时）左右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最低气温出现在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气温日较差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气温日较差是指一天之中最高气温与最低气温之差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QB_7_AN.11_1#4f5bb0663.blank?vaa=1&amp;vcp=1&amp;vis=1&amp;pid=dc217517b&amp;color=0,0,0&amp;vpa=6&amp;vtp=1&amp;vaab=1&amp;bbb=1"/>
          <p:cNvSpPr/>
          <p:nvPr/>
        </p:nvSpPr>
        <p:spPr>
          <a:xfrm>
            <a:off x="10625603" y="3796202"/>
            <a:ext cx="6143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12_1#4f5bb0663.blank?vaa=1&amp;vcp=1&amp;vis=1&amp;pid=dc217517b&amp;color=0,0,0&amp;vpa=7&amp;vtp=1&amp;vaab=1&amp;bbb=1"/>
          <p:cNvSpPr/>
          <p:nvPr/>
        </p:nvSpPr>
        <p:spPr>
          <a:xfrm>
            <a:off x="8685678" y="4337204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日出前后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7_BD.13_1#4f5bb0663?colgroup=2,5,21&amp;vaa=1&amp;vcp=1&amp;vis=1&amp;pid=dc217517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088428"/>
              </p:ext>
            </p:extLst>
          </p:nvPr>
        </p:nvGraphicFramePr>
        <p:xfrm>
          <a:off x="634746" y="1280826"/>
          <a:ext cx="11073384" cy="5000944"/>
        </p:xfrm>
        <a:graphic>
          <a:graphicData uri="http://schemas.openxmlformats.org/drawingml/2006/table">
            <a:tbl>
              <a:tblPr/>
              <a:tblGrid>
                <a:gridCol w="1336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4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1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气温的变化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气温年变化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气温的年变化是指以一年为周期的气温变化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一年之中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通常北半球陆地最高气温出现在7月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（海洋出现在8月）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陆地最低气温出现在1月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（海洋出现在2月）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南半球反之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气温年较差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气温年较差是指一年之中最高月平均气温与最低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月平均气温之差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气温的分布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世界气温的分布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大致由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递减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14_1#4f5bb0663.blank?vaa=1&amp;vcp=1&amp;vis=1&amp;pid=dc217517b&amp;color=0,0,0&amp;vpa=8&amp;vtp=1&amp;vaab=1&amp;bbb=1"/>
          <p:cNvSpPr/>
          <p:nvPr/>
        </p:nvSpPr>
        <p:spPr>
          <a:xfrm>
            <a:off x="5928510" y="515966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低纬</a:t>
            </a:r>
            <a:endParaRPr lang="en-US" altLang="zh-CN" sz="2800" dirty="0"/>
          </a:p>
        </p:txBody>
      </p:sp>
      <p:sp>
        <p:nvSpPr>
          <p:cNvPr id="4" name="QB_7_AN.15_1#4f5bb0663.blank?vaa=1&amp;vcp=1&amp;vis=1&amp;pid=dc217517b&amp;color=0,0,0&amp;vpa=9&amp;vtp=1&amp;vaab=1&amp;bbb=1"/>
          <p:cNvSpPr/>
          <p:nvPr/>
        </p:nvSpPr>
        <p:spPr>
          <a:xfrm>
            <a:off x="7350909" y="515966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高纬</a:t>
            </a:r>
            <a:endParaRPr lang="en-US" altLang="zh-CN" sz="2800" dirty="0"/>
          </a:p>
        </p:txBody>
      </p:sp>
      <p:sp>
        <p:nvSpPr>
          <p:cNvPr id="2" name="QB_7_BD.13_1#4f5bb0663?colgroup=2,5,21&amp;vaa=1&amp;vcp=1&amp;vis=1&amp;pid=dc217517b&amp;color=0,0,0&amp;vtp=1&amp;vaab=1&amp;bt=1&amp;bbb=1">
            <a:extLst>
              <a:ext uri="{FF2B5EF4-FFF2-40B4-BE49-F238E27FC236}">
                <a16:creationId xmlns:a16="http://schemas.microsoft.com/office/drawing/2014/main" id="{3C94DEA4-CF32-0CC4-678A-27EF71ED2FD5}"/>
              </a:ext>
            </a:extLst>
          </p:cNvPr>
          <p:cNvSpPr txBox="1"/>
          <p:nvPr/>
        </p:nvSpPr>
        <p:spPr>
          <a:xfrm>
            <a:off x="10894735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_1#b72ca7d68?sp=1&amp;vaa=1&amp;vcp=1&amp;vis=1&amp;pid=dc217517b&amp;color=0,0,0&amp;vtp=1&amp;vaab=1&amp;bt=1&amp;bbb=1"/>
          <p:cNvSpPr/>
          <p:nvPr/>
        </p:nvSpPr>
        <p:spPr>
          <a:xfrm>
            <a:off x="539496" y="11338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（3）影响气温分布的主要因素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QB_7_BD.16_2#b72ca7d68?colgroup=4,25&amp;vaa=1&amp;vcp=1&amp;vis=1&amp;pid=dc217517b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1518921"/>
                  </p:ext>
                </p:extLst>
              </p:nvPr>
            </p:nvGraphicFramePr>
            <p:xfrm>
              <a:off x="539496" y="1815496"/>
              <a:ext cx="11082528" cy="3895282"/>
            </p:xfrm>
            <a:graphic>
              <a:graphicData uri="http://schemas.openxmlformats.org/drawingml/2006/table">
                <a:tbl>
                  <a:tblPr/>
                  <a:tblGrid>
                    <a:gridCol w="179412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28839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表现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纬度位置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一般而言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低纬度地区气温高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高纬度地区气温低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海陆位置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同纬度地带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夏季陆地气温高于海洋气温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冬季反之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受海陆分布影响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北半球的等温线较曲折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南半球的等温线较平直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132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在山地或丘陵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气温随海拔的升高而降低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海拔大致每升高100米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气温下降约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QB_7_BD.16_2#b72ca7d68?colgroup=4,25&amp;vaa=1&amp;vcp=1&amp;vis=1&amp;pid=dc217517b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1518921"/>
                  </p:ext>
                </p:extLst>
              </p:nvPr>
            </p:nvGraphicFramePr>
            <p:xfrm>
              <a:off x="539496" y="1815496"/>
              <a:ext cx="11082528" cy="3895282"/>
            </p:xfrm>
            <a:graphic>
              <a:graphicData uri="http://schemas.openxmlformats.org/drawingml/2006/table">
                <a:tbl>
                  <a:tblPr/>
                  <a:tblGrid>
                    <a:gridCol w="179412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28839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表现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纬度位置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一般而言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低纬度地区气温高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高纬度地区气温低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海陆位置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同纬度地带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夏季陆地气温高于海洋气温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冬季反之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受海陆分布影响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北半球的等温线较曲折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南半球的等温线较平直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132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344" t="-253552" r="-131" b="-1694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7_AN.17_1#b72ca7d68.blank?vaa=1&amp;vcp=1&amp;vis=1&amp;pid=dc217517b&amp;color=0,0,0&amp;vpa=10&amp;vtp=1&amp;vaab=1&amp;bbb=1"/>
          <p:cNvSpPr/>
          <p:nvPr/>
        </p:nvSpPr>
        <p:spPr>
          <a:xfrm>
            <a:off x="5820560" y="5139913"/>
            <a:ext cx="7032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_1#8bf97353a?sp=1&amp;vaa=1&amp;vcp=1&amp;vis=1&amp;pid=65e622591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2.降水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（1）概念：从大气中降落的雨、雪、冰雹等，统称为降水。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（2）主要形式：降雨是降水的主要形式，降雨分为不同的等级（小雨、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中雨、大雨、暴雨等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（3）降水的变化与分布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18_5#8bf97353a?colgroup=3,5,19&amp;vaa=1&amp;vcp=1&amp;vis=1&amp;pid=65e622591&amp;color=0,0,0&amp;vtp=1&amp;vaab=1&amp;bbb=1&amp;hb=1">
            <a:extLst>
              <a:ext uri="{FF2B5EF4-FFF2-40B4-BE49-F238E27FC236}">
                <a16:creationId xmlns:a16="http://schemas.microsoft.com/office/drawing/2014/main" id="{8520685B-99DD-903F-966C-A80C3FFBA8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173708"/>
              </p:ext>
            </p:extLst>
          </p:nvPr>
        </p:nvGraphicFramePr>
        <p:xfrm>
          <a:off x="539496" y="1174812"/>
          <a:ext cx="11091672" cy="4508376"/>
        </p:xfrm>
        <a:graphic>
          <a:graphicData uri="http://schemas.openxmlformats.org/drawingml/2006/table">
            <a:tbl>
              <a:tblPr/>
              <a:tblGrid>
                <a:gridCol w="1581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8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51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季节变化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各月降水量柱状图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夏季多雨型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冬季多雨型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全年多雨型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年少雨型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全年湿润型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年际变化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年份不同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年内各月的降水量和年降水量均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有所差异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世界年降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水量的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赤道附近地带降水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两极地区降水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北回归线两侧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大陆东岸降水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大陆西岸降水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中纬度地带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沿海地区降水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内陆地区降水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QB_6_AN.19_1#8bf97353a.blank?vaa=1&amp;vcp=1&amp;vis=1&amp;pid=65e622591&amp;color=0,0,0&amp;vpa=11&amp;vtp=1&amp;vaab=1">
            <a:extLst>
              <a:ext uri="{FF2B5EF4-FFF2-40B4-BE49-F238E27FC236}">
                <a16:creationId xmlns:a16="http://schemas.microsoft.com/office/drawing/2014/main" id="{B352E15B-D6E0-06EA-49D7-02804F523752}"/>
              </a:ext>
            </a:extLst>
          </p:cNvPr>
          <p:cNvSpPr/>
          <p:nvPr/>
        </p:nvSpPr>
        <p:spPr>
          <a:xfrm>
            <a:off x="5048526" y="39693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6" name="QB_6_AN.20_1#8bf97353a.blank?vaa=1&amp;vcp=1&amp;vis=1&amp;pid=65e622591&amp;color=0,0,0&amp;vpa=12&amp;vtp=1&amp;vaab=1">
            <a:extLst>
              <a:ext uri="{FF2B5EF4-FFF2-40B4-BE49-F238E27FC236}">
                <a16:creationId xmlns:a16="http://schemas.microsoft.com/office/drawing/2014/main" id="{80BFDA1D-4283-CDA6-4C2B-697C006335F6}"/>
              </a:ext>
            </a:extLst>
          </p:cNvPr>
          <p:cNvSpPr/>
          <p:nvPr/>
        </p:nvSpPr>
        <p:spPr>
          <a:xfrm>
            <a:off x="8236227" y="39693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7" name="QB_6_AN.21_1#8bf97353a.blank?vaa=1&amp;vcp=1&amp;vis=1&amp;pid=65e622591&amp;color=0,0,0&amp;vpa=13&amp;vtp=1&amp;vaab=1">
            <a:extLst>
              <a:ext uri="{FF2B5EF4-FFF2-40B4-BE49-F238E27FC236}">
                <a16:creationId xmlns:a16="http://schemas.microsoft.com/office/drawing/2014/main" id="{C35374F8-96FB-500C-72F6-4B8D6B1E329B}"/>
              </a:ext>
            </a:extLst>
          </p:cNvPr>
          <p:cNvSpPr/>
          <p:nvPr/>
        </p:nvSpPr>
        <p:spPr>
          <a:xfrm>
            <a:off x="7512327" y="453586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8" name="QB_6_AN.22_1#8bf97353a.blank?vaa=1&amp;vcp=1&amp;vis=1&amp;pid=65e622591&amp;color=0,0,0&amp;vpa=14&amp;vtp=1&amp;vaab=1">
            <a:extLst>
              <a:ext uri="{FF2B5EF4-FFF2-40B4-BE49-F238E27FC236}">
                <a16:creationId xmlns:a16="http://schemas.microsoft.com/office/drawing/2014/main" id="{26CC20D5-72A9-D732-C1EB-1C67BC9CE171}"/>
              </a:ext>
            </a:extLst>
          </p:cNvPr>
          <p:cNvSpPr/>
          <p:nvPr/>
        </p:nvSpPr>
        <p:spPr>
          <a:xfrm>
            <a:off x="10700027" y="453586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9" name="QB_6_AN.23_1#8bf97353a.blank?vaa=1&amp;vcp=1&amp;vis=1&amp;pid=65e622591&amp;color=0,0,0&amp;vpa=15&amp;vtp=1&amp;vaab=1">
            <a:extLst>
              <a:ext uri="{FF2B5EF4-FFF2-40B4-BE49-F238E27FC236}">
                <a16:creationId xmlns:a16="http://schemas.microsoft.com/office/drawing/2014/main" id="{7ECAC978-C5D3-0511-8E52-07B989C9AAE8}"/>
              </a:ext>
            </a:extLst>
          </p:cNvPr>
          <p:cNvSpPr/>
          <p:nvPr/>
        </p:nvSpPr>
        <p:spPr>
          <a:xfrm>
            <a:off x="6458227" y="510235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10" name="QB_6_AN.25_1#8bf97353a.blank?vaa=1&amp;vcp=1&amp;vis=1&amp;pid=65e622591&amp;color=0,0,0&amp;vpa=16&amp;vtp=1&amp;vaab=1">
            <a:extLst>
              <a:ext uri="{FF2B5EF4-FFF2-40B4-BE49-F238E27FC236}">
                <a16:creationId xmlns:a16="http://schemas.microsoft.com/office/drawing/2014/main" id="{A8E15E8E-4806-E8AE-01AD-9CC109F26986}"/>
              </a:ext>
            </a:extLst>
          </p:cNvPr>
          <p:cNvSpPr/>
          <p:nvPr/>
        </p:nvSpPr>
        <p:spPr>
          <a:xfrm>
            <a:off x="9645927" y="510235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3439724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24_1#8bf97353a?vaa=1&amp;vcp=1&amp;vis=1&amp;pid=65e622591&amp;color=0,0,0&amp;tib=255,255,255&amp;vtp=1&amp;vaab=1" descr="preencoded.png">
            <a:extLst>
              <a:ext uri="{FF2B5EF4-FFF2-40B4-BE49-F238E27FC236}">
                <a16:creationId xmlns:a16="http://schemas.microsoft.com/office/drawing/2014/main" id="{4DF6CD0B-5F5C-4671-1082-FE4B1B2B44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8696" y="554400"/>
            <a:ext cx="5660704" cy="452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6_BD#32729d98c?vcp=1&amp;pid=65e622591&amp;color=0,0,0&amp;vtp=1&amp;vaab=1&amp;bbb=1&amp;hb=1">
            <a:extLst>
              <a:ext uri="{FF2B5EF4-FFF2-40B4-BE49-F238E27FC236}">
                <a16:creationId xmlns:a16="http://schemas.microsoft.com/office/drawing/2014/main" id="{1F607268-C39A-D7CB-A96A-0B57474999F8}"/>
              </a:ext>
            </a:extLst>
          </p:cNvPr>
          <p:cNvSpPr/>
          <p:nvPr/>
        </p:nvSpPr>
        <p:spPr>
          <a:xfrm>
            <a:off x="539496" y="52070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冬季多雨型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的典型气候类型是地中海气候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夏季炎热干燥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冬季温和多雨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36863703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c280be59?vcp=1&amp;pid=34bd5e7e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世界的气候</a:t>
            </a:r>
            <a:endParaRPr lang="en-US" altLang="zh-CN" sz="3200" dirty="0"/>
          </a:p>
        </p:txBody>
      </p:sp>
      <p:sp>
        <p:nvSpPr>
          <p:cNvPr id="3" name="QB_6_BD.26_1#c5570db11?vaa=1&amp;vcp=1&amp;vis=1&amp;pid=0c280be5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1.气候类型的划分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的不同来划分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27_1#c5570db11.blank?vaa=1&amp;vcp=1&amp;vis=1&amp;pid=0c280be59&amp;color=0,0,0&amp;vpa=17&amp;vtp=1&amp;vaab=1&amp;bbb=1"/>
          <p:cNvSpPr/>
          <p:nvPr/>
        </p:nvSpPr>
        <p:spPr>
          <a:xfrm>
            <a:off x="4385215" y="122058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气温</a:t>
            </a:r>
            <a:endParaRPr lang="en-US" altLang="zh-CN" sz="2800" dirty="0"/>
          </a:p>
        </p:txBody>
      </p:sp>
      <p:sp>
        <p:nvSpPr>
          <p:cNvPr id="5" name="QB_6_AN.28_1#c5570db11.blank?vaa=1&amp;vcp=1&amp;vis=1&amp;pid=0c280be59&amp;color=0,0,0&amp;vpa=18&amp;vtp=1&amp;vaab=1&amp;bbb=1"/>
          <p:cNvSpPr/>
          <p:nvPr/>
        </p:nvSpPr>
        <p:spPr>
          <a:xfrm>
            <a:off x="5807615" y="122058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e3ac7ebf?sp=1&amp;vcp=1&amp;pid=0c280be59&amp;color=0,0,0&amp;vtp=1&amp;vaab=1&amp;bt=1&amp;bbb=1"/>
          <p:cNvSpPr/>
          <p:nvPr/>
        </p:nvSpPr>
        <p:spPr>
          <a:xfrm>
            <a:off x="539496" y="11357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世界气候类型</a:t>
            </a:r>
            <a:endParaRPr lang="en-US" altLang="zh-CN" sz="2800" dirty="0"/>
          </a:p>
        </p:txBody>
      </p:sp>
      <p:graphicFrame>
        <p:nvGraphicFramePr>
          <p:cNvPr id="17" name="P_6_BD#1e3ac7ebf?colgroup=4,4,6,4,8&amp;vcp=1&amp;pid=0c280be5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367170"/>
              </p:ext>
            </p:extLst>
          </p:nvPr>
        </p:nvGraphicFramePr>
        <p:xfrm>
          <a:off x="539496" y="1817401"/>
          <a:ext cx="11177568" cy="3891472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热带雨林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终年高温多雨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赤道附近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亚马孙平原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刚果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马来群岛等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热带草原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终年高温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年分为明显的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湿两季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热带雨林气候的南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北两侧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非洲中南部（东非高原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南非高原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巴西高原等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89acd3c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289acd3c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289acd3c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1e3ac7ebf?colgroup=4,4,6,4,8&amp;vcp=1&amp;pid=0c280be5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604130"/>
              </p:ext>
            </p:extLst>
          </p:nvPr>
        </p:nvGraphicFramePr>
        <p:xfrm>
          <a:off x="539496" y="2118804"/>
          <a:ext cx="11397888" cy="3324988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热带季风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终年高温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年分为明显的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雨两季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东南亚北纬10°～25°之间的大陆东岸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印度半岛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中南半岛等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e3ac7ebf?colgroup=4,4,6,4,8&amp;vcp=1&amp;pid=0c280be59&amp;color=0,0,0&amp;vtp=1&amp;vaab=1&amp;bt=1&amp;bbb=1">
            <a:extLst>
              <a:ext uri="{FF2B5EF4-FFF2-40B4-BE49-F238E27FC236}">
                <a16:creationId xmlns:a16="http://schemas.microsoft.com/office/drawing/2014/main" id="{B27B9938-49EA-F7FB-DBE7-2F31FDD8E5F0}"/>
              </a:ext>
            </a:extLst>
          </p:cNvPr>
          <p:cNvSpPr txBox="1"/>
          <p:nvPr/>
        </p:nvSpPr>
        <p:spPr>
          <a:xfrm>
            <a:off x="10885591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1e3ac7ebf?colgroup=4,4,6,4,8&amp;vcp=1&amp;pid=0c280be5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534562"/>
              </p:ext>
            </p:extLst>
          </p:nvPr>
        </p:nvGraphicFramePr>
        <p:xfrm>
          <a:off x="539496" y="2118804"/>
          <a:ext cx="11064240" cy="3324988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3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热带沙漠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终年炎热干燥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归线附近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的内陆地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区及大陆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撒哈拉沙漠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伯半岛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澳大利亚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中西部等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e3ac7ebf?colgroup=4,4,6,4,8&amp;vcp=1&amp;pid=0c280be59&amp;color=0,0,0&amp;mp=1&amp;vtp=1&amp;vaab=1&amp;bt=1&amp;bbb=1">
            <a:extLst>
              <a:ext uri="{FF2B5EF4-FFF2-40B4-BE49-F238E27FC236}">
                <a16:creationId xmlns:a16="http://schemas.microsoft.com/office/drawing/2014/main" id="{B4C01011-E9BD-DAD0-5F7B-F30E8CAAD9A9}"/>
              </a:ext>
            </a:extLst>
          </p:cNvPr>
          <p:cNvSpPr txBox="1"/>
          <p:nvPr/>
        </p:nvSpPr>
        <p:spPr>
          <a:xfrm>
            <a:off x="10885591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1e3ac7ebf?colgroup=4,4,6,4,8&amp;vcp=1&amp;pid=0c280be5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341348"/>
              </p:ext>
            </p:extLst>
          </p:nvPr>
        </p:nvGraphicFramePr>
        <p:xfrm>
          <a:off x="539496" y="1108832"/>
          <a:ext cx="11491632" cy="3575496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亚热带季风和湿润气候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夏季高温多雨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冬季温和少雨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亚热带大陆东岸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（南北纬25°～35°之间）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美国和巴西三国的东南部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澳大利亚东南沿海等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地中海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夏季炎热干燥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冬季温和多雨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南北纬30°～40°之间的大陆西岸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地中海周边地区等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e3ac7ebf?colgroup=4,4,6,4,8&amp;vcp=1&amp;pid=0c280be59&amp;color=0,0,0&amp;mp=1&amp;vtp=1&amp;vaab=1&amp;bt=1&amp;bbb=1">
            <a:extLst>
              <a:ext uri="{FF2B5EF4-FFF2-40B4-BE49-F238E27FC236}">
                <a16:creationId xmlns:a16="http://schemas.microsoft.com/office/drawing/2014/main" id="{B7B50CC1-DC0E-DEF3-CEB4-1D994D847B9F}"/>
              </a:ext>
            </a:extLst>
          </p:cNvPr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1e3ac7ebf?colgroup=4,4,6,5,8&amp;vcp=1&amp;pid=0c280be5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335675"/>
              </p:ext>
            </p:extLst>
          </p:nvPr>
        </p:nvGraphicFramePr>
        <p:xfrm>
          <a:off x="539496" y="1122551"/>
          <a:ext cx="11173680" cy="4691128"/>
        </p:xfrm>
        <a:graphic>
          <a:graphicData uri="http://schemas.openxmlformats.org/drawingml/2006/table">
            <a:tbl>
              <a:tblPr/>
              <a:tblGrid>
                <a:gridCol w="1682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638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温带海洋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终年温和湿润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南北纬40°～60°之间的大陆西岸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欧洲西部等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温带季风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夏季高温多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冬季寒冷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亚洲东部的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中国东北部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斯东南部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朝鲜半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温带大陆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冬冷夏热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温年较差大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中纬度大陆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内部地区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亚欧大陆和北美大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陆的内部地区等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e3ac7ebf?colgroup=4,4,6,5,8&amp;vcp=1&amp;pid=0c280be59&amp;color=0,0,0&amp;vtp=1&amp;vaab=1&amp;bt=1&amp;bbb=1">
            <a:extLst>
              <a:ext uri="{FF2B5EF4-FFF2-40B4-BE49-F238E27FC236}">
                <a16:creationId xmlns:a16="http://schemas.microsoft.com/office/drawing/2014/main" id="{783DC193-03D5-BA92-049A-15C4BF5FEB26}"/>
              </a:ext>
            </a:extLst>
          </p:cNvPr>
          <p:cNvSpPr txBox="1"/>
          <p:nvPr/>
        </p:nvSpPr>
        <p:spPr>
          <a:xfrm>
            <a:off x="10876447" y="53341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1e3ac7ebf?colgroup=4,4,4,4,9&amp;vcp=1&amp;pid=0c280be5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287011"/>
              </p:ext>
            </p:extLst>
          </p:nvPr>
        </p:nvGraphicFramePr>
        <p:xfrm>
          <a:off x="539496" y="1280826"/>
          <a:ext cx="11073384" cy="5000944"/>
        </p:xfrm>
        <a:graphic>
          <a:graphicData uri="http://schemas.openxmlformats.org/drawingml/2006/table">
            <a:tbl>
              <a:tblPr/>
              <a:tblGrid>
                <a:gridCol w="1792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6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5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2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寒带气候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寒带气候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（包括冰原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气候和苔原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稀少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极地附近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沿海和内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南极大陆和北冰洋沿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岸及其岛屿（冰原气候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亚欧大陆和北美大陆的北部边缘（苔原气候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高原山地气候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气候垂直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中低纬度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的高原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山地地区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落基山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安第斯山脉等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e3ac7ebf?colgroup=4,4,4,4,9&amp;vcp=1&amp;pid=0c280be59&amp;color=0,0,0&amp;vtp=1&amp;vaab=1&amp;bt=1&amp;bbb=1">
            <a:extLst>
              <a:ext uri="{FF2B5EF4-FFF2-40B4-BE49-F238E27FC236}">
                <a16:creationId xmlns:a16="http://schemas.microsoft.com/office/drawing/2014/main" id="{0045555D-C187-A7D9-B807-B9A0A6561764}"/>
              </a:ext>
            </a:extLst>
          </p:cNvPr>
          <p:cNvSpPr txBox="1"/>
          <p:nvPr/>
        </p:nvSpPr>
        <p:spPr>
          <a:xfrm>
            <a:off x="10894735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1e3ac7ebf?vcp=1&amp;pid=0c280be59&amp;color=0,0,0&amp;tib=255,255,255&amp;vtp=1&amp;vaab=1" descr="preencoded.png">
            <a:extLst>
              <a:ext uri="{FF2B5EF4-FFF2-40B4-BE49-F238E27FC236}">
                <a16:creationId xmlns:a16="http://schemas.microsoft.com/office/drawing/2014/main" id="{D8544E83-1579-D78F-F853-CDC57236B0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3936" y="598932"/>
            <a:ext cx="8650224" cy="566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538642"/>
      </p:ext>
    </p:extLst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1e3ac7ebf?vcp=1&amp;pid=0c280be59&amp;color=0,0,0&amp;tib=255,255,255&amp;vtp=1&amp;vaab=1" descr="preencoded.png">
            <a:extLst>
              <a:ext uri="{FF2B5EF4-FFF2-40B4-BE49-F238E27FC236}">
                <a16:creationId xmlns:a16="http://schemas.microsoft.com/office/drawing/2014/main" id="{ACC4BC49-FB54-5799-2166-D71EBDE2CF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0592" y="598932"/>
            <a:ext cx="7287768" cy="566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654962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9_1#3d87db3e1?sp=1&amp;vaa=1&amp;vcp=1&amp;vis=1&amp;pid=0c280be59&amp;color=0,0,0&amp;vtp=1&amp;vaab=1&amp;bt=1&amp;bbb=1"/>
          <p:cNvSpPr/>
          <p:nvPr/>
        </p:nvSpPr>
        <p:spPr>
          <a:xfrm>
            <a:off x="539496" y="8214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3.影响气候的主要因素</a:t>
            </a:r>
            <a:endParaRPr lang="en-US" altLang="zh-CN" sz="2800" dirty="0"/>
          </a:p>
        </p:txBody>
      </p:sp>
      <p:graphicFrame>
        <p:nvGraphicFramePr>
          <p:cNvPr id="23" name="QB_6_BD.29_2#3d87db3e1?colgroup=7,22&amp;vaa=1&amp;vcp=1&amp;vis=1&amp;pid=0c280be5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474464"/>
              </p:ext>
            </p:extLst>
          </p:nvPr>
        </p:nvGraphicFramePr>
        <p:xfrm>
          <a:off x="539496" y="1503075"/>
          <a:ext cx="11082528" cy="452012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纬度位置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决定地球表面获得太阳光热最重要的因素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一般来说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沿海地区降水多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内陆地区降水少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海地区温差小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内陆地区温差大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坡降水多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坡降水少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阳坡气温高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阴坡气温低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有利影响：改善局部地区气候等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不利影响：导致局部地区气候恶化等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6_AN.30_1#3d87db3e1.blank?vaa=1&amp;vcp=1&amp;vis=1&amp;pid=0c280be59&amp;color=0,0,0&amp;vpa=19&amp;vtp=1&amp;vaab=1&amp;bbb=1"/>
          <p:cNvSpPr/>
          <p:nvPr/>
        </p:nvSpPr>
        <p:spPr>
          <a:xfrm>
            <a:off x="4094502" y="37429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迎风</a:t>
            </a:r>
            <a:endParaRPr lang="en-US" altLang="zh-CN" sz="2800" dirty="0"/>
          </a:p>
        </p:txBody>
      </p:sp>
      <p:sp>
        <p:nvSpPr>
          <p:cNvPr id="5" name="QB_6_AN.31_1#3d87db3e1.blank?vaa=1&amp;vcp=1&amp;vis=1&amp;pid=0c280be59&amp;color=0,0,0&amp;vpa=20&amp;vtp=1&amp;vaab=1&amp;bbb=1"/>
          <p:cNvSpPr/>
          <p:nvPr/>
        </p:nvSpPr>
        <p:spPr>
          <a:xfrm>
            <a:off x="6926603" y="37429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背风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46434f17e?vcp=1&amp;pid=0c280be59&amp;color=0,0,0&amp;vtp=1&amp;vaab=1&amp;bt=1&amp;bbb=1&amp;hb=1"/>
              <p:cNvSpPr/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特别提示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气候类型的划分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根据气温和降水的不同来划分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定带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定型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热带气候最低月平均气温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＞15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热带雨林气候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降水丰富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热带草原气候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热带季风气候年内降水分配不均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热带沙漠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气候常年干旱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亚热带气候最低月平均气温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＞0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亚热带季风和湿润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气候雨热同期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地中海气候雨热不同期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温带气候最低月平均气温一般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温带海洋性气候最低月平均气温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＞0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温带海洋性气候年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内降水分配均匀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温带大陆性气候年降水量较少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温带季风气候夏季多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冬季干燥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寒带气候大部分月平均气温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＜0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6_BD#46434f17e?vcp=1&amp;pid=0c280be5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878" b="-4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bb321291.fixed?vcp=1&amp;pid=e4a6960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天气与气候</a:t>
            </a:r>
            <a:endParaRPr lang="en-US" altLang="zh-CN" sz="4000" dirty="0"/>
          </a:p>
        </p:txBody>
      </p:sp>
      <p:sp>
        <p:nvSpPr>
          <p:cNvPr id="3" name="C_4_BD#3bb321291.fixed?vcp=1&amp;pid=e4a6960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d11fcb13.fixed?vcp=1&amp;pid=e4a6960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天气与气候</a:t>
            </a:r>
            <a:endParaRPr lang="en-US" altLang="zh-CN" sz="4000" dirty="0"/>
          </a:p>
        </p:txBody>
      </p:sp>
      <p:sp>
        <p:nvSpPr>
          <p:cNvPr id="3" name="C_4_BD#ad11fcb13.fixed?vcp=1&amp;pid=e4a6960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4bbfa62d?vcp=1&amp;pid=3bb321291&amp;color=197,144,191&amp;vtp=1&amp;vaab=1&amp;bt=1&amp;bbb=1"/>
          <p:cNvSpPr/>
          <p:nvPr/>
        </p:nvSpPr>
        <p:spPr>
          <a:xfrm>
            <a:off x="539496" y="554400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天气与气候</a:t>
            </a:r>
            <a:endParaRPr lang="en-US" altLang="zh-CN" sz="3200" dirty="0"/>
          </a:p>
        </p:txBody>
      </p:sp>
      <p:sp>
        <p:nvSpPr>
          <p:cNvPr id="3" name="QC_6_BD.32_1#96410ab63?vaa=1&amp;vcp=1&amp;vis=1&amp;pid=f4bbfa62d&amp;color=0,0,0&amp;vtp=1&amp;vaab=1&amp;bbb=1"/>
          <p:cNvSpPr/>
          <p:nvPr/>
        </p:nvSpPr>
        <p:spPr>
          <a:xfrm>
            <a:off x="539496" y="123379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下列诗句中，描述气候的是(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4_1#96410ab63.bracket?vaa=1&amp;vcp=1&amp;vis=1&amp;pid=f4bbfa62d&amp;color=0,0,0&amp;vpa=21&amp;vtp=1&amp;vaab=1"/>
          <p:cNvSpPr/>
          <p:nvPr/>
        </p:nvSpPr>
        <p:spPr>
          <a:xfrm>
            <a:off x="10659014" y="122395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32_2#96410ab63.choices?vaa=1&amp;vcp=1&amp;vis=1&amp;pid=f4bbfa62d&amp;color=0,0,0&amp;vtp=1&amp;vaab=1&amp;bbb=1"/>
          <p:cNvSpPr/>
          <p:nvPr/>
        </p:nvSpPr>
        <p:spPr>
          <a:xfrm>
            <a:off x="539496" y="1818113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A.人间四月芳菲尽，山寺桃花始盛开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B.夜来风雨声，花落知多少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C.忽如一夜春风来，千树万树梨花开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D.随风潜入夜，润物细无声</a:t>
            </a:r>
            <a:endParaRPr lang="en-US" altLang="zh-CN" sz="2800" dirty="0"/>
          </a:p>
        </p:txBody>
      </p:sp>
      <p:sp>
        <p:nvSpPr>
          <p:cNvPr id="6" name="QC_6_AS.1_1#96410ab63?vaa=1&amp;vcp=1&amp;vis=1&amp;pid=f4bbfa62d&amp;color=0,0,0&amp;vtp=1&amp;vaab=1&amp;bbb=1&amp;hb=1"/>
          <p:cNvSpPr/>
          <p:nvPr/>
        </p:nvSpPr>
        <p:spPr>
          <a:xfrm>
            <a:off x="539496" y="4167613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抓住关键词解题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等信息可知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，B、C、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项描述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的是短时间里的大气平均状况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等信息可知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项描述的是较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长时间的天气平均状况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_1#cb762df5b?vaa=1&amp;vcp=1&amp;vis=1&amp;pid=f4bbfa62d&amp;color=0,0,0&amp;vtp=1&amp;vaab=1&amp;bt=1&amp;bbb=1&amp;hb=1"/>
          <p:cNvSpPr/>
          <p:nvPr/>
        </p:nvSpPr>
        <p:spPr>
          <a:xfrm>
            <a:off x="539496" y="14454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冬去春来，广州当地清晨经常雾海茫茫，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这是由于冷空气走后，暖湿气流迅速反攻，使得气温回升，空气湿度加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大，这样的天气被当地人称为“回南天”。据此完成下列各题。</a:t>
            </a:r>
            <a:endParaRPr lang="en-US" altLang="zh-CN" sz="2800" dirty="0"/>
          </a:p>
        </p:txBody>
      </p:sp>
      <p:sp>
        <p:nvSpPr>
          <p:cNvPr id="3" name="QC_7_BD.37_1#8b1481acc?vaa=1&amp;vcp=1&amp;vis=1&amp;pid=cb762df5b&amp;color=0,0,0&amp;vtp=1&amp;vaab=1&amp;bbb=1"/>
          <p:cNvSpPr/>
          <p:nvPr/>
        </p:nvSpPr>
        <p:spPr>
          <a:xfrm>
            <a:off x="539496" y="33614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（1）下列天气符号表示的天气，“回南天”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时容易发生的是(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9_1#8b1481acc.bracket?vaa=1&amp;vcp=1&amp;vis=1&amp;pid=cb762df5b&amp;color=0,0,0&amp;vpa=22&amp;vtp=1&amp;vaab=1"/>
          <p:cNvSpPr/>
          <p:nvPr/>
        </p:nvSpPr>
        <p:spPr>
          <a:xfrm>
            <a:off x="9843039" y="3348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37_2#8b1481acc.choices?vaa=1&amp;vcp=1&amp;vis=1&amp;pid=cb762df5b&amp;color=0,0,0&amp;vtp=1&amp;vaab=1&amp;bbb=1"/>
          <p:cNvSpPr/>
          <p:nvPr/>
        </p:nvSpPr>
        <p:spPr>
          <a:xfrm>
            <a:off x="539496" y="4055078"/>
            <a:ext cx="11109960" cy="6947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6200"/>
              </a:lnSpc>
              <a:tabLst>
                <a:tab pos="2891790" algn="l"/>
                <a:tab pos="5808980" algn="l"/>
                <a:tab pos="86626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3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3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3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3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7_BD.37_2#8b1481acc.choice_image?vaa=1&amp;vcp=1&amp;vis=1&amp;pid=cb762df5b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035" y="4055269"/>
            <a:ext cx="859536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37_2#8b1481acc.choice_image?vaa=1&amp;vcp=1&amp;vis=1&amp;pid=cb762df5b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7043" y="4055269"/>
            <a:ext cx="950976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37_2#8b1481acc.choice_image?vaa=1&amp;vcp=1&amp;vis=1&amp;pid=cb762df5b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3946" y="4055269"/>
            <a:ext cx="914400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37_2#8b1481acc.choice_image?vaa=1&amp;vcp=1&amp;vis=1&amp;pid=cb762df5b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7417" y="4055269"/>
            <a:ext cx="667512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7_AS.1_1#8b1481acc?vaa=1&amp;vcp=1&amp;vis=1&amp;pid=cb762df5b&amp;color=0,0,0&amp;vtp=1&amp;vaab=1&amp;bbb=1"/>
          <p:cNvSpPr/>
          <p:nvPr/>
        </p:nvSpPr>
        <p:spPr>
          <a:xfrm>
            <a:off x="539496" y="4822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雾天空气湿度大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回南天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常见湿漉漉的景象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1_1#32af80553?vaa=1&amp;vcp=1&amp;vis=1&amp;pid=cb762df5b&amp;color=0,0,0&amp;vtp=1&amp;vaab=1&amp;bt=1&amp;bbb=1"/>
          <p:cNvSpPr/>
          <p:nvPr/>
        </p:nvSpPr>
        <p:spPr>
          <a:xfrm>
            <a:off x="539496" y="21851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（2）受“回南天”的影响，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当地销售量可能增加的商品是(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43_1#32af80553.bracket?vaa=1&amp;vcp=1&amp;vis=1&amp;pid=cb762df5b&amp;color=0,0,0&amp;vpa=23&amp;vtp=1&amp;vaab=1"/>
          <p:cNvSpPr/>
          <p:nvPr/>
        </p:nvSpPr>
        <p:spPr>
          <a:xfrm>
            <a:off x="9487439" y="21718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41_2#32af80553.choices?vaa=1&amp;vcp=1&amp;vis=1&amp;pid=cb762df5b&amp;color=0,0,0&amp;vtp=1&amp;vaab=1&amp;bbb=1"/>
          <p:cNvSpPr/>
          <p:nvPr/>
        </p:nvSpPr>
        <p:spPr>
          <a:xfrm>
            <a:off x="539496" y="28096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.取暖器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B.加湿器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C.除湿机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.电风扇</a:t>
            </a:r>
            <a:endParaRPr lang="en-US" altLang="zh-CN" sz="2800" dirty="0"/>
          </a:p>
        </p:txBody>
      </p:sp>
      <p:sp>
        <p:nvSpPr>
          <p:cNvPr id="5" name="QC_7_AS.1_1#32af80553?vaa=1&amp;vcp=1&amp;vis=1&amp;pid=cb762df5b&amp;color=0,0,0&amp;vtp=1&amp;vaab=1&amp;bbb=1&amp;hb=1"/>
          <p:cNvSpPr/>
          <p:nvPr/>
        </p:nvSpPr>
        <p:spPr>
          <a:xfrm>
            <a:off x="539496" y="34390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回南天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时室内空气湿度大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需要除湿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因此当地销售量可能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增加的商品是除湿机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81dddd84?sp=1&amp;vcp=1&amp;pid=f4bbfa62d&amp;color=0,0,0&amp;vtp=1&amp;vaab=1&amp;bt=1&amp;bbb=1"/>
          <p:cNvSpPr/>
          <p:nvPr/>
        </p:nvSpPr>
        <p:spPr>
          <a:xfrm>
            <a:off x="539496" y="55440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45_1#21c40ab47?vaa=1&amp;vcp=1&amp;vis=1&amp;pid=f4bbfa62d&amp;color=0,0,0&amp;vtp=1&amp;vaab=1&amp;bbb=1&amp;hb=1"/>
          <p:cNvSpPr/>
          <p:nvPr/>
        </p:nvSpPr>
        <p:spPr>
          <a:xfrm>
            <a:off x="539496" y="1145141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1.（2023·四川南充·中考）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某中学计划举行郊游活动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，同学们查询了下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周的天气状况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（如下表所示）。根据表中的信息判断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，下列说法正确的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QC_6_BD.45_2#21c40ab47?colgroup=6,6,6,4,4&amp;vaa=1&amp;vcp=1&amp;vis=1&amp;pid=f4bbfa62d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4577952"/>
                  </p:ext>
                </p:extLst>
              </p:nvPr>
            </p:nvGraphicFramePr>
            <p:xfrm>
              <a:off x="539496" y="3027472"/>
              <a:ext cx="11064240" cy="3344737"/>
            </p:xfrm>
            <a:graphic>
              <a:graphicData uri="http://schemas.openxmlformats.org/drawingml/2006/table">
                <a:tbl>
                  <a:tblPr/>
                  <a:tblGrid>
                    <a:gridCol w="24688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653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653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0490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日期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0490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15～23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15～22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10～18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8～20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8784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天气状况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095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空气质量指数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178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165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3755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风向及风力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900"/>
                            </a:lnSpc>
                          </a:pPr>
                          <a:r>
                            <a:rPr lang="en-US" altLang="zh-CN" sz="33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900"/>
                            </a:lnSpc>
                          </a:pPr>
                          <a:r>
                            <a:rPr lang="en-US" altLang="zh-CN" sz="33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000"/>
                            </a:lnSpc>
                          </a:pPr>
                          <a:r>
                            <a:rPr lang="en-US" altLang="zh-CN" sz="33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000"/>
                            </a:lnSpc>
                          </a:pPr>
                          <a:r>
                            <a:rPr lang="en-US" altLang="zh-CN" sz="33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QC_6_BD.45_2#21c40ab47?colgroup=6,6,6,4,4&amp;vaa=1&amp;vcp=1&amp;vis=1&amp;pid=f4bbfa62d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4577952"/>
                  </p:ext>
                </p:extLst>
              </p:nvPr>
            </p:nvGraphicFramePr>
            <p:xfrm>
              <a:off x="539496" y="3027472"/>
              <a:ext cx="11064240" cy="3344737"/>
            </p:xfrm>
            <a:graphic>
              <a:graphicData uri="http://schemas.openxmlformats.org/drawingml/2006/table">
                <a:tbl>
                  <a:tblPr/>
                  <a:tblGrid>
                    <a:gridCol w="24688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653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653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0490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日期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0490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1754" t="-100000" r="-254135" b="-387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1250" t="-100000" r="-153500" b="-387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3791" t="-100000" r="-100654" b="-387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3791" t="-100000" r="-654" b="-387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8784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天气状况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095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空气质量指数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178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165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3755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风向及风力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900"/>
                            </a:lnSpc>
                          </a:pPr>
                          <a:r>
                            <a:rPr lang="en-US" altLang="zh-CN" sz="33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900"/>
                            </a:lnSpc>
                          </a:pPr>
                          <a:r>
                            <a:rPr lang="en-US" altLang="zh-CN" sz="33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000"/>
                            </a:lnSpc>
                          </a:pPr>
                          <a:r>
                            <a:rPr lang="en-US" altLang="zh-CN" sz="33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000"/>
                            </a:lnSpc>
                          </a:pPr>
                          <a:r>
                            <a:rPr lang="en-US" altLang="zh-CN" sz="33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QC_6_BD.45_3#21c40ab47.table_image?tii=4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7328" y="4274581"/>
            <a:ext cx="914400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45_4#21c40ab47.table_image?tii=5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1908" y="4274581"/>
            <a:ext cx="1069848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45_5#21c40ab47.table_image?tii=6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8472" y="4274581"/>
            <a:ext cx="914400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6_BD.45_6#21c40ab47.table_image?tii=7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2428" y="4270009"/>
            <a:ext cx="777240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6_BD.45_7#21c40ab47.table_image?tii=8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0208" y="5669676"/>
            <a:ext cx="548640" cy="6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6_BD.45_8#21c40ab47.table_image?tii=9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2512" y="5669676"/>
            <a:ext cx="548640" cy="6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6_BD.45_9#21c40ab47.table_image?tii=10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1352" y="5665104"/>
            <a:ext cx="548640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6_BD.45_10#21c40ab47.table_image?tii=11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96728" y="5665104"/>
            <a:ext cx="548640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7_1#21c40ab47.choices?vaa=1&amp;vcp=1&amp;vis=1&amp;pid=f4bbfa62d&amp;color=0,0,0&amp;vtp=1&amp;vaab=1&amp;bt=1&amp;bb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A.下周一空气质量较好，适宜郊游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.下周二是阴天，空气质量较好，风力较强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.下周三有小雨，西北风4级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.下周四气温日较差最大，应注意增减衣物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AS.1_1#21c40ab47?vaa=1&amp;vcp=1&amp;vis=1&amp;pid=f4bbfa62d&amp;color=0,0,0&amp;vtp=1&amp;vaab=1&amp;bbb=1&amp;hb=1"/>
              <p:cNvSpPr/>
              <p:nvPr/>
            </p:nvSpPr>
            <p:spPr>
              <a:xfrm>
                <a:off x="539496" y="312583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（提示：读表可知，下周一空气质量状况为中度污染，不适宜郊游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周二是多云天气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，空气质量状况为中度污染，西北风2级，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风力较小；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下周三有大雨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，东南风4级；下周四气温日较差为12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，是四天中气温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日较差最大的一天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，应注意增减衣物）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AS.1_1#21c40ab47?vaa=1&amp;vcp=1&amp;vis=1&amp;pid=f4bbfa62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583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2_1#21c40ab47?vaa=1&amp;vcp=1&amp;vis=1&amp;pid=f4bbfa62d&amp;color=0,0,0&amp;vtp=1&amp;vaab=1&amp;bbb=1"/>
          <p:cNvSpPr/>
          <p:nvPr/>
        </p:nvSpPr>
        <p:spPr>
          <a:xfrm>
            <a:off x="539496" y="5683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3d90cfe4?vcp=1&amp;pid=3bb32129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气温与降水</a:t>
            </a:r>
            <a:endParaRPr lang="en-US" altLang="zh-CN" sz="3200" dirty="0"/>
          </a:p>
        </p:txBody>
      </p:sp>
      <p:sp>
        <p:nvSpPr>
          <p:cNvPr id="3" name="QO_6_BD.50_1#5a590775b?sp=1&amp;vaa=1&amp;vcp=1&amp;vis=1&amp;pid=a3d90cfe4&amp;color=0,0,0&amp;vtp=1&amp;vaab=1&amp;bbb=1"/>
          <p:cNvSpPr/>
          <p:nvPr/>
        </p:nvSpPr>
        <p:spPr>
          <a:xfrm>
            <a:off x="539496" y="1272015"/>
            <a:ext cx="11447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（2023·甘肃白银·中考）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读世界年平均气温分布图，完成下列各题。</a:t>
            </a:r>
            <a:endParaRPr lang="en-US" altLang="zh-CN" sz="2800" dirty="0"/>
          </a:p>
        </p:txBody>
      </p:sp>
      <p:pic>
        <p:nvPicPr>
          <p:cNvPr id="4" name="QO_6_BD.50_2#5a590775b?vaa=1&amp;vcp=1&amp;vis=1&amp;pid=a3d90cfe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0939" y="2349991"/>
            <a:ext cx="5541324" cy="310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2_1#76425badb?htil=1&amp;vaa=1&amp;vcp=1&amp;vis=1&amp;pid=5a590775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5334" y="456406"/>
            <a:ext cx="5422392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2_2#76425badb?htil=1&amp;vaa=1&amp;vcp=1&amp;vis=1&amp;pid=5a590775b&amp;color=0,0,0&amp;vtp=1&amp;vaab=1&amp;bt=1&amp;bbb=1&amp;hb=1&amp;hs=1"/>
          <p:cNvSpPr/>
          <p:nvPr/>
        </p:nvSpPr>
        <p:spPr>
          <a:xfrm>
            <a:off x="629925" y="43811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（1）读图可知，世界年平均气温的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分布规律是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76425badb.bracket?vaa=1&amp;vcp=1&amp;vis=1&amp;pid=5a590775b&amp;color=0,0,0&amp;vpa=25&amp;vtp=1&amp;vaab=1"/>
          <p:cNvSpPr/>
          <p:nvPr/>
        </p:nvSpPr>
        <p:spPr>
          <a:xfrm>
            <a:off x="2761143" y="104949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52_3#76425badb.choices?htil=1&amp;vaa=1&amp;vcp=1&amp;vis=1&amp;pid=5a590775b&amp;color=0,0,0&amp;vtp=1&amp;vaab=1&amp;bbb=1&amp;hs=1"/>
          <p:cNvSpPr/>
          <p:nvPr/>
        </p:nvSpPr>
        <p:spPr>
          <a:xfrm>
            <a:off x="629925" y="155953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A.从北半球向南半球递增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B.从内陆地区向沿海地区递减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C.从低海拔地区向高海拔地区递增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D.从低纬地区向南北两极地区递减</a:t>
            </a:r>
            <a:endParaRPr lang="en-US" altLang="zh-CN" sz="2800" dirty="0"/>
          </a:p>
        </p:txBody>
      </p:sp>
      <p:sp>
        <p:nvSpPr>
          <p:cNvPr id="6" name="QC_7_BD.54_1#2e1e15e1e?vaa=1&amp;vcp=1&amp;vis=1&amp;pid=5a590775b&amp;color=0,0,0&amp;vtp=1&amp;vaab=1&amp;bbb=1&amp;hs=1"/>
          <p:cNvSpPr/>
          <p:nvPr/>
        </p:nvSpPr>
        <p:spPr>
          <a:xfrm>
            <a:off x="629925" y="398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（2）影响世界年平均气温分布的主要因素是(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55_1#2e1e15e1e.bracket?vaa=1&amp;vcp=1&amp;vis=1&amp;pid=5a590775b&amp;color=0,0,0&amp;vpa=26&amp;vtp=1&amp;vaab=1"/>
          <p:cNvSpPr/>
          <p:nvPr/>
        </p:nvSpPr>
        <p:spPr>
          <a:xfrm>
            <a:off x="7841143" y="39752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54_2#2e1e15e1e.choices?vaa=1&amp;vcp=1&amp;vis=1&amp;pid=5a590775b&amp;color=0,0,0&amp;vtp=1&amp;vaab=1&amp;bbb=1&amp;hs=1"/>
          <p:cNvSpPr/>
          <p:nvPr/>
        </p:nvSpPr>
        <p:spPr>
          <a:xfrm>
            <a:off x="629925" y="4610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B.地势高低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C.地形类型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.植被状况</a:t>
            </a:r>
            <a:endParaRPr lang="en-US" altLang="zh-CN" sz="2800" dirty="0"/>
          </a:p>
        </p:txBody>
      </p:sp>
      <p:sp>
        <p:nvSpPr>
          <p:cNvPr id="9" name="QO_6_AS.1_1#5a590775b?vaa=1&amp;vcp=1&amp;vis=1&amp;pid=a3d90cfe4&amp;color=0,0,0&amp;vtp=1&amp;vaab=1&amp;bbb=1&amp;hb=1"/>
          <p:cNvSpPr/>
          <p:nvPr/>
        </p:nvSpPr>
        <p:spPr>
          <a:xfrm>
            <a:off x="539496" y="51972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世界年平均气温的分布规律是从低纬地区向高纬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南北两极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地区递减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因此影响世界年平均气温分布的主要因素是纬度位置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bb52b515e?vaa=1&amp;vcp=1&amp;vis=1&amp;pid=a3d90cfe4&amp;color=0,0,0&amp;vtp=1&amp;vaab=1&amp;bt=1&amp;bbb=1&amp;hb=1"/>
          <p:cNvSpPr/>
          <p:nvPr/>
        </p:nvSpPr>
        <p:spPr>
          <a:xfrm>
            <a:off x="539496" y="80130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下列关于世界气温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、降水分布规律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的说法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8_1#bb52b515e.bracket?vaa=1&amp;vcp=1&amp;vis=1&amp;pid=a3d90cfe4&amp;color=0,0,0&amp;vpa=27&amp;vtp=1&amp;vaab=1"/>
          <p:cNvSpPr/>
          <p:nvPr/>
        </p:nvSpPr>
        <p:spPr>
          <a:xfrm>
            <a:off x="3661315" y="138836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6_2#bb52b515e.choices?vaa=1&amp;vcp=1&amp;vis=1&amp;pid=a3d90cfe4&amp;color=0,0,0&amp;vtp=1&amp;vaab=1&amp;bbb=1"/>
          <p:cNvSpPr/>
          <p:nvPr/>
        </p:nvSpPr>
        <p:spPr>
          <a:xfrm>
            <a:off x="539496" y="1974533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A.夏季，同纬度的陆地气温高于海洋气温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.一年中，北半球海洋的最高气温出现在7月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.山地的迎风坡降水少，背风坡降水多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.赤道附近地带降水少，两极地区降水多</a:t>
            </a:r>
            <a:endParaRPr lang="en-US" altLang="zh-CN" sz="2800" dirty="0"/>
          </a:p>
        </p:txBody>
      </p:sp>
      <p:sp>
        <p:nvSpPr>
          <p:cNvPr id="5" name="QC_6_AS.1_1#bb52b515e?vaa=1&amp;vcp=1&amp;vis=1&amp;pid=a3d90cfe4&amp;color=0,0,0&amp;vtp=1&amp;vaab=1&amp;bbb=1&amp;hb=1"/>
          <p:cNvSpPr/>
          <p:nvPr/>
        </p:nvSpPr>
        <p:spPr>
          <a:xfrm>
            <a:off x="539496" y="4324033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同纬度地带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夏季陆地气温高于海洋气温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一年中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通常北半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球海洋的最高气温出现在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山地的迎风坡降水多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背风坡降水少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赤道附近地带降水多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两极地区降水少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3e001568?vcp=1&amp;pid=a3d90cfe4&amp;color=0,0,0&amp;vtp=1&amp;vaab=1&amp;bt=1&amp;bbb=1"/>
          <p:cNvSpPr/>
          <p:nvPr/>
        </p:nvSpPr>
        <p:spPr>
          <a:xfrm>
            <a:off x="539496" y="13878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60_1#577e3b1b0?vaa=1&amp;vcp=1&amp;vis=1&amp;pid=a3d90cfe4&amp;color=0,0,0&amp;vtp=1&amp;vaab=1&amp;bbb=1"/>
          <p:cNvSpPr/>
          <p:nvPr/>
        </p:nvSpPr>
        <p:spPr>
          <a:xfrm>
            <a:off x="539496" y="20077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读世界部分地区年降水量分布图，完成下列各题。</a:t>
            </a:r>
            <a:endParaRPr lang="en-US" altLang="zh-CN" sz="2800" dirty="0"/>
          </a:p>
        </p:txBody>
      </p:sp>
      <p:pic>
        <p:nvPicPr>
          <p:cNvPr id="4" name="QO_6_BD.60_2#577e3b1b0?vaa=1&amp;vcp=1&amp;vis=1&amp;pid=a3d90cfe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2691130"/>
            <a:ext cx="6839712" cy="27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1_1#295096a6e?htil=2&amp;vaa=1&amp;vcp=1&amp;vis=1&amp;pid=577e3b1b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351" y="863727"/>
            <a:ext cx="4521198" cy="183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1_2#295096a6e?htil=2&amp;vaa=1&amp;vcp=1&amp;vis=1&amp;pid=577e3b1b0&amp;color=0,0,0&amp;vtp=1&amp;vaab=1&amp;bt=1&amp;bbb=1&amp;hs=1"/>
          <p:cNvSpPr/>
          <p:nvPr/>
        </p:nvSpPr>
        <p:spPr>
          <a:xfrm>
            <a:off x="539496" y="726567"/>
            <a:ext cx="6099048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图示区域年降水量(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3_1#295096a6e.bracket?vaa=1&amp;vcp=1&amp;vis=1&amp;pid=577e3b1b0&amp;color=0,0,0&amp;vpa=28&amp;vtp=1&amp;vaab=1"/>
          <p:cNvSpPr/>
          <p:nvPr/>
        </p:nvSpPr>
        <p:spPr>
          <a:xfrm>
            <a:off x="4550315" y="713423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61_3#295096a6e.choices?htil=2&amp;vaa=1&amp;vcp=1&amp;vis=1&amp;pid=577e3b1b0&amp;color=0,0,0&amp;vtp=1&amp;vaab=1&amp;bbb=1&amp;hs=1"/>
          <p:cNvSpPr/>
          <p:nvPr/>
        </p:nvSpPr>
        <p:spPr>
          <a:xfrm>
            <a:off x="539496" y="1323976"/>
            <a:ext cx="6099048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A.赤道附近地区均在2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000毫米以上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.南回归线附近，大陆东岸较西岸多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.由南回归线向南、北两侧递减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.最少的地区位于澳大利亚大陆东部</a:t>
            </a:r>
            <a:endParaRPr lang="en-US" altLang="zh-CN" sz="2800" dirty="0"/>
          </a:p>
        </p:txBody>
      </p:sp>
      <p:sp>
        <p:nvSpPr>
          <p:cNvPr id="6" name="QC_7_AS.1_1#295096a6e?vaa=1&amp;vcp=1&amp;vis=1&amp;pid=577e3b1b0&amp;color=0,0,0&amp;vtp=1&amp;vaab=1&amp;bbb=1&amp;hb=1&amp;hs=1"/>
          <p:cNvSpPr/>
          <p:nvPr/>
        </p:nvSpPr>
        <p:spPr>
          <a:xfrm>
            <a:off x="539496" y="3736976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（提示：读图可知，赤道附近大部分地区年降水量在2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毫米以上，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并非全部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；南回归线附近，大陆东岸降水多，大陆西岸降水少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；图示区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域年降水量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“由南回归线向南、北两侧递减”的描述与图示情况不符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；澳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大利亚大陆东部降水较多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，并非最少）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07473c337?colgroup=13,15&amp;vcp=1&amp;pid=ad11fcb1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830243"/>
              </p:ext>
            </p:extLst>
          </p:nvPr>
        </p:nvGraphicFramePr>
        <p:xfrm>
          <a:off x="539496" y="1179449"/>
          <a:ext cx="11091672" cy="449910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1.区分“天气”和“气候”的概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并能正确运用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2.识别常见的天气符号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够模拟播报天气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能够用实例说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明人类活动对空气质量的影响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（地理实践力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700"/>
                        </a:lnSpc>
                      </a:pPr>
                      <a:r>
                        <a:rPr lang="en-US" altLang="zh-CN" sz="15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7473c337.table_image?tii=1&amp;vcp=1&amp;pid=ad11fcb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53793"/>
            <a:ext cx="5541264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5_1#141376cae?htil=3&amp;vaa=1&amp;vcp=1&amp;vis=1&amp;pid=577e3b1b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2193036"/>
            <a:ext cx="5422392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5_2#141376cae?htil=3&amp;vaa=1&amp;vcp=1&amp;vis=1&amp;pid=577e3b1b0&amp;color=0,0,0&amp;vtp=1&amp;vaab=1&amp;bt=1&amp;bbb=1&amp;hb=1"/>
          <p:cNvSpPr/>
          <p:nvPr/>
        </p:nvSpPr>
        <p:spPr>
          <a:xfrm>
            <a:off x="539496" y="217474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、乙两地年降水量差异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较大的主要影响因素是(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6_1#141376cae.bracket?vaa=1&amp;vcp=1&amp;vis=1&amp;pid=577e3b1b0&amp;color=0,0,0&amp;vpa=29&amp;vtp=1&amp;vaab=1"/>
          <p:cNvSpPr/>
          <p:nvPr/>
        </p:nvSpPr>
        <p:spPr>
          <a:xfrm>
            <a:off x="4372515" y="28091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65_3#141376cae.choices?htil=3&amp;vaa=1&amp;vcp=1&amp;vis=1&amp;pid=577e3b1b0&amp;color=0,0,0&amp;vtp=1&amp;vaab=1&amp;bbb=1"/>
          <p:cNvSpPr/>
          <p:nvPr/>
        </p:nvSpPr>
        <p:spPr>
          <a:xfrm>
            <a:off x="539496" y="345776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.海陆位置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.人类活动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0c7bc21?vcp=1&amp;pid=3bb32129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世界的气候</a:t>
            </a:r>
            <a:endParaRPr lang="en-US" altLang="zh-CN" sz="3200" dirty="0"/>
          </a:p>
        </p:txBody>
      </p:sp>
      <p:sp>
        <p:nvSpPr>
          <p:cNvPr id="3" name="QC_6_BD.67_1#1d8584fd9?sp=1&amp;vaa=1&amp;vcp=1&amp;vis=1&amp;pid=d40c7bc2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有关下图所示气候类型的叙述，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5" name="QC_6_BD.67_2#1d8584fd9?htil=4&amp;vaa=1&amp;vcp=1&amp;vis=1&amp;pid=d40c7bc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5039" y="1958766"/>
            <a:ext cx="3163824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67_3#1d8584fd9.choices?htil=4&amp;vaa=1&amp;vcp=1&amp;vis=1&amp;pid=d40c7bc21&amp;color=0,0,0&amp;vtp=1&amp;vaab=1&amp;bbb=1"/>
              <p:cNvSpPr/>
              <p:nvPr/>
            </p:nvSpPr>
            <p:spPr>
              <a:xfrm>
                <a:off x="539496" y="1904854"/>
                <a:ext cx="781812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A.降水季节分配均匀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.气温年较差超过15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.降水主要集中在6～9月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.夏季凉爽，冬季温暖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67_3#1d8584fd9.choices?htil=4&amp;vaa=1&amp;vcp=1&amp;vis=1&amp;pid=d40c7bc2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4854"/>
                <a:ext cx="7818120" cy="2496757"/>
              </a:xfrm>
              <a:prstGeom prst="rect">
                <a:avLst/>
              </a:prstGeom>
              <a:blipFill>
                <a:blip r:embed="rId4"/>
                <a:stretch>
                  <a:fillRect l="-2808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1d8584fd9?htil=5&amp;vaa=1&amp;vcp=1&amp;vis=1&amp;pid=d40c7bc2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7344" y="1542859"/>
            <a:ext cx="2724014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AS.1_1#1d8584fd9?htil=5&amp;vaa=1&amp;vcp=1&amp;vis=1&amp;pid=d40c7bc21&amp;color=0,0,0&amp;vtp=1&amp;vaab=1&amp;bt=1&amp;bbb=1&amp;hb=1&amp;hs=1"/>
              <p:cNvSpPr/>
              <p:nvPr/>
            </p:nvSpPr>
            <p:spPr>
              <a:xfrm>
                <a:off x="539496" y="1555559"/>
                <a:ext cx="781812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图示气候类型终年高温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一年分为明显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的旱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雨两季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由此可以推断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图示气候类型为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热带季风气候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热带季风气候降水季节分配不均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气温年较差小于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15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降水主要集中在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6～9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月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终年炎热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AS.1_1#1d8584fd9?htil=5&amp;vaa=1&amp;vcp=1&amp;vis=1&amp;pid=d40c7bc2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55559"/>
                <a:ext cx="7818120" cy="3144457"/>
              </a:xfrm>
              <a:prstGeom prst="rect">
                <a:avLst/>
              </a:prstGeom>
              <a:blipFill>
                <a:blip r:embed="rId4"/>
                <a:stretch>
                  <a:fillRect l="-2808" r="-2418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2_1#1d8584fd9?vaa=1&amp;vcp=1&amp;vis=1&amp;pid=d40c7bc21&amp;color=0,0,0&amp;vtp=1&amp;vaab=1&amp;bbb=1&amp;hs=1"/>
          <p:cNvSpPr/>
          <p:nvPr/>
        </p:nvSpPr>
        <p:spPr>
          <a:xfrm>
            <a:off x="539496" y="47481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1_1#1cebeb711?sp=1&amp;vaa=1&amp;vcp=1&amp;vis=1&amp;pid=d40c7bc21&amp;color=0,0,0&amp;vtp=1&amp;vaab=1&amp;bt=1&amp;bbb=1&amp;hb=1"/>
          <p:cNvSpPr/>
          <p:nvPr/>
        </p:nvSpPr>
        <p:spPr>
          <a:xfrm>
            <a:off x="539496" y="97713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气温和降水是气候的两个基本要素。下面的左图是北半球气温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半球降水分布示意图，右图是某地的气温年变化曲线和各月降水量柱状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。读图，完成下列各题。</a:t>
            </a:r>
            <a:endParaRPr lang="en-US" altLang="zh-CN" sz="2800" dirty="0"/>
          </a:p>
        </p:txBody>
      </p:sp>
      <p:pic>
        <p:nvPicPr>
          <p:cNvPr id="3" name="QO_6_BD.71_2#1cebeb711?vaa=1&amp;vcp=1&amp;vis=1&amp;pid=d40c7bc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54782"/>
            <a:ext cx="5458968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72_2#afb9e71cd?htil=6&amp;vaa=1&amp;vcp=1&amp;vis=1&amp;pid=1cebeb711&amp;color=0,0,0&amp;vtp=1&amp;vaab=1&amp;bt=1&amp;bbb=1&amp;hb=1"/>
          <p:cNvSpPr/>
          <p:nvPr/>
        </p:nvSpPr>
        <p:spPr>
          <a:xfrm>
            <a:off x="6016371" y="1440308"/>
            <a:ext cx="60807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（1）下列关于左图的叙述，正确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72_3#afb9e71cd.choices?htil=6&amp;vaa=1&amp;vcp=1&amp;vis=1&amp;pid=1cebeb711&amp;color=0,0,0&amp;vtp=1&amp;vaab=1&amp;bbb=1"/>
              <p:cNvSpPr/>
              <p:nvPr/>
            </p:nvSpPr>
            <p:spPr>
              <a:xfrm>
                <a:off x="6016371" y="2723325"/>
                <a:ext cx="60807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A.北半球气温由低纬向高纬逐渐降低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.A地的气温数值可能大于0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.南半球降水由低纬向高纬逐渐增加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.南极地区降水丰富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72_3#afb9e71cd.choices?htil=6&amp;vaa=1&amp;vcp=1&amp;vis=1&amp;pid=1cebeb71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6371" y="2723325"/>
                <a:ext cx="6080760" cy="2496757"/>
              </a:xfrm>
              <a:prstGeom prst="rect">
                <a:avLst/>
              </a:prstGeom>
              <a:blipFill>
                <a:blip r:embed="rId3"/>
                <a:stretch>
                  <a:fillRect l="-3611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249FD4F3-6AFE-1D3B-0508-0DEA7D89EC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333" y="1553361"/>
            <a:ext cx="4944017" cy="366672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AS.1_1#afb9e71cd?htil=7&amp;vaa=1&amp;vcp=1&amp;vis=1&amp;pid=1cebeb711&amp;color=0,0,0&amp;vtp=1&amp;vaab=1&amp;bt=1&amp;bbb=1&amp;hb=1&amp;hs=1"/>
              <p:cNvSpPr/>
              <p:nvPr/>
            </p:nvSpPr>
            <p:spPr>
              <a:xfrm>
                <a:off x="539496" y="619093"/>
                <a:ext cx="5559552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无论是南半球还是北半球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气温的分布都是由低纬向高纬逐渐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降低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上面左图中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地气温在闭合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等温线以内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气温数值小于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原因是该地地势高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气温低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AS.1_1#afb9e71cd?htil=7&amp;vaa=1&amp;vcp=1&amp;vis=1&amp;pid=1cebeb71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9093"/>
                <a:ext cx="5559552" cy="3144457"/>
              </a:xfrm>
              <a:prstGeom prst="rect">
                <a:avLst/>
              </a:prstGeom>
              <a:blipFill>
                <a:blip r:embed="rId4"/>
                <a:stretch>
                  <a:fillRect l="-3947" r="-6031" b="-69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2_1#afb9e71cd?vaa=1&amp;vcp=1&amp;vis=1&amp;pid=1cebeb711&amp;color=0,0,0&amp;vtp=1&amp;vaab=1&amp;bbb=1&amp;hs=1"/>
          <p:cNvSpPr/>
          <p:nvPr/>
        </p:nvSpPr>
        <p:spPr>
          <a:xfrm>
            <a:off x="539496" y="5671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AS.1_1#afb9e71cd?htil=7&amp;vaa=1&amp;vcp=1&amp;vis=1&amp;pid=1cebeb711&amp;color=0,0,0&amp;vtp=1&amp;vaab=1&amp;bt=1&amp;bbb=1&amp;hb=1&amp;hs=1">
            <a:extLst>
              <a:ext uri="{FF2B5EF4-FFF2-40B4-BE49-F238E27FC236}">
                <a16:creationId xmlns:a16="http://schemas.microsoft.com/office/drawing/2014/main" id="{50BEA8E7-6CA9-40F3-9C88-D92561DE8C64}"/>
              </a:ext>
            </a:extLst>
          </p:cNvPr>
          <p:cNvSpPr/>
          <p:nvPr/>
        </p:nvSpPr>
        <p:spPr>
          <a:xfrm>
            <a:off x="539496" y="3752437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世界年降水量的分布受纬度位置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海陆位置等因素的影响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其分布规律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并非简单地由低纬向高纬递减或递增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南半球降水由低纬向高纬逐渐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的表述错误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南极地区降水稀少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D655B2F-274F-6F47-BD8D-3B5DE3C0F1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9950" y="561943"/>
            <a:ext cx="4429506" cy="328513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76_2#cbc834c66?htil=8&amp;vaa=1&amp;vcp=1&amp;vis=1&amp;pid=1cebeb711&amp;color=0,0,0&amp;vtp=1&amp;vaab=1&amp;bt=1&amp;bbb=1&amp;hb=1&amp;hs=1"/>
          <p:cNvSpPr/>
          <p:nvPr/>
        </p:nvSpPr>
        <p:spPr>
          <a:xfrm>
            <a:off x="536448" y="3130137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左图中的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四地，与右图所示气候类型相符的是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78_1#cbc834c66.bracket?vaa=1&amp;vcp=1&amp;vis=1&amp;pid=1cebeb711&amp;color=0,0,0&amp;vpa=32&amp;vtp=1&amp;vaab=1"/>
          <p:cNvSpPr/>
          <p:nvPr/>
        </p:nvSpPr>
        <p:spPr>
          <a:xfrm>
            <a:off x="10995692" y="31450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76_3#cbc834c66.choices?htil=8&amp;vaa=1&amp;vcp=1&amp;vis=1&amp;pid=1cebeb711&amp;color=0,0,0&amp;vtp=1&amp;vaab=1&amp;bbb=1&amp;hs=1"/>
          <p:cNvSpPr/>
          <p:nvPr/>
        </p:nvSpPr>
        <p:spPr>
          <a:xfrm>
            <a:off x="679323" y="3777836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D.④地</a:t>
            </a:r>
            <a:endParaRPr lang="en-US" altLang="zh-CN" sz="2800" dirty="0"/>
          </a:p>
        </p:txBody>
      </p:sp>
      <p:sp>
        <p:nvSpPr>
          <p:cNvPr id="8" name="QC_7_AS.1_1#cbc834c66?htil=8&amp;vaa=1&amp;vcp=1&amp;vis=1&amp;pid=1cebeb711&amp;color=0,0,0&amp;vtp=1&amp;vaab=1&amp;bbb=1&amp;hb=1&amp;hs=1">
            <a:extLst>
              <a:ext uri="{FF2B5EF4-FFF2-40B4-BE49-F238E27FC236}">
                <a16:creationId xmlns:a16="http://schemas.microsoft.com/office/drawing/2014/main" id="{BA6E7DAB-EC5A-66D4-1C3E-F81BAEFCFD1F}"/>
              </a:ext>
            </a:extLst>
          </p:cNvPr>
          <p:cNvSpPr/>
          <p:nvPr/>
        </p:nvSpPr>
        <p:spPr>
          <a:xfrm>
            <a:off x="543042" y="453853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上面右图所示气候类型为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温带海洋性气候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与左图中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于欧洲西部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所属气候类型相符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地属热带季风气候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地属热带沙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漠气候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地属热带雨林气候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7" name="QO_6_BD.71_2#1cebeb711?vaa=1&amp;vcp=1&amp;vis=1&amp;pid=d40c7bc21&amp;color=0,0,0&amp;tib=255,255,255&amp;vtp=1&amp;vaab=1" descr="preencoded.png">
            <a:extLst>
              <a:ext uri="{FF2B5EF4-FFF2-40B4-BE49-F238E27FC236}">
                <a16:creationId xmlns:a16="http://schemas.microsoft.com/office/drawing/2014/main" id="{059C414B-67F6-5B1E-53F6-E6584CB3A3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3542" y="322722"/>
            <a:ext cx="5458968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c27a0ac4?vcp=1&amp;pid=d40c7bc21&amp;color=0,0,0&amp;vtp=1&amp;vaab=1&amp;bt=1&amp;bbb=1"/>
          <p:cNvSpPr/>
          <p:nvPr/>
        </p:nvSpPr>
        <p:spPr>
          <a:xfrm>
            <a:off x="539496" y="8806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C_6_BD.80_1#10035a9fc?htil=9&amp;vaa=1&amp;vcp=1&amp;vis=1&amp;pid=d40c7bc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9208" y="1434275"/>
            <a:ext cx="4270248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80_2#10035a9fc?htil=9&amp;vaa=1&amp;vcp=1&amp;vis=1&amp;pid=d40c7bc21&amp;color=0,0,0&amp;vtp=1&amp;vaab=1&amp;bbb=1&amp;hb=1"/>
          <p:cNvSpPr/>
          <p:nvPr/>
        </p:nvSpPr>
        <p:spPr>
          <a:xfrm>
            <a:off x="539496" y="1508315"/>
            <a:ext cx="671169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3.（2023·湖南衡阳·中考）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读某地气温年变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化曲线和各月降水量柱状图，判断下列叙述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BD.80_3#10035a9fc.choices?htil=9&amp;vaa=1&amp;vcp=1&amp;vis=1&amp;pid=d40c7bc21&amp;color=0,0,0&amp;vtp=1&amp;vaab=1&amp;bbb=1"/>
          <p:cNvSpPr/>
          <p:nvPr/>
        </p:nvSpPr>
        <p:spPr>
          <a:xfrm>
            <a:off x="539496" y="3438715"/>
            <a:ext cx="67116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A.该地河流冬季有结冰期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.该地冬季多雨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.该地位于北半球的大陆西岸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.该地适宜发展园艺业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10035a9fc?htil=10&amp;vaa=1&amp;vcp=1&amp;vis=1&amp;pid=d40c7bc2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4969" y="1862899"/>
            <a:ext cx="3476009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AS.1_1#10035a9fc?htil=10&amp;vaa=1&amp;vcp=1&amp;vis=1&amp;pid=d40c7bc21&amp;color=0,0,0&amp;vtp=1&amp;vaab=1&amp;bt=1&amp;bbb=1&amp;hb=1&amp;hs=1"/>
              <p:cNvSpPr/>
              <p:nvPr/>
            </p:nvSpPr>
            <p:spPr>
              <a:xfrm>
                <a:off x="539496" y="1875599"/>
                <a:ext cx="7095744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（提示：该地属地中海气候，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冬季温和多雨，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各月气温在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以上，冬季河流不结冰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；该地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月气温最高，应位于30°N～40°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N之间的大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陆西岸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，适宜发展园艺业）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AS.1_1#10035a9fc?htil=10&amp;vaa=1&amp;vcp=1&amp;vis=1&amp;pid=d40c7bc2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75599"/>
                <a:ext cx="7095744" cy="2496757"/>
              </a:xfrm>
              <a:prstGeom prst="rect">
                <a:avLst/>
              </a:prstGeom>
              <a:blipFill>
                <a:blip r:embed="rId4"/>
                <a:stretch>
                  <a:fillRect l="-3093" r="-2835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2_1#10035a9fc?vaa=1&amp;vcp=1&amp;vis=1&amp;pid=d40c7bc21&amp;color=0,0,0&amp;vtp=1&amp;vaab=1&amp;bbb=1&amp;hs=1"/>
          <p:cNvSpPr/>
          <p:nvPr/>
        </p:nvSpPr>
        <p:spPr>
          <a:xfrm>
            <a:off x="539496" y="44281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4_1#e035a4114?vaa=1&amp;vcp=1&amp;vis=1&amp;pid=d40c7bc21&amp;color=0,0,0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（2023·贵州遵义·中考）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“日月经天，江河行地，春风夏雨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，秋霜冬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，大自然生生不息，四时景物美不胜收。”据此完成下列各题。</a:t>
            </a:r>
            <a:endParaRPr lang="en-US" altLang="zh-CN" sz="2800" dirty="0"/>
          </a:p>
        </p:txBody>
      </p:sp>
      <p:sp>
        <p:nvSpPr>
          <p:cNvPr id="3" name="QC_7_BD.85_1#9d5bc661d?vaa=1&amp;vcp=1&amp;vis=1&amp;pid=e035a4114&amp;color=0,0,0&amp;vtp=1&amp;vaab=1&amp;bbb=1&amp;hb=1"/>
          <p:cNvSpPr/>
          <p:nvPr/>
        </p:nvSpPr>
        <p:spPr>
          <a:xfrm>
            <a:off x="539496" y="28292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（1）“桃树、杏树、梨树，你不让我，我不让你，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都开满了花赶趟儿。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红的像火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，粉的像霞，白的像雪。”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这段话描绘的季节是(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7_1#9d5bc661d.bracket?vaa=1&amp;vcp=1&amp;vis=1&amp;pid=e035a4114&amp;color=0,0,0&amp;vpa=34&amp;vtp=1&amp;vaab=1"/>
          <p:cNvSpPr/>
          <p:nvPr/>
        </p:nvSpPr>
        <p:spPr>
          <a:xfrm>
            <a:off x="9508078" y="346357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85_2#9d5bc661d.choices?vaa=1&amp;vcp=1&amp;vis=1&amp;pid=e035a4114&amp;color=0,0,0&amp;vtp=1&amp;vaab=1&amp;bbb=1"/>
          <p:cNvSpPr/>
          <p:nvPr/>
        </p:nvSpPr>
        <p:spPr>
          <a:xfrm>
            <a:off x="539496" y="40983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.春季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B.夏季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C.秋季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.冬季</a:t>
            </a:r>
            <a:endParaRPr lang="en-US" altLang="zh-CN" sz="2800" dirty="0"/>
          </a:p>
        </p:txBody>
      </p:sp>
      <p:sp>
        <p:nvSpPr>
          <p:cNvPr id="6" name="QC_7_AS.1_1#9d5bc661d?vaa=1&amp;vcp=1&amp;vis=1&amp;pid=e035a4114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桃树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杏树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梨树在春季开花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07473c337?colgroup=13,15&amp;vcp=1&amp;pid=ad11fcb1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011699"/>
              </p:ext>
            </p:extLst>
          </p:nvPr>
        </p:nvGraphicFramePr>
        <p:xfrm>
          <a:off x="539496" y="1531747"/>
          <a:ext cx="11091672" cy="449910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阅读世界年平均气温和1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7月平均气温分布图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和简要归纳世界气温分布特点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4.阅读世界年降水量分布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描述和简要归纳世界降水分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700"/>
                        </a:lnSpc>
                      </a:pPr>
                      <a:r>
                        <a:rPr lang="en-US" altLang="zh-CN" sz="15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7473c337.table_image?tii=2&amp;vcp=1&amp;pid=ad11fcb1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506091"/>
            <a:ext cx="5541264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7473c337?colgroup=13,15&amp;vcp=1&amp;pid=ad11fcb13&amp;color=0,0,0&amp;mp=1&amp;vtp=1&amp;vaab=1&amp;bt=1&amp;bbb=1">
            <a:extLst>
              <a:ext uri="{FF2B5EF4-FFF2-40B4-BE49-F238E27FC236}">
                <a16:creationId xmlns:a16="http://schemas.microsoft.com/office/drawing/2014/main" id="{E620C4E7-9DAF-7A1B-383D-BCA10CE02617}"/>
              </a:ext>
            </a:extLst>
          </p:cNvPr>
          <p:cNvSpPr txBox="1"/>
          <p:nvPr/>
        </p:nvSpPr>
        <p:spPr>
          <a:xfrm>
            <a:off x="10913023" y="82334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9_1#def67828e?vaa=1&amp;vcp=1&amp;vis=1&amp;pid=e035a4114&amp;color=0,0,0&amp;vtp=1&amp;vaab=1&amp;bt=1&amp;bbb=1&amp;hb=1"/>
          <p:cNvSpPr/>
          <p:nvPr/>
        </p:nvSpPr>
        <p:spPr>
          <a:xfrm>
            <a:off x="539496" y="186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（2）我国“越往北桃花开得越迟，候鸟也来得越晚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。”其影响因素是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1_1#def67828e.bracket?vaa=1&amp;vcp=1&amp;vis=1&amp;pid=e035a4114&amp;color=0,0,0&amp;vpa=35&amp;vtp=1&amp;vaab=1"/>
          <p:cNvSpPr/>
          <p:nvPr/>
        </p:nvSpPr>
        <p:spPr>
          <a:xfrm>
            <a:off x="816515" y="25020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9_2#def67828e.choices?vaa=1&amp;vcp=1&amp;vis=1&amp;pid=e035a4114&amp;color=0,0,0&amp;vtp=1&amp;vaab=1&amp;bbb=1"/>
          <p:cNvSpPr/>
          <p:nvPr/>
        </p:nvSpPr>
        <p:spPr>
          <a:xfrm>
            <a:off x="539496" y="31347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.地形因素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.人类活动</a:t>
            </a:r>
            <a:endParaRPr lang="en-US" altLang="zh-CN" sz="2800" dirty="0"/>
          </a:p>
        </p:txBody>
      </p:sp>
      <p:sp>
        <p:nvSpPr>
          <p:cNvPr id="5" name="QC_7_AS.1_1#def67828e?vaa=1&amp;vcp=1&amp;vis=1&amp;pid=e035a4114&amp;color=0,0,0&amp;vtp=1&amp;vaab=1&amp;bbb=1&amp;hb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我国越往北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纬度越高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气温越低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桃花开得越迟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鸟也来得越晚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2966406b?vcp=1&amp;pid=d40c7bc21&amp;color=0,0,0&amp;vtp=1&amp;vaab=1&amp;bt=1&amp;bbb=1"/>
          <p:cNvSpPr/>
          <p:nvPr/>
        </p:nvSpPr>
        <p:spPr>
          <a:xfrm>
            <a:off x="539496" y="15333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93_1#d629fbdd2?vaa=1&amp;vcp=1&amp;vis=1&amp;pid=d40c7bc21&amp;color=0,0,0&amp;vtp=1&amp;vaab=1&amp;bbb=1&amp;hb=1"/>
          <p:cNvSpPr/>
          <p:nvPr/>
        </p:nvSpPr>
        <p:spPr>
          <a:xfrm>
            <a:off x="539496" y="21610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4.（2024·黑龙江牡丹江·中考）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数据表明，阿尔卑斯山的冬季越来越短，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每10年积雪覆盖减少约5.6%，积雪深度减少约8.4%。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该现象产生的主要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94_1#d629fbdd2.bracket?vaa=1&amp;vcp=1&amp;vis=1&amp;pid=d40c7bc21&amp;color=0,0,0&amp;vpa=36&amp;vtp=1&amp;vaab=1"/>
          <p:cNvSpPr/>
          <p:nvPr/>
        </p:nvSpPr>
        <p:spPr>
          <a:xfrm>
            <a:off x="2594514" y="34431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93_2#d629fbdd2.choices?vaa=1&amp;vcp=1&amp;vis=1&amp;pid=d40c7bc21&amp;color=0,0,0&amp;vtp=1&amp;vaab=1&amp;bbb=1"/>
          <p:cNvSpPr/>
          <p:nvPr/>
        </p:nvSpPr>
        <p:spPr>
          <a:xfrm>
            <a:off x="539496" y="4091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.水土流失加剧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.土地荒漠化扩展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C.全球气候变暖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.生物多样性减少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62160ea0.fixed?vcp=1&amp;pid=e4a6960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天气与气候</a:t>
            </a:r>
            <a:endParaRPr lang="en-US" altLang="zh-CN" sz="4000" dirty="0"/>
          </a:p>
        </p:txBody>
      </p:sp>
      <p:sp>
        <p:nvSpPr>
          <p:cNvPr id="3" name="C_4_BD#662160ea0.fixed?vcp=1&amp;pid=e4a6960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2412dc3?vcp=1&amp;pid=662160ea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3675ede28?sp=1&amp;vcp=1&amp;pid=202412dc3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95_1#c316ed63e?htil=11&amp;vaa=1&amp;vcp=1&amp;vis=1&amp;pid=3675ede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9968" y="1632376"/>
            <a:ext cx="3712464" cy="448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95_2#c316ed63e?htil=11&amp;sp=1&amp;vaa=1&amp;vcp=1&amp;vis=1&amp;pid=3675ede28&amp;color=0,0,0&amp;vtp=1&amp;vaab=1&amp;bbb=1&amp;hb=1"/>
          <p:cNvSpPr/>
          <p:nvPr/>
        </p:nvSpPr>
        <p:spPr>
          <a:xfrm>
            <a:off x="539496" y="1942129"/>
            <a:ext cx="726948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（2024·山东烟台·中考）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是小明看到的某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日我国局部地区天气预报图。读图，完成1～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3题。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96_1#415c8db13?htil=12&amp;vaa=1&amp;vcp=1&amp;vis=1&amp;pid=c316ed6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2159" y="1033240"/>
            <a:ext cx="2935173" cy="354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96_2#415c8db13?htil=12&amp;vaa=1&amp;vcp=1&amp;vis=1&amp;pid=c316ed63e&amp;color=0,0,0&amp;vtp=1&amp;vaab=1&amp;bt=1&amp;bbb=1&amp;hb=1&amp;hs=1"/>
          <p:cNvSpPr/>
          <p:nvPr/>
        </p:nvSpPr>
        <p:spPr>
          <a:xfrm>
            <a:off x="539496" y="1045940"/>
            <a:ext cx="6867144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有关图中四个城市天气状况的描述，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96_3#415c8db13.choices?htil=12&amp;vaa=1&amp;vcp=1&amp;vis=1&amp;pid=c316ed63e&amp;color=0,0,0&amp;vtp=1&amp;vaab=1&amp;bbb=1&amp;hs=1"/>
              <p:cNvSpPr/>
              <p:nvPr/>
            </p:nvSpPr>
            <p:spPr>
              <a:xfrm>
                <a:off x="539496" y="2247804"/>
                <a:ext cx="6867144" cy="23538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A.哈尔滨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霾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.北京最高气温12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.武汉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阴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.广州空气质量最差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BD.96_3#415c8db13.choices?htil=12&amp;vaa=1&amp;vcp=1&amp;vis=1&amp;pid=c316ed63e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47804"/>
                <a:ext cx="6867144" cy="2353882"/>
              </a:xfrm>
              <a:prstGeom prst="rect">
                <a:avLst/>
              </a:prstGeom>
              <a:blipFill>
                <a:blip r:embed="rId4"/>
                <a:stretch>
                  <a:fillRect l="-3197" t="-777" b="-90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N.1_1#415c8db13.bracket?vaa=1&amp;vcp=1&amp;vis=1&amp;pid=c316ed63e&amp;color=0,0,0&amp;vpa=37&amp;vtp=1&amp;vaab=1"/>
          <p:cNvSpPr/>
          <p:nvPr/>
        </p:nvSpPr>
        <p:spPr>
          <a:xfrm>
            <a:off x="2238914" y="164563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98_1#7e13c7e22?vaa=1&amp;vcp=1&amp;vis=1&amp;pid=c316ed63e&amp;color=0,0,0&amp;vtp=1&amp;vaab=1&amp;bbb=1&amp;hs=1"/>
          <p:cNvSpPr/>
          <p:nvPr/>
        </p:nvSpPr>
        <p:spPr>
          <a:xfrm>
            <a:off x="539496" y="46402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从图中小明无法直接获取四个城市的(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99_1#7e13c7e22.bracket?vaa=1&amp;vcp=1&amp;vis=1&amp;pid=c316ed63e&amp;color=0,0,0&amp;vpa=38&amp;vtp=1&amp;vaab=1"/>
          <p:cNvSpPr/>
          <p:nvPr/>
        </p:nvSpPr>
        <p:spPr>
          <a:xfrm>
            <a:off x="6772814" y="463038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98_2#7e13c7e22.choices?vaa=1&amp;vcp=1&amp;vis=1&amp;pid=c316ed63e&amp;color=0,0,0&amp;vtp=1&amp;vaab=1&amp;bbb=1&amp;hs=1"/>
          <p:cNvSpPr/>
          <p:nvPr/>
        </p:nvSpPr>
        <p:spPr>
          <a:xfrm>
            <a:off x="539496" y="524176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.风向风力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B.气候特点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C.冷热变化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.阴晴状况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00_1#7ade85a35?htil=13&amp;vaa=1&amp;vcp=1&amp;vis=1&amp;pid=c316ed63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3024" y="475870"/>
            <a:ext cx="3520390" cy="425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0_2#7ade85a35?htil=13&amp;vaa=1&amp;vcp=1&amp;vis=1&amp;pid=c316ed63e&amp;color=0,0,0&amp;vtp=1&amp;vaab=1&amp;bt=1&amp;bbb=1&amp;hb=1&amp;hs=1"/>
          <p:cNvSpPr/>
          <p:nvPr/>
        </p:nvSpPr>
        <p:spPr>
          <a:xfrm>
            <a:off x="539496" y="781431"/>
            <a:ext cx="7653528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，四个城市人们的生产生活与其天气状况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相适应的是(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02_1#7ade85a35.bracket?vaa=1&amp;vcp=1&amp;vis=1&amp;pid=c316ed63e&amp;color=0,0,0&amp;vpa=39&amp;vtp=1&amp;vaab=1"/>
          <p:cNvSpPr/>
          <p:nvPr/>
        </p:nvSpPr>
        <p:spPr>
          <a:xfrm>
            <a:off x="2594514" y="136525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00_3#7ade85a35.choices?htil=13&amp;vaa=1&amp;vcp=1&amp;vis=1&amp;pid=c316ed63e&amp;color=0,0,0&amp;vtp=1&amp;vaab=1&amp;bbb=1&amp;hs=1"/>
          <p:cNvSpPr/>
          <p:nvPr/>
        </p:nvSpPr>
        <p:spPr>
          <a:xfrm>
            <a:off x="539496" y="1963356"/>
            <a:ext cx="7653528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A.哈尔滨居民在室外晾晒衣物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.北京工人进行高空作业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.武汉学生开展室外研学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.广州居民去郊外爬山</a:t>
            </a:r>
            <a:endParaRPr lang="en-US" altLang="zh-CN" sz="2800" dirty="0"/>
          </a:p>
        </p:txBody>
      </p:sp>
      <p:sp>
        <p:nvSpPr>
          <p:cNvPr id="6" name="QC_8_AS.1_1#7ade85a35?htil=13&amp;vaa=1&amp;vcp=1&amp;vis=1&amp;pid=c316ed63e&amp;color=0,0,0&amp;vtp=1&amp;vaab=1&amp;bbb=1&amp;hb=1&amp;hs=1"/>
          <p:cNvSpPr/>
          <p:nvPr/>
        </p:nvSpPr>
        <p:spPr>
          <a:xfrm>
            <a:off x="539995" y="4644711"/>
            <a:ext cx="11112011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提示：该日，哈尔滨为雾天，不适合在室外晾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晒衣物；北京有大风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不适合进行高空作业；武汉多云且空气质量较好，适合开展室外研学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广州有雷阵雨，不适合去郊外爬山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algn="l" latinLnBrk="1">
              <a:lnSpc>
                <a:spcPts val="45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04_1#aa3f2e2fb?htil=14&amp;vaa=1&amp;vcp=1&amp;vis=1&amp;pid=3675ede2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725696"/>
            <a:ext cx="5422392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04_2#aa3f2e2fb?htil=14&amp;vaa=1&amp;vcp=1&amp;vis=1&amp;pid=3675ede28&amp;color=0,0,0&amp;vtp=1&amp;vaab=1&amp;bt=1&amp;bbb=1&amp;hb=1&amp;hs=1"/>
          <p:cNvSpPr/>
          <p:nvPr/>
        </p:nvSpPr>
        <p:spPr>
          <a:xfrm>
            <a:off x="539496" y="55440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（2024·山东临沂·中考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地连续四天的天气预报图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4～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题。</a:t>
            </a:r>
            <a:endParaRPr lang="en-US" altLang="zh-CN" sz="2800" dirty="0"/>
          </a:p>
        </p:txBody>
      </p:sp>
      <p:sp>
        <p:nvSpPr>
          <p:cNvPr id="4" name="QC_8_BD.105_1#88d79f14a?vaa=1&amp;vcp=1&amp;vis=1&amp;pid=aa3f2e2fb&amp;color=0,0,0&amp;vtp=1&amp;vaab=1&amp;bbb=1&amp;hs=1"/>
          <p:cNvSpPr/>
          <p:nvPr/>
        </p:nvSpPr>
        <p:spPr>
          <a:xfrm>
            <a:off x="539496" y="24703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该地这四天(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88d79f14a.bracket?vaa=1&amp;vcp=1&amp;vis=1&amp;pid=aa3f2e2fb&amp;color=0,0,0&amp;vpa=40&amp;vtp=1&amp;vaab=1"/>
          <p:cNvSpPr/>
          <p:nvPr/>
        </p:nvSpPr>
        <p:spPr>
          <a:xfrm>
            <a:off x="2861214" y="24569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05_2#88d79f14a.choices?vaa=1&amp;vcp=1&amp;vis=1&amp;pid=aa3f2e2fb&amp;color=0,0,0&amp;vtp=1&amp;vaab=1&amp;bbb=1&amp;hs=1"/>
          <p:cNvSpPr/>
          <p:nvPr/>
        </p:nvSpPr>
        <p:spPr>
          <a:xfrm>
            <a:off x="539496" y="30919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.以阴雨为主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B.风力强劲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C.晴天较多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.天气寒凉</a:t>
            </a:r>
            <a:endParaRPr lang="en-US" altLang="zh-CN" sz="2800" dirty="0"/>
          </a:p>
        </p:txBody>
      </p:sp>
      <p:sp>
        <p:nvSpPr>
          <p:cNvPr id="7" name="QC_8_BD.107_1#ebbd4ea2e?vaa=1&amp;vcp=1&amp;vis=1&amp;pid=aa3f2e2fb&amp;color=0,0,0&amp;vtp=1&amp;vaab=1&amp;bbb=1&amp;hs=1"/>
          <p:cNvSpPr/>
          <p:nvPr/>
        </p:nvSpPr>
        <p:spPr>
          <a:xfrm>
            <a:off x="539496" y="37136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图中气温日较差最大的一天是(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2_1#ebbd4ea2e.bracket?vaa=1&amp;vcp=1&amp;vis=1&amp;pid=aa3f2e2fb&amp;color=0,0,0&amp;vpa=41&amp;vtp=1&amp;vaab=1"/>
          <p:cNvSpPr/>
          <p:nvPr/>
        </p:nvSpPr>
        <p:spPr>
          <a:xfrm>
            <a:off x="5706015" y="370031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107_2#ebbd4ea2e.choices?vaa=1&amp;vcp=1&amp;vis=1&amp;pid=aa3f2e2fb&amp;color=0,0,0&amp;vtp=1&amp;vaab=1&amp;bbb=1&amp;hs=1"/>
          <p:cNvSpPr/>
          <p:nvPr/>
        </p:nvSpPr>
        <p:spPr>
          <a:xfrm>
            <a:off x="539496" y="43353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A.5月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.5月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.5月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.5月30日</a:t>
            </a:r>
            <a:endParaRPr lang="en-US" altLang="zh-CN" sz="2800" dirty="0"/>
          </a:p>
        </p:txBody>
      </p:sp>
      <p:sp>
        <p:nvSpPr>
          <p:cNvPr id="10" name="QC_7_BD.109_1#5a8218c43?vaa=1&amp;vcp=1&amp;vis=1&amp;pid=3675ede28&amp;color=0,0,0&amp;vtp=1&amp;vaab=1&amp;bbb=1&amp;hs=1"/>
          <p:cNvSpPr/>
          <p:nvPr/>
        </p:nvSpPr>
        <p:spPr>
          <a:xfrm>
            <a:off x="539496" y="49569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6.（2023·黑龙江绥化·中考）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在赤道附近，降水的主要形式是(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AN.110_1#5a8218c43.bracket?vaa=1&amp;vcp=1&amp;vis=1&amp;pid=3675ede28&amp;color=0,0,0&amp;vpa=42&amp;vtp=1&amp;vaab=1"/>
          <p:cNvSpPr/>
          <p:nvPr/>
        </p:nvSpPr>
        <p:spPr>
          <a:xfrm>
            <a:off x="10225628" y="49436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7_BD.109_2#5a8218c43.choices?vaa=1&amp;vcp=1&amp;vis=1&amp;pid=3675ede28&amp;color=0,0,0&amp;vtp=1&amp;vaab=1&amp;bbb=1&amp;hs=1"/>
          <p:cNvSpPr/>
          <p:nvPr/>
        </p:nvSpPr>
        <p:spPr>
          <a:xfrm>
            <a:off x="539496" y="557864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B.降雪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C.结霜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.降冰雹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11_1#16fcc7fdf?htil=15&amp;vaa=1&amp;vcp=1&amp;vis=1&amp;pid=3675ede2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887537"/>
            <a:ext cx="5422392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1_2#16fcc7fdf?htil=15&amp;sp=1&amp;vaa=1&amp;vcp=1&amp;vis=1&amp;pid=3675ede28&amp;color=0,0,0&amp;vtp=1&amp;vaab=1&amp;bt=1&amp;bbb=1&amp;hb=1&amp;hs=1"/>
          <p:cNvSpPr/>
          <p:nvPr/>
        </p:nvSpPr>
        <p:spPr>
          <a:xfrm>
            <a:off x="539496" y="1869249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读四地的气温年变化曲线和各月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降水量柱状图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，判断具有“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终年高温，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一年分为旱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、雨两季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气候特征的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12_1#16fcc7fdf.bracket?vaa=1&amp;vcp=1&amp;vis=1&amp;pid=3675ede28&amp;color=0,0,0&amp;vpa=43&amp;vtp=1&amp;vaab=1"/>
          <p:cNvSpPr/>
          <p:nvPr/>
        </p:nvSpPr>
        <p:spPr>
          <a:xfrm>
            <a:off x="1883314" y="379901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1_3#16fcc7fdf.choices?htil=15&amp;vaa=1&amp;vcp=1&amp;vis=1&amp;pid=3675ede28&amp;color=0,0,0&amp;vtp=1&amp;vaab=1&amp;bbb=1&amp;hs=1"/>
          <p:cNvSpPr/>
          <p:nvPr/>
        </p:nvSpPr>
        <p:spPr>
          <a:xfrm>
            <a:off x="539995" y="4421759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3_1#d039421b6?vaa=1&amp;vcp=1&amp;vis=1&amp;pid=3675ede28&amp;color=0,0,0&amp;vtp=1&amp;vaab=1&amp;bt=1&amp;bbb=1"/>
          <p:cNvSpPr/>
          <p:nvPr/>
        </p:nvSpPr>
        <p:spPr>
          <a:xfrm>
            <a:off x="675132" y="5053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读全球热带雨林和亚寒带针叶林分布示意图，完成8～10题。</a:t>
            </a:r>
            <a:endParaRPr lang="en-US" altLang="zh-CN" sz="2800" dirty="0"/>
          </a:p>
        </p:txBody>
      </p:sp>
      <p:pic>
        <p:nvPicPr>
          <p:cNvPr id="3" name="QM_7_BD.113_2#d039421b6?vaa=1&amp;vcp=1&amp;vis=1&amp;pid=3675ede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6004" y="1376172"/>
            <a:ext cx="6419088" cy="410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4_2#2acea74e9?htil=16&amp;vaa=1&amp;vcp=1&amp;vis=1&amp;pid=d039421b6&amp;color=0,0,0&amp;vtp=1&amp;vaab=1&amp;bt=1&amp;bbb=1&amp;hb=1">
            <a:extLst>
              <a:ext uri="{FF2B5EF4-FFF2-40B4-BE49-F238E27FC236}">
                <a16:creationId xmlns:a16="http://schemas.microsoft.com/office/drawing/2014/main" id="{9065F1B1-4852-8F33-716C-8C3C07945E97}"/>
              </a:ext>
            </a:extLst>
          </p:cNvPr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下列属于热带雨林主要分布区的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15_1#2acea74e9.bracket?vaa=1&amp;vcp=1&amp;vis=1&amp;pid=d039421b6&amp;color=0,0,0&amp;vpa=44&amp;vtp=1&amp;vaab=1">
            <a:extLst>
              <a:ext uri="{FF2B5EF4-FFF2-40B4-BE49-F238E27FC236}">
                <a16:creationId xmlns:a16="http://schemas.microsoft.com/office/drawing/2014/main" id="{FE80D3EE-F5F5-A6C4-622C-9202D2AAF1D8}"/>
              </a:ext>
            </a:extLst>
          </p:cNvPr>
          <p:cNvSpPr/>
          <p:nvPr/>
        </p:nvSpPr>
        <p:spPr>
          <a:xfrm>
            <a:off x="1172115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8_BD.114_3#2acea74e9.choices?htil=16&amp;vaa=1&amp;vcp=1&amp;vis=1&amp;pid=d039421b6&amp;color=0,0,0&amp;vtp=1&amp;vaab=1&amp;bbb=1">
            <a:extLst>
              <a:ext uri="{FF2B5EF4-FFF2-40B4-BE49-F238E27FC236}">
                <a16:creationId xmlns:a16="http://schemas.microsoft.com/office/drawing/2014/main" id="{0227DCF2-DF95-8F44-14C4-67100B6B761A}"/>
              </a:ext>
            </a:extLst>
          </p:cNvPr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A.地中海沿岸地区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B.北美洲五大湖周边地区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C.南亚德干高原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D.南美洲亚马孙平原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6_1#452430911?htil=17&amp;vaa=1&amp;vcp=1&amp;vis=1&amp;pid=d039421b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2906" y="1210913"/>
            <a:ext cx="4830954" cy="311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6_2#452430911?htil=17&amp;vaa=1&amp;vcp=1&amp;vis=1&amp;pid=d039421b6&amp;color=0,0,0&amp;vtp=1&amp;vaab=1&amp;bt=1&amp;bbb=1&amp;hb=1&amp;hs=1"/>
          <p:cNvSpPr/>
          <p:nvPr/>
        </p:nvSpPr>
        <p:spPr>
          <a:xfrm>
            <a:off x="539496" y="1223613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图中东非高原没有大面积热带雨林分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布的主要原因是(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18_1#452430911.bracket?vaa=1&amp;vcp=1&amp;vis=1&amp;pid=d039421b6&amp;color=0,0,0&amp;vpa=45&amp;vtp=1&amp;vaab=1"/>
          <p:cNvSpPr/>
          <p:nvPr/>
        </p:nvSpPr>
        <p:spPr>
          <a:xfrm>
            <a:off x="3305715" y="185797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16_3#452430911.choices?htil=17&amp;vaa=1&amp;vcp=1&amp;vis=1&amp;pid=d039421b6&amp;color=0,0,0&amp;vtp=1&amp;vaab=1&amp;bbb=1&amp;hs=1"/>
          <p:cNvSpPr/>
          <p:nvPr/>
        </p:nvSpPr>
        <p:spPr>
          <a:xfrm>
            <a:off x="539496" y="2506630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.位于赤道地区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.地势较高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C.东临印度洋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.植被稀疏</a:t>
            </a:r>
            <a:endParaRPr lang="en-US" altLang="zh-CN" sz="2800" dirty="0"/>
          </a:p>
        </p:txBody>
      </p:sp>
      <p:sp>
        <p:nvSpPr>
          <p:cNvPr id="6" name="QC_8_AS.1_1#452430911?htil=17&amp;vaa=1&amp;vcp=1&amp;vis=1&amp;pid=d039421b6&amp;color=0,0,0&amp;vtp=1&amp;vaab=1&amp;bbb=1&amp;hb=1&amp;hs=1"/>
          <p:cNvSpPr/>
          <p:nvPr/>
        </p:nvSpPr>
        <p:spPr>
          <a:xfrm>
            <a:off x="539496" y="3775805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（提示：东非高原虽然被赤道穿过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</a:t>
            </a:r>
            <a:endParaRPr lang="en-US" altLang="zh-CN" sz="2800" dirty="0"/>
          </a:p>
        </p:txBody>
      </p:sp>
      <p:sp>
        <p:nvSpPr>
          <p:cNvPr id="8" name="QC_8_AS.1_1#452430911?htil=17&amp;vaa=1&amp;vcp=1&amp;vis=1&amp;pid=d039421b6&amp;color=0,0,0&amp;vtp=1&amp;vaab=1&amp;bbb=1&amp;hb=1&amp;hs=1">
            <a:extLst>
              <a:ext uri="{FF2B5EF4-FFF2-40B4-BE49-F238E27FC236}">
                <a16:creationId xmlns:a16="http://schemas.microsoft.com/office/drawing/2014/main" id="{5FAD2BF0-5808-5074-ECD6-7FA3CB02AB61}"/>
              </a:ext>
            </a:extLst>
          </p:cNvPr>
          <p:cNvSpPr/>
          <p:nvPr/>
        </p:nvSpPr>
        <p:spPr>
          <a:xfrm>
            <a:off x="539496" y="440255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由于地势较高，气温相对于其西部的刚果盆地低，使得空气对流运动减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弱，降水较少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因而没有形成热带雨林气候，形成的是热带草原气候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07473c337?colgroup=13,15&amp;vcp=1&amp;pid=ad11fcb1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430022"/>
              </p:ext>
            </p:extLst>
          </p:nvPr>
        </p:nvGraphicFramePr>
        <p:xfrm>
          <a:off x="539496" y="1833499"/>
          <a:ext cx="11091672" cy="3895598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70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5.阅读某地区气温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据资料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绘制气温年变化曲线和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各月降水量柱状图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说出气温与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降水随时间变化的特点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700"/>
                        </a:lnSpc>
                      </a:pPr>
                      <a:r>
                        <a:rPr lang="en-US" altLang="zh-CN" sz="15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7473c337.table_image?tii=3&amp;vcp=1&amp;pid=ad11fcb1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506091"/>
            <a:ext cx="5541264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7473c337?colgroup=13,15&amp;vcp=1&amp;pid=ad11fcb13&amp;color=0,0,0&amp;mp=1&amp;vtp=1&amp;vaab=1&amp;bt=1&amp;bbb=1">
            <a:extLst>
              <a:ext uri="{FF2B5EF4-FFF2-40B4-BE49-F238E27FC236}">
                <a16:creationId xmlns:a16="http://schemas.microsoft.com/office/drawing/2014/main" id="{69D492C0-2825-E5E3-F800-4ECD870F829E}"/>
              </a:ext>
            </a:extLst>
          </p:cNvPr>
          <p:cNvSpPr txBox="1"/>
          <p:nvPr/>
        </p:nvSpPr>
        <p:spPr>
          <a:xfrm>
            <a:off x="10913023" y="11250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0_1#692f36326?htil=18&amp;vaa=1&amp;vcp=1&amp;vis=1&amp;pid=d039421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691640"/>
            <a:ext cx="542239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0_2#692f36326?htil=18&amp;vaa=1&amp;vcp=1&amp;vis=1&amp;pid=d039421b6&amp;color=0,0,0&amp;vtp=1&amp;vaab=1&amp;bt=1&amp;bbb=1&amp;hb=1"/>
          <p:cNvSpPr/>
          <p:nvPr/>
        </p:nvSpPr>
        <p:spPr>
          <a:xfrm>
            <a:off x="539496" y="1673352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造成热带雨林和亚寒带针叶林分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布差异的主要因素是(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21_1#692f36326.bracket?vaa=1&amp;vcp=1&amp;vis=1&amp;pid=d039421b6&amp;color=0,0,0&amp;vpa=46&amp;vtp=1&amp;vaab=1"/>
          <p:cNvSpPr/>
          <p:nvPr/>
        </p:nvSpPr>
        <p:spPr>
          <a:xfrm>
            <a:off x="4016915" y="230771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0_3#692f36326.choices?htil=18&amp;vaa=1&amp;vcp=1&amp;vis=1&amp;pid=d039421b6&amp;color=0,0,0&amp;vtp=1&amp;vaab=1&amp;bbb=1"/>
          <p:cNvSpPr/>
          <p:nvPr/>
        </p:nvSpPr>
        <p:spPr>
          <a:xfrm>
            <a:off x="539496" y="295636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.地表起伏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2_1#993cbfc18?htil=19&amp;vaa=1&amp;vcp=1&amp;vis=1&amp;pid=3675ede2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9310" y="626879"/>
            <a:ext cx="4585062" cy="242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22_2#993cbfc18?htil=19&amp;vaa=1&amp;vcp=1&amp;vis=1&amp;pid=3675ede28&amp;color=0,0,0&amp;vtp=1&amp;vaab=1&amp;bt=1&amp;bbb=1&amp;hb=1&amp;hs=1"/>
          <p:cNvSpPr/>
          <p:nvPr/>
        </p:nvSpPr>
        <p:spPr>
          <a:xfrm>
            <a:off x="539496" y="813848"/>
            <a:ext cx="5559552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图示意某地理学习小组所做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的“影响气候的因素”分组实验及其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数据记录。读图，完成11～12题。</a:t>
            </a:r>
            <a:endParaRPr lang="en-US" altLang="zh-CN" sz="2800" dirty="0"/>
          </a:p>
        </p:txBody>
      </p:sp>
      <p:sp>
        <p:nvSpPr>
          <p:cNvPr id="4" name="QC_8_BD.123_1#03bfcbb1b?htil=19&amp;vaa=1&amp;vcp=1&amp;vis=1&amp;pid=993cbfc18&amp;color=0,0,0&amp;vtp=1&amp;vaab=1&amp;bbb=1&amp;hb=1&amp;hs=1"/>
          <p:cNvSpPr/>
          <p:nvPr/>
        </p:nvSpPr>
        <p:spPr>
          <a:xfrm>
            <a:off x="539496" y="2590070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图中实验验证的影响气候的因素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25_1#03bfcbb1b.bracket?vaa=1&amp;vcp=1&amp;vis=1&amp;pid=993cbfc18&amp;color=0,0,0&amp;vpa=47&amp;vtp=1&amp;vaab=1"/>
          <p:cNvSpPr/>
          <p:nvPr/>
        </p:nvSpPr>
        <p:spPr>
          <a:xfrm>
            <a:off x="1172115" y="3170715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23_2#03bfcbb1b.choices?htil=19&amp;vaa=1&amp;vcp=1&amp;vis=1&amp;pid=993cbfc18&amp;color=0,0,0&amp;vtp=1&amp;vaab=1&amp;bbb=1&amp;hs=1"/>
          <p:cNvSpPr/>
          <p:nvPr/>
        </p:nvSpPr>
        <p:spPr>
          <a:xfrm>
            <a:off x="539496" y="371002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C.地形因素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.季风因素</a:t>
            </a:r>
            <a:endParaRPr lang="en-US" altLang="zh-CN" sz="2800" dirty="0"/>
          </a:p>
        </p:txBody>
      </p:sp>
      <p:sp>
        <p:nvSpPr>
          <p:cNvPr id="7" name="QC_8_AS.1_1#03bfcbb1b?vaa=1&amp;vcp=1&amp;vis=1&amp;pid=993cbfc18&amp;color=0,0,0&amp;vtp=1&amp;vaab=1&amp;bbb=1&amp;hb=1&amp;hs=1"/>
          <p:cNvSpPr/>
          <p:nvPr/>
        </p:nvSpPr>
        <p:spPr>
          <a:xfrm>
            <a:off x="539496" y="428850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（提示：实验采用沙石和水分别模拟陆地和海洋的地表环境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，模拟的是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海陆位置对气温的影响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。陆地升温快，降温也快；海洋升温慢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，降温也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；陆地昼夜温差大于海洋，海洋昼夜温差小于陆地）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7_1#f38ebe14c?htil=20&amp;vaa=1&amp;vcp=1&amp;vis=1&amp;pid=993cbfc1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9903" y="1980692"/>
            <a:ext cx="4443984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7_2#f38ebe14c?htil=20&amp;vaa=1&amp;vcp=1&amp;vis=1&amp;pid=993cbfc18&amp;color=0,0,0&amp;vtp=1&amp;vaab=1&amp;bt=1&amp;bbb=1"/>
          <p:cNvSpPr/>
          <p:nvPr/>
        </p:nvSpPr>
        <p:spPr>
          <a:xfrm>
            <a:off x="539496" y="1843532"/>
            <a:ext cx="652881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通过该实验得出的正确结论是(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28_1#f38ebe14c.bracket?vaa=1&amp;vcp=1&amp;vis=1&amp;pid=993cbfc18&amp;color=0,0,0&amp;vpa=48&amp;vtp=1&amp;vaab=1"/>
          <p:cNvSpPr/>
          <p:nvPr/>
        </p:nvSpPr>
        <p:spPr>
          <a:xfrm>
            <a:off x="5883815" y="18301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27_3#f38ebe14c.choices?htil=20&amp;vaa=1&amp;vcp=1&amp;vis=1&amp;pid=993cbfc18&amp;color=0,0,0&amp;vtp=1&amp;vaab=1&amp;bbb=1"/>
          <p:cNvSpPr/>
          <p:nvPr/>
        </p:nvSpPr>
        <p:spPr>
          <a:xfrm>
            <a:off x="539496" y="2475801"/>
            <a:ext cx="652881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A.纬度越低，气温越高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.海拔越高，气温越低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.陆地气温日较差大于海洋气温日较差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.陆地气温年较差大于海洋气温年较差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4c6a233?sp=1&amp;vcp=1&amp;pid=202412dc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29_1#28ebce6be?htil=21&amp;vaa=1&amp;vcp=1&amp;vis=1&amp;pid=544c6a23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9761" y="1220769"/>
            <a:ext cx="5363780" cy="303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29_2#28ebce6be?htil=21&amp;sp=1&amp;vaa=1&amp;vcp=1&amp;vis=1&amp;pid=544c6a233&amp;color=0,0,0&amp;vtp=1&amp;vaab=1&amp;bbb=1&amp;hb=1&amp;hs=1"/>
          <p:cNvSpPr/>
          <p:nvPr/>
        </p:nvSpPr>
        <p:spPr>
          <a:xfrm>
            <a:off x="539496" y="123346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读世界年平均气温分布图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30_1#a42967f83?htil=21&amp;vaa=1&amp;vcp=1&amp;vis=1&amp;pid=28ebce6be&amp;color=0,0,0&amp;vtp=1&amp;vaab=1&amp;bbb=1&amp;hb=1&amp;hs=1"/>
              <p:cNvSpPr/>
              <p:nvPr/>
            </p:nvSpPr>
            <p:spPr>
              <a:xfrm>
                <a:off x="539496" y="2445176"/>
                <a:ext cx="5559552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（1）甲处的气温在0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填“以上”或“以下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”），其影响因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素为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30_1#a42967f83?htil=21&amp;vaa=1&amp;vcp=1&amp;vis=1&amp;pid=28ebce6b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5176"/>
                <a:ext cx="5559552" cy="1849057"/>
              </a:xfrm>
              <a:prstGeom prst="rect">
                <a:avLst/>
              </a:prstGeom>
              <a:blipFill>
                <a:blip r:embed="rId4"/>
                <a:stretch>
                  <a:fillRect l="-3947" b="-10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_1#a42967f83.blank?vaa=1&amp;vcp=1&amp;vis=1&amp;pid=28ebce6be&amp;color=0,0,0&amp;vpa=49&amp;vtp=1&amp;vaab=1&amp;bbb=1"/>
          <p:cNvSpPr/>
          <p:nvPr/>
        </p:nvSpPr>
        <p:spPr>
          <a:xfrm>
            <a:off x="4250277" y="241469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</a:t>
            </a:r>
            <a:endParaRPr lang="en-US" altLang="zh-CN" sz="2800" dirty="0"/>
          </a:p>
        </p:txBody>
      </p:sp>
      <p:sp>
        <p:nvSpPr>
          <p:cNvPr id="7" name="QB_8_AN.2_1#a42967f83.blank?vaa=1&amp;vcp=1&amp;vis=1&amp;pid=28ebce6be&amp;color=0,0,0&amp;vpa=50&amp;vtp=1&amp;vaab=1&amp;bbb=1"/>
          <p:cNvSpPr/>
          <p:nvPr/>
        </p:nvSpPr>
        <p:spPr>
          <a:xfrm>
            <a:off x="1261015" y="368914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</a:t>
            </a:r>
            <a:endParaRPr lang="en-US" altLang="zh-CN" sz="2800" dirty="0"/>
          </a:p>
        </p:txBody>
      </p:sp>
      <p:sp>
        <p:nvSpPr>
          <p:cNvPr id="8" name="QB_8_BD.133_1#46662ebf6?vaa=1&amp;vcp=1&amp;vis=1&amp;pid=28ebce6be&amp;color=0,0,0&amp;vtp=1&amp;vaab=1&amp;bbb=1&amp;hb=1&amp;hs=1"/>
          <p:cNvSpPr/>
          <p:nvPr/>
        </p:nvSpPr>
        <p:spPr>
          <a:xfrm>
            <a:off x="539496" y="436541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（2）从走向、数值变化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、疏密分布三个方面描述南半球等温线分布的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总体规律：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134_1#46662ebf6.blank?vaa=1&amp;vcp=1&amp;vis=1&amp;pid=28ebce6be&amp;color=0,0,0&amp;vpa=51&amp;vtp=1&amp;vaab=1&amp;bbb=1&amp;hb=1"/>
          <p:cNvSpPr/>
          <p:nvPr/>
        </p:nvSpPr>
        <p:spPr>
          <a:xfrm>
            <a:off x="539496" y="498263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南半球等温线总体呈东西走向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；自北向南数值变小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；海洋上等温线分布较稀疏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，陆地上等温线分布较密集。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35_1#0791bd610?sp=1&amp;vaa=1&amp;vcp=1&amp;vis=1&amp;pid=544c6a233&amp;color=0,0,0&amp;vtp=1&amp;vaab=1&amp;bt=1&amp;bbb=1"/>
          <p:cNvSpPr/>
          <p:nvPr/>
        </p:nvSpPr>
        <p:spPr>
          <a:xfrm>
            <a:off x="539496" y="8983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读下图，完成下列各题。</a:t>
            </a:r>
            <a:endParaRPr lang="en-US" altLang="zh-CN" sz="2800" dirty="0"/>
          </a:p>
        </p:txBody>
      </p:sp>
      <p:pic>
        <p:nvPicPr>
          <p:cNvPr id="3" name="QO_7_BD.135_2#0791bd610?htil=22&amp;vaa=1&amp;vcp=1&amp;vis=1&amp;pid=544c6a23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580007"/>
            <a:ext cx="5422392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36_1#813066e64?htil=22&amp;vaa=1&amp;vcp=1&amp;vis=1&amp;pid=0791bd610&amp;color=0,0,0&amp;vtp=1&amp;vaab=1&amp;bbb=1&amp;hb=1&amp;hs=1"/>
          <p:cNvSpPr/>
          <p:nvPr/>
        </p:nvSpPr>
        <p:spPr>
          <a:xfrm>
            <a:off x="539496" y="1526095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A地最高月平均气温出现在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B地降水量最多的月份出现在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813066e64.blank?vaa=1&amp;vcp=1&amp;vis=1&amp;pid=0791bd610&amp;color=0,0,0&amp;vpa=52&amp;vtp=1&amp;vaab=1"/>
          <p:cNvSpPr/>
          <p:nvPr/>
        </p:nvSpPr>
        <p:spPr>
          <a:xfrm>
            <a:off x="5607590" y="1495615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6" name="QB_8_AN.2_1#813066e64.blank?vaa=1&amp;vcp=1&amp;vis=1&amp;pid=0791bd610&amp;color=0,0,0&amp;vpa=53&amp;vtp=1&amp;vaab=1"/>
          <p:cNvSpPr/>
          <p:nvPr/>
        </p:nvSpPr>
        <p:spPr>
          <a:xfrm>
            <a:off x="549815" y="2770060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endParaRPr lang="en-US" altLang="zh-CN" sz="2800" dirty="0"/>
          </a:p>
        </p:txBody>
      </p:sp>
      <p:sp>
        <p:nvSpPr>
          <p:cNvPr id="7" name="QB_8_BD.139_1#51f8ed17a?htil=22&amp;vaa=1&amp;vcp=1&amp;vis=1&amp;pid=0791bd610&amp;color=0,0,0&amp;vtp=1&amp;vaab=1&amp;bbb=1&amp;hb=1&amp;hs=1"/>
          <p:cNvSpPr/>
          <p:nvPr/>
        </p:nvSpPr>
        <p:spPr>
          <a:xfrm>
            <a:off x="539496" y="345649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（2）就南北半球而言，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A地位于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B地位于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3_1#51f8ed17a.blank?vaa=1&amp;vcp=1&amp;vis=1&amp;pid=0791bd610&amp;color=0,0,0&amp;vpa=54&amp;vtp=1&amp;vaab=1"/>
          <p:cNvSpPr/>
          <p:nvPr/>
        </p:nvSpPr>
        <p:spPr>
          <a:xfrm>
            <a:off x="549815" y="405276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9" name="QB_8_AN.4_1#51f8ed17a.blank?vaa=1&amp;vcp=1&amp;vis=1&amp;pid=0791bd610&amp;color=0,0,0&amp;vpa=55&amp;vtp=1&amp;vaab=1"/>
          <p:cNvSpPr/>
          <p:nvPr/>
        </p:nvSpPr>
        <p:spPr>
          <a:xfrm>
            <a:off x="3631152" y="405276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10" name="QB_8_BD.142_1#a841e917c?htil=22&amp;vaa=1&amp;vcp=1&amp;vis=1&amp;pid=0791bd610&amp;color=0,0,0&amp;vtp=1&amp;vaab=1&amp;bbb=1&amp;hb=1&amp;hs=1"/>
          <p:cNvSpPr/>
          <p:nvPr/>
        </p:nvSpPr>
        <p:spPr>
          <a:xfrm>
            <a:off x="539995" y="47334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（3）A、B两地中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，与北京的气候特征相符的是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。从A、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B两地的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降水年内分配情况看，雨季相对集中的是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143_1#a841e917c.blank?vaa=1&amp;vcp=1&amp;vis=1&amp;pid=0791bd610&amp;color=0,0,0&amp;vpa=56&amp;vtp=1&amp;vaab=1"/>
          <p:cNvSpPr/>
          <p:nvPr/>
        </p:nvSpPr>
        <p:spPr>
          <a:xfrm>
            <a:off x="7952827" y="47030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B_8_AN.144_1#a841e917c.blank?vaa=1&amp;vcp=1&amp;vis=1&amp;pid=0791bd610&amp;color=0,0,0&amp;vpa=57&amp;vtp=1&amp;vaab=1"/>
          <p:cNvSpPr/>
          <p:nvPr/>
        </p:nvSpPr>
        <p:spPr>
          <a:xfrm>
            <a:off x="6925714" y="53297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5_1#028ef2e43?sp=1&amp;vaa=1&amp;vcp=1&amp;vis=1&amp;pid=0791bd610&amp;color=0,0,0&amp;vtp=1&amp;vaab=1&amp;bt=1&amp;bbb=1"/>
          <p:cNvSpPr/>
          <p:nvPr/>
        </p:nvSpPr>
        <p:spPr>
          <a:xfrm>
            <a:off x="539496" y="8958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（4）写出A、B两地的气候特点。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46_1#028ef2e43.blank?vaa=1&amp;vcp=1&amp;vis=1&amp;pid=0791bd610&amp;color=0,0,0&amp;vpa=58&amp;vtp=1&amp;vaab=1&amp;bbb=1"/>
          <p:cNvSpPr/>
          <p:nvPr/>
        </p:nvSpPr>
        <p:spPr>
          <a:xfrm>
            <a:off x="1162590" y="1513078"/>
            <a:ext cx="4881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夏季炎热干燥，冬季温和多雨</a:t>
            </a:r>
            <a:endParaRPr lang="en-US" altLang="zh-CN" sz="2800" dirty="0"/>
          </a:p>
        </p:txBody>
      </p:sp>
      <p:sp>
        <p:nvSpPr>
          <p:cNvPr id="4" name="QB_8_AN.148_1#028ef2e43.blank?vaa=1&amp;vcp=1&amp;vis=1&amp;pid=0791bd610&amp;color=0,0,0&amp;vpa=59&amp;vtp=1&amp;vaab=1&amp;bbb=1"/>
          <p:cNvSpPr/>
          <p:nvPr/>
        </p:nvSpPr>
        <p:spPr>
          <a:xfrm>
            <a:off x="1141953" y="2139823"/>
            <a:ext cx="4881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夏季高温多雨，冬季寒冷干燥</a:t>
            </a:r>
            <a:endParaRPr lang="en-US" altLang="zh-CN" sz="2800" dirty="0"/>
          </a:p>
        </p:txBody>
      </p:sp>
      <p:pic>
        <p:nvPicPr>
          <p:cNvPr id="5" name="QO_7_BD.147_1#028ef2e43?vaa=1&amp;vcp=1&amp;vis=1&amp;pid=0791bd6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873502"/>
            <a:ext cx="5458968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ebff8ada?vcp=1&amp;pid=662160ea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890823f1c?sp=1&amp;vcp=1&amp;pid=eebff8ada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49_1#54c8cfb62?vaa=1&amp;vcp=1&amp;vis=1&amp;pid=890823f1c&amp;color=0,0,0&amp;vtp=1&amp;vaab=1&amp;bbb=1&amp;hb=1"/>
          <p:cNvSpPr/>
          <p:nvPr/>
        </p:nvSpPr>
        <p:spPr>
          <a:xfrm>
            <a:off x="539496" y="194212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（2024·安徽·中考）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2024年5月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，重庆某山地景区遭遇暴雨天气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区工作人员利用地理知识引导游客积极应对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，化解潜在风险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，有效保护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了游客的安全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。据此完成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15～16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题。</a:t>
            </a:r>
            <a:endParaRPr lang="en-US" altLang="zh-CN" sz="2800" dirty="0"/>
          </a:p>
        </p:txBody>
      </p:sp>
      <p:sp>
        <p:nvSpPr>
          <p:cNvPr id="5" name="QC_8_BD.150_1#796784ed0?vaa=1&amp;vcp=1&amp;vis=1&amp;pid=54c8cfb62&amp;color=0,0,0&amp;vtp=1&amp;vaab=1&amp;bbb=1"/>
          <p:cNvSpPr/>
          <p:nvPr/>
        </p:nvSpPr>
        <p:spPr>
          <a:xfrm>
            <a:off x="539496" y="38598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下列代表“暴雨”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的天气符号是(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51_1#796784ed0.bracket?vaa=1&amp;vcp=1&amp;vis=1&amp;pid=54c8cfb62&amp;color=0,0,0&amp;vpa=60&amp;vtp=1&amp;vaab=1"/>
          <p:cNvSpPr/>
          <p:nvPr/>
        </p:nvSpPr>
        <p:spPr>
          <a:xfrm>
            <a:off x="5842540" y="38464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50_2#796784ed0.choices?vaa=1&amp;vcp=1&amp;vis=1&amp;pid=54c8cfb62&amp;color=0,0,0&amp;vtp=1&amp;vaab=1&amp;bbb=1"/>
          <p:cNvSpPr/>
          <p:nvPr/>
        </p:nvSpPr>
        <p:spPr>
          <a:xfrm>
            <a:off x="539496" y="4519466"/>
            <a:ext cx="11109960" cy="7733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6900"/>
              </a:lnSpc>
              <a:tabLst>
                <a:tab pos="3009265" algn="l"/>
                <a:tab pos="5751830" algn="l"/>
                <a:tab pos="84943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39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8" name="QC_8_BD.150_2#796784ed0.choice_image?vaa=1&amp;vcp=1&amp;vis=1&amp;pid=54c8cfb62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603" y="4479715"/>
            <a:ext cx="1143000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150_2#796784ed0.choice_image?vaa=1&amp;vcp=1&amp;vis=1&amp;pid=54c8cfb62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4231" y="4479715"/>
            <a:ext cx="914400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8_BD.150_2#796784ed0.choice_image?vaa=1&amp;vcp=1&amp;vis=1&amp;pid=54c8cfb62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0512" y="4479715"/>
            <a:ext cx="886968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8_BD.150_2#796784ed0.choice_image?vaa=1&amp;vcp=1&amp;vis=1&amp;pid=54c8cfb62&amp;color=0,0,0&amp;tib=255,255,255&amp;iip=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9429" y="4479715"/>
            <a:ext cx="932688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2_1#dd2372efe?sp=1&amp;vaa=1&amp;vcp=1&amp;vis=1&amp;pid=54c8cfb62&amp;color=0,0,0&amp;vtp=1&amp;vaab=1&amp;bt=1&amp;bbb=1"/>
          <p:cNvSpPr/>
          <p:nvPr/>
        </p:nvSpPr>
        <p:spPr>
          <a:xfrm>
            <a:off x="539496" y="18614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景区工作人员引导游客时采取的保护措施可能有(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53_1#dd2372efe.bracket?vaa=1&amp;vcp=1&amp;vis=1&amp;pid=54c8cfb62&amp;color=0,0,0&amp;vpa=61&amp;vtp=1&amp;vaab=1"/>
          <p:cNvSpPr/>
          <p:nvPr/>
        </p:nvSpPr>
        <p:spPr>
          <a:xfrm>
            <a:off x="8728614" y="18480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52_2#dd2372efe?vaa=1&amp;vcp=1&amp;vis=1&amp;pid=54c8cfb62&amp;color=0,0,0&amp;vtp=1&amp;vaab=1&amp;bbb=1&amp;hb=1"/>
          <p:cNvSpPr/>
          <p:nvPr/>
        </p:nvSpPr>
        <p:spPr>
          <a:xfrm>
            <a:off x="539496" y="24936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①狂风暴雨时，应防范悬崖高处的碎石跌落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电闪雷鸣时，应远离大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树，防止遭到雷击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③洪水来袭时，应快速向地势高的地方逃生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泥石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流发生时，应顺着泥石流流动方向跑</a:t>
            </a:r>
            <a:endParaRPr lang="en-US" altLang="zh-CN" sz="2800" dirty="0"/>
          </a:p>
        </p:txBody>
      </p:sp>
      <p:sp>
        <p:nvSpPr>
          <p:cNvPr id="5" name="QC_8_BD.152_3#dd2372efe.choices?vaa=1&amp;vcp=1&amp;vis=1&amp;pid=54c8cfb62&amp;color=0,0,0&amp;vtp=1&amp;vaab=1&amp;bbb=1"/>
          <p:cNvSpPr/>
          <p:nvPr/>
        </p:nvSpPr>
        <p:spPr>
          <a:xfrm>
            <a:off x="539496" y="44162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4_1#befb96ce7?htil=23&amp;vaa=1&amp;vcp=1&amp;vis=1&amp;pid=890823f1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0533" y="774034"/>
            <a:ext cx="3767521" cy="298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54_2#befb96ce7?htil=23&amp;vaa=1&amp;vcp=1&amp;vis=1&amp;pid=890823f1c&amp;color=0,0,0&amp;vtp=1&amp;vaab=1&amp;bt=1&amp;bbb=1&amp;hb=1&amp;hs=1"/>
          <p:cNvSpPr/>
          <p:nvPr/>
        </p:nvSpPr>
        <p:spPr>
          <a:xfrm>
            <a:off x="539496" y="755744"/>
            <a:ext cx="6099048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（2024·江苏连云港·中考）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西班牙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是世界上重要的柑橘栽培国。该国柑橘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KaiTi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集中成片种植，集约化经营，每年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4～5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月柑橘花盛开之时，形成“柑橘花海岸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”。</a:t>
            </a:r>
          </a:p>
          <a:p>
            <a:pPr latinLnBrk="1">
              <a:lnSpc>
                <a:spcPts val="48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图为该国“柑橘花海岸”分布示意图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17～18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题。</a:t>
            </a:r>
            <a:endParaRPr lang="en-US" altLang="zh-CN" sz="2800" dirty="0"/>
          </a:p>
        </p:txBody>
      </p:sp>
      <p:sp>
        <p:nvSpPr>
          <p:cNvPr id="4" name="QC_8_BD.155_1#add278aae?htil=23&amp;vaa=1&amp;vcp=1&amp;vis=1&amp;pid=befb96ce7&amp;color=0,0,0&amp;vtp=1&amp;vaab=1&amp;bbb=1&amp;hs=1"/>
          <p:cNvSpPr/>
          <p:nvPr/>
        </p:nvSpPr>
        <p:spPr>
          <a:xfrm>
            <a:off x="539995" y="4348068"/>
            <a:ext cx="11112011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“柑橘花海岸”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濒临(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57_1#add278aae.bracket?vaa=1&amp;vcp=1&amp;vis=1&amp;pid=befb96ce7&amp;color=0,0,0&amp;vpa=62&amp;vtp=1&amp;vaab=1"/>
          <p:cNvSpPr/>
          <p:nvPr/>
        </p:nvSpPr>
        <p:spPr>
          <a:xfrm>
            <a:off x="4065038" y="433816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55_2#add278aae.choices?htil=23&amp;vaa=1&amp;vcp=1&amp;vis=1&amp;pid=befb96ce7&amp;color=0,0,0&amp;vtp=1&amp;vaab=1&amp;bbb=1&amp;hs=1"/>
          <p:cNvSpPr/>
          <p:nvPr/>
        </p:nvSpPr>
        <p:spPr>
          <a:xfrm>
            <a:off x="539496" y="494776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.黑海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B.地中海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C.红海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.波斯湾</a:t>
            </a:r>
            <a:endParaRPr lang="en-US" altLang="zh-CN" sz="2800" dirty="0"/>
          </a:p>
        </p:txBody>
      </p:sp>
      <p:sp>
        <p:nvSpPr>
          <p:cNvPr id="7" name="QC_8_AS.1_1#add278aae?vaa=1&amp;vcp=1&amp;vis=1&amp;pid=befb96ce7&amp;color=0,0,0&amp;vtp=1&amp;vaab=1&amp;bbb=1&amp;hs=1"/>
          <p:cNvSpPr/>
          <p:nvPr/>
        </p:nvSpPr>
        <p:spPr>
          <a:xfrm>
            <a:off x="539496" y="554745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（提示：“柑橘花海岸”位于伊比利亚半岛东部，濒临地中海）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9_1#2f5192df7?htil=24&amp;vaa=1&amp;vcp=1&amp;vis=1&amp;pid=befb96ce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287" y="929100"/>
            <a:ext cx="4873752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9_2#2f5192df7?htil=24&amp;vaa=1&amp;vcp=1&amp;vis=1&amp;pid=befb96ce7&amp;color=0,0,0&amp;vtp=1&amp;vaab=1&amp;bt=1&amp;bbb=1&amp;hb=1"/>
          <p:cNvSpPr/>
          <p:nvPr/>
        </p:nvSpPr>
        <p:spPr>
          <a:xfrm>
            <a:off x="539496" y="910812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下列气候资料统计图中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，能够反映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柑橘花海岸”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气候特点的是(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61_1#2f5192df7.bracket?vaa=1&amp;vcp=1&amp;vis=1&amp;pid=befb96ce7&amp;color=0,0,0&amp;vpa=63&amp;vtp=1&amp;vaab=1"/>
          <p:cNvSpPr/>
          <p:nvPr/>
        </p:nvSpPr>
        <p:spPr>
          <a:xfrm>
            <a:off x="5042440" y="15451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59_3#2f5192df7.choices?htil=24&amp;vaa=1&amp;vcp=1&amp;vis=1&amp;pid=befb96ce7&amp;color=0,0,0&amp;vtp=1&amp;vaab=1&amp;bbb=1"/>
          <p:cNvSpPr/>
          <p:nvPr/>
        </p:nvSpPr>
        <p:spPr>
          <a:xfrm>
            <a:off x="539496" y="2188495"/>
            <a:ext cx="6099048" cy="1252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1200"/>
              </a:lnSpc>
              <a:tabLst>
                <a:tab pos="1740662" algn="l"/>
                <a:tab pos="3214624" algn="l"/>
                <a:tab pos="468858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62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62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62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8_BD.159_3#2f5192df7.choice_image?htil=24&amp;vaa=1&amp;vcp=1&amp;vis=1&amp;pid=befb96ce7&amp;color=0,0,0&amp;tib=255,255,255&amp;iip=9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891" y="2193385"/>
            <a:ext cx="1106424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159_3#2f5192df7.choice_image?htil=24&amp;vaa=1&amp;vcp=1&amp;vis=1&amp;pid=befb96ce7&amp;color=0,0,0&amp;tib=255,255,255&amp;iip=10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3788" y="2193385"/>
            <a:ext cx="877824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159_3#2f5192df7.choice_image?htil=24&amp;vaa=1&amp;vcp=1&amp;vis=1&amp;pid=befb96ce7&amp;color=0,0,0&amp;tib=255,255,255&amp;iip=11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3052" y="2193385"/>
            <a:ext cx="886968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159_3#2f5192df7.choice_image?htil=24&amp;vaa=1&amp;vcp=1&amp;vis=1&amp;pid=befb96ce7&amp;color=0,0,0&amp;tib=255,255,255&amp;iip=12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5017" y="2184241"/>
            <a:ext cx="987552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8_AS.1_1#2f5192df7?htil=24&amp;vaa=1&amp;vcp=1&amp;vis=1&amp;pid=befb96ce7&amp;color=0,0,0&amp;vtp=1&amp;vaab=1&amp;bbb=1&amp;hb=1"/>
          <p:cNvSpPr/>
          <p:nvPr/>
        </p:nvSpPr>
        <p:spPr>
          <a:xfrm>
            <a:off x="539496" y="3449478"/>
            <a:ext cx="60990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（提示：“柑橘花海岸”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属地中海气候。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，A为温带海洋性气候，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B为热带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，C为亚热带季风气候，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地中海气候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4bd5e7e7.fixed?vcp=1&amp;pid=e4a6960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天气与气候</a:t>
            </a:r>
            <a:endParaRPr lang="en-US" altLang="zh-CN" sz="4000" dirty="0"/>
          </a:p>
        </p:txBody>
      </p:sp>
      <p:sp>
        <p:nvSpPr>
          <p:cNvPr id="3" name="C_4_BD#34bd5e7e7.fixed?vcp=1&amp;pid=e4a6960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8b4fb2db?sp=1&amp;vcp=1&amp;pid=eebff8ada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63_1#ef6def6b1?sp=1&amp;vaa=1&amp;vcp=1&amp;vis=1&amp;pid=38b4fb2db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我们所学习的气候类型，是以“柯本气候分类法”为基础划分的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代表四种气候类型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。读图，完成下列各题。</a:t>
            </a:r>
            <a:endParaRPr lang="en-US" altLang="zh-CN" sz="2800" dirty="0"/>
          </a:p>
        </p:txBody>
      </p:sp>
      <p:pic>
        <p:nvPicPr>
          <p:cNvPr id="4" name="QO_7_BD.163_2#ef6def6b1?vaa=1&amp;vcp=1&amp;vis=1&amp;pid=38b4fb2d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0632" y="2572176"/>
            <a:ext cx="665683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164_1#e866b1ada?vaa=1&amp;vcp=1&amp;vis=1&amp;pid=ef6def6b1&amp;color=0,0,0&amp;vtp=1&amp;vaab=1&amp;bbb=1&amp;hb=1"/>
          <p:cNvSpPr/>
          <p:nvPr/>
        </p:nvSpPr>
        <p:spPr>
          <a:xfrm>
            <a:off x="539496" y="49851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（1）根据柯本提出的气温指标，甲、乙、丙、丁四地中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，属于热带气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候的是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地，属于温暖带气候的是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65_1#e866b1ada.blank?vaa=1&amp;vcp=1&amp;vis=1&amp;pid=ef6def6b1&amp;color=0,0,0&amp;vpa=64&amp;vtp=1&amp;vaab=1"/>
          <p:cNvSpPr/>
          <p:nvPr/>
        </p:nvSpPr>
        <p:spPr>
          <a:xfrm>
            <a:off x="1616614" y="558144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7" name="QB_8_AN.166_1#e866b1ada.blank?vaa=1&amp;vcp=1&amp;vis=1&amp;pid=ef6def6b1&amp;color=0,0,0&amp;vpa=65&amp;vtp=1&amp;vaab=1"/>
          <p:cNvSpPr/>
          <p:nvPr/>
        </p:nvSpPr>
        <p:spPr>
          <a:xfrm>
            <a:off x="3039014" y="558144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</a:t>
            </a:r>
            <a:endParaRPr lang="en-US" altLang="zh-CN" sz="2800" dirty="0"/>
          </a:p>
        </p:txBody>
      </p:sp>
      <p:sp>
        <p:nvSpPr>
          <p:cNvPr id="8" name="QB_8_AN.167_1#e866b1ada.blank?vaa=1&amp;vcp=1&amp;vis=1&amp;pid=ef6def6b1&amp;color=0,0,0&amp;vpa=66&amp;vtp=1&amp;vaab=1"/>
          <p:cNvSpPr/>
          <p:nvPr/>
        </p:nvSpPr>
        <p:spPr>
          <a:xfrm>
            <a:off x="7661814" y="558144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8_1#64ccf5a90?vaa=1&amp;vcp=1&amp;vis=1&amp;pid=ef6def6b1&amp;color=0,0,0&amp;vtp=1&amp;vaab=1&amp;bbb=1&amp;hb=1">
            <a:extLst>
              <a:ext uri="{FF2B5EF4-FFF2-40B4-BE49-F238E27FC236}">
                <a16:creationId xmlns:a16="http://schemas.microsoft.com/office/drawing/2014/main" id="{BF83AEDC-CE4F-7D8F-99A2-08B55104BBA4}"/>
              </a:ext>
            </a:extLst>
          </p:cNvPr>
          <p:cNvSpPr/>
          <p:nvPr/>
        </p:nvSpPr>
        <p:spPr>
          <a:xfrm>
            <a:off x="539496" y="65636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（2）柯本提出，若每个月降水量均超过60毫米，则具备“全年多雨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，甲、乙、丙、丁四地中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，符合这一气候特点的是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地，该气候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类型的名称是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69_1#64ccf5a90.blank?vaa=1&amp;vcp=1&amp;vis=1&amp;pid=ef6def6b1&amp;color=0,0,0&amp;vpa=67&amp;vtp=1&amp;vaab=1">
            <a:extLst>
              <a:ext uri="{FF2B5EF4-FFF2-40B4-BE49-F238E27FC236}">
                <a16:creationId xmlns:a16="http://schemas.microsoft.com/office/drawing/2014/main" id="{277A1657-994D-6D87-93E7-DA89B24E73AD}"/>
              </a:ext>
            </a:extLst>
          </p:cNvPr>
          <p:cNvSpPr/>
          <p:nvPr/>
        </p:nvSpPr>
        <p:spPr>
          <a:xfrm>
            <a:off x="9084214" y="127358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</a:t>
            </a:r>
            <a:endParaRPr lang="en-US" altLang="zh-CN" sz="2800" dirty="0"/>
          </a:p>
        </p:txBody>
      </p:sp>
      <p:sp>
        <p:nvSpPr>
          <p:cNvPr id="4" name="QB_8_AN.170_1#64ccf5a90.blank?vaa=1&amp;vcp=1&amp;vis=1&amp;pid=ef6def6b1&amp;color=0,0,0&amp;vpa=68&amp;vtp=1&amp;vaab=1&amp;bbb=1">
            <a:extLst>
              <a:ext uri="{FF2B5EF4-FFF2-40B4-BE49-F238E27FC236}">
                <a16:creationId xmlns:a16="http://schemas.microsoft.com/office/drawing/2014/main" id="{BC531073-8293-AF79-C3AA-5656A726B634}"/>
              </a:ext>
            </a:extLst>
          </p:cNvPr>
          <p:cNvSpPr/>
          <p:nvPr/>
        </p:nvSpPr>
        <p:spPr>
          <a:xfrm>
            <a:off x="2683414" y="190033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热带雨林气候</a:t>
            </a:r>
            <a:endParaRPr lang="en-US" altLang="zh-CN" sz="2800" dirty="0"/>
          </a:p>
        </p:txBody>
      </p:sp>
      <p:pic>
        <p:nvPicPr>
          <p:cNvPr id="5" name="QO_7_BD.163_2#ef6def6b1?vaa=1&amp;vcp=1&amp;vis=1&amp;pid=38b4fb2db&amp;color=0,0,0&amp;tib=255,255,255&amp;vtp=1&amp;vaab=1" descr="preencoded.png">
            <a:extLst>
              <a:ext uri="{FF2B5EF4-FFF2-40B4-BE49-F238E27FC236}">
                <a16:creationId xmlns:a16="http://schemas.microsoft.com/office/drawing/2014/main" id="{E071BDDE-E2FD-7922-22C6-1556EE0C0E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0632" y="2770959"/>
            <a:ext cx="665683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6383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1_1#70cbe59a0?sp=1&amp;vaa=1&amp;vcp=1&amp;vis=1&amp;pid=ef6def6b1&amp;color=0,0,0&amp;vtp=1&amp;vaab=1&amp;bt=1&amp;bbb=1&amp;hb=1"/>
          <p:cNvSpPr/>
          <p:nvPr/>
        </p:nvSpPr>
        <p:spPr>
          <a:xfrm>
            <a:off x="539496" y="6911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（3）柯本在划分气候类型的过程中，会参考当地的自然景观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幅景观图中，能够反映甲地气候特点的字母代号是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B_8_BD.171_2#70cbe59a0?vaa=1&amp;vcp=1&amp;vis=1&amp;pid=ef6def6b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2576" y="2028063"/>
            <a:ext cx="7543800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AS.1_1#70cbe59a0?vaa=1&amp;vcp=1&amp;vis=1&amp;pid=ef6def6b1&amp;color=0,0,0&amp;vtp=1&amp;vaab=1&amp;bbb=1&amp;hb=1">
            <a:extLst>
              <a:ext uri="{FF2B5EF4-FFF2-40B4-BE49-F238E27FC236}">
                <a16:creationId xmlns:a16="http://schemas.microsoft.com/office/drawing/2014/main" id="{45F00CBA-75DC-AFEE-FA0C-1DCE1DAB2755}"/>
              </a:ext>
            </a:extLst>
          </p:cNvPr>
          <p:cNvSpPr/>
          <p:nvPr/>
        </p:nvSpPr>
        <p:spPr>
          <a:xfrm>
            <a:off x="539496" y="4105668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提示：甲地为温带大陆性气候。三幅景观图中，A为热带草原气候区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的稀树草原景观，B为温带大陆性气候区的荒漠草原景观，C为热带雨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林气候区的雨林景观，因此能够反映甲地气候特点的字母代号是B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B_8_AN.2_1#70cbe59a0?vaa=1&amp;vcp=1&amp;vis=1&amp;pid=ef6def6b1&amp;color=0,0,0&amp;vtp=1&amp;vaab=1&amp;bbb=1">
            <a:extLst>
              <a:ext uri="{FF2B5EF4-FFF2-40B4-BE49-F238E27FC236}">
                <a16:creationId xmlns:a16="http://schemas.microsoft.com/office/drawing/2014/main" id="{BB016100-3152-AAB9-70BF-2AE24DF0C077}"/>
              </a:ext>
            </a:extLst>
          </p:cNvPr>
          <p:cNvSpPr/>
          <p:nvPr/>
        </p:nvSpPr>
        <p:spPr>
          <a:xfrm>
            <a:off x="8530556" y="1357707"/>
            <a:ext cx="560434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75_1#e7d75b62d?sp=1&amp;vaa=1&amp;vcp=1&amp;vis=1&amp;pid=ef6def6b1&amp;color=0,0,0&amp;vtp=1&amp;vaab=1&amp;bbb=1&amp;hb=1">
            <a:extLst>
              <a:ext uri="{FF2B5EF4-FFF2-40B4-BE49-F238E27FC236}">
                <a16:creationId xmlns:a16="http://schemas.microsoft.com/office/drawing/2014/main" id="{9DA506E3-EC01-3B30-428F-C65995E06974}"/>
              </a:ext>
            </a:extLst>
          </p:cNvPr>
          <p:cNvSpPr/>
          <p:nvPr/>
        </p:nvSpPr>
        <p:spPr>
          <a:xfrm>
            <a:off x="539496" y="748253"/>
            <a:ext cx="11109960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（4）以下文字描述的是位于乙气候区的传统民居——竹楼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，其中有两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处错误描述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，请你指出来。（指出即可，无须改错）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竹楼主要以竹子为原材料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，适合草原的游牧生活。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竹楼分上下两层，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为防潮避湿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，下层一般不住人；窗户较小，以抵御寒风侵袭。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错误1：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错误2：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76_1#e7d75b62d.blank?vaa=1&amp;vcp=1&amp;vis=1&amp;pid=ef6def6b1&amp;color=0,0,0&amp;vpa=70&amp;vtp=1&amp;vaab=1&amp;bbb=1">
            <a:extLst>
              <a:ext uri="{FF2B5EF4-FFF2-40B4-BE49-F238E27FC236}">
                <a16:creationId xmlns:a16="http://schemas.microsoft.com/office/drawing/2014/main" id="{9C03EF77-303C-E7EE-7709-E27AC91A20BC}"/>
              </a:ext>
            </a:extLst>
          </p:cNvPr>
          <p:cNvSpPr/>
          <p:nvPr/>
        </p:nvSpPr>
        <p:spPr>
          <a:xfrm>
            <a:off x="2505614" y="3160745"/>
            <a:ext cx="34591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适合草原的游牧生活</a:t>
            </a:r>
            <a:endParaRPr lang="en-US" altLang="zh-CN" sz="2800" dirty="0"/>
          </a:p>
        </p:txBody>
      </p:sp>
      <p:sp>
        <p:nvSpPr>
          <p:cNvPr id="6" name="QB_8_AN.177_1#e7d75b62d.blank?vaa=1&amp;vcp=1&amp;vis=1&amp;pid=ef6def6b1&amp;color=0,0,0&amp;vpa=71&amp;vtp=1&amp;vaab=1&amp;bbb=1">
            <a:extLst>
              <a:ext uri="{FF2B5EF4-FFF2-40B4-BE49-F238E27FC236}">
                <a16:creationId xmlns:a16="http://schemas.microsoft.com/office/drawing/2014/main" id="{6E2EAD16-2A4B-1661-5DB2-4D5E7BBF74BA}"/>
              </a:ext>
            </a:extLst>
          </p:cNvPr>
          <p:cNvSpPr/>
          <p:nvPr/>
        </p:nvSpPr>
        <p:spPr>
          <a:xfrm>
            <a:off x="2505614" y="3748247"/>
            <a:ext cx="4525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窗户较小，以抵御寒风侵袭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520096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c81d3915?vcp=1&amp;pid=34bd5e7e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天气与气候</a:t>
            </a:r>
            <a:endParaRPr lang="en-US" altLang="zh-CN" sz="3200" dirty="0"/>
          </a:p>
        </p:txBody>
      </p:sp>
      <p:sp>
        <p:nvSpPr>
          <p:cNvPr id="3" name="QB_6_BD.1_1#c917d2f0a?sp=1&amp;vaa=1&amp;vcp=1&amp;vis=1&amp;pid=fc81d3915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1.天气与气候</a:t>
            </a:r>
            <a:endParaRPr lang="en-US" altLang="zh-CN" sz="2800" dirty="0"/>
          </a:p>
        </p:txBody>
      </p:sp>
      <p:graphicFrame>
        <p:nvGraphicFramePr>
          <p:cNvPr id="9" name="QB_6_BD.1_2#c917d2f0a?colgroup=3,14,11&amp;vaa=1&amp;vcp=1&amp;vis=1&amp;pid=fc81d391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27254"/>
              </p:ext>
            </p:extLst>
          </p:nvPr>
        </p:nvGraphicFramePr>
        <p:xfrm>
          <a:off x="539496" y="1958766"/>
          <a:ext cx="11073384" cy="3926716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一个地区短时间里（阴晴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冷热等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一个地区多年的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短时间的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较长时间的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相对稳定的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风和日丽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暴风骤雨等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四季如春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冬暖夏凉等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天气是形成气候的基础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气候是对多年天气平均状况的概括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QB_6_AN.2_1#c917d2f0a.blank?vaa=1&amp;vcp=1&amp;vis=1&amp;pid=fc81d3915&amp;color=0,0,0&amp;vpa=1&amp;vtp=1&amp;vaab=1&amp;bbb=1"/>
          <p:cNvSpPr/>
          <p:nvPr/>
        </p:nvSpPr>
        <p:spPr>
          <a:xfrm>
            <a:off x="4524779" y="304074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大气</a:t>
            </a:r>
            <a:endParaRPr lang="en-US" altLang="zh-CN" sz="2800" dirty="0"/>
          </a:p>
        </p:txBody>
      </p:sp>
      <p:sp>
        <p:nvSpPr>
          <p:cNvPr id="6" name="QB_6_AN.3_1#c917d2f0a.blank?vaa=1&amp;vcp=1&amp;vis=1&amp;pid=fc81d3915&amp;color=0,0,0&amp;vpa=2&amp;vtp=1&amp;vaab=1&amp;bbb=1"/>
          <p:cNvSpPr/>
          <p:nvPr/>
        </p:nvSpPr>
        <p:spPr>
          <a:xfrm>
            <a:off x="9758703" y="250200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天气</a:t>
            </a:r>
            <a:endParaRPr lang="en-US" altLang="zh-CN" sz="2800" dirty="0"/>
          </a:p>
        </p:txBody>
      </p:sp>
      <p:sp>
        <p:nvSpPr>
          <p:cNvPr id="7" name="QB_6_AN.4_1#c917d2f0a.blank?vaa=1&amp;vcp=1&amp;vis=1&amp;pid=fc81d3915&amp;color=0,0,0&amp;vpa=3&amp;vtp=1&amp;vaab=1&amp;bbb=1"/>
          <p:cNvSpPr/>
          <p:nvPr/>
        </p:nvSpPr>
        <p:spPr>
          <a:xfrm>
            <a:off x="2048278" y="417167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86cc3a208?sp=1&amp;vaa=1&amp;vcp=1&amp;vis=1&amp;pid=fc81d3915&amp;color=0,0,0&amp;vtp=1&amp;vaab=1&amp;bt=1&amp;bbb=1"/>
          <p:cNvSpPr/>
          <p:nvPr/>
        </p:nvSpPr>
        <p:spPr>
          <a:xfrm>
            <a:off x="539496" y="13840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.天气预报与天气符号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（1）天气预报：预报一日或几日内阴晴、风、气温和降水等的情况。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2）为了更方便地表示天气，天气预报中常用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表示天气状况。</a:t>
            </a:r>
            <a:endParaRPr lang="en-US" altLang="zh-CN" sz="2800" dirty="0"/>
          </a:p>
        </p:txBody>
      </p:sp>
      <p:sp>
        <p:nvSpPr>
          <p:cNvPr id="5" name="QB_6_AN.6_1#86cc3a208.blank?vaa=1&amp;vcp=1&amp;vis=1&amp;pid=fc81d3915&amp;color=0,0,0&amp;vpa=4&amp;vtp=1&amp;vaab=1&amp;bbb=1"/>
          <p:cNvSpPr/>
          <p:nvPr/>
        </p:nvSpPr>
        <p:spPr>
          <a:xfrm>
            <a:off x="7703089" y="2628011"/>
            <a:ext cx="1649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天气符号</a:t>
            </a:r>
            <a:endParaRPr lang="en-US" altLang="zh-CN" sz="2800" spc="-50" dirty="0"/>
          </a:p>
        </p:txBody>
      </p:sp>
      <p:pic>
        <p:nvPicPr>
          <p:cNvPr id="6" name="QB_6_BD.5_4#86cc3a208?vaa=1&amp;vcp=1&amp;vis=1&amp;pid=fc81d391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361690"/>
            <a:ext cx="5458968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2736</Words>
  <Application>Microsoft Office PowerPoint</Application>
  <PresentationFormat>宽屏</PresentationFormat>
  <Paragraphs>697</Paragraphs>
  <Slides>73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84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8</cp:revision>
  <dcterms:created xsi:type="dcterms:W3CDTF">2024-11-11T11:17:36Z</dcterms:created>
  <dcterms:modified xsi:type="dcterms:W3CDTF">2025-07-28T00:58:53Z</dcterms:modified>
  <cp:category/>
  <cp:contentStatus/>
</cp:coreProperties>
</file>