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7" r:id="rId46"/>
    <p:sldId id="303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562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5B0DF-B856-513F-4530-7FF0920BD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AB6928-D988-759B-7C2D-E51E97488B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790112-6081-9FAD-4F24-FF2DC5991C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E8F55C-8F29-5BCD-F6E3-E04EF466F8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8556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0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0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8a73794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AED0EBD-0034-4C13-A63F-8E408F30588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专题四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8a73794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B2DE1D6-700D-4C6C-8A8C-C487AA66A9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a8ab17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008269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a8ab1778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8008269f4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专题四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30B302-8499-C357-0658-64D0FD69313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5F1E0EE-D9B3-4E5D-89BD-FFA76ED086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E25CC7A-B71F-41BF-A125-704FEC8135E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a8ab177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008269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a8ab1778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8008269f4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png"/><Relationship Id="rId5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c68c3280f?vaa=1&amp;vcp=1&amp;vis=1&amp;pid=ca8ab1778&amp;color=0,0,0&amp;vtp=1&amp;vaab=1&amp;bt=1&amp;bbb=1&amp;hb=1"/>
          <p:cNvSpPr/>
          <p:nvPr/>
        </p:nvSpPr>
        <p:spPr>
          <a:xfrm>
            <a:off x="539496" y="21747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黑龙江齐齐哈尔·中考）西瓜甘甜多汁，深受人们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下列关于西瓜形成过程的叙述错误的是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3_2#c68c3280f.choices?vaa=1&amp;vcp=1&amp;vis=1&amp;pid=ca8ab1778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9072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.果皮由子房发育而成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.花中最重要的结构是雌蕊和雄蕊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9072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C.西瓜籽由胚珠发育而成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.花经历传粉和受精才能结出果实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c68c3280f?vaa=1&amp;vcp=1&amp;vis=1&amp;pid=ca8ab1778&amp;color=0,0,0&amp;mp=1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解答此题的关键是明确花各部分的结构及功能和果实与种子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。一朵花包括花柄、花托、萼片、花瓣、雄蕊和雌蕊等结构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中雌蕊和雄蕊是花的主要结构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；一朵花经过传粉、受精过程后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，雌蕊的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子房继续发育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，最终发育成果实，其中子房壁发育成果皮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，子房里的胚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珠发育成种子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2_1#c68c3280f?vaa=1&amp;vcp=1&amp;vis=1&amp;pid=ca8ab1778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7_1#8206f4fed?vaa=1&amp;vcp=1&amp;vis=1&amp;pid=ca8ab1778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世界上唯一一株完全野生的普陀鹅耳枥生长在浙江省普陀山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。科学家历经半个世纪成功培育了108粒种子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，之后又成功地用枝条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进行扦插繁殖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，大大降低了普陀鹅耳枥灭绝的风险。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关于其繁殖的叙述，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17_2#8206f4fed.choices?vaa=1&amp;vcp=1&amp;vis=1&amp;pid=ca8ab1778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.只能进行无性生殖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.种子繁殖属于无性生殖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C.扦插繁殖属于有性生殖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.可以进行有性生殖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8206f4fed?vaa=1&amp;vcp=1&amp;vis=1&amp;pid=ca8ab1778&amp;color=0,0,0&amp;vtp=1&amp;vaab=1&amp;bt=1&amp;bbb=1&amp;hb=1"/>
          <p:cNvSpPr/>
          <p:nvPr/>
        </p:nvSpPr>
        <p:spPr>
          <a:xfrm>
            <a:off x="539496" y="89849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掌握植物有性生殖和无性生殖的区别是解题的关键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。有性生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殖是由亲本产生的有性生殖细胞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，经过两性生殖细胞的结合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，成为受精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，再由受精卵发育成为新的个体的生殖方式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。无性生殖是不经生殖细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胞的两两结合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，由母体直接产生新个体的方式。从本质上讲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，由体细胞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进行的繁殖就是无性生殖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科学家培育的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108粒种子经过两性生殖细胞的结合，属于有性生殖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插没有经过两性生殖细胞的结合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，属于无性生殖。</a:t>
            </a:r>
            <a:endParaRPr lang="en-US" altLang="zh-CN" sz="2800" dirty="0"/>
          </a:p>
        </p:txBody>
      </p:sp>
      <p:sp>
        <p:nvSpPr>
          <p:cNvPr id="3" name="QC_4_AN.2_1#8206f4fed?vaa=1&amp;vcp=1&amp;vis=1&amp;pid=ca8ab1778&amp;color=0,0,0&amp;vtp=1&amp;vaab=1&amp;bbb=1"/>
          <p:cNvSpPr/>
          <p:nvPr/>
        </p:nvSpPr>
        <p:spPr>
          <a:xfrm>
            <a:off x="539496" y="5379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_1#6ca9ea717?vaa=1&amp;vcp=1&amp;vis=1&amp;pid=ca8ab1778&amp;color=0,0,0&amp;vtp=1&amp;vaab=1&amp;bt=1&amp;bbb=1&amp;hb=1"/>
          <p:cNvSpPr/>
          <p:nvPr/>
        </p:nvSpPr>
        <p:spPr>
          <a:xfrm>
            <a:off x="539496" y="21747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新疆·中考）下列关于绿色植物参与生物圈的水循环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21_2#6ca9ea717.choices?vaa=1&amp;vcp=1&amp;vis=1&amp;pid=ca8ab1778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.通过根吸收水分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.通过气孔散失水分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C.通过筛管运输水分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.蒸腾作用提高大气湿度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6ca9ea717?vaa=1&amp;vcp=1&amp;vis=1&amp;pid=ca8ab1778&amp;color=0,0,0&amp;vtp=1&amp;vaab=1&amp;bt=1&amp;bbb=1&amp;hb=1"/>
              <p:cNvSpPr/>
              <p:nvPr/>
            </p:nvSpPr>
            <p:spPr>
              <a:xfrm>
                <a:off x="539496" y="904843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解答此题的关键是理解和掌握绿色植物蒸腾作用的概念及其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意义。蒸腾作用是水分从活的植物体内以水蒸气的状态散失到大气中的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过程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。根从土壤中吸收的水分由导管向上运输到全身各器官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，植物体内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99%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的水通过气孔蒸腾散失，参与生物圈的水循环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。气孔是叶表皮上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一对保卫细胞之间的空隙，是叶片散失水分以及与外界进行气体交换的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门户”。植物的蒸腾作用散失的水分为大气提供大量的水蒸气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，增加空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气湿度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，使降雨量增多、气温降低。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6ca9ea717?vaa=1&amp;vcp=1&amp;vis=1&amp;pid=ca8ab177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4843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r="-878" b="-42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6ca9ea717?vaa=1&amp;vcp=1&amp;vis=1&amp;pid=ca8ab1778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5_1#747d1fb2f?vaa=1&amp;vcp=1&amp;vis=1&amp;pid=ca8ab1778&amp;color=0,0,0&amp;vtp=1&amp;vaab=1&amp;bt=1&amp;bbb=1&amp;hb=1"/>
          <p:cNvSpPr/>
          <p:nvPr/>
        </p:nvSpPr>
        <p:spPr>
          <a:xfrm>
            <a:off x="539496" y="882015"/>
            <a:ext cx="11109960" cy="167475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江苏宿迁·中考）通过生命周期的循环，绿色开花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得以在地球上生生不息。学习完“植物的生殖和发育”相关内容后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学记了笔记（见下图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图中②与③分别代表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4_BD.25_2#747d1fb2f?vaa=1&amp;vcp=1&amp;vis=1&amp;pid=ca8ab17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2669159"/>
            <a:ext cx="6894576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7_1#747d1fb2f.bracket?vaa=1&amp;vcp=1&amp;vis=1&amp;pid=ca8ab1778&amp;color=0,0,0&amp;vpa=7&amp;vtp=1&amp;vaab=1"/>
          <p:cNvSpPr/>
          <p:nvPr/>
        </p:nvSpPr>
        <p:spPr>
          <a:xfrm>
            <a:off x="7584867" y="2055627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4_BD.25_3#747d1fb2f.choices?vaa=1&amp;vcp=1&amp;vis=1&amp;pid=ca8ab1778&amp;color=0,0,0&amp;vtp=1&amp;vaab=1&amp;bbb=1"/>
          <p:cNvSpPr/>
          <p:nvPr/>
        </p:nvSpPr>
        <p:spPr>
          <a:xfrm>
            <a:off x="539496" y="4320159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A.受精卵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.胚乳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、果皮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.胚珠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、果皮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.子房、种子</a:t>
            </a:r>
            <a:endParaRPr lang="en-US" altLang="zh-CN" sz="2800" dirty="0"/>
          </a:p>
        </p:txBody>
      </p:sp>
      <p:sp>
        <p:nvSpPr>
          <p:cNvPr id="6" name="QC_4_AS.1_1#747d1fb2f?vaa=1&amp;vcp=1&amp;vis=1&amp;pid=ca8ab1778&amp;color=0,0,0&amp;vtp=1&amp;vaab=1&amp;bbb=1&amp;hb=1"/>
          <p:cNvSpPr/>
          <p:nvPr/>
        </p:nvSpPr>
        <p:spPr>
          <a:xfrm>
            <a:off x="539496" y="488918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一朵花经过传粉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受精后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子房继续发育形成果实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其中子房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壁发育成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胚珠发育成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9_1#ac7d4fc2a?vaa=1&amp;vcp=1&amp;vis=1&amp;pid=ca8ab1778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下图一是绿色植物叶片中部分生理过程示意图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，图二是气孔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的两种状态示意图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下列相关叙述错误的是(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C_4_BD.29_3#ac7d4fc2a?iti=1&amp;htil=1&amp;vaa=1&amp;vcp=1&amp;vis=1&amp;pid=ca8ab17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662" y="1402361"/>
            <a:ext cx="2002536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4_BD.29_4#ac7d4fc2a?iti=2&amp;htil=1&amp;vaa=1&amp;vcp=1&amp;vis=1&amp;pid=ca8ab177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662" y="4157826"/>
            <a:ext cx="1965960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4_BD.29_5#ac7d4fc2a?iti=1&amp;htil=1&amp;vaa=1&amp;vcp=1&amp;vis=1&amp;pid=ca8ab1778&amp;color=0,0,0&amp;vtp=1&amp;vaab=1&amp;bbb=1"/>
          <p:cNvSpPr/>
          <p:nvPr/>
        </p:nvSpPr>
        <p:spPr>
          <a:xfrm>
            <a:off x="10168849" y="3211857"/>
            <a:ext cx="792162" cy="493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7" name="QC_4_BD.29_6#ac7d4fc2a?iti=2&amp;htil=1&amp;vaa=1&amp;vcp=1&amp;vis=1&amp;pid=ca8ab1778&amp;color=0,0,0&amp;vtp=1&amp;vaab=1&amp;bbb=1"/>
          <p:cNvSpPr/>
          <p:nvPr/>
        </p:nvSpPr>
        <p:spPr>
          <a:xfrm>
            <a:off x="10150561" y="5857594"/>
            <a:ext cx="792162" cy="493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8" name="QC_4_BD.29_7#ac7d4fc2a.choices?vaa=1&amp;vcp=1&amp;vis=1&amp;pid=ca8ab1778&amp;color=0,0,0&amp;vtp=1&amp;vaab=1&amp;bbb=1"/>
          <p:cNvSpPr/>
          <p:nvPr/>
        </p:nvSpPr>
        <p:spPr>
          <a:xfrm>
            <a:off x="539496" y="1798719"/>
            <a:ext cx="8568409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A.若图一表示光合作用，则序号②代表的是氧气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B.若图一表示呼吸作用，则序号①代表二氧化碳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C.图二气孔处于甲状态时可能促进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①、②的进出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D.图二气孔处于乙状态时可能降低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③、④的运输</a:t>
            </a:r>
            <a:endParaRPr lang="en-US" altLang="zh-CN" sz="2800" dirty="0"/>
          </a:p>
        </p:txBody>
      </p:sp>
      <p:sp>
        <p:nvSpPr>
          <p:cNvPr id="3" name="QC_4_AS.1_1#ac7d4fc2a?vaa=1&amp;vcp=1&amp;vis=1&amp;pid=ca8ab1778&amp;color=0,0,0&amp;vtp=1&amp;vaab=1&amp;bt=1&amp;bbb=1&amp;hb=1"/>
          <p:cNvSpPr/>
          <p:nvPr/>
        </p:nvSpPr>
        <p:spPr>
          <a:xfrm>
            <a:off x="419662" y="4157826"/>
            <a:ext cx="6654906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呼吸作用吸收氧气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释放二氧化碳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可见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若图一表示呼吸</a:t>
            </a:r>
            <a:r>
              <a:rPr lang="zh-CN" altLang="en-US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则序号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代表二氧化碳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C_4_AN.2_1#ac7d4fc2a?vaa=1&amp;vcp=1&amp;vis=1&amp;pid=ca8ab1778&amp;color=0,0,0&amp;vtp=1&amp;vaab=1&amp;bbb=1"/>
          <p:cNvSpPr/>
          <p:nvPr/>
        </p:nvSpPr>
        <p:spPr>
          <a:xfrm>
            <a:off x="7758443" y="1028085"/>
            <a:ext cx="127727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33_1#22d1d8e74?htil=9&amp;vaa=1&amp;vcp=1&amp;vis=1&amp;pid=ca8ab177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9694" y="1558036"/>
            <a:ext cx="2587752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BD.33_2#22d1d8e74?htil=9&amp;vaa=1&amp;vcp=1&amp;vis=1&amp;pid=ca8ab1778&amp;color=0,0,0&amp;vtp=1&amp;vaab=1&amp;bt=1&amp;bbb=1&amp;hb=1&amp;hs=1"/>
          <p:cNvSpPr/>
          <p:nvPr/>
        </p:nvSpPr>
        <p:spPr>
          <a:xfrm>
            <a:off x="539496" y="1539748"/>
            <a:ext cx="8385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某同学在学习了花的结构后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，在家利用家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庭常见材料制作了模型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。用到的材料有细铁丝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、玻璃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、吸管、乒乓球、花生米、绿豆。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制作方法是：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在乒乓球上打孔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，放入一粒绿豆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。用一根吸管一端插</a:t>
            </a:r>
            <a:endParaRPr lang="en-US" altLang="zh-CN" sz="2800" dirty="0"/>
          </a:p>
        </p:txBody>
      </p:sp>
      <p:sp>
        <p:nvSpPr>
          <p:cNvPr id="4" name="QO_4_BD.33_2#22d1d8e74?htil=9&amp;vaa=1&amp;vcp=1&amp;vis=1&amp;pid=ca8ab1778&amp;color=0,0,0&amp;vtp=1&amp;vaab=1&amp;bt=1&amp;bbb=1&amp;hb=1&amp;hs=1">
            <a:extLst>
              <a:ext uri="{FF2B5EF4-FFF2-40B4-BE49-F238E27FC236}">
                <a16:creationId xmlns:a16="http://schemas.microsoft.com/office/drawing/2014/main" id="{4EAA3D93-8347-1A45-A826-37B195195EA9}"/>
              </a:ext>
            </a:extLst>
          </p:cNvPr>
          <p:cNvSpPr/>
          <p:nvPr/>
        </p:nvSpPr>
        <p:spPr>
          <a:xfrm>
            <a:off x="539496" y="41111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入乒乓球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，将乒乓球放入玻璃瓶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，吸管向另一端升到瓶口。用细铁丝串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一粒花生米绑在玻璃瓶的两侧。模型成品如图所示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。请回答：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34_1#2f2ffd0f8?htil=10&amp;vaa=1&amp;vcp=1&amp;vis=1&amp;pid=22d1d8e7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1447" y="615218"/>
            <a:ext cx="2633472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34_2#2f2ffd0f8?htil=10&amp;vaa=1&amp;vcp=1&amp;vis=1&amp;pid=22d1d8e74&amp;color=0,0,0&amp;mp=1&amp;vtp=1&amp;vaab=1&amp;bt=1&amp;bbb=1&amp;hb=1&amp;hs=1"/>
          <p:cNvSpPr/>
          <p:nvPr/>
        </p:nvSpPr>
        <p:spPr>
          <a:xfrm>
            <a:off x="539496" y="371026"/>
            <a:ext cx="8348472" cy="318215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（1）此模型模拟了花中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的结构，其中“花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（2）当“吸管”伸长至乒乓球结构内时，其内的生殖细胞会与“绿豆”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5_BD.35_1#05fe75b27?vaa=1&amp;vcp=1&amp;vis=1&amp;pid=22d1d8e74&amp;color=0,0,0&amp;vtp=1&amp;vaab=1&amp;bbb=1&amp;hb=1&amp;hs=1"/>
          <p:cNvSpPr/>
          <p:nvPr/>
        </p:nvSpPr>
        <p:spPr>
          <a:xfrm>
            <a:off x="539496" y="2959763"/>
            <a:ext cx="11109960" cy="184146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（3）樱桃的种子是由图中“乒乓球”模拟的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发育而来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</a:endParaRPr>
          </a:p>
          <a:p>
            <a:pPr lvl="0" latinLnBrk="1">
              <a:lnSpc>
                <a:spcPts val="4900"/>
              </a:lnSpc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（4）你认为此模型还有哪些不足之处？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写一项即可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O_4_AS.1_1#22d1d8e74?vaa=1&amp;vcp=1&amp;vis=1&amp;pid=ca8ab1778&amp;color=0,0,0&amp;vtp=1&amp;vaab=1&amp;bt=1&amp;bbb=1&amp;hb=1"/>
          <p:cNvSpPr/>
          <p:nvPr/>
        </p:nvSpPr>
        <p:spPr>
          <a:xfrm>
            <a:off x="539496" y="48704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雌蕊和雄蕊是花的主要结构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它们与果实和种子的形成有密切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雌蕊包括柱头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花柱和子房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雄蕊包括花药和花丝两部分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过传粉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受精过程后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子房发育成果实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胚珠发育成种子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4_AN.2_1#22d1d8e74?vaa=1&amp;vcp=1&amp;vis=1&amp;pid=ca8ab1778&amp;color=0,0,0&amp;vtp=1&amp;vaab=1&amp;bbb=1&amp;hb=1"/>
          <p:cNvSpPr/>
          <p:nvPr/>
        </p:nvSpPr>
        <p:spPr>
          <a:xfrm>
            <a:off x="4391806" y="358632"/>
            <a:ext cx="3645969" cy="6558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雌蕊和雄蕊</a:t>
            </a:r>
            <a:endParaRPr lang="en-US" altLang="zh-CN" sz="2800" dirty="0"/>
          </a:p>
        </p:txBody>
      </p:sp>
      <p:sp>
        <p:nvSpPr>
          <p:cNvPr id="7" name="QO_4_AN.2_1#22d1d8e74?vaa=1&amp;vcp=1&amp;vis=1&amp;pid=ca8ab1778&amp;color=0,0,0&amp;vtp=1&amp;vaab=1&amp;bbb=1&amp;hb=1">
            <a:extLst>
              <a:ext uri="{FF2B5EF4-FFF2-40B4-BE49-F238E27FC236}">
                <a16:creationId xmlns:a16="http://schemas.microsoft.com/office/drawing/2014/main" id="{31D1AE72-D07B-E7AD-DB3F-11B9DF5D6FE9}"/>
              </a:ext>
            </a:extLst>
          </p:cNvPr>
          <p:cNvSpPr/>
          <p:nvPr/>
        </p:nvSpPr>
        <p:spPr>
          <a:xfrm>
            <a:off x="2298312" y="996306"/>
            <a:ext cx="3645969" cy="6558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花药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O_4_AN.2_1#22d1d8e74?vaa=1&amp;vcp=1&amp;vis=1&amp;pid=ca8ab1778&amp;color=0,0,0&amp;vtp=1&amp;vaab=1&amp;bbb=1&amp;hb=1">
            <a:extLst>
              <a:ext uri="{FF2B5EF4-FFF2-40B4-BE49-F238E27FC236}">
                <a16:creationId xmlns:a16="http://schemas.microsoft.com/office/drawing/2014/main" id="{A5BB0D30-694A-5618-FA99-1B8438A066B2}"/>
              </a:ext>
            </a:extLst>
          </p:cNvPr>
          <p:cNvSpPr/>
          <p:nvPr/>
        </p:nvSpPr>
        <p:spPr>
          <a:xfrm>
            <a:off x="3730069" y="2319780"/>
            <a:ext cx="3645969" cy="6558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卵细胞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O_4_AN.2_1#22d1d8e74?vaa=1&amp;vcp=1&amp;vis=1&amp;pid=ca8ab1778&amp;color=0,0,0&amp;vtp=1&amp;vaab=1&amp;bbb=1&amp;hb=1">
            <a:extLst>
              <a:ext uri="{FF2B5EF4-FFF2-40B4-BE49-F238E27FC236}">
                <a16:creationId xmlns:a16="http://schemas.microsoft.com/office/drawing/2014/main" id="{B571E812-71A3-8D9E-AF43-AC5E7B6726F3}"/>
              </a:ext>
            </a:extLst>
          </p:cNvPr>
          <p:cNvSpPr/>
          <p:nvPr/>
        </p:nvSpPr>
        <p:spPr>
          <a:xfrm>
            <a:off x="7279386" y="2909327"/>
            <a:ext cx="3645969" cy="6558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胚珠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O_4_AN.2_1#22d1d8e74?vaa=1&amp;vcp=1&amp;vis=1&amp;pid=ca8ab1778&amp;color=0,0,0&amp;vtp=1&amp;vaab=1&amp;bbb=1&amp;hb=1">
            <a:extLst>
              <a:ext uri="{FF2B5EF4-FFF2-40B4-BE49-F238E27FC236}">
                <a16:creationId xmlns:a16="http://schemas.microsoft.com/office/drawing/2014/main" id="{655F7E99-B128-4CE2-2964-2C8A48951C9D}"/>
              </a:ext>
            </a:extLst>
          </p:cNvPr>
          <p:cNvSpPr/>
          <p:nvPr/>
        </p:nvSpPr>
        <p:spPr>
          <a:xfrm>
            <a:off x="745837" y="3553179"/>
            <a:ext cx="10903619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雄蕊数量太少（或未模拟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花粉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未模拟柱头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a4aa257f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da4aa257f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008269f4.fixed?vcp=1&amp;pid=18a7379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专题四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植物的生活</a:t>
            </a:r>
            <a:endParaRPr lang="en-US" altLang="zh-CN" sz="4000" dirty="0"/>
          </a:p>
        </p:txBody>
      </p:sp>
      <p:sp>
        <p:nvSpPr>
          <p:cNvPr id="3" name="C_3_BD#8008269f4.fixed?vcp=1&amp;pid=18a7379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39858a7e?vcp=1&amp;pid=8008269f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40_1#05b501e9e?vaa=1&amp;vcp=1&amp;vis=1&amp;pid=739858a7e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一批豆子被虫蛀了，使发芽率由原来的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95%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。发芽率下降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的主要原因是(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BD.40_1#05b501e9e?vaa=1&amp;vcp=1&amp;vis=1&amp;pid=739858a7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165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42_1#05b501e9e.bracket?vaa=1&amp;vcp=1&amp;vis=1&amp;pid=739858a7e&amp;color=0,0,0&amp;vpa=9&amp;vtp=1&amp;vaab=1"/>
          <p:cNvSpPr/>
          <p:nvPr/>
        </p:nvSpPr>
        <p:spPr>
          <a:xfrm>
            <a:off x="29501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40_2#05b501e9e.choices?vaa=1&amp;vcp=1&amp;vis=1&amp;pid=739858a7e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742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.虫咬伤了种皮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B.虫咬伤了果皮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C.虫咬伤了胚乳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.虫咬伤了胚</a:t>
            </a:r>
            <a:endParaRPr lang="en-US" altLang="zh-CN" sz="2800" dirty="0"/>
          </a:p>
        </p:txBody>
      </p:sp>
      <p:sp>
        <p:nvSpPr>
          <p:cNvPr id="6" name="QC_5_AS.1_1#05b501e9e?vaa=1&amp;vcp=1&amp;vis=1&amp;pid=739858a7e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种子萌发需满足自身条件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即种子的胚是完整的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在休眠期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98c8db736?vaa=1&amp;vcp=1&amp;vis=1&amp;pid=739858a7e&amp;color=0,0,0&amp;vtp=1&amp;vaab=1&amp;bt=1&amp;bbb=1&amp;hb=1"/>
          <p:cNvSpPr/>
          <p:nvPr/>
        </p:nvSpPr>
        <p:spPr>
          <a:xfrm>
            <a:off x="539496" y="250504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（江苏常州·中考）播种大多在春季进行，这是因为种子的萌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5_1#98c8db736.bracket?vaa=1&amp;vcp=1&amp;vis=1&amp;pid=739858a7e&amp;color=0,0,0&amp;vpa=10&amp;vtp=1&amp;vaab=1"/>
          <p:cNvSpPr/>
          <p:nvPr/>
        </p:nvSpPr>
        <p:spPr>
          <a:xfrm>
            <a:off x="828467" y="31909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4_2#98c8db736.choices?vaa=1&amp;vcp=1&amp;vis=1&amp;pid=739858a7e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.充足的空气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B.一定的水分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C.适宜的温度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.适宜的光照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6_1#fce0904fa?sp=1&amp;vaa=1&amp;vcp=1&amp;vis=1&amp;pid=739858a7e&amp;color=0,0,0&amp;vtp=1&amp;vaab=1&amp;bt=1&amp;bbb=1&amp;hb=1"/>
          <p:cNvSpPr/>
          <p:nvPr/>
        </p:nvSpPr>
        <p:spPr>
          <a:xfrm>
            <a:off x="539496" y="105460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（湖南益阳·中考）花生不同生长期对几种无机盐的需求比例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表所示。下列叙述错误的是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QC_5_BD.46_2#fce0904fa?colgroup=7,22&amp;vaa=1&amp;vcp=1&amp;vis=1&amp;pid=739858a7e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9409905"/>
                  </p:ext>
                </p:extLst>
              </p:nvPr>
            </p:nvGraphicFramePr>
            <p:xfrm>
              <a:off x="539496" y="2391537"/>
              <a:ext cx="11064240" cy="3406141"/>
            </p:xfrm>
            <a:graphic>
              <a:graphicData uri="http://schemas.openxmlformats.org/drawingml/2006/table">
                <a:tbl>
                  <a:tblPr/>
                  <a:tblGrid>
                    <a:gridCol w="27797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5181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生长期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几种无机盐需求量所占比例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(%)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苗期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开花期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结果期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成熟期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QC_5_BD.46_2#fce0904fa?colgroup=7,22&amp;vaa=1&amp;vcp=1&amp;vis=1&amp;pid=739858a7e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9409905"/>
                  </p:ext>
                </p:extLst>
              </p:nvPr>
            </p:nvGraphicFramePr>
            <p:xfrm>
              <a:off x="539496" y="2391537"/>
              <a:ext cx="11064240" cy="3406141"/>
            </p:xfrm>
            <a:graphic>
              <a:graphicData uri="http://schemas.openxmlformats.org/drawingml/2006/table">
                <a:tbl>
                  <a:tblPr/>
                  <a:tblGrid>
                    <a:gridCol w="27797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5181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生长期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603" t="-5495" r="-147" b="-54505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苗期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开花期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结果期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成熟期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8_1#fce0904fa.choices?vaa=1&amp;vcp=1&amp;vis=1&amp;pid=739858a7e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A.施肥时浓度过高可能会导致植物萎蔫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.花生生长只需要氮、磷、钾三种无机盐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.在花生结果期应加大氮、磷、钾的施肥量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.花生不同生长期对同种无机盐的需求量不同</a:t>
            </a:r>
            <a:endParaRPr lang="en-US" altLang="zh-CN" sz="2800" dirty="0"/>
          </a:p>
        </p:txBody>
      </p:sp>
      <p:sp>
        <p:nvSpPr>
          <p:cNvPr id="3" name="QC_5_AN.47_1#fce0904fa.bracket?vaa=1&amp;vcp=1&amp;vis=1&amp;pid=739858a7e&amp;color=0,0,0&amp;vpa=11&amp;vtp=1&amp;vaab=1&amp;answeroption=B">
            <a:extLst>
              <a:ext uri="{FF2B5EF4-FFF2-40B4-BE49-F238E27FC236}">
                <a16:creationId xmlns:a16="http://schemas.microsoft.com/office/drawing/2014/main" id="{0044CFC1-053A-7EC2-2813-CC85ED6C3B28}"/>
              </a:ext>
            </a:extLst>
          </p:cNvPr>
          <p:cNvSpPr txBox="1"/>
          <p:nvPr/>
        </p:nvSpPr>
        <p:spPr>
          <a:xfrm>
            <a:off x="412496" y="2867374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9_1#07ba33ac0?vaa=1&amp;vcp=1&amp;vis=1&amp;pid=739858a7e&amp;color=0,0,0&amp;vtp=1&amp;vaab=1&amp;bt=1&amp;bbb=1&amp;hb=1"/>
          <p:cNvSpPr/>
          <p:nvPr/>
        </p:nvSpPr>
        <p:spPr>
          <a:xfrm>
            <a:off x="539496" y="15460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银杉是我国的特有物种，为国家一级保护植物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，是世界濒危珍稀植物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，被植物学家称为“植物大熊猫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”。银杉的茎是由其叶芽的哪一结构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发育成的？(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51_1#07ba33ac0.bracket?vaa=1&amp;vcp=1&amp;vis=1&amp;pid=739858a7e&amp;color=0,0,0&amp;vpa=12&amp;vtp=1&amp;vaab=1"/>
          <p:cNvSpPr/>
          <p:nvPr/>
        </p:nvSpPr>
        <p:spPr>
          <a:xfrm>
            <a:off x="2594514" y="2828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9_2#07ba33ac0.choices?vaa=1&amp;vcp=1&amp;vis=1&amp;pid=739858a7e&amp;color=0,0,0&amp;vtp=1&amp;vaab=1&amp;bbb=1"/>
          <p:cNvSpPr/>
          <p:nvPr/>
        </p:nvSpPr>
        <p:spPr>
          <a:xfrm>
            <a:off x="539496" y="3462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95015" algn="l"/>
                <a:tab pos="58407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.分生组织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B.幼叶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C.芽轴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.芽原基</a:t>
            </a:r>
            <a:endParaRPr lang="en-US" altLang="zh-CN" sz="2800" dirty="0"/>
          </a:p>
        </p:txBody>
      </p:sp>
      <p:sp>
        <p:nvSpPr>
          <p:cNvPr id="5" name="QC_5_AS.1_1#07ba33ac0?vaa=1&amp;vcp=1&amp;vis=1&amp;pid=739858a7e&amp;color=0,0,0&amp;vtp=1&amp;vaab=1&amp;bbb=1&amp;hb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叶芽是未发育的枝条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叶芽的生长点发育成新的芽结构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基发育成幼叶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幼叶发育成叶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芽原基发育成侧芽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芽轴发育成茎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53_1#fcc3ed1e1?htil=11&amp;vaa=1&amp;vcp=1&amp;vis=1&amp;pid=739858a7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0545" y="1888331"/>
            <a:ext cx="2971800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53_2#fcc3ed1e1?htil=11&amp;sp=1&amp;vaa=1&amp;vcp=1&amp;vis=1&amp;pid=739858a7e&amp;color=0,0,0&amp;vtp=1&amp;vaab=1&amp;bt=1&amp;bbb=1&amp;hb=1&amp;hs=1"/>
          <p:cNvSpPr/>
          <p:nvPr/>
        </p:nvSpPr>
        <p:spPr>
          <a:xfrm>
            <a:off x="539496" y="1870043"/>
            <a:ext cx="80101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下图为小明在仔细观察一朵花的形态结构后绘制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的简图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。若在开花前将此花套袋，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则这朵花(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55_1#fcc3ed1e1.bracket?vaa=1&amp;vcp=1&amp;vis=1&amp;pid=739858a7e&amp;color=0,0,0&amp;vpa=13&amp;vtp=1&amp;vaab=1"/>
          <p:cNvSpPr/>
          <p:nvPr/>
        </p:nvSpPr>
        <p:spPr>
          <a:xfrm>
            <a:off x="7572914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53_3#fcc3ed1e1.choices?htil=11&amp;vaa=1&amp;vcp=1&amp;vis=1&amp;pid=739858a7e&amp;color=0,0,0&amp;vtp=1&amp;vaab=1&amp;bbb=1&amp;hs=1"/>
          <p:cNvSpPr/>
          <p:nvPr/>
        </p:nvSpPr>
        <p:spPr>
          <a:xfrm>
            <a:off x="539496" y="3145250"/>
            <a:ext cx="80101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08861" algn="l"/>
                <a:tab pos="3935222" algn="l"/>
                <a:tab pos="606158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.会结果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B.不会结果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C.不会开花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.不会凋落</a:t>
            </a:r>
            <a:endParaRPr lang="en-US" altLang="zh-CN" sz="2800" dirty="0"/>
          </a:p>
        </p:txBody>
      </p:sp>
      <p:sp>
        <p:nvSpPr>
          <p:cNvPr id="6" name="QC_5_AS.1_1#fcc3ed1e1?htil=11&amp;vaa=1&amp;vcp=1&amp;vis=1&amp;pid=739858a7e&amp;color=0,0,0&amp;vtp=1&amp;vaab=1&amp;bbb=1&amp;hb=1&amp;hs=1"/>
          <p:cNvSpPr/>
          <p:nvPr/>
        </p:nvSpPr>
        <p:spPr>
          <a:xfrm>
            <a:off x="539496" y="3766915"/>
            <a:ext cx="80101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据图可知该花属于雌花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若开花前进行套</a:t>
            </a:r>
            <a:endParaRPr lang="en-US" altLang="zh-CN" sz="2800" dirty="0"/>
          </a:p>
        </p:txBody>
      </p:sp>
      <p:sp>
        <p:nvSpPr>
          <p:cNvPr id="8" name="QC_5_AS.1_1#fcc3ed1e1?htil=11&amp;vaa=1&amp;vcp=1&amp;vis=1&amp;pid=739858a7e&amp;color=0,0,0&amp;vtp=1&amp;vaab=1&amp;bbb=1&amp;hb=1&amp;hs=1">
            <a:extLst>
              <a:ext uri="{FF2B5EF4-FFF2-40B4-BE49-F238E27FC236}">
                <a16:creationId xmlns:a16="http://schemas.microsoft.com/office/drawing/2014/main" id="{5757E88F-2D7F-0A6D-8791-6EA6C7BE2BD9}"/>
              </a:ext>
            </a:extLst>
          </p:cNvPr>
          <p:cNvSpPr/>
          <p:nvPr/>
        </p:nvSpPr>
        <p:spPr>
          <a:xfrm>
            <a:off x="539995" y="438858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袋处理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则该花不能完成传粉和受精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不能形成果实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7_1#1ec2199f2?vaa=1&amp;vcp=1&amp;vis=1&amp;pid=739858a7e&amp;color=0,0,0&amp;vtp=1&amp;vaab=1&amp;bt=1&amp;bbb=1&amp;hb=1"/>
          <p:cNvSpPr/>
          <p:nvPr/>
        </p:nvSpPr>
        <p:spPr>
          <a:xfrm>
            <a:off x="539496" y="89204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青海省林业专家张锦梅及其团队经过多年攻关，利用组织培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无性生殖方式）技术成功获得国家濒危植物羽叶丁香的“试管苗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了其在自然状态下繁殖率低的问题。下列繁殖方式与“试管苗”的培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式不相同的是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9_1#1ec2199f2.bracket?vaa=1&amp;vcp=1&amp;vis=1&amp;pid=739858a7e&amp;color=0,0,0&amp;vpa=14&amp;vtp=1&amp;vaab=1"/>
          <p:cNvSpPr/>
          <p:nvPr/>
        </p:nvSpPr>
        <p:spPr>
          <a:xfrm>
            <a:off x="2234904" y="286993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7_2#1ec2199f2.choices?vaa=1&amp;vcp=1&amp;vis=1&amp;pid=739858a7e&amp;color=0,0,0&amp;vtp=1&amp;vaab=1&amp;bbb=1"/>
          <p:cNvSpPr/>
          <p:nvPr/>
        </p:nvSpPr>
        <p:spPr>
          <a:xfrm>
            <a:off x="539496" y="3463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.以梨树为砧木嫁接苹果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.用杨树的枝条扦插繁殖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C.利用油菜种子进行繁殖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.竹子用地下茎进行繁殖</a:t>
            </a:r>
            <a:endParaRPr lang="en-US" altLang="zh-CN" sz="2800" dirty="0"/>
          </a:p>
        </p:txBody>
      </p:sp>
      <p:sp>
        <p:nvSpPr>
          <p:cNvPr id="5" name="QC_5_AS.1_1#1ec2199f2?vaa=1&amp;vcp=1&amp;vis=1&amp;pid=739858a7e&amp;color=0,0,0&amp;vtp=1&amp;vaab=1&amp;bbb=1&amp;hb=1"/>
          <p:cNvSpPr/>
          <p:nvPr/>
        </p:nvSpPr>
        <p:spPr>
          <a:xfrm>
            <a:off x="539496" y="47404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试管苗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的培育过程中没有两性生殖细胞的结合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是由母体直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接产生了新个体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这种方式为无性生殖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1_1#a8a066980?vaa=1&amp;vcp=1&amp;vis=1&amp;pid=739858a7e&amp;color=0,0,0&amp;vtp=1&amp;vaab=1&amp;bt=1&amp;bbb=1&amp;hb=1"/>
          <p:cNvSpPr/>
          <p:nvPr/>
        </p:nvSpPr>
        <p:spPr>
          <a:xfrm>
            <a:off x="539496" y="863600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（山东菏泽·中考）菜豆是一种双子叶植物，开两性花。下列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63_1#a8a066980.bracket?vaa=1&amp;vcp=1&amp;vis=1&amp;pid=739858a7e&amp;color=0,0,0&amp;vpa=15&amp;vtp=1&amp;vaab=1"/>
          <p:cNvSpPr/>
          <p:nvPr/>
        </p:nvSpPr>
        <p:spPr>
          <a:xfrm>
            <a:off x="2256845" y="1367552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61_2#a8a066980.choices?vaa=1&amp;vcp=1&amp;vis=1&amp;pid=739858a7e&amp;color=0,0,0&amp;vtp=1&amp;vaab=1&amp;bbb=1"/>
          <p:cNvSpPr/>
          <p:nvPr/>
        </p:nvSpPr>
        <p:spPr>
          <a:xfrm>
            <a:off x="539496" y="1891728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A.菜豆种子的胚包括胚芽、胚轴、胚根和子叶，种子萌发时需要光照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.菜豆的根尖从其顶端到根毛，依次是根冠、伸长区、分生区、成熟区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.菜豆花的主要结构是雄蕊和雌蕊，雌蕊的子房可发育成果实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.若形成5粒菜豆种子，则至少需要5个精子参与受精过程</a:t>
            </a:r>
            <a:endParaRPr lang="en-US" altLang="zh-CN" sz="2800" dirty="0"/>
          </a:p>
        </p:txBody>
      </p:sp>
      <p:sp>
        <p:nvSpPr>
          <p:cNvPr id="5" name="QC_5_AS.1_1#a8a066980?vaa=1&amp;vcp=1&amp;vis=1&amp;pid=739858a7e&amp;color=0,0,0&amp;vtp=1&amp;vaab=1&amp;bbb=1&amp;hb=1"/>
          <p:cNvSpPr/>
          <p:nvPr/>
        </p:nvSpPr>
        <p:spPr>
          <a:xfrm>
            <a:off x="539496" y="3949128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种子萌发的外界条件是适量的水分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充足的空气和适宜的温度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菜豆的根尖从其顶端到根毛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依次是根冠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分生区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伸长区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成熟区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被子植物特有的受精方式是双受精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因此形成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粒菜豆种子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至少需要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个精子参与受精过程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5_1#c0a1bb026?vaa=1&amp;vcp=1&amp;vis=1&amp;pid=739858a7e&amp;color=0,0,0&amp;vtp=1&amp;vaab=1&amp;bt=1&amp;bbb=1&amp;hb=1"/>
          <p:cNvSpPr/>
          <p:nvPr/>
        </p:nvSpPr>
        <p:spPr>
          <a:xfrm>
            <a:off x="539496" y="106829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（江苏无锡·中考）将装有萌发种子的密闭玻璃瓶置于温暖黑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12小时，下列曲线能合理反映出瓶内二氧化碳含量随时间变化的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67_1#c0a1bb026.bracket?vaa=1&amp;vcp=1&amp;vis=1&amp;pid=739858a7e&amp;color=0,0,0&amp;vpa=16&amp;vtp=1&amp;vaab=1"/>
          <p:cNvSpPr/>
          <p:nvPr/>
        </p:nvSpPr>
        <p:spPr>
          <a:xfrm>
            <a:off x="10404268" y="168445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65_2#c0a1bb026.choices?vaa=1&amp;vcp=1&amp;vis=1&amp;pid=739858a7e&amp;color=0,0,0&amp;vtp=1&amp;vaab=1&amp;bbb=1"/>
          <p:cNvSpPr/>
          <p:nvPr/>
        </p:nvSpPr>
        <p:spPr>
          <a:xfrm>
            <a:off x="539496" y="2484807"/>
            <a:ext cx="11109960" cy="1578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4100"/>
              </a:lnSpc>
              <a:tabLst>
                <a:tab pos="2821940" algn="l"/>
                <a:tab pos="5669280" algn="l"/>
                <a:tab pos="84531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9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5_BD.65_2#c0a1bb026.choice_image?vaa=1&amp;vcp=1&amp;vis=1&amp;pid=739858a7e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461" y="2483410"/>
            <a:ext cx="2957644" cy="218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65_2#c0a1bb026.choice_image?vaa=1&amp;vcp=1&amp;vis=1&amp;pid=739858a7e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9937" y="2483409"/>
            <a:ext cx="2957644" cy="210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65_2#c0a1bb026.choice_image?vaa=1&amp;vcp=1&amp;vis=1&amp;pid=739858a7e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9391" y="2374315"/>
            <a:ext cx="2957644" cy="221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65_2#c0a1bb026.choice_image?vaa=1&amp;vcp=1&amp;vis=1&amp;pid=739858a7e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8621" y="2223963"/>
            <a:ext cx="3307853" cy="236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5_AS.1_1#c0a1bb026?vaa=1&amp;vcp=1&amp;vis=1&amp;pid=739858a7e&amp;color=0,0,0&amp;vtp=1&amp;vaab=1&amp;bbb=1&amp;hb=1"/>
          <p:cNvSpPr/>
          <p:nvPr/>
        </p:nvSpPr>
        <p:spPr>
          <a:xfrm>
            <a:off x="539496" y="44812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萌发的种子在温暖黑暗处会进行呼吸作用产生二氧化碳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瓶内的二氧化碳的含量会逐渐增加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a8ab1778.fixed?vcp=1&amp;pid=18a7379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专题四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植物的生活</a:t>
            </a:r>
            <a:endParaRPr lang="en-US" altLang="zh-CN" sz="4000" dirty="0"/>
          </a:p>
        </p:txBody>
      </p:sp>
      <p:sp>
        <p:nvSpPr>
          <p:cNvPr id="3" name="C_3_BD#ca8ab1778.fixed?vcp=1&amp;pid=18a7379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9_1#7392adda4?vaa=1&amp;vcp=1&amp;vis=1&amp;pid=739858a7e&amp;color=0,0,0&amp;vtp=1&amp;vaab=1&amp;bt=1&amp;bbb=1&amp;hb=1"/>
          <p:cNvSpPr/>
          <p:nvPr/>
        </p:nvSpPr>
        <p:spPr>
          <a:xfrm>
            <a:off x="539496" y="89204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（广西·中考）为应对全球气候变化，彰显大国责任担当，我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府提出力争2030年前实现“碳达峰”和2060年前实现“碳中和”的目标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实现该目标，应主要从减少二氧化碳的排放与增加二氧化碳的吸收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面入手。下列举措不利于达成目标的是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71_1#7392adda4.bracket?vaa=1&amp;vcp=1&amp;vis=1&amp;pid=739858a7e&amp;color=0,0,0&amp;vpa=17&amp;vtp=1&amp;vaab=1"/>
          <p:cNvSpPr/>
          <p:nvPr/>
        </p:nvSpPr>
        <p:spPr>
          <a:xfrm>
            <a:off x="6222231" y="28611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69_2#7392adda4.choices?vaa=1&amp;vcp=1&amp;vis=1&amp;pid=739858a7e&amp;color=0,0,0&amp;vtp=1&amp;vaab=1&amp;bbb=1"/>
          <p:cNvSpPr/>
          <p:nvPr/>
        </p:nvSpPr>
        <p:spPr>
          <a:xfrm>
            <a:off x="539496" y="3463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.大力植树造林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.进行垃圾分类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C.倡导节约资源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.将工业污水直接排放到河流中</a:t>
            </a:r>
            <a:endParaRPr lang="en-US" altLang="zh-CN" sz="2800" dirty="0"/>
          </a:p>
        </p:txBody>
      </p:sp>
      <p:sp>
        <p:nvSpPr>
          <p:cNvPr id="5" name="QC_5_AS.1_1#7392adda4?vaa=1&amp;vcp=1&amp;vis=1&amp;pid=739858a7e&amp;color=0,0,0&amp;vtp=1&amp;vaab=1&amp;bbb=1&amp;hb=1"/>
          <p:cNvSpPr/>
          <p:nvPr/>
        </p:nvSpPr>
        <p:spPr>
          <a:xfrm>
            <a:off x="539496" y="47404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将工业污水直接排放到河流中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污染了水源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破坏了环境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利于实现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碳中和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的目标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3_1#8258ffa31?vaa=1&amp;vcp=1&amp;vis=1&amp;pid=739858a7e&amp;color=0,0,0&amp;vtp=1&amp;vaab=1&amp;bt=1&amp;bbb=1&amp;hb=1"/>
          <p:cNvSpPr/>
          <p:nvPr/>
        </p:nvSpPr>
        <p:spPr>
          <a:xfrm>
            <a:off x="539496" y="5081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（黑龙江黑河·中考）关于绿色植物蒸腾作用的叙述错误的是(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73_2#8258ffa31.choices?vaa=1&amp;vcp=1&amp;vis=1&amp;pid=739858a7e&amp;color=0,0,0&amp;vtp=1&amp;vaab=1&amp;bbb=1&amp;hb=1"/>
          <p:cNvSpPr/>
          <p:nvPr/>
        </p:nvSpPr>
        <p:spPr>
          <a:xfrm>
            <a:off x="539496" y="107318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A.植物的蒸腾作用可以拉动水分与无机盐在体内的运输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B.气孔是植物蒸腾作用的“门户”，也是气体交换的“窗口”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C.绿色植物的蒸腾作用能够提高大气湿度，增加降水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D.植物吸收的水分，通过蒸腾作用大量地散失掉了，这对植物来说是一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种浪费</a:t>
            </a:r>
            <a:endParaRPr lang="en-US" altLang="zh-CN" sz="2800" dirty="0"/>
          </a:p>
        </p:txBody>
      </p:sp>
      <p:sp>
        <p:nvSpPr>
          <p:cNvPr id="3" name="QC_5_AS.1_1#8258ffa31?vaa=1&amp;vcp=1&amp;vis=1&amp;pid=739858a7e&amp;color=0,0,0&amp;mp=1&amp;vtp=1&amp;vaab=1&amp;bt=1&amp;bbb=1&amp;hb=1"/>
          <p:cNvSpPr/>
          <p:nvPr/>
        </p:nvSpPr>
        <p:spPr>
          <a:xfrm>
            <a:off x="539496" y="41875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植物的蒸腾作用促进水分的吸收及水分和无机盐在植物体内的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并能有效地散热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所以植物吸收的水分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虽然通过蒸腾作用大量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地散失掉了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但这对植物来说并不是一种浪费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N.2_1#8258ffa31?vaa=1&amp;vcp=1&amp;vis=1&amp;pid=739858a7e&amp;color=0,0,0&amp;vtp=1&amp;vaab=1&amp;bbb=1"/>
          <p:cNvSpPr/>
          <p:nvPr/>
        </p:nvSpPr>
        <p:spPr>
          <a:xfrm>
            <a:off x="10670792" y="575481"/>
            <a:ext cx="11208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e70e8772?vcp=1&amp;pid=8008269f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77_1#f08c04ab8?sp=1&amp;vaa=1&amp;vcp=1&amp;vis=1&amp;pid=ce70e8772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了解植物光合作用和呼吸作用的情况，可以帮助提高作物产量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。关于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玉米一天中生理过程的变化曲线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（如下图），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下列分析合理的是(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C_5_BD.77_2#f08c04ab8?htil=12&amp;vaa=1&amp;vcp=1&amp;vis=1&amp;pid=ce70e877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348" y="2604561"/>
            <a:ext cx="3739896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77_3#f08c04ab8.choices?htil=12&amp;vaa=1&amp;vcp=1&amp;vis=1&amp;pid=ce70e8772&amp;color=0,0,0&amp;vtp=1&amp;vaab=1&amp;bbb=1&amp;hb=1"/>
              <p:cNvSpPr/>
              <p:nvPr/>
            </p:nvSpPr>
            <p:spPr>
              <a:xfrm>
                <a:off x="539496" y="2550649"/>
                <a:ext cx="7232904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A.曲线Ⅰ为光合作用，Ⅱ为呼吸作用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.玉米在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点既不进行光合作用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，也不进行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呼吸作用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.比较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三点，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点有机物积累最多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点时玉米停止进行光合作用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77_3#f08c04ab8.choices?htil=12&amp;vaa=1&amp;vcp=1&amp;vis=1&amp;pid=ce70e877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50649"/>
                <a:ext cx="7232904" cy="3144457"/>
              </a:xfrm>
              <a:prstGeom prst="rect">
                <a:avLst/>
              </a:prstGeom>
              <a:blipFill>
                <a:blip r:embed="rId4"/>
                <a:stretch>
                  <a:fillRect l="-3035" r="-927" b="-69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AS.1_1#f08c04ab8?htil=13&amp;vaa=1&amp;vcp=1&amp;vis=1&amp;pid=ce70e877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403" y="1575403"/>
            <a:ext cx="367588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AS.1_1#f08c04ab8?htil=13&amp;vaa=1&amp;vcp=1&amp;vis=1&amp;pid=ce70e8772&amp;color=0,0,0&amp;vtp=1&amp;vaab=1&amp;bt=1&amp;bbb=1&amp;hb=1&amp;hs=1"/>
              <p:cNvSpPr/>
              <p:nvPr/>
            </p:nvSpPr>
            <p:spPr>
              <a:xfrm>
                <a:off x="539496" y="1547971"/>
                <a:ext cx="7306056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点是两条曲线的交点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说明此时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光合作用和呼吸作用的速率相等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比较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三点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点积累的有机物最多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点时光合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作用强度虽有下降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但并没有停止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只是中午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AS.1_1#f08c04ab8?htil=13&amp;vaa=1&amp;vcp=1&amp;vis=1&amp;pid=ce70e877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7971"/>
                <a:ext cx="7306056" cy="2496757"/>
              </a:xfrm>
              <a:prstGeom prst="rect">
                <a:avLst/>
              </a:prstGeom>
              <a:blipFill>
                <a:blip r:embed="rId4"/>
                <a:stretch>
                  <a:fillRect l="-3005" r="-1002" b="-73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2_1#f08c04ab8?vaa=1&amp;vcp=1&amp;vis=1&amp;pid=ce70e8772&amp;color=0,0,0&amp;vtp=1&amp;vaab=1&amp;bbb=1&amp;hs=1"/>
          <p:cNvSpPr/>
          <p:nvPr/>
        </p:nvSpPr>
        <p:spPr>
          <a:xfrm>
            <a:off x="539496" y="47297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AS.1_1#f08c04ab8?htil=13&amp;vaa=1&amp;vcp=1&amp;vis=1&amp;pid=ce70e8772&amp;color=0,0,0&amp;vtp=1&amp;vaab=1&amp;bt=1&amp;bbb=1&amp;hb=1&amp;hs=1">
            <a:extLst>
              <a:ext uri="{FF2B5EF4-FFF2-40B4-BE49-F238E27FC236}">
                <a16:creationId xmlns:a16="http://schemas.microsoft.com/office/drawing/2014/main" id="{111CB186-CF84-F090-53BD-FF7A329AB04B}"/>
              </a:ext>
            </a:extLst>
          </p:cNvPr>
          <p:cNvSpPr/>
          <p:nvPr/>
        </p:nvSpPr>
        <p:spPr>
          <a:xfrm>
            <a:off x="539995" y="410803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温度过高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部分气孔关闭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从而影响玉米光合作用的强度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1_1#4045c90e6?vaa=1&amp;vcp=1&amp;vis=1&amp;pid=ce70e8772&amp;color=0,0,0&amp;vtp=1&amp;vaab=1&amp;bt=1&amp;bbb=1&amp;hb=1"/>
          <p:cNvSpPr/>
          <p:nvPr/>
        </p:nvSpPr>
        <p:spPr>
          <a:xfrm>
            <a:off x="539496" y="15333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（河南·中考）用野生番茄作砧木进行番茄嫁接，可预防青枯病。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下列相关说法不正确的是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83_1#4045c90e6.bracket?vaa=1&amp;vcp=1&amp;vis=1&amp;pid=ce70e8772&amp;color=0,0,0&amp;vpa=20&amp;vtp=1&amp;vaab=1"/>
          <p:cNvSpPr/>
          <p:nvPr/>
        </p:nvSpPr>
        <p:spPr>
          <a:xfrm>
            <a:off x="4728115" y="21677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81_2#4045c90e6.choices?vaa=1&amp;vcp=1&amp;vis=1&amp;pid=ce70e8772&amp;color=0,0,0&amp;vtp=1&amp;vaab=1&amp;bbb=1"/>
          <p:cNvSpPr/>
          <p:nvPr/>
        </p:nvSpPr>
        <p:spPr>
          <a:xfrm>
            <a:off x="539496" y="2816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.番茄的嫁接属于植物的无性生殖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.选用性状优良的番茄枝条做接穗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C.接穗和砧木的形成层要紧密结合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.嫁接的植株主要表现砧木的性状</a:t>
            </a:r>
            <a:endParaRPr lang="en-US" altLang="zh-CN" sz="2800" dirty="0"/>
          </a:p>
        </p:txBody>
      </p:sp>
      <p:sp>
        <p:nvSpPr>
          <p:cNvPr id="5" name="QC_5_AS.1_1#4045c90e6?vaa=1&amp;vcp=1&amp;vis=1&amp;pid=ce70e8772&amp;color=0,0,0&amp;vtp=1&amp;vaab=1&amp;bbb=1&amp;hb=1"/>
          <p:cNvSpPr/>
          <p:nvPr/>
        </p:nvSpPr>
        <p:spPr>
          <a:xfrm>
            <a:off x="539496" y="4093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嫁接是指把一个植物体的芽或枝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接在另一个植物体上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使结合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在一起的两部分长成一个完整的植物体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嫁接的植株表现的是接穗的性状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5_1#280a50412?vaa=1&amp;vcp=1&amp;vis=1&amp;pid=ce70e8772&amp;color=0,0,0&amp;vtp=1&amp;vaab=1&amp;bt=1&amp;bbb=1&amp;hb=1"/>
          <p:cNvSpPr/>
          <p:nvPr/>
        </p:nvSpPr>
        <p:spPr>
          <a:xfrm>
            <a:off x="539496" y="15435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将黄色番茄的花粉传给红色番茄的雌蕊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，受精后花中发育成番茄果肉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的结构以及所结果实的颜色依次是(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87_1#280a50412.bracket?vaa=1&amp;vcp=1&amp;vis=1&amp;pid=ce70e8772&amp;color=0,0,0&amp;vpa=21&amp;vtp=1&amp;vaab=1"/>
          <p:cNvSpPr/>
          <p:nvPr/>
        </p:nvSpPr>
        <p:spPr>
          <a:xfrm>
            <a:off x="6150515" y="21779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85_2#280a50412.choices?vaa=1&amp;vcp=1&amp;vis=1&amp;pid=ce70e8772&amp;color=0,0,0&amp;vtp=1&amp;vaab=1&amp;bbb=1"/>
          <p:cNvSpPr/>
          <p:nvPr/>
        </p:nvSpPr>
        <p:spPr>
          <a:xfrm>
            <a:off x="539496" y="2818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A.子房壁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、黄色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、黄色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.子房壁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、红色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.子房、红色</a:t>
            </a:r>
            <a:endParaRPr lang="en-US" altLang="zh-CN" sz="2800" dirty="0"/>
          </a:p>
        </p:txBody>
      </p:sp>
      <p:sp>
        <p:nvSpPr>
          <p:cNvPr id="5" name="QC_5_AS.1_1#280a50412?vaa=1&amp;vcp=1&amp;vis=1&amp;pid=ce70e8772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番茄果肉属于果皮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果实是由雌蕊的子房发育成的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子房壁发育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成果实的果皮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胚珠发育成种子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将黄色番茄的花粉授到红色番茄的柱头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果皮的基因组成并没有改变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与红色番茄相同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因此颜色是红色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9_1#45688761c?sp=1&amp;vaa=1&amp;vcp=1&amp;vis=1&amp;pid=ce70e8772&amp;color=0,0,0&amp;vtp=1&amp;vaab=1&amp;bt=1&amp;bbb=1&amp;hb=1"/>
          <p:cNvSpPr/>
          <p:nvPr/>
        </p:nvSpPr>
        <p:spPr>
          <a:xfrm>
            <a:off x="539496" y="136779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（山西太原·中考）同学们直接选取甜椒植株上的叶片，按照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所示过程进行实验后，叶片变成蓝色。由此可以得出的结论是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5_BD.89_2#45688761c?htil=14&amp;vaa=1&amp;vcp=1&amp;vis=1&amp;pid=ce70e877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5928" y="2704719"/>
            <a:ext cx="4215384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89_3#45688761c.choices?htil=14&amp;vaa=1&amp;vcp=1&amp;vis=1&amp;pid=ce70e8772&amp;color=0,0,0&amp;vtp=1&amp;vaab=1&amp;bbb=1"/>
          <p:cNvSpPr/>
          <p:nvPr/>
        </p:nvSpPr>
        <p:spPr>
          <a:xfrm>
            <a:off x="539496" y="2650807"/>
            <a:ext cx="675741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A.甜椒叶片内含有淀粉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.甜椒的叶是储存淀粉的主要器官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.甜椒叶进行光合作用制造了淀粉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.光是甜椒叶进行光合作用的必要条件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AS.1_1#45688761c?htil=15&amp;vaa=1&amp;vcp=1&amp;vis=1&amp;pid=ce70e877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0708" y="1246981"/>
            <a:ext cx="4215384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AS.1_1#45688761c?htil=15&amp;vaa=1&amp;vcp=1&amp;vis=1&amp;pid=ce70e8772&amp;color=0,0,0&amp;vtp=1&amp;vaab=1&amp;bt=1&amp;bbb=1&amp;hb=1&amp;hs=1"/>
          <p:cNvSpPr/>
          <p:nvPr/>
        </p:nvSpPr>
        <p:spPr>
          <a:xfrm>
            <a:off x="539496" y="1228693"/>
            <a:ext cx="675741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由于淀粉遇到碘液变蓝色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说明甜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椒叶片内含有淀粉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本实验没有设置植株其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他部位进行实验对照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不能说明甜椒的叶是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储存淀粉的主要器官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实验前没有进行暗处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所以不能说明甜椒叶进行光合作用制造</a:t>
            </a:r>
            <a:endParaRPr lang="en-US" altLang="zh-CN" sz="2800" dirty="0"/>
          </a:p>
        </p:txBody>
      </p:sp>
      <p:sp>
        <p:nvSpPr>
          <p:cNvPr id="4" name="QC_5_AN.2_1#45688761c?vaa=1&amp;vcp=1&amp;vis=1&amp;pid=ce70e8772&amp;color=0,0,0&amp;vtp=1&amp;vaab=1&amp;bbb=1&amp;hs=1"/>
          <p:cNvSpPr/>
          <p:nvPr/>
        </p:nvSpPr>
        <p:spPr>
          <a:xfrm>
            <a:off x="539496" y="5048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AS.1_1#45688761c?htil=15&amp;vaa=1&amp;vcp=1&amp;vis=1&amp;pid=ce70e8772&amp;color=0,0,0&amp;vtp=1&amp;vaab=1&amp;bt=1&amp;bbb=1&amp;hb=1&amp;hs=1">
            <a:extLst>
              <a:ext uri="{FF2B5EF4-FFF2-40B4-BE49-F238E27FC236}">
                <a16:creationId xmlns:a16="http://schemas.microsoft.com/office/drawing/2014/main" id="{5DE90675-96FB-E962-57D0-B10F9F3FA652}"/>
              </a:ext>
            </a:extLst>
          </p:cNvPr>
          <p:cNvSpPr/>
          <p:nvPr/>
        </p:nvSpPr>
        <p:spPr>
          <a:xfrm>
            <a:off x="539496" y="442731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了淀粉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没有对甜椒叶片进行部分遮光处理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未形成以光为变量的对照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93_1#318ecd434?sp=1&amp;vaa=1&amp;vcp=1&amp;vis=1&amp;pid=ce70e8772&amp;color=0,0,0&amp;vtp=1&amp;vaab=1&amp;bt=1&amp;bbb=1&amp;hb=1"/>
          <p:cNvSpPr/>
          <p:nvPr/>
        </p:nvSpPr>
        <p:spPr>
          <a:xfrm>
            <a:off x="539496" y="956532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（江西·中考）某同学在老师的指导下开展“巧用水培装置，实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庭种植”实践活动。图1是该同学搜集的家庭水培指导建议，图2是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装置。请据图回答下列问题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QO_5_BD.93_2#318ecd434?colgroup=30&amp;vaa=1&amp;vcp=1&amp;vis=1&amp;pid=ce70e8772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3069134"/>
                  </p:ext>
                </p:extLst>
              </p:nvPr>
            </p:nvGraphicFramePr>
            <p:xfrm>
              <a:off x="539496" y="2934176"/>
              <a:ext cx="5053584" cy="2268792"/>
            </p:xfrm>
            <a:graphic>
              <a:graphicData uri="http://schemas.openxmlformats.org/drawingml/2006/table">
                <a:tbl>
                  <a:tblPr/>
                  <a:tblGrid>
                    <a:gridCol w="5053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2687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家庭水培指导建议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①温度在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15∼25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之间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②有充足的光照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多通风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③定期补水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更换营养液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QO_5_BD.93_2#318ecd434?colgroup=30&amp;vaa=1&amp;vcp=1&amp;vis=1&amp;pid=ce70e8772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3069134"/>
                  </p:ext>
                </p:extLst>
              </p:nvPr>
            </p:nvGraphicFramePr>
            <p:xfrm>
              <a:off x="539496" y="2934176"/>
              <a:ext cx="5053584" cy="2268792"/>
            </p:xfrm>
            <a:graphic>
              <a:graphicData uri="http://schemas.openxmlformats.org/drawingml/2006/table">
                <a:tbl>
                  <a:tblPr/>
                  <a:tblGrid>
                    <a:gridCol w="5053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26879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" t="-268" r="-241" b="-58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O_5_BD.93_3#318ecd434?vaa=1&amp;vcp=1&amp;vis=1&amp;pid=ce70e8772&amp;color=0,0,0&amp;vtp=1&amp;vaab=1&amp;bbb=1"/>
          <p:cNvSpPr/>
          <p:nvPr/>
        </p:nvSpPr>
        <p:spPr>
          <a:xfrm>
            <a:off x="2749296" y="5342096"/>
            <a:ext cx="93878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/>
          </a:p>
        </p:txBody>
      </p:sp>
      <p:pic>
        <p:nvPicPr>
          <p:cNvPr id="3" name="QO_5_BD.93_4#318ecd434?iti=5&amp;htil=16&amp;vaa=1&amp;vcp=1&amp;vis=1&amp;pid=ce70e8772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3DD08BE4-88D1-763E-61D3-1B557DC9DF9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0584" y="3059176"/>
            <a:ext cx="341071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93_5#318ecd434?iti=5&amp;htil=16&amp;vaa=1&amp;vcp=1&amp;vis=1&amp;pid=ce70e8772&amp;color=0,0,0&amp;vtp=1&amp;vaab=1&amp;bbb=1">
            <a:extLst>
              <a:ext uri="{FF2B5EF4-FFF2-40B4-BE49-F238E27FC236}">
                <a16:creationId xmlns:a16="http://schemas.microsoft.com/office/drawing/2014/main" id="{A43AEFE8-6DBF-31D0-494A-F40DC747CDD7}"/>
              </a:ext>
            </a:extLst>
          </p:cNvPr>
          <p:cNvSpPr/>
          <p:nvPr/>
        </p:nvSpPr>
        <p:spPr>
          <a:xfrm>
            <a:off x="8489859" y="4771517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3_4#318ecd434?iti=5&amp;htil=16&amp;vaa=1&amp;vcp=1&amp;vis=1&amp;pid=ce70e877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9744" y="3972687"/>
            <a:ext cx="341071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93_5#318ecd434?iti=5&amp;htil=16&amp;vaa=1&amp;vcp=1&amp;vis=1&amp;pid=ce70e8772&amp;color=0,0,0&amp;vtp=1&amp;vaab=1&amp;bbb=1"/>
          <p:cNvSpPr/>
          <p:nvPr/>
        </p:nvSpPr>
        <p:spPr>
          <a:xfrm>
            <a:off x="9389019" y="5685028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4" name="QB_6_BD.94_1#c36a8fff0?htil=16&amp;vaa=1&amp;vcp=1&amp;vis=1&amp;pid=318ecd434&amp;color=0,0,0&amp;vtp=1&amp;vaab=1&amp;bt=1&amp;bbb=1&amp;hb=1&amp;hs=1"/>
          <p:cNvSpPr/>
          <p:nvPr/>
        </p:nvSpPr>
        <p:spPr>
          <a:xfrm>
            <a:off x="539496" y="812000"/>
            <a:ext cx="544220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（1）根据图一中的建议，多通风可提高二氧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的浓度，促进白菜的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6_AN.1_1#c36a8fff0.blank?vaa=1&amp;vcp=1&amp;vis=1&amp;pid=318ecd434&amp;color=0,0,0&amp;vpa=23&amp;vtp=1&amp;vaab=1&amp;bbb=1"/>
          <p:cNvSpPr/>
          <p:nvPr/>
        </p:nvSpPr>
        <p:spPr>
          <a:xfrm>
            <a:off x="951135" y="210553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/>
          </a:p>
        </p:txBody>
      </p:sp>
      <p:sp>
        <p:nvSpPr>
          <p:cNvPr id="6" name="QB_6_BD.96_1#eac598279?htil=16&amp;vaa=1&amp;vcp=1&amp;vis=1&amp;pid=318ecd434&amp;color=0,0,0&amp;vtp=1&amp;vaab=1&amp;bbb=1&amp;hb=1&amp;hs=1"/>
          <p:cNvSpPr/>
          <p:nvPr/>
        </p:nvSpPr>
        <p:spPr>
          <a:xfrm>
            <a:off x="539496" y="2822765"/>
            <a:ext cx="75712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（2）图二中的营养液含水和无机盐，吸收这些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物质的主要部位在根尖的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2_1#eac598279.blank?vaa=1&amp;vcp=1&amp;vis=1&amp;pid=318ecd434&amp;color=0,0,0&amp;vpa=24&amp;vtp=1&amp;vaab=1&amp;bbb=1"/>
          <p:cNvSpPr/>
          <p:nvPr/>
        </p:nvSpPr>
        <p:spPr>
          <a:xfrm>
            <a:off x="4461415" y="341903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成熟区</a:t>
            </a:r>
            <a:endParaRPr lang="en-US" altLang="zh-CN" sz="2800" dirty="0"/>
          </a:p>
        </p:txBody>
      </p:sp>
      <p:sp>
        <p:nvSpPr>
          <p:cNvPr id="8" name="QB_6_BD.98_1#756446ef6?vaa=1&amp;vcp=1&amp;vis=1&amp;pid=318ecd434&amp;color=0,0,0&amp;vtp=1&amp;vaab=1&amp;bbb=1&amp;hb=1&amp;hs=1"/>
          <p:cNvSpPr/>
          <p:nvPr/>
        </p:nvSpPr>
        <p:spPr>
          <a:xfrm>
            <a:off x="539496" y="4099750"/>
            <a:ext cx="7540248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（3）种植过程中，水培白菜出现萎蔫、烧苗现象，可依据图一中的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建议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（填序号）进行改善。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6_AN.99_1#756446ef6.blank?vaa=1&amp;vcp=1&amp;vis=1&amp;pid=318ecd434&amp;color=0,0,0&amp;vpa=25&amp;vtp=1&amp;vaab=1"/>
          <p:cNvSpPr/>
          <p:nvPr/>
        </p:nvSpPr>
        <p:spPr>
          <a:xfrm>
            <a:off x="4461415" y="469601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O_5_BD.93_2#318ecd434?colgroup=30&amp;vaa=1&amp;vcp=1&amp;vis=1&amp;pid=ce70e8772&amp;color=0,0,0&amp;vtp=1&amp;vaab=1&amp;bbb=1">
                <a:extLst>
                  <a:ext uri="{FF2B5EF4-FFF2-40B4-BE49-F238E27FC236}">
                    <a16:creationId xmlns:a16="http://schemas.microsoft.com/office/drawing/2014/main" id="{31134333-7439-279E-05C7-E21E84F371D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5818235"/>
                  </p:ext>
                </p:extLst>
              </p:nvPr>
            </p:nvGraphicFramePr>
            <p:xfrm>
              <a:off x="6851904" y="516159"/>
              <a:ext cx="5053584" cy="2268792"/>
            </p:xfrm>
            <a:graphic>
              <a:graphicData uri="http://schemas.openxmlformats.org/drawingml/2006/table">
                <a:tbl>
                  <a:tblPr/>
                  <a:tblGrid>
                    <a:gridCol w="5053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2687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家庭水培指导建议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①温度在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15∼25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之间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②有充足的光照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多通风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③定期补水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更换营养液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O_5_BD.93_2#318ecd434?colgroup=30&amp;vaa=1&amp;vcp=1&amp;vis=1&amp;pid=ce70e8772&amp;color=0,0,0&amp;vtp=1&amp;vaab=1&amp;bbb=1">
                <a:extLst>
                  <a:ext uri="{FF2B5EF4-FFF2-40B4-BE49-F238E27FC236}">
                    <a16:creationId xmlns:a16="http://schemas.microsoft.com/office/drawing/2014/main" id="{31134333-7439-279E-05C7-E21E84F371D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5818235"/>
                  </p:ext>
                </p:extLst>
              </p:nvPr>
            </p:nvGraphicFramePr>
            <p:xfrm>
              <a:off x="6851904" y="516159"/>
              <a:ext cx="5053584" cy="2268792"/>
            </p:xfrm>
            <a:graphic>
              <a:graphicData uri="http://schemas.openxmlformats.org/drawingml/2006/table">
                <a:tbl>
                  <a:tblPr/>
                  <a:tblGrid>
                    <a:gridCol w="5053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26879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1" t="-268" r="-241" b="-616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" name="QO_5_BD.93_3#318ecd434?vaa=1&amp;vcp=1&amp;vis=1&amp;pid=ce70e8772&amp;color=0,0,0&amp;vtp=1&amp;vaab=1&amp;bbb=1">
            <a:extLst>
              <a:ext uri="{FF2B5EF4-FFF2-40B4-BE49-F238E27FC236}">
                <a16:creationId xmlns:a16="http://schemas.microsoft.com/office/drawing/2014/main" id="{388AB4FD-32C2-3FFD-F748-70CDE14A6E87}"/>
              </a:ext>
            </a:extLst>
          </p:cNvPr>
          <p:cNvSpPr/>
          <p:nvPr/>
        </p:nvSpPr>
        <p:spPr>
          <a:xfrm>
            <a:off x="9111996" y="2906236"/>
            <a:ext cx="93878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_1#53abc63c0?htil=1&amp;vaa=1&amp;vcp=1&amp;vis=1&amp;pid=ca8ab17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8697" y="1540256"/>
            <a:ext cx="1719072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1_2#53abc63c0?htil=1&amp;vaa=1&amp;vcp=1&amp;vis=1&amp;pid=ca8ab1778&amp;color=0,0,0&amp;vtp=1&amp;vaab=1&amp;bt=1&amp;bbb=1&amp;hb=1"/>
          <p:cNvSpPr/>
          <p:nvPr/>
        </p:nvSpPr>
        <p:spPr>
          <a:xfrm>
            <a:off x="539496" y="1521968"/>
            <a:ext cx="9262872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吉林长春·中考）如图为菜豆种子的结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式图，下列叙述错误的是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4_BD.1_3#53abc63c0.choices?htil=1&amp;vaa=1&amp;vcp=1&amp;vis=1&amp;pid=ca8ab1778&amp;color=0,0,0&amp;vtp=1&amp;vaab=1&amp;bbb=1"/>
          <p:cNvSpPr/>
          <p:nvPr/>
        </p:nvSpPr>
        <p:spPr>
          <a:xfrm>
            <a:off x="539496" y="2804985"/>
            <a:ext cx="92628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A.①所示的结构是子叶，共有两片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.③所示的结构将来发育成植物的根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.④所示的结构中含有丰富的营养物质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.新植物的幼体由①②③④所示的结构组成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0_1#e02877a8a?iti=6&amp;htil=17&amp;vaa=1&amp;vcp=1&amp;vis=1&amp;pid=318ecd43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8644" y="1558036"/>
            <a:ext cx="341071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00_2#e02877a8a?iti=6&amp;htil=17&amp;vaa=1&amp;vcp=1&amp;vis=1&amp;pid=318ecd434&amp;color=0,0,0&amp;vtp=1&amp;vaab=1&amp;bbb=1"/>
          <p:cNvSpPr/>
          <p:nvPr/>
        </p:nvSpPr>
        <p:spPr>
          <a:xfrm>
            <a:off x="9477919" y="3276092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4" name="QB_6_BD.100_3#e02877a8a?htil=17&amp;vaa=1&amp;vcp=1&amp;vis=1&amp;pid=318ecd434&amp;color=0,0,0&amp;mp=1&amp;vtp=1&amp;vaab=1&amp;bt=1&amp;bbb=1&amp;hb=1&amp;hs=1"/>
          <p:cNvSpPr/>
          <p:nvPr/>
        </p:nvSpPr>
        <p:spPr>
          <a:xfrm>
            <a:off x="539496" y="1539748"/>
            <a:ext cx="757123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该同学发现部分植株出现根部腐烂现象，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在老师建议下于装置底部增设气泵。气泵的主要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作用是泵入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以保证根的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用正常进行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e02877a8a.blank?vaa=1&amp;vcp=1&amp;vis=1&amp;pid=318ecd434&amp;color=0,0,0&amp;mp=1&amp;vpa=26&amp;vtp=1&amp;vaab=1&amp;bbb=1"/>
          <p:cNvSpPr/>
          <p:nvPr/>
        </p:nvSpPr>
        <p:spPr>
          <a:xfrm>
            <a:off x="2327814" y="2804668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空气（氧气）</a:t>
            </a:r>
            <a:endParaRPr lang="en-US" altLang="zh-CN" sz="2800" dirty="0"/>
          </a:p>
        </p:txBody>
      </p:sp>
      <p:sp>
        <p:nvSpPr>
          <p:cNvPr id="6" name="QB_6_AN.2_1#e02877a8a.blank?vaa=1&amp;vcp=1&amp;vis=1&amp;pid=318ecd434&amp;color=0,0,0&amp;mp=1&amp;vpa=27&amp;vtp=1&amp;vaab=1&amp;bbb=1"/>
          <p:cNvSpPr/>
          <p:nvPr/>
        </p:nvSpPr>
        <p:spPr>
          <a:xfrm>
            <a:off x="6595014" y="28046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7" name="QB_6_BD.103_1#7404fe9de?vaa=1&amp;vcp=1&amp;vis=1&amp;pid=318ecd434&amp;color=0,0,0&amp;vtp=1&amp;vaab=1&amp;bbb=1&amp;hb=1&amp;hs=1"/>
          <p:cNvSpPr/>
          <p:nvPr/>
        </p:nvSpPr>
        <p:spPr>
          <a:xfrm>
            <a:off x="539496" y="4111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（5）收获的白菜可做成美味的菜肴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。白菜含有维生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，有助于防治牙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龈出血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、坏血病。</a:t>
            </a:r>
            <a:endParaRPr lang="en-US" altLang="zh-CN" sz="2800" dirty="0"/>
          </a:p>
        </p:txBody>
      </p:sp>
      <p:sp>
        <p:nvSpPr>
          <p:cNvPr id="8" name="QB_6_AN.104_1#7404fe9de.blank?vaa=1&amp;vcp=1&amp;vis=1&amp;pid=318ecd434&amp;color=0,0,0&amp;vpa=28&amp;vtp=1&amp;vaab=1"/>
          <p:cNvSpPr/>
          <p:nvPr/>
        </p:nvSpPr>
        <p:spPr>
          <a:xfrm>
            <a:off x="8525414" y="40807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f92eae1a?vcp=1&amp;pid=8008269f4&amp;color=0,170,129&amp;vtp=1&amp;vaab=1&amp;bt=1&amp;bbb=1"/>
          <p:cNvSpPr/>
          <p:nvPr/>
        </p:nvSpPr>
        <p:spPr>
          <a:xfrm>
            <a:off x="539496" y="554400"/>
            <a:ext cx="11109960" cy="598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105_1#0d786152b?sp=1&amp;vaa=1&amp;vcp=1&amp;vis=1&amp;pid=0f92eae1a&amp;color=0,0,0&amp;vtp=1&amp;vaab=1&amp;bbb=1&amp;hb=1"/>
          <p:cNvSpPr/>
          <p:nvPr/>
        </p:nvSpPr>
        <p:spPr>
          <a:xfrm>
            <a:off x="539496" y="1224868"/>
            <a:ext cx="11109960" cy="17100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（内蒙古通辽·中考）果实在采收后放置一段时间会出现呼吸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这是果实成熟的标志。下图为不同温度条件下果实的呼吸速率与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贮藏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时间的关系。下列叙述正确的是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5_BD.105_2#0d786152b?htil=18&amp;vaa=1&amp;vcp=1&amp;vis=1&amp;pid=0f92eae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0147" y="2867232"/>
            <a:ext cx="4012859" cy="237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105_3#0d786152b.choices?htil=18&amp;vaa=1&amp;vcp=1&amp;vis=1&amp;pid=0f92eae1a&amp;color=0,0,0&amp;vtp=1&amp;vaab=1&amp;bbb=1&amp;hb=1"/>
              <p:cNvSpPr/>
              <p:nvPr/>
            </p:nvSpPr>
            <p:spPr>
              <a:xfrm>
                <a:off x="539496" y="2896914"/>
                <a:ext cx="7635240" cy="34270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A.贮藏至第9天时，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12℃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条件下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，果实成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熟度相同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条件下贮藏的果实最先成熟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条件下果实不会成熟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.相同质量的果实，在贮藏至第18天时，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12℃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件下果实最重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105_3#0d786152b.choices?htil=18&amp;vaa=1&amp;vcp=1&amp;vis=1&amp;pid=0f92eae1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96914"/>
                <a:ext cx="7635240" cy="3427032"/>
              </a:xfrm>
              <a:prstGeom prst="rect">
                <a:avLst/>
              </a:prstGeom>
              <a:blipFill>
                <a:blip r:embed="rId4"/>
                <a:stretch>
                  <a:fillRect l="-2875" t="-1068" r="-479" b="-56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AS.1_1#0d786152b?htil=19&amp;vaa=1&amp;vcp=1&amp;vis=1&amp;pid=0f92eae1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9543" y="1256601"/>
            <a:ext cx="4626864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AS.1_1#0d786152b?htil=19&amp;vaa=1&amp;vcp=1&amp;vis=1&amp;pid=0f92eae1a&amp;color=0,0,0&amp;vtp=1&amp;vaab=1&amp;bt=1&amp;bbb=1&amp;hb=1&amp;hs=1"/>
              <p:cNvSpPr/>
              <p:nvPr/>
            </p:nvSpPr>
            <p:spPr>
              <a:xfrm>
                <a:off x="539496" y="1229169"/>
                <a:ext cx="6345936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条件下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呼吸高峰是第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天左右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也就是果实在第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天左右成熟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12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条件下的呼吸高峰是第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天左右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即果实在第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天成熟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贮藏条件下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要等到第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18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天才能到达呼吸高峰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;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呼吸作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用会消耗掉果实中的有机物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AS.1_1#0d786152b?htil=19&amp;vaa=1&amp;vcp=1&amp;vis=1&amp;pid=0f92eae1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9169"/>
                <a:ext cx="6345936" cy="3792157"/>
              </a:xfrm>
              <a:prstGeom prst="rect">
                <a:avLst/>
              </a:prstGeom>
              <a:blipFill>
                <a:blip r:embed="rId4"/>
                <a:stretch>
                  <a:fillRect l="-3458" r="-2402" b="-4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2_1#0d786152b?vaa=1&amp;vcp=1&amp;vis=1&amp;pid=0f92eae1a&amp;color=0,0,0&amp;vtp=1&amp;vaab=1&amp;bbb=1&amp;hs=1"/>
          <p:cNvSpPr/>
          <p:nvPr/>
        </p:nvSpPr>
        <p:spPr>
          <a:xfrm>
            <a:off x="539496" y="5061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09_1#d5aa356fb?sp=1&amp;vaa=1&amp;vcp=1&amp;vis=1&amp;pid=0f92eae1a&amp;color=0,0,0&amp;vtp=1&amp;vaab=1&amp;bt=1&amp;bbb=1&amp;hb=1"/>
              <p:cNvSpPr/>
              <p:nvPr/>
            </p:nvSpPr>
            <p:spPr>
              <a:xfrm>
                <a:off x="539496" y="402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（湖南衡阳·中考）绿色植物对生物圈的存在和发展起着重要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为了更好地了解绿色植物的生理作用，某生物兴趣小组进行了初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究。图一是叶片的结构示意图，图二是叶肉细胞中叶绿体和线粒体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吸收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或释放气体的过程示意图，图三是一种陆生植物在夏季某一晴天的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化碳吸收量和释放量的变化示意图。请据图分析回答问题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（注：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表示二氧化碳）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_BD.109_1#d5aa356fb?sp=1&amp;vaa=1&amp;vcp=1&amp;vis=1&amp;pid=0f92eae1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23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1153" b="-4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09_3#d5aa356fb?htil=1&amp;vaa=1&amp;vcp=1&amp;vis=1&amp;pid=0f92eae1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858" y="4204475"/>
            <a:ext cx="2391156" cy="217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109_4#d5aa356fb?htil=1&amp;vaa=1&amp;vcp=1&amp;vis=1&amp;pid=0f92eae1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5865" y="4204475"/>
            <a:ext cx="2998853" cy="217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109_5#d5aa356fb?htil=1&amp;vaa=1&amp;vcp=1&amp;vis=1&amp;pid=0f92eae1a&amp;color=0,0,0&amp;tib=255,255,255&amp;vtp=1&amp;vaab=1&amp;bt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8017" y="3636411"/>
            <a:ext cx="3593339" cy="274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6_BD.110_1#62418633c?vaa=1&amp;vcp=1&amp;vis=1&amp;pid=d5aa356fb&amp;color=0,0,0&amp;vtp=1&amp;vaab=1&amp;bbb=1&amp;hb=1"/>
          <p:cNvSpPr/>
          <p:nvPr/>
        </p:nvSpPr>
        <p:spPr>
          <a:xfrm>
            <a:off x="227076" y="568738"/>
            <a:ext cx="7972044" cy="12243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（1）图一中，结构③的名称是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，含有大量叶绿体，是进行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作用的主要部位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  <p:pic>
        <p:nvPicPr>
          <p:cNvPr id="6" name="QO_5_BD.109_3#d5aa356fb?htil=1&amp;vaa=1&amp;vcp=1&amp;vis=1&amp;pid=0f92eae1a&amp;color=0,0,0&amp;tib=255,255,255&amp;vtp=1&amp;vaab=1" descr="preencoded.png">
            <a:extLst>
              <a:ext uri="{FF2B5EF4-FFF2-40B4-BE49-F238E27FC236}">
                <a16:creationId xmlns:a16="http://schemas.microsoft.com/office/drawing/2014/main" id="{D85CB1E3-61D0-A3AE-D78B-4482AE57D2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2104" y="642379"/>
            <a:ext cx="3056839" cy="278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5_AS.1_1#d5aa356fb?vaa=1&amp;vcp=1&amp;vis=1&amp;pid=0f92eae1a&amp;color=0,0,0&amp;vtp=1&amp;vaab=1&amp;bt=1&amp;bbb=1&amp;hb=1">
            <a:extLst>
              <a:ext uri="{FF2B5EF4-FFF2-40B4-BE49-F238E27FC236}">
                <a16:creationId xmlns:a16="http://schemas.microsoft.com/office/drawing/2014/main" id="{BBD6293D-1860-EAC1-D8FB-5EA1133FFA6A}"/>
              </a:ext>
            </a:extLst>
          </p:cNvPr>
          <p:cNvSpPr/>
          <p:nvPr/>
        </p:nvSpPr>
        <p:spPr>
          <a:xfrm>
            <a:off x="288036" y="2035689"/>
            <a:ext cx="7911084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图一中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是叶脉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是上表皮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是叶肉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是下表皮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、⑤</a:t>
            </a:r>
            <a:r>
              <a:rPr lang="zh-CN" altLang="en-US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O_5_AN.2_1#d5aa356fb?vaa=1&amp;vcp=1&amp;vis=1&amp;pid=0f92eae1a&amp;color=0,0,0&amp;vtp=1&amp;vaab=1&amp;bbb=1">
            <a:extLst>
              <a:ext uri="{FF2B5EF4-FFF2-40B4-BE49-F238E27FC236}">
                <a16:creationId xmlns:a16="http://schemas.microsoft.com/office/drawing/2014/main" id="{693D9B78-8E5E-940A-EF1E-606ADB171F41}"/>
              </a:ext>
            </a:extLst>
          </p:cNvPr>
          <p:cNvSpPr/>
          <p:nvPr/>
        </p:nvSpPr>
        <p:spPr>
          <a:xfrm>
            <a:off x="5378196" y="553815"/>
            <a:ext cx="12893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35D5C-2758-F24E-2D0D-820B0CF22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6_BD.110_1#62418633c?vaa=1&amp;vcp=1&amp;vis=1&amp;pid=d5aa356fb&amp;color=0,0,0&amp;vtp=1&amp;vaab=1&amp;bbb=1&amp;hb=1">
            <a:extLst>
              <a:ext uri="{FF2B5EF4-FFF2-40B4-BE49-F238E27FC236}">
                <a16:creationId xmlns:a16="http://schemas.microsoft.com/office/drawing/2014/main" id="{6A3571EB-831D-4E77-6621-8F3CB531662D}"/>
              </a:ext>
            </a:extLst>
          </p:cNvPr>
          <p:cNvSpPr/>
          <p:nvPr/>
        </p:nvSpPr>
        <p:spPr>
          <a:xfrm>
            <a:off x="227076" y="568738"/>
            <a:ext cx="797204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（2）在黑暗的条件下，图二中叶绿体和线粒体吸收或释放气体的过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程能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够进行的有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填数字序号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7" name="QO_5_BD.109_4#d5aa356fb?htil=1&amp;vaa=1&amp;vcp=1&amp;vis=1&amp;pid=0f92eae1a&amp;color=0,0,0&amp;tib=255,255,255&amp;vtp=1&amp;vaab=1" descr="preencoded.png">
            <a:extLst>
              <a:ext uri="{FF2B5EF4-FFF2-40B4-BE49-F238E27FC236}">
                <a16:creationId xmlns:a16="http://schemas.microsoft.com/office/drawing/2014/main" id="{E2CB72A6-7906-E537-0226-0040055D6C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7805" y="657619"/>
            <a:ext cx="2998853" cy="217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5_AS.1_1#d5aa356fb?vaa=1&amp;vcp=1&amp;vis=1&amp;pid=0f92eae1a&amp;color=0,0,0&amp;vtp=1&amp;vaab=1&amp;bt=1&amp;bbb=1&amp;hb=1">
            <a:extLst>
              <a:ext uri="{FF2B5EF4-FFF2-40B4-BE49-F238E27FC236}">
                <a16:creationId xmlns:a16="http://schemas.microsoft.com/office/drawing/2014/main" id="{8FFA3A22-F761-22F8-FB4E-1ADD9CCCC5EC}"/>
              </a:ext>
            </a:extLst>
          </p:cNvPr>
          <p:cNvSpPr/>
          <p:nvPr/>
        </p:nvSpPr>
        <p:spPr>
          <a:xfrm>
            <a:off x="227076" y="275846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图二中的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表示光合作用释放氧气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表示光合作用吸收外界的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二氧化碳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表示呼吸作用吸收光合作用产生的氧气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表示光合作用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吸收呼吸作用产生的二氧化碳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表示呼吸作用向外界释放二氧化碳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表示呼吸作用吸收外界的氧气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QO_5_AN.2_1#d5aa356fb?vaa=1&amp;vcp=1&amp;vis=1&amp;pid=0f92eae1a&amp;color=0,0,0&amp;vtp=1&amp;vaab=1&amp;bbb=1">
            <a:extLst>
              <a:ext uri="{FF2B5EF4-FFF2-40B4-BE49-F238E27FC236}">
                <a16:creationId xmlns:a16="http://schemas.microsoft.com/office/drawing/2014/main" id="{62A493C7-0830-AB51-1796-2ED998C28FFA}"/>
              </a:ext>
            </a:extLst>
          </p:cNvPr>
          <p:cNvSpPr/>
          <p:nvPr/>
        </p:nvSpPr>
        <p:spPr>
          <a:xfrm>
            <a:off x="5952618" y="1154383"/>
            <a:ext cx="148450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⑤⑥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5257777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12_1#c48d04624?vaa=1&amp;vcp=1&amp;vis=1&amp;pid=d5aa356fb&amp;color=0,0,0&amp;vtp=1&amp;vaab=1&amp;bt=1&amp;bbb=1&amp;hb=1"/>
              <p:cNvSpPr/>
              <p:nvPr/>
            </p:nvSpPr>
            <p:spPr>
              <a:xfrm>
                <a:off x="371856" y="44272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（3）图三中，在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点时光合作用强度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（填“大于”“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小于”或“等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于”）呼吸作用强度。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12_1#c48d04624?vaa=1&amp;vcp=1&amp;vis=1&amp;pid=d5aa356f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856" y="442722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20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13_1#c59732702?vaa=1&amp;vcp=1&amp;vis=1&amp;pid=d5aa356fb&amp;color=0,0,0&amp;vtp=1&amp;vaab=1&amp;bbb=1&amp;hb=1"/>
              <p:cNvSpPr/>
              <p:nvPr/>
            </p:nvSpPr>
            <p:spPr>
              <a:xfrm>
                <a:off x="371856" y="1644523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（4）图三中，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段下降的原因是植物为了降低蒸腾作用，避免失水过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多，关闭了部分图一中的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该植物一天中积累有机物最多的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时间是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（填字母）点。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113_1#c59732702?vaa=1&amp;vcp=1&amp;vis=1&amp;pid=d5aa356f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856" y="1644523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20" r="-823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BD.114_1#10cd56773?vaa=1&amp;vcp=1&amp;vis=1&amp;pid=d5aa356fb&amp;color=0,0,0&amp;vtp=1&amp;vaab=1&amp;bbb=1&amp;hb=1"/>
          <p:cNvSpPr/>
          <p:nvPr/>
        </p:nvSpPr>
        <p:spPr>
          <a:xfrm>
            <a:off x="371856" y="3571811"/>
            <a:ext cx="7232904" cy="186711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（5）根据光合作用的表达式，请写出影响光合作用强度的因素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（至少写两点）。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O_5_BD.109_5#d5aa356fb?htil=1&amp;vaa=1&amp;vcp=1&amp;vis=1&amp;pid=0f92eae1a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3EC2900C-345D-2B6A-4B74-5EEC6E9F4FC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8017" y="3429000"/>
            <a:ext cx="3593339" cy="274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2_1#d5aa356fb?vaa=1&amp;vcp=1&amp;vis=1&amp;pid=0f92eae1a&amp;color=0,0,0&amp;vtp=1&amp;vaab=1&amp;bbb=1">
            <a:extLst>
              <a:ext uri="{FF2B5EF4-FFF2-40B4-BE49-F238E27FC236}">
                <a16:creationId xmlns:a16="http://schemas.microsoft.com/office/drawing/2014/main" id="{A4D5E92F-412E-3C82-4BC5-69DBBB8A05F0}"/>
              </a:ext>
            </a:extLst>
          </p:cNvPr>
          <p:cNvSpPr/>
          <p:nvPr/>
        </p:nvSpPr>
        <p:spPr>
          <a:xfrm>
            <a:off x="6307836" y="390758"/>
            <a:ext cx="181508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等于</a:t>
            </a:r>
            <a:endParaRPr lang="en-US" altLang="zh-CN" sz="2800" dirty="0"/>
          </a:p>
        </p:txBody>
      </p:sp>
      <p:sp>
        <p:nvSpPr>
          <p:cNvPr id="7" name="QO_5_AN.2_1#d5aa356fb?vaa=1&amp;vcp=1&amp;vis=1&amp;pid=0f92eae1a&amp;color=0,0,0&amp;vtp=1&amp;vaab=1&amp;bbb=1">
            <a:extLst>
              <a:ext uri="{FF2B5EF4-FFF2-40B4-BE49-F238E27FC236}">
                <a16:creationId xmlns:a16="http://schemas.microsoft.com/office/drawing/2014/main" id="{A37A9F79-8DBD-A485-00F8-C809AB5DC41A}"/>
              </a:ext>
            </a:extLst>
          </p:cNvPr>
          <p:cNvSpPr/>
          <p:nvPr/>
        </p:nvSpPr>
        <p:spPr>
          <a:xfrm>
            <a:off x="4989576" y="2272898"/>
            <a:ext cx="181508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气孔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AN.2_1#d5aa356fb?vaa=1&amp;vcp=1&amp;vis=1&amp;pid=0f92eae1a&amp;color=0,0,0&amp;vtp=1&amp;vaab=1&amp;bbb=1">
                <a:extLst>
                  <a:ext uri="{FF2B5EF4-FFF2-40B4-BE49-F238E27FC236}">
                    <a16:creationId xmlns:a16="http://schemas.microsoft.com/office/drawing/2014/main" id="{6C663380-2E64-438E-E9E1-6968DC5D53EB}"/>
                  </a:ext>
                </a:extLst>
              </p:cNvPr>
              <p:cNvSpPr/>
              <p:nvPr/>
            </p:nvSpPr>
            <p:spPr>
              <a:xfrm>
                <a:off x="1088136" y="2939923"/>
                <a:ext cx="1815084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itchFamily="34" charset="-122"/>
                          <a:cs typeface="Times New Roman" pitchFamily="34" charset="-120"/>
                        </a:rPr>
                        <m:t>𝐹</m:t>
                      </m:r>
                    </m:oMath>
                  </m:oMathPara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8" name="QO_5_AN.2_1#d5aa356fb?vaa=1&amp;vcp=1&amp;vis=1&amp;pid=0f92eae1a&amp;color=0,0,0&amp;vtp=1&amp;vaab=1&amp;bbb=1">
                <a:extLst>
                  <a:ext uri="{FF2B5EF4-FFF2-40B4-BE49-F238E27FC236}">
                    <a16:creationId xmlns:a16="http://schemas.microsoft.com/office/drawing/2014/main" id="{6C663380-2E64-438E-E9E1-6968DC5D53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136" y="2939923"/>
                <a:ext cx="1815084" cy="55365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5_AN.2_1#d5aa356fb?vaa=1&amp;vcp=1&amp;vis=1&amp;pid=0f92eae1a&amp;color=0,0,0&amp;vtp=1&amp;vaab=1&amp;bbb=1">
                <a:extLst>
                  <a:ext uri="{FF2B5EF4-FFF2-40B4-BE49-F238E27FC236}">
                    <a16:creationId xmlns:a16="http://schemas.microsoft.com/office/drawing/2014/main" id="{476A27DE-516F-9910-6FA1-CB64747A287F}"/>
                  </a:ext>
                </a:extLst>
              </p:cNvPr>
              <p:cNvSpPr/>
              <p:nvPr/>
            </p:nvSpPr>
            <p:spPr>
              <a:xfrm>
                <a:off x="2970276" y="4166743"/>
                <a:ext cx="4299204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m:t> 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m:t>光照强度、二氧化碳浓度</m:t>
                      </m:r>
                    </m:oMath>
                  </m:oMathPara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9" name="QO_5_AN.2_1#d5aa356fb?vaa=1&amp;vcp=1&amp;vis=1&amp;pid=0f92eae1a&amp;color=0,0,0&amp;vtp=1&amp;vaab=1&amp;bbb=1">
                <a:extLst>
                  <a:ext uri="{FF2B5EF4-FFF2-40B4-BE49-F238E27FC236}">
                    <a16:creationId xmlns:a16="http://schemas.microsoft.com/office/drawing/2014/main" id="{476A27DE-516F-9910-6FA1-CB64747A28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0276" y="4166743"/>
                <a:ext cx="4299204" cy="55365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53abc63c0?htil=2&amp;vaa=1&amp;vcp=1&amp;vis=1&amp;pid=ca8ab177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1240" y="1544510"/>
            <a:ext cx="1676900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53abc63c0?htil=2&amp;vaa=1&amp;vcp=1&amp;vis=1&amp;pid=ca8ab1778&amp;color=0,0,0&amp;vtp=1&amp;vaab=1&amp;bt=1&amp;bbb=1&amp;hb=1&amp;hs=1"/>
          <p:cNvSpPr/>
          <p:nvPr/>
        </p:nvSpPr>
        <p:spPr>
          <a:xfrm>
            <a:off x="539496" y="1557210"/>
            <a:ext cx="92628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掌握种子的结构是解题的关键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。菜豆种子由种皮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和胚组成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，胚由胚芽、胚轴、胚根、子叶四部分组成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植物的幼体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，是种子的主要结构。图中①是胚芽、②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是胚轴、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是胚根、④是子叶；子叶含有丰富的营养物质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，为种子的</a:t>
            </a:r>
            <a:endParaRPr lang="en-US" altLang="zh-CN" sz="2800" dirty="0"/>
          </a:p>
        </p:txBody>
      </p:sp>
      <p:sp>
        <p:nvSpPr>
          <p:cNvPr id="4" name="QC_4_AN.2_1#53abc63c0?vaa=1&amp;vcp=1&amp;vis=1&amp;pid=ca8ab1778&amp;color=0,0,0&amp;vtp=1&amp;vaab=1&amp;bbb=1&amp;hs=1"/>
          <p:cNvSpPr/>
          <p:nvPr/>
        </p:nvSpPr>
        <p:spPr>
          <a:xfrm>
            <a:off x="539496" y="47331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EX.1_1#53abc63c0?htil=2&amp;vaa=1&amp;vcp=1&amp;vis=1&amp;pid=ca8ab1778&amp;color=0,0,0&amp;vtp=1&amp;vaab=1&amp;bt=1&amp;bbb=1&amp;hb=1&amp;hs=1">
            <a:extLst>
              <a:ext uri="{FF2B5EF4-FFF2-40B4-BE49-F238E27FC236}">
                <a16:creationId xmlns:a16="http://schemas.microsoft.com/office/drawing/2014/main" id="{601B2CD4-9A24-09C9-7CF7-E6CE971BD3F5}"/>
              </a:ext>
            </a:extLst>
          </p:cNvPr>
          <p:cNvSpPr/>
          <p:nvPr/>
        </p:nvSpPr>
        <p:spPr>
          <a:xfrm>
            <a:off x="539496" y="410972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萌发提供营养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。种子萌发时，最先突破种皮的是③胚根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，将来发育成根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5_1#6afcd1bfd?htil=3&amp;vaa=1&amp;vcp=1&amp;vis=1&amp;pid=ca8ab177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2399" y="1198405"/>
            <a:ext cx="4199021" cy="279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5_2#6afcd1bfd?htil=3&amp;vaa=1&amp;vcp=1&amp;vis=1&amp;pid=ca8ab1778&amp;color=0,0,0&amp;vtp=1&amp;vaab=1&amp;bt=1&amp;bbb=1&amp;hb=1&amp;hs=1"/>
          <p:cNvSpPr/>
          <p:nvPr/>
        </p:nvSpPr>
        <p:spPr>
          <a:xfrm>
            <a:off x="539496" y="1545304"/>
            <a:ext cx="7123176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吉林·中考）小刚通过实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究光照对种子萌发的影响（其他环境条件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宜），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根据实验结果绘制了统计图，分析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4_BD.5_3#6afcd1bfd.choices?vaa=1&amp;vcp=1&amp;vis=1&amp;pid=ca8ab1778&amp;color=0,0,0&amp;vtp=1&amp;vaab=1&amp;bbb=1&amp;hs=1"/>
          <p:cNvSpPr/>
          <p:nvPr/>
        </p:nvSpPr>
        <p:spPr>
          <a:xfrm>
            <a:off x="539496" y="41056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440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.光照抑制苋菜种子的萌发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.光照是蚕豆种子萌发的必要条件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440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C.两种植物种子萌发都需要光照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.未萌发的种子一定处于休眠期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6afcd1bfd?htil=4&amp;vaa=1&amp;vcp=1&amp;vis=1&amp;pid=ca8ab177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9480" y="923131"/>
            <a:ext cx="4361688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6afcd1bfd?htil=4&amp;vaa=1&amp;vcp=1&amp;vis=1&amp;pid=ca8ab1778&amp;color=0,0,0&amp;vtp=1&amp;vaab=1&amp;bt=1&amp;bbb=1&amp;hb=1&amp;hs=1"/>
          <p:cNvSpPr/>
          <p:nvPr/>
        </p:nvSpPr>
        <p:spPr>
          <a:xfrm>
            <a:off x="539496" y="904843"/>
            <a:ext cx="662025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解答此题的关键是理解实验对照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组的设置方式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，学会提取图表中信息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柱状图可知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见光时苋菜种子萌发率很低，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可知光照抑制苋菜种子的萌发，而见光和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不见光时蚕豆种子萌发率相似，说明光照</a:t>
            </a:r>
            <a:endParaRPr lang="en-US" altLang="zh-CN" sz="2800" dirty="0"/>
          </a:p>
        </p:txBody>
      </p:sp>
      <p:sp>
        <p:nvSpPr>
          <p:cNvPr id="4" name="QC_4_AN.2_1#6afcd1bfd?vaa=1&amp;vcp=1&amp;vis=1&amp;pid=ca8ab1778&amp;color=0,0,0&amp;vtp=1&amp;vaab=1&amp;bbb=1&amp;hs=1"/>
          <p:cNvSpPr/>
          <p:nvPr/>
        </p:nvSpPr>
        <p:spPr>
          <a:xfrm>
            <a:off x="539496" y="5380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EX.1_1#6afcd1bfd?htil=4&amp;vaa=1&amp;vcp=1&amp;vis=1&amp;pid=ca8ab1778&amp;color=0,0,0&amp;vtp=1&amp;vaab=1&amp;bt=1&amp;bbb=1&amp;hb=1&amp;hs=1">
            <a:extLst>
              <a:ext uri="{FF2B5EF4-FFF2-40B4-BE49-F238E27FC236}">
                <a16:creationId xmlns:a16="http://schemas.microsoft.com/office/drawing/2014/main" id="{3A580088-78DD-F9A8-D6B8-A7295696C54C}"/>
              </a:ext>
            </a:extLst>
          </p:cNvPr>
          <p:cNvSpPr/>
          <p:nvPr/>
        </p:nvSpPr>
        <p:spPr>
          <a:xfrm>
            <a:off x="539496" y="411127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不是蚕豆种子萌发的必要条件。未萌发的种子可能处于休眠期，也可能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种子的胚不完整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9_1#91590911b?htil=5&amp;vaa=1&amp;vcp=1&amp;vis=1&amp;pid=ca8ab17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4981" y="2244129"/>
            <a:ext cx="3249377" cy="326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9_2#91590911b?htil=5&amp;vaa=1&amp;vcp=1&amp;vis=1&amp;pid=ca8ab1778&amp;color=0,0,0&amp;vtp=1&amp;vaab=1&amp;bt=1&amp;bbb=1&amp;hb=1"/>
          <p:cNvSpPr/>
          <p:nvPr/>
        </p:nvSpPr>
        <p:spPr>
          <a:xfrm>
            <a:off x="539496" y="1521968"/>
            <a:ext cx="8467344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陕西·中考）如图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①～③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是根尖结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不同区域。下列叙述正确的是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4_BD.9_3#91590911b.choices?htil=5&amp;vaa=1&amp;vcp=1&amp;vis=1&amp;pid=ca8ab1778&amp;color=0,0,0&amp;vtp=1&amp;vaab=1&amp;bbb=1"/>
          <p:cNvSpPr/>
          <p:nvPr/>
        </p:nvSpPr>
        <p:spPr>
          <a:xfrm>
            <a:off x="539496" y="2804985"/>
            <a:ext cx="84673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A.①②③中的细胞均来源于根冠细胞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.③细胞数量增多是细胞分裂的结果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.②细胞由小变大是细胞分化的结果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.①中根毛的形成是细胞生长的结果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91590911b?htil=6&amp;vaa=1&amp;vcp=1&amp;vis=1&amp;pid=ca8ab177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7380" y="1215189"/>
            <a:ext cx="2821492" cy="279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91590911b?htil=6&amp;vaa=1&amp;vcp=1&amp;vis=1&amp;pid=ca8ab1778&amp;color=0,0,0&amp;mp=1&amp;vtp=1&amp;vaab=1&amp;bt=1&amp;bbb=1&amp;hb=1&amp;hs=1"/>
          <p:cNvSpPr/>
          <p:nvPr/>
        </p:nvSpPr>
        <p:spPr>
          <a:xfrm>
            <a:off x="539496" y="1557210"/>
            <a:ext cx="84216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解答此题的关键是掌握根的结构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，理解细胞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、分化。分生区细胞有很强的分裂能力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断分裂产生新细胞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。细胞生长使细胞体积增大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伸长区细胞由小变大是细胞生长的结果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。细胞分化</a:t>
            </a:r>
            <a:endParaRPr lang="en-US" altLang="zh-CN" sz="2800" dirty="0"/>
          </a:p>
        </p:txBody>
      </p:sp>
      <p:sp>
        <p:nvSpPr>
          <p:cNvPr id="4" name="QC_4_AN.2_1#91590911b?vaa=1&amp;vcp=1&amp;vis=1&amp;pid=ca8ab1778&amp;color=0,0,0&amp;vtp=1&amp;vaab=1&amp;bbb=1&amp;hs=1"/>
          <p:cNvSpPr/>
          <p:nvPr/>
        </p:nvSpPr>
        <p:spPr>
          <a:xfrm>
            <a:off x="539496" y="47331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4_EX.1_1#91590911b?htil=6&amp;vaa=1&amp;vcp=1&amp;vis=1&amp;pid=ca8ab1778&amp;color=0,0,0&amp;mp=1&amp;vtp=1&amp;vaab=1&amp;bt=1&amp;bbb=1&amp;hb=1&amp;hs=1">
            <a:extLst>
              <a:ext uri="{FF2B5EF4-FFF2-40B4-BE49-F238E27FC236}">
                <a16:creationId xmlns:a16="http://schemas.microsoft.com/office/drawing/2014/main" id="{ABF45693-1031-C001-BEB9-8CC3ED4FD8A4}"/>
              </a:ext>
            </a:extLst>
          </p:cNvPr>
          <p:cNvSpPr/>
          <p:nvPr/>
        </p:nvSpPr>
        <p:spPr>
          <a:xfrm>
            <a:off x="539995" y="410972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形成不同形态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、结构和功能的细胞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，因此根毛是细胞分化的结果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1871</Words>
  <Application>Microsoft Office PowerPoint</Application>
  <PresentationFormat>宽屏</PresentationFormat>
  <Paragraphs>346</Paragraphs>
  <Slides>46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 (正文)</vt:lpstr>
      <vt:lpstr>华文隶书</vt:lpstr>
      <vt:lpstr>华文细黑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10</cp:revision>
  <dcterms:created xsi:type="dcterms:W3CDTF">2024-11-19T11:33:46Z</dcterms:created>
  <dcterms:modified xsi:type="dcterms:W3CDTF">2025-07-25T08:23:06Z</dcterms:modified>
  <cp:category/>
  <cp:contentStatus/>
</cp:coreProperties>
</file>