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7" r:id="rId4"/>
    <p:sldId id="281" r:id="rId5"/>
    <p:sldId id="282" r:id="rId7"/>
    <p:sldId id="259" r:id="rId8"/>
    <p:sldId id="258" r:id="rId9"/>
    <p:sldId id="305" r:id="rId10"/>
    <p:sldId id="307" r:id="rId11"/>
    <p:sldId id="308" r:id="rId12"/>
    <p:sldId id="321" r:id="rId13"/>
    <p:sldId id="284" r:id="rId14"/>
    <p:sldId id="283" r:id="rId15"/>
    <p:sldId id="260" r:id="rId16"/>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zxy"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203.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0F747F6-A844-4E8F-A0A0-423B86FE2B27}" type="doc">
      <dgm:prSet loTypeId="cycle" loCatId="cycle" qsTypeId="urn:microsoft.com/office/officeart/2005/8/quickstyle/simple5" qsCatId="simple" csTypeId="urn:microsoft.com/office/officeart/2005/8/colors/accent1_2" csCatId="accent1" phldr="0"/>
      <dgm:spPr/>
      <dgm:t>
        <a:bodyPr/>
        <a:p>
          <a:endParaRPr lang="zh-CN" altLang="en-US"/>
        </a:p>
      </dgm:t>
    </dgm:pt>
    <dgm:pt modelId="{B8C84936-1FF8-491C-957F-E93A0D56BE72}">
      <dgm:prSet phldrT="[文本]" phldr="0" custT="1"/>
      <dgm:spPr/>
      <dgm:t>
        <a:bodyPr vert="horz" wrap="square"/>
        <a:p>
          <a:pPr>
            <a:lnSpc>
              <a:spcPct val="100000"/>
            </a:lnSpc>
            <a:spcBef>
              <a:spcPct val="0"/>
            </a:spcBef>
            <a:spcAft>
              <a:spcPct val="35000"/>
            </a:spcAft>
          </a:pPr>
          <a:r>
            <a:rPr lang="zh-CN" altLang="en-US" sz="2800" b="1"/>
            <a:t>传染源</a:t>
          </a:r>
          <a:r>
            <a:rPr lang="zh-CN" altLang="en-US" sz="2800" b="1"/>
            <a:t/>
          </a:r>
          <a:endParaRPr lang="zh-CN" altLang="en-US" sz="2800" b="1"/>
        </a:p>
      </dgm:t>
    </dgm:pt>
    <dgm:pt modelId="{0A3DB1B2-EEAB-46E8-83B7-3C75439F76AD}" cxnId="{3945658D-CF82-4883-A59C-459F0B82D5BD}" type="parTrans">
      <dgm:prSet/>
      <dgm:spPr/>
      <dgm:t>
        <a:bodyPr/>
        <a:p>
          <a:endParaRPr lang="zh-CN" altLang="en-US"/>
        </a:p>
      </dgm:t>
    </dgm:pt>
    <dgm:pt modelId="{1D27C24F-A927-4600-8878-8630ECEBD341}" cxnId="{3945658D-CF82-4883-A59C-459F0B82D5BD}" type="sibTrans">
      <dgm:prSet/>
      <dgm:spPr/>
      <dgm:t>
        <a:bodyPr/>
        <a:p>
          <a:endParaRPr lang="zh-CN" altLang="en-US"/>
        </a:p>
      </dgm:t>
    </dgm:pt>
    <dgm:pt modelId="{BDF19F98-1BB6-4691-BA39-AC544680C920}">
      <dgm:prSet phldrT="[文本]" phldr="0" custT="1"/>
      <dgm:spPr/>
      <dgm:t>
        <a:bodyPr vert="horz" wrap="square"/>
        <a:p>
          <a:pPr>
            <a:lnSpc>
              <a:spcPct val="100000"/>
            </a:lnSpc>
            <a:spcBef>
              <a:spcPct val="0"/>
            </a:spcBef>
            <a:spcAft>
              <a:spcPct val="35000"/>
            </a:spcAft>
          </a:pPr>
          <a:r>
            <a:rPr lang="zh-CN" altLang="en-US" sz="2800" b="1"/>
            <a:t>传播途</a:t>
          </a:r>
          <a:r>
            <a:rPr lang="zh-CN" altLang="en-US" sz="2800" b="1"/>
            <a:t>径</a:t>
          </a:r>
          <a:r>
            <a:rPr lang="zh-CN" altLang="en-US" sz="2800" b="1"/>
            <a:t/>
          </a:r>
          <a:endParaRPr lang="zh-CN" altLang="en-US" sz="2800" b="1"/>
        </a:p>
      </dgm:t>
    </dgm:pt>
    <dgm:pt modelId="{0E0CE0D5-07C4-4901-B365-8211F8750388}" cxnId="{CD9482EC-A75A-446E-B260-618079D9015D}" type="parTrans">
      <dgm:prSet/>
      <dgm:spPr/>
      <dgm:t>
        <a:bodyPr/>
        <a:p>
          <a:endParaRPr lang="zh-CN" altLang="en-US"/>
        </a:p>
      </dgm:t>
    </dgm:pt>
    <dgm:pt modelId="{ABEF5CDB-B202-47B1-8976-6563592DD193}" cxnId="{CD9482EC-A75A-446E-B260-618079D9015D}" type="sibTrans">
      <dgm:prSet/>
      <dgm:spPr/>
      <dgm:t>
        <a:bodyPr/>
        <a:p>
          <a:endParaRPr lang="zh-CN" altLang="en-US"/>
        </a:p>
      </dgm:t>
    </dgm:pt>
    <dgm:pt modelId="{A76F7821-8389-4FF6-81DA-C4B97FDCE57C}">
      <dgm:prSet phldrT="[文本]" phldr="0" custT="1"/>
      <dgm:spPr/>
      <dgm:t>
        <a:bodyPr vert="horz" wrap="square"/>
        <a:p>
          <a:pPr>
            <a:lnSpc>
              <a:spcPct val="100000"/>
            </a:lnSpc>
            <a:spcBef>
              <a:spcPct val="0"/>
            </a:spcBef>
            <a:spcAft>
              <a:spcPct val="35000"/>
            </a:spcAft>
          </a:pPr>
          <a:r>
            <a:rPr lang="zh-CN" altLang="en-US" sz="2800" b="1"/>
            <a:t>易感人群</a:t>
          </a:r>
          <a:r>
            <a:rPr lang="zh-CN" altLang="en-US" sz="2800" b="1"/>
            <a:t/>
          </a:r>
          <a:endParaRPr lang="zh-CN" altLang="en-US" sz="2800" b="1"/>
        </a:p>
      </dgm:t>
    </dgm:pt>
    <dgm:pt modelId="{D69A4B64-ECF7-44B7-B11F-30D5FBCABAD0}" cxnId="{E51E2F2B-6E71-41D0-842C-A3FE4C5CB305}" type="parTrans">
      <dgm:prSet/>
      <dgm:spPr/>
      <dgm:t>
        <a:bodyPr/>
        <a:p>
          <a:endParaRPr lang="zh-CN" altLang="en-US"/>
        </a:p>
      </dgm:t>
    </dgm:pt>
    <dgm:pt modelId="{C62D58A2-E7B0-4326-BAF0-CD60EBC9C61D}" cxnId="{E51E2F2B-6E71-41D0-842C-A3FE4C5CB305}" type="sibTrans">
      <dgm:prSet/>
      <dgm:spPr/>
      <dgm:t>
        <a:bodyPr/>
        <a:p>
          <a:endParaRPr lang="zh-CN" altLang="en-US"/>
        </a:p>
      </dgm:t>
    </dgm:pt>
    <dgm:pt modelId="{A15C1A26-8DF5-40E1-BCEB-A9F490C30D57}" type="pres">
      <dgm:prSet presAssocID="{00F747F6-A844-4E8F-A0A0-423B86FE2B27}" presName="cycle" presStyleCnt="0">
        <dgm:presLayoutVars>
          <dgm:dir/>
          <dgm:resizeHandles val="exact"/>
        </dgm:presLayoutVars>
      </dgm:prSet>
      <dgm:spPr/>
    </dgm:pt>
    <dgm:pt modelId="{4DEB6BE5-009F-44B4-83FA-1FE41DB12AD9}" type="pres">
      <dgm:prSet presAssocID="{B8C84936-1FF8-491C-957F-E93A0D56BE72}" presName="node" presStyleLbl="node1" presStyleIdx="0" presStyleCnt="3">
        <dgm:presLayoutVars>
          <dgm:bulletEnabled val="1"/>
        </dgm:presLayoutVars>
      </dgm:prSet>
      <dgm:spPr/>
    </dgm:pt>
    <dgm:pt modelId="{212C6A32-E039-4B6C-B264-DA671275507E}" type="pres">
      <dgm:prSet presAssocID="{1D27C24F-A927-4600-8878-8630ECEBD341}" presName="sibTrans" presStyleLbl="sibTrans2D1" presStyleIdx="0" presStyleCnt="3"/>
      <dgm:spPr/>
    </dgm:pt>
    <dgm:pt modelId="{B2DF63D3-0027-42D6-BEB7-43AD254113F1}" type="pres">
      <dgm:prSet presAssocID="{1D27C24F-A927-4600-8878-8630ECEBD341}" presName="connectorText" presStyleCnt="0"/>
      <dgm:spPr/>
    </dgm:pt>
    <dgm:pt modelId="{16EAD731-A57C-4041-B559-7EC79077EC53}" type="pres">
      <dgm:prSet presAssocID="{BDF19F98-1BB6-4691-BA39-AC544680C920}" presName="node" presStyleLbl="node1" presStyleIdx="1" presStyleCnt="3">
        <dgm:presLayoutVars>
          <dgm:bulletEnabled val="1"/>
        </dgm:presLayoutVars>
      </dgm:prSet>
      <dgm:spPr/>
    </dgm:pt>
    <dgm:pt modelId="{2E34DF9E-868B-4A46-AA78-8199053E3B5A}" type="pres">
      <dgm:prSet presAssocID="{ABEF5CDB-B202-47B1-8976-6563592DD193}" presName="sibTrans" presStyleLbl="sibTrans2D1" presStyleIdx="1" presStyleCnt="3"/>
      <dgm:spPr/>
    </dgm:pt>
    <dgm:pt modelId="{3A69013B-636D-412C-A409-F6D854B1E8CF}" type="pres">
      <dgm:prSet presAssocID="{ABEF5CDB-B202-47B1-8976-6563592DD193}" presName="connectorText" presStyleCnt="0"/>
      <dgm:spPr/>
    </dgm:pt>
    <dgm:pt modelId="{12FF041E-83E1-47C9-B066-87396D274A0D}" type="pres">
      <dgm:prSet presAssocID="{A76F7821-8389-4FF6-81DA-C4B97FDCE57C}" presName="node" presStyleLbl="node1" presStyleIdx="2" presStyleCnt="3">
        <dgm:presLayoutVars>
          <dgm:bulletEnabled val="1"/>
        </dgm:presLayoutVars>
      </dgm:prSet>
      <dgm:spPr/>
    </dgm:pt>
    <dgm:pt modelId="{AAFAAFBE-67D6-4C79-BA3C-CA0235E4A8BE}" type="pres">
      <dgm:prSet presAssocID="{C62D58A2-E7B0-4326-BAF0-CD60EBC9C61D}" presName="sibTrans" presStyleLbl="sibTrans2D1" presStyleIdx="2" presStyleCnt="3"/>
      <dgm:spPr/>
    </dgm:pt>
    <dgm:pt modelId="{31E987A1-818B-493F-AA47-EA8FC0CAD285}" type="pres">
      <dgm:prSet presAssocID="{C62D58A2-E7B0-4326-BAF0-CD60EBC9C61D}" presName="connectorText" presStyleCnt="0"/>
      <dgm:spPr/>
    </dgm:pt>
  </dgm:ptLst>
  <dgm:cxnLst>
    <dgm:cxn modelId="{3945658D-CF82-4883-A59C-459F0B82D5BD}" srcId="{00F747F6-A844-4E8F-A0A0-423B86FE2B27}" destId="{B8C84936-1FF8-491C-957F-E93A0D56BE72}" srcOrd="0" destOrd="0" parTransId="{0A3DB1B2-EEAB-46E8-83B7-3C75439F76AD}" sibTransId="{1D27C24F-A927-4600-8878-8630ECEBD341}"/>
    <dgm:cxn modelId="{CD9482EC-A75A-446E-B260-618079D9015D}" srcId="{00F747F6-A844-4E8F-A0A0-423B86FE2B27}" destId="{BDF19F98-1BB6-4691-BA39-AC544680C920}" srcOrd="1" destOrd="0" parTransId="{0E0CE0D5-07C4-4901-B365-8211F8750388}" sibTransId="{ABEF5CDB-B202-47B1-8976-6563592DD193}"/>
    <dgm:cxn modelId="{E51E2F2B-6E71-41D0-842C-A3FE4C5CB305}" srcId="{00F747F6-A844-4E8F-A0A0-423B86FE2B27}" destId="{A76F7821-8389-4FF6-81DA-C4B97FDCE57C}" srcOrd="2" destOrd="0" parTransId="{D69A4B64-ECF7-44B7-B11F-30D5FBCABAD0}" sibTransId="{C62D58A2-E7B0-4326-BAF0-CD60EBC9C61D}"/>
    <dgm:cxn modelId="{18A1FAFE-8EF6-479F-9D03-12E644FB007A}" type="presOf" srcId="{00F747F6-A844-4E8F-A0A0-423B86FE2B27}" destId="{A15C1A26-8DF5-40E1-BCEB-A9F490C30D57}" srcOrd="0" destOrd="0" presId="urn:microsoft.com/office/officeart/2005/8/layout/cycle2"/>
    <dgm:cxn modelId="{38507AD7-6C26-4DCA-BE29-D892B2A7C5A2}" type="presParOf" srcId="{A15C1A26-8DF5-40E1-BCEB-A9F490C30D57}" destId="{4DEB6BE5-009F-44B4-83FA-1FE41DB12AD9}" srcOrd="0" destOrd="0" presId="urn:microsoft.com/office/officeart/2005/8/layout/cycle2"/>
    <dgm:cxn modelId="{9B1F5AC9-5071-4992-8402-90DD002298E9}" type="presOf" srcId="{B8C84936-1FF8-491C-957F-E93A0D56BE72}" destId="{4DEB6BE5-009F-44B4-83FA-1FE41DB12AD9}" srcOrd="0" destOrd="0" presId="urn:microsoft.com/office/officeart/2005/8/layout/cycle2"/>
    <dgm:cxn modelId="{38E1B612-D24B-4F2E-B677-6F3E22E2BDFD}" type="presParOf" srcId="{A15C1A26-8DF5-40E1-BCEB-A9F490C30D57}" destId="{212C6A32-E039-4B6C-B264-DA671275507E}" srcOrd="1" destOrd="0" presId="urn:microsoft.com/office/officeart/2005/8/layout/cycle2"/>
    <dgm:cxn modelId="{81CD29FD-0AC9-4636-AE51-EC455077DCE1}" type="presOf" srcId="{1D27C24F-A927-4600-8878-8630ECEBD341}" destId="{212C6A32-E039-4B6C-B264-DA671275507E}" srcOrd="0" destOrd="0" presId="urn:microsoft.com/office/officeart/2005/8/layout/cycle2"/>
    <dgm:cxn modelId="{1B474FA9-17BA-4C7C-8ADD-8B6D49CA5E3A}" type="presParOf" srcId="{212C6A32-E039-4B6C-B264-DA671275507E}" destId="{B2DF63D3-0027-42D6-BEB7-43AD254113F1}" srcOrd="0" destOrd="1" presId="urn:microsoft.com/office/officeart/2005/8/layout/cycle2"/>
    <dgm:cxn modelId="{31C36304-380D-47DE-B91D-D30EAD88B07C}" type="presOf" srcId="{1D27C24F-A927-4600-8878-8630ECEBD341}" destId="{B2DF63D3-0027-42D6-BEB7-43AD254113F1}" srcOrd="1" destOrd="0" presId="urn:microsoft.com/office/officeart/2005/8/layout/cycle2"/>
    <dgm:cxn modelId="{81FA0DD4-7CB6-43C2-8E3A-A00EA9EFD745}" type="presParOf" srcId="{A15C1A26-8DF5-40E1-BCEB-A9F490C30D57}" destId="{16EAD731-A57C-4041-B559-7EC79077EC53}" srcOrd="2" destOrd="0" presId="urn:microsoft.com/office/officeart/2005/8/layout/cycle2"/>
    <dgm:cxn modelId="{C2649439-90A7-41E7-A3FD-E133E5D02FF9}" type="presOf" srcId="{BDF19F98-1BB6-4691-BA39-AC544680C920}" destId="{16EAD731-A57C-4041-B559-7EC79077EC53}" srcOrd="0" destOrd="0" presId="urn:microsoft.com/office/officeart/2005/8/layout/cycle2"/>
    <dgm:cxn modelId="{17A8273C-262A-4267-A723-194A796EE5AB}" type="presParOf" srcId="{A15C1A26-8DF5-40E1-BCEB-A9F490C30D57}" destId="{2E34DF9E-868B-4A46-AA78-8199053E3B5A}" srcOrd="3" destOrd="0" presId="urn:microsoft.com/office/officeart/2005/8/layout/cycle2"/>
    <dgm:cxn modelId="{0C81D247-61EA-4A65-B694-99A8BB726100}" type="presOf" srcId="{ABEF5CDB-B202-47B1-8976-6563592DD193}" destId="{2E34DF9E-868B-4A46-AA78-8199053E3B5A}" srcOrd="0" destOrd="0" presId="urn:microsoft.com/office/officeart/2005/8/layout/cycle2"/>
    <dgm:cxn modelId="{FF13046A-802A-4F2B-8188-64773A3A16B1}" type="presParOf" srcId="{2E34DF9E-868B-4A46-AA78-8199053E3B5A}" destId="{3A69013B-636D-412C-A409-F6D854B1E8CF}" srcOrd="0" destOrd="3" presId="urn:microsoft.com/office/officeart/2005/8/layout/cycle2"/>
    <dgm:cxn modelId="{1D5AF90A-FC7F-4CC8-802C-88B256F582D6}" type="presOf" srcId="{ABEF5CDB-B202-47B1-8976-6563592DD193}" destId="{3A69013B-636D-412C-A409-F6D854B1E8CF}" srcOrd="1" destOrd="0" presId="urn:microsoft.com/office/officeart/2005/8/layout/cycle2"/>
    <dgm:cxn modelId="{637E7C35-9D88-4022-AE17-4EFA496891C0}" type="presParOf" srcId="{A15C1A26-8DF5-40E1-BCEB-A9F490C30D57}" destId="{12FF041E-83E1-47C9-B066-87396D274A0D}" srcOrd="4" destOrd="0" presId="urn:microsoft.com/office/officeart/2005/8/layout/cycle2"/>
    <dgm:cxn modelId="{27ECDB65-87B0-456A-BD6C-E74B4C9B05C5}" type="presOf" srcId="{A76F7821-8389-4FF6-81DA-C4B97FDCE57C}" destId="{12FF041E-83E1-47C9-B066-87396D274A0D}" srcOrd="0" destOrd="0" presId="urn:microsoft.com/office/officeart/2005/8/layout/cycle2"/>
    <dgm:cxn modelId="{E0935793-E7F1-4203-8DE1-DD06D99FD0A4}" type="presParOf" srcId="{A15C1A26-8DF5-40E1-BCEB-A9F490C30D57}" destId="{AAFAAFBE-67D6-4C79-BA3C-CA0235E4A8BE}" srcOrd="5" destOrd="0" presId="urn:microsoft.com/office/officeart/2005/8/layout/cycle2"/>
    <dgm:cxn modelId="{B14425A0-9069-483F-9F38-27A19BC47DAB}" type="presOf" srcId="{C62D58A2-E7B0-4326-BAF0-CD60EBC9C61D}" destId="{AAFAAFBE-67D6-4C79-BA3C-CA0235E4A8BE}" srcOrd="0" destOrd="0" presId="urn:microsoft.com/office/officeart/2005/8/layout/cycle2"/>
    <dgm:cxn modelId="{9EC5299B-BA33-44CA-9A68-92B4BC13FB70}" type="presParOf" srcId="{AAFAAFBE-67D6-4C79-BA3C-CA0235E4A8BE}" destId="{31E987A1-818B-493F-AA47-EA8FC0CAD285}" srcOrd="0" destOrd="5" presId="urn:microsoft.com/office/officeart/2005/8/layout/cycle2"/>
    <dgm:cxn modelId="{8AF31433-A547-4CE0-9910-16372E3873D1}" type="presOf" srcId="{C62D58A2-E7B0-4326-BAF0-CD60EBC9C61D}" destId="{31E987A1-818B-493F-AA47-EA8FC0CAD285}" srcOrd="1" destOrd="0" presId="urn:microsoft.com/office/officeart/2005/8/layout/cycle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26805" cy="4356735"/>
        <a:chOff x="0" y="0"/>
        <a:chExt cx="8726805" cy="4356735"/>
      </a:xfrm>
    </dsp:grpSpPr>
    <dsp:sp modelId="{4DEB6BE5-009F-44B4-83FA-1FE41DB12AD9}">
      <dsp:nvSpPr>
        <dsp:cNvPr id="3" name="椭圆 2"/>
        <dsp:cNvSpPr/>
      </dsp:nvSpPr>
      <dsp:spPr bwMode="white">
        <a:xfrm>
          <a:off x="3415890" y="0"/>
          <a:ext cx="1895025" cy="1895025"/>
        </a:xfrm>
        <a:prstGeom prst="ellipse">
          <a:avLst/>
        </a:prstGeom>
      </dsp:spPr>
      <dsp:style>
        <a:lnRef idx="0">
          <a:schemeClr val="lt1"/>
        </a:lnRef>
        <a:fillRef idx="3">
          <a:schemeClr val="accent1"/>
        </a:fillRef>
        <a:effectRef idx="3">
          <a:scrgbClr r="0" g="0" b="0"/>
        </a:effectRef>
        <a:fontRef idx="minor">
          <a:schemeClr val="lt1"/>
        </a:fontRef>
      </dsp:style>
      <dsp:txBody>
        <a:bodyPr vert="horz" wrap="square" lIns="35560" tIns="35560" rIns="35560" bIns="355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a:t>传染源</a:t>
          </a:r>
          <a:endParaRPr lang="zh-CN" altLang="en-US" sz="2800" b="1"/>
        </a:p>
      </dsp:txBody>
      <dsp:txXfrm>
        <a:off x="3415890" y="0"/>
        <a:ext cx="1895025" cy="1895025"/>
      </dsp:txXfrm>
    </dsp:sp>
    <dsp:sp modelId="{212C6A32-E039-4B6C-B264-DA671275507E}">
      <dsp:nvSpPr>
        <dsp:cNvPr id="4" name="右箭头 3"/>
        <dsp:cNvSpPr/>
      </dsp:nvSpPr>
      <dsp:spPr bwMode="white">
        <a:xfrm rot="3599999">
          <a:off x="4822946" y="1858582"/>
          <a:ext cx="502182" cy="639571"/>
        </a:xfrm>
        <a:prstGeom prst="rightArrow">
          <a:avLst>
            <a:gd name="adj1" fmla="val 60000"/>
            <a:gd name="adj2" fmla="val 50000"/>
          </a:avLst>
        </a:prstGeom>
      </dsp:spPr>
      <dsp:style>
        <a:lnRef idx="0">
          <a:schemeClr val="accent1">
            <a:tint val="60000"/>
          </a:schemeClr>
        </a:lnRef>
        <a:fillRef idx="3">
          <a:schemeClr val="accent1">
            <a:tint val="60000"/>
          </a:schemeClr>
        </a:fillRef>
        <a:effectRef idx="3">
          <a:scrgbClr r="0" g="0" b="0"/>
        </a:effectRef>
        <a:fontRef idx="minor">
          <a:schemeClr val="lt1"/>
        </a:fontRef>
      </dsp:style>
      <dsp:txBody>
        <a:bodyPr lIns="0" tIns="0" rIns="0" bIns="0" anchor="ctr"/>
        <a:lstStyle>
          <a:lvl1pPr algn="ctr">
            <a:defRPr sz="25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endParaRPr lang="zh-CN" altLang="en-US"/>
        </a:p>
      </dsp:txBody>
      <dsp:txXfrm rot="3599999">
        <a:off x="4822946" y="1858582"/>
        <a:ext cx="502182" cy="639571"/>
      </dsp:txXfrm>
    </dsp:sp>
    <dsp:sp modelId="{16EAD731-A57C-4041-B559-7EC79077EC53}">
      <dsp:nvSpPr>
        <dsp:cNvPr id="5" name="椭圆 4"/>
        <dsp:cNvSpPr/>
      </dsp:nvSpPr>
      <dsp:spPr bwMode="white">
        <a:xfrm>
          <a:off x="4837159" y="2461710"/>
          <a:ext cx="1895025" cy="1895025"/>
        </a:xfrm>
        <a:prstGeom prst="ellipse">
          <a:avLst/>
        </a:prstGeom>
      </dsp:spPr>
      <dsp:style>
        <a:lnRef idx="0">
          <a:schemeClr val="lt1"/>
        </a:lnRef>
        <a:fillRef idx="3">
          <a:schemeClr val="accent1"/>
        </a:fillRef>
        <a:effectRef idx="3">
          <a:scrgbClr r="0" g="0" b="0"/>
        </a:effectRef>
        <a:fontRef idx="minor">
          <a:schemeClr val="lt1"/>
        </a:fontRef>
      </dsp:style>
      <dsp:txBody>
        <a:bodyPr vert="horz" wrap="square" lIns="35560" tIns="35560" rIns="35560" bIns="355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a:t>传播途</a:t>
          </a:r>
          <a:r>
            <a:rPr lang="zh-CN" altLang="en-US" sz="2800" b="1"/>
            <a:t>径</a:t>
          </a:r>
          <a:endParaRPr lang="zh-CN" altLang="en-US" sz="2800" b="1"/>
        </a:p>
      </dsp:txBody>
      <dsp:txXfrm>
        <a:off x="4837159" y="2461710"/>
        <a:ext cx="1895025" cy="1895025"/>
      </dsp:txXfrm>
    </dsp:sp>
    <dsp:sp modelId="{2E34DF9E-868B-4A46-AA78-8199053E3B5A}">
      <dsp:nvSpPr>
        <dsp:cNvPr id="6" name="右箭头 5"/>
        <dsp:cNvSpPr/>
      </dsp:nvSpPr>
      <dsp:spPr bwMode="white">
        <a:xfrm rot="10800000">
          <a:off x="4112312" y="3089437"/>
          <a:ext cx="502182" cy="639571"/>
        </a:xfrm>
        <a:prstGeom prst="rightArrow">
          <a:avLst>
            <a:gd name="adj1" fmla="val 60000"/>
            <a:gd name="adj2" fmla="val 50000"/>
          </a:avLst>
        </a:prstGeom>
      </dsp:spPr>
      <dsp:style>
        <a:lnRef idx="0">
          <a:schemeClr val="accent1">
            <a:tint val="60000"/>
          </a:schemeClr>
        </a:lnRef>
        <a:fillRef idx="3">
          <a:schemeClr val="accent1">
            <a:tint val="60000"/>
          </a:schemeClr>
        </a:fillRef>
        <a:effectRef idx="3">
          <a:scrgbClr r="0" g="0" b="0"/>
        </a:effectRef>
        <a:fontRef idx="minor">
          <a:schemeClr val="lt1"/>
        </a:fontRef>
      </dsp:style>
      <dsp:txBody>
        <a:bodyPr rot="10800000" lIns="0" tIns="0" rIns="0" bIns="0" anchor="ctr"/>
        <a:lstStyle>
          <a:lvl1pPr algn="ctr">
            <a:defRPr sz="25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endParaRPr lang="zh-CN" altLang="en-US"/>
        </a:p>
      </dsp:txBody>
      <dsp:txXfrm rot="10800000">
        <a:off x="4112312" y="3089437"/>
        <a:ext cx="502182" cy="639571"/>
      </dsp:txXfrm>
    </dsp:sp>
    <dsp:sp modelId="{12FF041E-83E1-47C9-B066-87396D274A0D}">
      <dsp:nvSpPr>
        <dsp:cNvPr id="7" name="椭圆 6"/>
        <dsp:cNvSpPr/>
      </dsp:nvSpPr>
      <dsp:spPr bwMode="white">
        <a:xfrm>
          <a:off x="1994621" y="2461710"/>
          <a:ext cx="1895025" cy="1895025"/>
        </a:xfrm>
        <a:prstGeom prst="ellipse">
          <a:avLst/>
        </a:prstGeom>
      </dsp:spPr>
      <dsp:style>
        <a:lnRef idx="0">
          <a:schemeClr val="lt1"/>
        </a:lnRef>
        <a:fillRef idx="3">
          <a:schemeClr val="accent1"/>
        </a:fillRef>
        <a:effectRef idx="3">
          <a:scrgbClr r="0" g="0" b="0"/>
        </a:effectRef>
        <a:fontRef idx="minor">
          <a:schemeClr val="lt1"/>
        </a:fontRef>
      </dsp:style>
      <dsp:txBody>
        <a:bodyPr vert="horz" wrap="square" lIns="35560" tIns="35560" rIns="35560" bIns="355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a:t>易感人群</a:t>
          </a:r>
          <a:endParaRPr lang="zh-CN" altLang="en-US" sz="2800" b="1"/>
        </a:p>
      </dsp:txBody>
      <dsp:txXfrm>
        <a:off x="1994621" y="2461710"/>
        <a:ext cx="1895025" cy="1895025"/>
      </dsp:txXfrm>
    </dsp:sp>
    <dsp:sp modelId="{AAFAAFBE-67D6-4C79-BA3C-CA0235E4A8BE}">
      <dsp:nvSpPr>
        <dsp:cNvPr id="8" name="右箭头 7"/>
        <dsp:cNvSpPr/>
      </dsp:nvSpPr>
      <dsp:spPr bwMode="white">
        <a:xfrm rot="-3599999">
          <a:off x="3401677" y="1858582"/>
          <a:ext cx="502182" cy="639571"/>
        </a:xfrm>
        <a:prstGeom prst="rightArrow">
          <a:avLst>
            <a:gd name="adj1" fmla="val 60000"/>
            <a:gd name="adj2" fmla="val 50000"/>
          </a:avLst>
        </a:prstGeom>
      </dsp:spPr>
      <dsp:style>
        <a:lnRef idx="0">
          <a:schemeClr val="accent1">
            <a:tint val="60000"/>
          </a:schemeClr>
        </a:lnRef>
        <a:fillRef idx="3">
          <a:schemeClr val="accent1">
            <a:tint val="60000"/>
          </a:schemeClr>
        </a:fillRef>
        <a:effectRef idx="3">
          <a:scrgbClr r="0" g="0" b="0"/>
        </a:effectRef>
        <a:fontRef idx="minor">
          <a:schemeClr val="lt1"/>
        </a:fontRef>
      </dsp:style>
      <dsp:txBody>
        <a:bodyPr lIns="0" tIns="0" rIns="0" bIns="0" anchor="ctr"/>
        <a:lstStyle>
          <a:lvl1pPr algn="ctr">
            <a:defRPr sz="25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endParaRPr lang="zh-CN" altLang="en-US"/>
        </a:p>
      </dsp:txBody>
      <dsp:txXfrm rot="-3599999">
        <a:off x="3401677" y="1858582"/>
        <a:ext cx="502182" cy="63957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4734F56-0714-4F24-A7F1-9FE3210687D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file:///E:\400px_tools/pic_temp/pic_half_left.png" TargetMode="Externa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Kingsoft\Desktop\bb\sup\01\subject.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E:\400px_tools/pic_temp/pic_sup.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E:\400px_tools/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E:\400px_tools/pic_temp/0_pic_quater_right_down.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8" name="直接连接符 7"/>
          <p:cNvCxnSpPr/>
          <p:nvPr userDrawn="1">
            <p:custDataLst>
              <p:tags r:id="rId5"/>
            </p:custDataLst>
          </p:nvPr>
        </p:nvCxnSpPr>
        <p:spPr>
          <a:xfrm flipV="1">
            <a:off x="6504259" y="2663825"/>
            <a:ext cx="0" cy="137922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6647550" y="2293144"/>
            <a:ext cx="5258693" cy="1333978"/>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7200" b="0" spc="6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6647515" y="3655219"/>
            <a:ext cx="5259385" cy="546578"/>
          </a:xfrm>
        </p:spPr>
        <p:txBody>
          <a:bodyPr vert="horz" wrap="square" lIns="9144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942313"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164648" y="3132137"/>
            <a:ext cx="5767705" cy="99933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4164648" y="4170997"/>
            <a:ext cx="5767705" cy="715010"/>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幼圆" panose="02010509060101010101" pitchFamily="49"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幼圆" panose="02010509060101010101" pitchFamily="49" charset="-122"/>
              </a:defRPr>
            </a:lvl1pPr>
            <a:lvl2pPr eaLnBrk="1" fontAlgn="auto" latinLnBrk="0" hangingPunct="1">
              <a:defRPr sz="1600">
                <a:solidFill>
                  <a:schemeClr val="tx1"/>
                </a:solidFill>
                <a:latin typeface="Arial" panose="020B0604020202020204" pitchFamily="34" charset="0"/>
                <a:ea typeface="幼圆" panose="02010509060101010101" pitchFamily="49" charset="-122"/>
              </a:defRPr>
            </a:lvl2pPr>
            <a:lvl3pPr eaLnBrk="1" fontAlgn="auto" latinLnBrk="0" hangingPunct="1">
              <a:defRPr sz="1600">
                <a:solidFill>
                  <a:schemeClr val="tx1"/>
                </a:solidFill>
                <a:latin typeface="Arial" panose="020B0604020202020204" pitchFamily="34" charset="0"/>
                <a:ea typeface="幼圆" panose="02010509060101010101" pitchFamily="49" charset="-122"/>
              </a:defRPr>
            </a:lvl3pPr>
            <a:lvl4pPr eaLnBrk="1" fontAlgn="auto" latinLnBrk="0" hangingPunct="1">
              <a:defRPr sz="1600">
                <a:solidFill>
                  <a:schemeClr val="tx1"/>
                </a:solidFill>
                <a:latin typeface="Arial" panose="020B0604020202020204" pitchFamily="34" charset="0"/>
                <a:ea typeface="幼圆" panose="02010509060101010101" pitchFamily="49" charset="-122"/>
              </a:defRPr>
            </a:lvl4pPr>
            <a:lvl5pPr eaLnBrk="1" fontAlgn="auto" latinLnBrk="0" hangingPunct="1">
              <a:defRPr sz="160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10" name="图片 9"/>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913408"/>
            <a:ext cx="4389120" cy="3031183"/>
          </a:xfrm>
          <a:prstGeom prst="rect">
            <a:avLst/>
          </a:prstGeom>
        </p:spPr>
      </p:pic>
      <p:sp>
        <p:nvSpPr>
          <p:cNvPr id="7" name="矩形 6"/>
          <p:cNvSpPr/>
          <p:nvPr userDrawn="1">
            <p:custDataLst>
              <p:tags r:id="rId5"/>
            </p:custDataLst>
          </p:nvPr>
        </p:nvSpPr>
        <p:spPr>
          <a:xfrm>
            <a:off x="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幼圆" panose="02010509060101010101" pitchFamily="49" charset="-122"/>
              </a:defRPr>
            </a:lvl1pPr>
            <a:lvl2pPr indent="0" eaLnBrk="1" fontAlgn="auto" latinLnBrk="0" hangingPunct="1">
              <a:defRPr>
                <a:solidFill>
                  <a:schemeClr val="tx1"/>
                </a:solidFill>
                <a:latin typeface="Arial" panose="020B0604020202020204" pitchFamily="34" charset="0"/>
                <a:ea typeface="幼圆" panose="02010509060101010101" pitchFamily="49" charset="-122"/>
              </a:defRPr>
            </a:lvl2pPr>
            <a:lvl3pPr indent="0" eaLnBrk="1" fontAlgn="auto" latinLnBrk="0" hangingPunct="1">
              <a:defRPr>
                <a:solidFill>
                  <a:schemeClr val="tx1"/>
                </a:solidFill>
                <a:latin typeface="Arial" panose="020B0604020202020204" pitchFamily="34" charset="0"/>
                <a:ea typeface="幼圆" panose="02010509060101010101" pitchFamily="49" charset="-122"/>
              </a:defRPr>
            </a:lvl3pPr>
            <a:lvl4pPr indent="0" eaLnBrk="1" fontAlgn="auto" latinLnBrk="0" hangingPunct="1">
              <a:defRPr>
                <a:solidFill>
                  <a:schemeClr val="tx1"/>
                </a:solidFill>
                <a:latin typeface="Arial" panose="020B0604020202020204" pitchFamily="34" charset="0"/>
                <a:ea typeface="幼圆" panose="02010509060101010101" pitchFamily="49" charset="-122"/>
              </a:defRPr>
            </a:lvl4pPr>
            <a:lvl5pPr indent="0" eaLnBrk="1" fontAlgn="auto" latinLnBrk="0" hangingPunct="1">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幼圆" panose="02010509060101010101" pitchFamily="49" charset="-122"/>
              </a:defRPr>
            </a:lvl1pPr>
            <a:lvl2pPr>
              <a:defRPr>
                <a:solidFill>
                  <a:schemeClr val="tx1"/>
                </a:solidFill>
                <a:latin typeface="Arial" panose="020B0604020202020204" pitchFamily="34" charset="0"/>
                <a:ea typeface="幼圆" panose="02010509060101010101" pitchFamily="49" charset="-122"/>
              </a:defRPr>
            </a:lvl2pPr>
            <a:lvl3pPr>
              <a:defRPr>
                <a:solidFill>
                  <a:schemeClr val="tx1"/>
                </a:solidFill>
                <a:latin typeface="Arial" panose="020B0604020202020204" pitchFamily="34" charset="0"/>
                <a:ea typeface="幼圆" panose="02010509060101010101" pitchFamily="49" charset="-122"/>
              </a:defRPr>
            </a:lvl3pPr>
            <a:lvl4pPr>
              <a:defRPr>
                <a:solidFill>
                  <a:schemeClr val="tx1"/>
                </a:solidFill>
                <a:latin typeface="Arial" panose="020B0604020202020204" pitchFamily="34" charset="0"/>
                <a:ea typeface="幼圆" panose="02010509060101010101" pitchFamily="49" charset="-122"/>
              </a:defRPr>
            </a:lvl4pPr>
            <a:lvl5pPr>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cxnSp>
        <p:nvCxnSpPr>
          <p:cNvPr id="17" name="直接连接符 16"/>
          <p:cNvCxnSpPr/>
          <p:nvPr userDrawn="1">
            <p:custDataLst>
              <p:tags r:id="rId5"/>
            </p:custDataLst>
          </p:nvPr>
        </p:nvCxnSpPr>
        <p:spPr>
          <a:xfrm flipV="1">
            <a:off x="6684963" y="2720658"/>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9"/>
            </p:custDataLst>
          </p:nvPr>
        </p:nvSpPr>
        <p:spPr>
          <a:xfrm>
            <a:off x="6989128" y="3814764"/>
            <a:ext cx="4359910" cy="487680"/>
          </a:xfrm>
        </p:spPr>
        <p:txBody>
          <a:bodyPr vert="horz" wrap="square" lIns="91440" tIns="45720" rIns="91440" bIns="4572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幼圆" panose="02010509060101010101" pitchFamily="49"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
        <p:nvSpPr>
          <p:cNvPr id="2" name="标题 1"/>
          <p:cNvSpPr>
            <a:spLocks noGrp="1"/>
          </p:cNvSpPr>
          <p:nvPr>
            <p:ph type="title" idx="13" hasCustomPrompt="1"/>
            <p:custDataLst>
              <p:tags r:id="rId10"/>
            </p:custDataLst>
          </p:nvPr>
        </p:nvSpPr>
        <p:spPr>
          <a:xfrm>
            <a:off x="6989128" y="2555558"/>
            <a:ext cx="4359910" cy="1172210"/>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0"/>
            <a:ext cx="720090" cy="671816"/>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492862"/>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3"/>
            </p:custDataLst>
          </p:nvPr>
        </p:nvPicPr>
        <p:blipFill>
          <a:blip r:embed="rId4" r:link="rId5" cstate="screen"/>
          <a:stretch>
            <a:fillRect/>
          </a:stretch>
        </p:blipFill>
        <p:spPr>
          <a:xfrm>
            <a:off x="11471910" y="0"/>
            <a:ext cx="720090" cy="671816"/>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screen"/>
          <a:stretch>
            <a:fillRect/>
          </a:stretch>
        </p:blipFill>
        <p:spPr>
          <a:xfrm>
            <a:off x="0" y="0"/>
            <a:ext cx="720090" cy="671816"/>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928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3"/>
            </p:custDataLst>
          </p:nvPr>
        </p:nvPicPr>
        <p:blipFill>
          <a:blip r:embed="rId4" r:link="rId5" cstate="screen"/>
          <a:stretch>
            <a:fillRect/>
          </a:stretch>
        </p:blipFill>
        <p:spPr>
          <a:xfrm>
            <a:off x="11471910" y="6186184"/>
            <a:ext cx="720090" cy="671816"/>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365138"/>
            <a:ext cx="720090" cy="492862"/>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a:stretch>
            <a:fillRect/>
          </a:stretch>
        </p:blipFill>
        <p:spPr>
          <a:xfrm>
            <a:off x="10571797" y="5346414"/>
            <a:ext cx="1620202" cy="1511586"/>
          </a:xfrm>
          <a:prstGeom prst="rect">
            <a:avLst/>
          </a:prstGeom>
        </p:spPr>
      </p:pic>
      <p:pic>
        <p:nvPicPr>
          <p:cNvPr id="8" name="图片 7"/>
          <p:cNvPicPr/>
          <p:nvPr userDrawn="1">
            <p:custDataLst>
              <p:tags r:id="rId6"/>
            </p:custDataLst>
          </p:nvPr>
        </p:nvPicPr>
        <p:blipFill>
          <a:blip r:embed="rId7" r:link="rId8"/>
          <a:stretch>
            <a:fillRect/>
          </a:stretch>
        </p:blipFill>
        <p:spPr>
          <a:xfrm>
            <a:off x="0" y="5749061"/>
            <a:ext cx="1620202" cy="11089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6.xml"/><Relationship Id="rId13" Type="http://schemas.openxmlformats.org/officeDocument/2006/relationships/slideLayout" Target="../slideLayouts/slideLayout18.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5.xml"/></Relationships>
</file>

<file path=ppt/slides/_rels/slide11.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95.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94.xml"/><Relationship Id="rId13" Type="http://schemas.openxmlformats.org/officeDocument/2006/relationships/slideLayout" Target="../slideLayouts/slideLayout18.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9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202.xml"/><Relationship Id="rId1" Type="http://schemas.openxmlformats.org/officeDocument/2006/relationships/tags" Target="../tags/tag20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145.xml"/><Relationship Id="rId1" Type="http://schemas.openxmlformats.org/officeDocument/2006/relationships/tags" Target="../tags/tag144.xml"/></Relationships>
</file>

<file path=ppt/slides/_rels/slide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47.xml"/><Relationship Id="rId10" Type="http://schemas.openxmlformats.org/officeDocument/2006/relationships/slideLayout" Target="../slideLayouts/slideLayout18.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7.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4.xml"/><Relationship Id="rId2" Type="http://schemas.openxmlformats.org/officeDocument/2006/relationships/tags" Target="../tags/tag155.xml"/><Relationship Id="rId1" Type="http://schemas.openxmlformats.org/officeDocument/2006/relationships/tags" Target="../tags/tag154.xml"/></Relationships>
</file>

<file path=ppt/slides/_rels/slide6.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58.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57.xml"/><Relationship Id="rId18" Type="http://schemas.openxmlformats.org/officeDocument/2006/relationships/slideLayout" Target="../slideLayouts/slideLayout18.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6.xml"/></Relationships>
</file>

<file path=ppt/slides/_rels/slide7.xml.rels><?xml version="1.0" encoding="UTF-8" standalone="yes"?>
<Relationships xmlns="http://schemas.openxmlformats.org/package/2006/relationships"><Relationship Id="rId9" Type="http://schemas.openxmlformats.org/officeDocument/2006/relationships/diagramData" Target="../diagrams/data1.xml"/><Relationship Id="rId8" Type="http://schemas.openxmlformats.org/officeDocument/2006/relationships/tags" Target="../tags/tag172.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71.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70.xml"/><Relationship Id="rId15" Type="http://schemas.openxmlformats.org/officeDocument/2006/relationships/slideLayout" Target="../slideLayouts/slideLayout18.xml"/><Relationship Id="rId14" Type="http://schemas.openxmlformats.org/officeDocument/2006/relationships/tags" Target="../tags/tag173.xml"/><Relationship Id="rId13" Type="http://schemas.microsoft.com/office/2007/relationships/diagramDrawing" Target="../diagrams/drawing1.xml"/><Relationship Id="rId12" Type="http://schemas.openxmlformats.org/officeDocument/2006/relationships/diagramColors" Target="../diagrams/colors1.xml"/><Relationship Id="rId11" Type="http://schemas.openxmlformats.org/officeDocument/2006/relationships/diagramQuickStyle" Target="../diagrams/quickStyle1.xml"/><Relationship Id="rId10" Type="http://schemas.openxmlformats.org/officeDocument/2006/relationships/diagramLayout" Target="../diagrams/layout1.xml"/><Relationship Id="rId1" Type="http://schemas.openxmlformats.org/officeDocument/2006/relationships/tags" Target="../tags/tag169.xml"/></Relationships>
</file>

<file path=ppt/slides/_rels/slide8.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76.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75.xml"/><Relationship Id="rId12" Type="http://schemas.openxmlformats.org/officeDocument/2006/relationships/slideLayout" Target="../slideLayouts/slideLayout18.xml"/><Relationship Id="rId11" Type="http://schemas.openxmlformats.org/officeDocument/2006/relationships/tags" Target="../tags/tag179.xml"/><Relationship Id="rId10" Type="http://schemas.openxmlformats.org/officeDocument/2006/relationships/image" Target="../media/image6.jpeg"/><Relationship Id="rId1" Type="http://schemas.openxmlformats.org/officeDocument/2006/relationships/tags" Target="../tags/tag174.xml"/></Relationships>
</file>

<file path=ppt/slides/_rels/slide9.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image" Target="file:///E:\400px_tools/pic_temp/1_pic_quater_left_down.png" TargetMode="External"/><Relationship Id="rId6" Type="http://schemas.openxmlformats.org/officeDocument/2006/relationships/image" Target="../media/image3.png"/><Relationship Id="rId5" Type="http://schemas.openxmlformats.org/officeDocument/2006/relationships/tags" Target="../tags/tag182.xml"/><Relationship Id="rId4" Type="http://schemas.openxmlformats.org/officeDocument/2006/relationships/image" Target="file:///E:\400px_tools/pic_temp/0_pic_quater_right_down.png" TargetMode="External"/><Relationship Id="rId3" Type="http://schemas.openxmlformats.org/officeDocument/2006/relationships/image" Target="../media/image2.png"/><Relationship Id="rId2" Type="http://schemas.openxmlformats.org/officeDocument/2006/relationships/tags" Target="../tags/tag181.xml"/><Relationship Id="rId10" Type="http://schemas.openxmlformats.org/officeDocument/2006/relationships/slideLayout" Target="../slideLayouts/slideLayout18.xml"/><Relationship Id="rId1" Type="http://schemas.openxmlformats.org/officeDocument/2006/relationships/tags" Target="../tags/tag1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标题 17"/>
          <p:cNvSpPr>
            <a:spLocks noGrp="1"/>
          </p:cNvSpPr>
          <p:nvPr>
            <p:ph type="ctrTitle" idx="14"/>
            <p:custDataLst>
              <p:tags r:id="rId1"/>
            </p:custDataLst>
          </p:nvPr>
        </p:nvSpPr>
        <p:spPr>
          <a:xfrm>
            <a:off x="6508115" y="2363470"/>
            <a:ext cx="5544185" cy="2282825"/>
          </a:xfrm>
        </p:spPr>
        <p:txBody>
          <a:bodyPr>
            <a:noAutofit/>
          </a:bodyPr>
          <a:p>
            <a:pPr algn="ctr"/>
            <a:r>
              <a:rPr lang="zh-CN" altLang="en-US" sz="4800" b="1" dirty="0">
                <a:solidFill>
                  <a:schemeClr val="accent1">
                    <a:lumMod val="75000"/>
                  </a:schemeClr>
                </a:solidFill>
                <a:latin typeface="黑体" panose="02010609060101010101" charset="-122"/>
                <a:ea typeface="黑体" panose="02010609060101010101" charset="-122"/>
              </a:rPr>
              <a:t>熟悉婴幼儿传染病的特点及管控措施</a:t>
            </a:r>
            <a:endParaRPr lang="zh-CN" altLang="en-US" sz="4800" b="1" dirty="0">
              <a:solidFill>
                <a:schemeClr val="accent1">
                  <a:lumMod val="75000"/>
                </a:schemeClr>
              </a:solidFill>
              <a:latin typeface="黑体" panose="02010609060101010101" charset="-122"/>
              <a:ea typeface="黑体" panose="02010609060101010101" charset="-122"/>
            </a:endParaRPr>
          </a:p>
        </p:txBody>
      </p:sp>
      <p:sp>
        <p:nvSpPr>
          <p:cNvPr id="100" name="文本框 99"/>
          <p:cNvSpPr txBox="1"/>
          <p:nvPr/>
        </p:nvSpPr>
        <p:spPr>
          <a:xfrm>
            <a:off x="127635" y="202565"/>
            <a:ext cx="6380480" cy="706755"/>
          </a:xfrm>
          <a:prstGeom prst="rect">
            <a:avLst/>
          </a:prstGeom>
          <a:noFill/>
          <a:ln w="9525">
            <a:noFill/>
          </a:ln>
        </p:spPr>
        <p:txBody>
          <a:bodyPr wrap="square">
            <a:spAutoFit/>
          </a:bodyPr>
          <a:p>
            <a:pPr indent="0"/>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模块三 项目一</a:t>
            </a:r>
            <a:r>
              <a:rPr lang="en-US" altLang="zh-CN"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 </a:t>
            </a:r>
            <a:r>
              <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rPr>
              <a:t>任务四</a:t>
            </a:r>
            <a:endParaRPr lang="zh-CN" altLang="en-US" sz="4000" b="1" spc="60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uFillTx/>
              <a:latin typeface="隶书" panose="02010509060101010101" charset="-122"/>
              <a:ea typeface="隶书" panose="02010509060101010101" charset="-122"/>
              <a:cs typeface="隶书" panose="020105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2018665" y="1440180"/>
            <a:ext cx="9436735" cy="266065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情景练习1</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幼儿园托班今天搞亲子活动，乐乐小朋友的爷爷来到教室时，看到刘老师正在开窗通风，爷爷建议刘老师把窗户关上，以免孩子们吹风着凉，容易感冒。在冬天，乐乐家里都是采取紧闭门窗，待在家里取暖不外出的保护措施来给乐乐防病的。</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018665" y="4365625"/>
            <a:ext cx="9579610" cy="138366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问题：你觉得爷爷的这种做法妥当吗？如果你是刘老师，你对爷爷有什么建议？</a:t>
            </a:r>
            <a:endParaRPr lang="zh-CN" altLang="en-US" sz="2800" spc="100" dirty="0">
              <a:solidFill>
                <a:srgbClr val="C00000"/>
              </a:solidFill>
              <a:uFillTx/>
              <a:latin typeface="+mj-ea"/>
              <a:ea typeface="+mj-ea"/>
              <a:cs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608400"/>
            <a:ext cx="12192000" cy="56412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6" name="图片 5"/>
          <p:cNvPicPr/>
          <p:nvPr>
            <p:custDataLst>
              <p:tags r:id="rId2"/>
            </p:custDataLst>
          </p:nvPr>
        </p:nvPicPr>
        <p:blipFill>
          <a:blip r:embed="rId3" r:link="rId4"/>
          <a:stretch>
            <a:fillRect/>
          </a:stretch>
        </p:blipFill>
        <p:spPr>
          <a:xfrm>
            <a:off x="10571797" y="5346414"/>
            <a:ext cx="1620202" cy="1511586"/>
          </a:xfrm>
          <a:prstGeom prst="rect">
            <a:avLst/>
          </a:prstGeom>
        </p:spPr>
      </p:pic>
      <p:pic>
        <p:nvPicPr>
          <p:cNvPr id="7" name="图片 6"/>
          <p:cNvPicPr/>
          <p:nvPr>
            <p:custDataLst>
              <p:tags r:id="rId5"/>
            </p:custDataLst>
          </p:nvPr>
        </p:nvPicPr>
        <p:blipFill>
          <a:blip r:embed="rId6" r:link="rId7"/>
          <a:stretch>
            <a:fillRect/>
          </a:stretch>
        </p:blipFill>
        <p:spPr>
          <a:xfrm>
            <a:off x="0" y="5749061"/>
            <a:ext cx="1620202" cy="1108939"/>
          </a:xfrm>
          <a:prstGeom prst="rect">
            <a:avLst/>
          </a:prstGeom>
        </p:spPr>
      </p:pic>
      <p:sp>
        <p:nvSpPr>
          <p:cNvPr id="3" name="Title 6"/>
          <p:cNvSpPr txBox="1"/>
          <p:nvPr>
            <p:custDataLst>
              <p:tags r:id="rId8"/>
            </p:custDataLst>
          </p:nvPr>
        </p:nvSpPr>
        <p:spPr>
          <a:xfrm>
            <a:off x="195525" y="1770310"/>
            <a:ext cx="1228780" cy="4417200"/>
          </a:xfrm>
          <a:prstGeom prst="rect">
            <a:avLst/>
          </a:prstGeom>
          <a:noFill/>
          <a:ln w="3175">
            <a:noFill/>
            <a:prstDash val="dash"/>
          </a:ln>
        </p:spPr>
        <p:txBody>
          <a:bodyPr vert="eaVert" wrap="square" lIns="90170" tIns="46990" rIns="90170" bIns="4699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10000"/>
              </a:lnSpc>
              <a:defRPr/>
            </a:pPr>
            <a:r>
              <a:rPr lang="zh-CN" altLang="en-US" sz="4000" b="1" spc="100">
                <a:uFillTx/>
                <a:latin typeface="+mj-ea"/>
                <a:ea typeface="+mj-ea"/>
                <a:sym typeface="+mn-ea"/>
              </a:rPr>
              <a:t>岗位情景练习</a:t>
            </a:r>
            <a:endParaRPr lang="zh-CN" altLang="en-US" sz="4000" b="1" spc="100" dirty="0">
              <a:ln w="3175">
                <a:noFill/>
                <a:prstDash val="dash"/>
              </a:ln>
              <a:solidFill>
                <a:schemeClr val="tx1">
                  <a:lumMod val="75000"/>
                  <a:lumOff val="25000"/>
                </a:schemeClr>
              </a:solidFill>
              <a:uFillTx/>
              <a:latin typeface="+mj-ea"/>
              <a:ea typeface="+mj-ea"/>
              <a:cs typeface="微软雅黑" panose="020B0503020204020204" charset="-122"/>
              <a:sym typeface="+mn-ea"/>
            </a:endParaRPr>
          </a:p>
        </p:txBody>
      </p:sp>
      <p:sp>
        <p:nvSpPr>
          <p:cNvPr id="4" name="Title 6"/>
          <p:cNvSpPr txBox="1"/>
          <p:nvPr>
            <p:custDataLst>
              <p:tags r:id="rId9"/>
            </p:custDataLst>
          </p:nvPr>
        </p:nvSpPr>
        <p:spPr>
          <a:xfrm>
            <a:off x="1682115" y="636835"/>
            <a:ext cx="8983220" cy="4417200"/>
          </a:xfrm>
          <a:prstGeom prst="rect">
            <a:avLst/>
          </a:prstGeom>
          <a:noFill/>
          <a:ln w="3175">
            <a:noFill/>
            <a:prstDash val="dash"/>
          </a:ln>
        </p:spPr>
        <p:txBody>
          <a:bodyPr vert="eaVert"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200000"/>
              </a:lnSpc>
            </a:pPr>
            <a:br>
              <a:rPr lang="zh-CN" altLang="en-US" sz="1600" spc="100">
                <a:uFillTx/>
                <a:latin typeface="+mj-ea"/>
                <a:ea typeface="+mj-ea"/>
                <a:sym typeface="+mn-ea"/>
              </a:rPr>
            </a:br>
            <a:endParaRPr lang="zh-CN" altLang="en-US" sz="1600" spc="100" dirty="0">
              <a:uFillTx/>
              <a:latin typeface="+mj-ea"/>
              <a:ea typeface="+mj-ea"/>
              <a:sym typeface="+mn-ea"/>
            </a:endParaRPr>
          </a:p>
          <a:p>
            <a:pPr>
              <a:lnSpc>
                <a:spcPct val="200000"/>
              </a:lnSpc>
            </a:pPr>
            <a:endParaRPr lang="zh-CN" altLang="en-US" sz="1600" spc="300" dirty="0">
              <a:solidFill>
                <a:schemeClr val="tx1">
                  <a:lumMod val="65000"/>
                  <a:lumOff val="35000"/>
                </a:schemeClr>
              </a:solidFill>
              <a:latin typeface="Arial" panose="020B0604020202020204" pitchFamily="34" charset="0"/>
              <a:ea typeface="幼圆" panose="02010509060101010101" pitchFamily="49" charset="-122"/>
            </a:endParaRPr>
          </a:p>
        </p:txBody>
      </p:sp>
      <p:sp>
        <p:nvSpPr>
          <p:cNvPr id="2" name="标题 4"/>
          <p:cNvSpPr>
            <a:spLocks noGrp="1"/>
          </p:cNvSpPr>
          <p:nvPr>
            <p:custDataLst>
              <p:tags r:id="rId10"/>
            </p:custDataLst>
          </p:nvPr>
        </p:nvSpPr>
        <p:spPr>
          <a:xfrm>
            <a:off x="1946275" y="1634490"/>
            <a:ext cx="9436735" cy="1887220"/>
          </a:xfrm>
          <a:prstGeom prst="rect">
            <a:avLst/>
          </a:prstGeom>
        </p:spPr>
        <p:txBody>
          <a:bodyPr vert="horz" wrap="square" lIns="91440" tIns="45720" rIns="91440" bIns="45720" rtlCol="0" anchor="b" anchorCtr="0">
            <a:no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u="none" strike="noStrike" kern="1200" cap="none" spc="400" normalizeH="0">
                <a:solidFill>
                  <a:schemeClr val="tx1">
                    <a:lumMod val="85000"/>
                    <a:lumOff val="15000"/>
                  </a:schemeClr>
                </a:solidFill>
                <a:uFillTx/>
                <a:latin typeface="Arial" panose="020B0604020202020204" pitchFamily="34" charset="0"/>
                <a:ea typeface="汉仪乐喵体W" panose="00020600040101010101" pitchFamily="18" charset="-122"/>
                <a:cs typeface="+mj-cs"/>
              </a:defRPr>
            </a:lvl1pPr>
          </a:lstStyle>
          <a:p>
            <a:pPr algn="just">
              <a:lnSpc>
                <a:spcPct val="150000"/>
              </a:lnSpc>
            </a:pPr>
            <a:r>
              <a:rPr lang="zh-CN" altLang="en-US" sz="2400" b="1" spc="100" dirty="0">
                <a:solidFill>
                  <a:schemeClr val="tx1"/>
                </a:solidFill>
                <a:latin typeface="楷体" panose="02010609060101010101" charset="-122"/>
                <a:ea typeface="楷体" panose="02010609060101010101" charset="-122"/>
                <a:cs typeface="楷体" panose="02010609060101010101" charset="-122"/>
                <a:sym typeface="+mn-ea"/>
              </a:rPr>
              <a:t>情景练习2</a:t>
            </a: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：托育机构黄老师进行入户家访时，看到小宝的奶奶准备给小宝喂奶，冲好奶粉后，奶奶先吸一下奶嘴试一试温度，避免小宝喝奶烫到。</a:t>
            </a:r>
            <a:endPar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1"/>
            </p:custDataLst>
          </p:nvPr>
        </p:nvSpPr>
        <p:spPr>
          <a:xfrm>
            <a:off x="2127250" y="4130040"/>
            <a:ext cx="9255760" cy="1383665"/>
          </a:xfrm>
          <a:prstGeom prst="rect">
            <a:avLst/>
          </a:prstGeom>
          <a:noFill/>
        </p:spPr>
        <p:txBody>
          <a:bodyPr wrap="square" rtlCol="0" anchor="t">
            <a:spAutoFit/>
          </a:bodyPr>
          <a:p>
            <a:pPr algn="l">
              <a:lnSpc>
                <a:spcPct val="150000"/>
              </a:lnSpc>
            </a:pPr>
            <a:r>
              <a:rPr lang="zh-CN" altLang="en-US" sz="2800" spc="100" dirty="0">
                <a:solidFill>
                  <a:srgbClr val="C00000"/>
                </a:solidFill>
                <a:uFillTx/>
                <a:latin typeface="+mj-ea"/>
                <a:ea typeface="+mj-ea"/>
                <a:sym typeface="+mn-ea"/>
              </a:rPr>
              <a:t>问题：你觉得小宝的奶奶这样做妥当吗？为什么？你有什么建议？</a:t>
            </a:r>
            <a:endParaRPr lang="zh-CN" altLang="en-US" sz="2800" spc="100" dirty="0">
              <a:solidFill>
                <a:srgbClr val="C00000"/>
              </a:solidFill>
              <a:uFillTx/>
              <a:latin typeface="+mj-ea"/>
              <a:ea typeface="+mj-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6989128" y="2842578"/>
            <a:ext cx="4359910" cy="1172210"/>
          </a:xfrm>
        </p:spPr>
        <p:txBody>
          <a:bodyPr/>
          <a:lstStyle/>
          <a:p>
            <a:r>
              <a:rPr lang="zh-CN" altLang="en-US"/>
              <a:t>下次见！</a:t>
            </a:r>
            <a:endParaRPr lang="zh-CN" altLang="en-US"/>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2808605" y="851535"/>
            <a:ext cx="9109710" cy="5483225"/>
          </a:xfrm>
        </p:spPr>
        <p:txBody>
          <a:bodyPr>
            <a:noAutofit/>
          </a:bodyPr>
          <a:lstStyle/>
          <a:p>
            <a:pPr algn="l">
              <a:lnSpc>
                <a:spcPct val="150000"/>
              </a:lnSpc>
            </a:pPr>
            <a:r>
              <a:rPr lang="zh-CN" altLang="en-US" sz="2800" b="1" spc="100" dirty="0">
                <a:solidFill>
                  <a:schemeClr val="tx1"/>
                </a:solidFill>
                <a:latin typeface="+mj-ea"/>
                <a:ea typeface="+mj-ea"/>
                <a:cs typeface="+mn-cs"/>
                <a:sym typeface="+mn-ea"/>
              </a:rPr>
              <a:t>一、教学目标</a:t>
            </a:r>
            <a:br>
              <a:rPr lang="zh-CN" altLang="en-US" sz="28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知识目标：</a:t>
            </a:r>
            <a:br>
              <a:rPr lang="zh-CN" altLang="en-US" sz="2400" spc="100" dirty="0">
                <a:solidFill>
                  <a:srgbClr val="C00000"/>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1.熟悉传染病的特征、发生和流行的三个基本条件；</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2.掌握婴幼儿传染病的预防和应对措施。</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能力目标：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1.能够说出传染病常见的传播途径和预防措施；</a:t>
            </a:r>
            <a:b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br>
            <a:r>
              <a:rPr lang="zh-CN" altLang="en-US" sz="2400" spc="100" dirty="0">
                <a:solidFill>
                  <a:schemeClr val="tx1"/>
                </a:solidFill>
                <a:latin typeface="楷体" panose="02010609060101010101" charset="-122"/>
                <a:ea typeface="楷体" panose="02010609060101010101" charset="-122"/>
                <a:cs typeface="楷体" panose="02010609060101010101" charset="-122"/>
                <a:sym typeface="+mn-ea"/>
              </a:rPr>
              <a:t>2.能对托育机构突发传染病事件进行应急处理。</a:t>
            </a:r>
            <a:br>
              <a:rPr lang="zh-CN" altLang="en-US" sz="2400" spc="100" dirty="0">
                <a:solidFill>
                  <a:schemeClr val="tx1"/>
                </a:solidFill>
                <a:latin typeface="+mj-ea"/>
                <a:ea typeface="+mj-ea"/>
                <a:cs typeface="+mn-cs"/>
                <a:sym typeface="+mn-ea"/>
              </a:rPr>
            </a:br>
            <a:r>
              <a:rPr lang="zh-CN" altLang="en-US" sz="2400" b="1" spc="100" dirty="0">
                <a:solidFill>
                  <a:srgbClr val="C00000"/>
                </a:solidFill>
                <a:latin typeface="微软雅黑" panose="020B0503020204020204" charset="-122"/>
                <a:ea typeface="微软雅黑" panose="020B0503020204020204" charset="-122"/>
                <a:cs typeface="+mn-cs"/>
                <a:sym typeface="+mn-ea"/>
              </a:rPr>
              <a:t>素质目标：</a:t>
            </a:r>
            <a:r>
              <a:rPr lang="zh-CN" altLang="en-US" sz="2400" spc="100" dirty="0">
                <a:solidFill>
                  <a:srgbClr val="C00000"/>
                </a:solidFill>
                <a:latin typeface="+mj-ea"/>
                <a:ea typeface="+mj-ea"/>
                <a:cs typeface="+mn-cs"/>
                <a:sym typeface="+mn-ea"/>
              </a:rPr>
              <a:t>	</a:t>
            </a:r>
            <a:br>
              <a:rPr lang="zh-CN" altLang="en-US" sz="2400" spc="100" dirty="0">
                <a:solidFill>
                  <a:schemeClr val="tx1"/>
                </a:solidFill>
                <a:latin typeface="+mj-ea"/>
                <a:ea typeface="+mj-ea"/>
                <a:cs typeface="+mn-cs"/>
                <a:sym typeface="+mn-ea"/>
              </a:rPr>
            </a:br>
            <a:r>
              <a:rPr lang="zh-CN" altLang="en-US" sz="2400" spc="100" dirty="0">
                <a:solidFill>
                  <a:schemeClr val="tx1"/>
                </a:solidFill>
                <a:latin typeface="楷体" panose="02010609060101010101" charset="-122"/>
                <a:ea typeface="楷体" panose="02010609060101010101" charset="-122"/>
                <a:cs typeface="+mn-cs"/>
                <a:sym typeface="+mn-ea"/>
              </a:rPr>
              <a:t>养成良好的卫生习惯，树立对传染病的防范意识</a:t>
            </a:r>
            <a:r>
              <a:rPr lang="zh-CN" altLang="en-US" sz="2400" spc="100" dirty="0">
                <a:solidFill>
                  <a:schemeClr val="tx1"/>
                </a:solidFill>
                <a:latin typeface="楷体" panose="02010609060101010101" charset="-122"/>
                <a:ea typeface="楷体" panose="02010609060101010101" charset="-122"/>
                <a:cs typeface="+mn-cs"/>
                <a:sym typeface="+mn-ea"/>
              </a:rPr>
              <a:t>；同情和关心传染病患儿，发扬责任心、爱心、细心的职业精神。</a:t>
            </a:r>
            <a:r>
              <a:rPr lang="zh-CN" altLang="en-US" sz="2400" spc="100" dirty="0">
                <a:solidFill>
                  <a:schemeClr val="tx1"/>
                </a:solidFill>
                <a:latin typeface="+mj-ea"/>
                <a:ea typeface="+mj-ea"/>
                <a:cs typeface="+mn-cs"/>
                <a:sym typeface="+mn-ea"/>
              </a:rPr>
              <a:t> </a:t>
            </a:r>
            <a:endParaRPr lang="zh-CN" altLang="en-US" sz="2400" spc="100" dirty="0">
              <a:solidFill>
                <a:schemeClr val="tx1"/>
              </a:solidFill>
              <a:latin typeface="+mj-ea"/>
              <a:ea typeface="+mj-ea"/>
              <a:cs typeface="+mn-cs"/>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8"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5" grpId="5"/>
      <p:bldP spid="5" grpId="6"/>
      <p:bldP spid="5" grpId="7"/>
      <p:bldP spid="5" grpId="8"/>
      <p:bldP spid="5" grpId="9"/>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26" name="图片 25"/>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27" name="图片 26"/>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90170" tIns="46990" rIns="90170" bIns="4699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a:ln w="3175">
                  <a:noFill/>
                  <a:prstDash val="dash"/>
                </a:ln>
                <a:latin typeface="+mj-ea"/>
                <a:ea typeface="+mj-ea"/>
                <a:cs typeface="微软雅黑" panose="020B0503020204020204" charset="-122"/>
                <a:sym typeface="+mn-ea"/>
              </a:rPr>
              <a:t>课前答疑</a:t>
            </a:r>
            <a:endParaRPr lang="zh-CN" altLang="en-US" sz="3200" b="1" spc="150" dirty="0">
              <a:ln w="3175">
                <a:noFill/>
                <a:prstDash val="dash"/>
              </a:ln>
              <a:solidFill>
                <a:schemeClr val="dk1">
                  <a:lumMod val="85000"/>
                  <a:lumOff val="15000"/>
                </a:schemeClr>
              </a:solidFill>
              <a:latin typeface="Arial" panose="020B0604020202020204" pitchFamily="34" charset="0"/>
              <a:ea typeface="幼圆" panose="02010509060101010101" pitchFamily="49" charset="-122"/>
              <a:cs typeface="微软雅黑" panose="020B0503020204020204" charset="-122"/>
            </a:endParaRPr>
          </a:p>
        </p:txBody>
      </p:sp>
      <p:sp>
        <p:nvSpPr>
          <p:cNvPr id="2" name="圆角矩形标注 1"/>
          <p:cNvSpPr/>
          <p:nvPr/>
        </p:nvSpPr>
        <p:spPr>
          <a:xfrm>
            <a:off x="2216150" y="1527175"/>
            <a:ext cx="7505700" cy="3324225"/>
          </a:xfrm>
          <a:prstGeom prst="wedgeRoundRectCallout">
            <a:avLst>
              <a:gd name="adj1" fmla="val -51082"/>
              <a:gd name="adj2" fmla="val 73323"/>
              <a:gd name="adj3" fmla="val 16667"/>
            </a:avLst>
          </a:prstGeom>
          <a:gradFill>
            <a:gsLst>
              <a:gs pos="50000">
                <a:srgbClr val="97C8E1"/>
              </a:gs>
              <a:gs pos="0">
                <a:srgbClr val="BADAEB"/>
              </a:gs>
              <a:gs pos="100000">
                <a:srgbClr val="74B5D6"/>
              </a:gs>
            </a:gsLst>
            <a:lin scaled="1"/>
          </a:gradFill>
        </p:spPr>
        <p:style>
          <a:lnRef idx="3">
            <a:schemeClr val="lt1"/>
          </a:lnRef>
          <a:fillRef idx="1">
            <a:schemeClr val="accent5"/>
          </a:fillRef>
          <a:effectRef idx="1">
            <a:schemeClr val="accent5"/>
          </a:effectRef>
          <a:fontRef idx="minor">
            <a:schemeClr val="lt1"/>
          </a:fontRef>
        </p:style>
        <p:txBody>
          <a:bodyPr rtlCol="0" anchor="ctr"/>
          <a:p>
            <a:pPr indent="304800" fontAlgn="auto">
              <a:lnSpc>
                <a:spcPct val="150000"/>
              </a:lnSpc>
            </a:pPr>
            <a:r>
              <a:rPr lang="zh-CN" altLang="en-US" sz="3200" spc="100" dirty="0">
                <a:solidFill>
                  <a:schemeClr val="tx1"/>
                </a:solidFill>
                <a:uFillTx/>
                <a:latin typeface="+mj-ea"/>
                <a:ea typeface="+mj-ea"/>
                <a:sym typeface="+mn-ea"/>
              </a:rPr>
              <a:t>工作单</a:t>
            </a:r>
            <a:r>
              <a:rPr lang="en-US" altLang="zh-CN" sz="3200" spc="100" dirty="0">
                <a:solidFill>
                  <a:schemeClr val="tx1"/>
                </a:solidFill>
                <a:uFillTx/>
                <a:latin typeface="+mj-ea"/>
                <a:ea typeface="+mj-ea"/>
                <a:sym typeface="+mn-ea"/>
              </a:rPr>
              <a:t>1 </a:t>
            </a:r>
            <a:r>
              <a:rPr lang="zh-CN" altLang="en-US" sz="3200" spc="100" dirty="0">
                <a:solidFill>
                  <a:schemeClr val="tx1"/>
                </a:solidFill>
                <a:uFillTx/>
                <a:latin typeface="+mj-ea"/>
                <a:ea typeface="+mj-ea"/>
                <a:sym typeface="+mn-ea"/>
              </a:rPr>
              <a:t>：</a:t>
            </a:r>
            <a:endParaRPr lang="zh-CN" altLang="en-US" sz="3200" b="0" spc="100" dirty="0">
              <a:solidFill>
                <a:schemeClr val="tx1"/>
              </a:solidFill>
              <a:uFillTx/>
              <a:latin typeface="+mj-ea"/>
              <a:ea typeface="+mj-ea"/>
            </a:endParaRPr>
          </a:p>
          <a:p>
            <a:pPr indent="304800" fontAlgn="auto">
              <a:lnSpc>
                <a:spcPct val="150000"/>
              </a:lnSpc>
            </a:pPr>
            <a:r>
              <a:rPr lang="zh-CN" altLang="en-US" sz="3200" spc="100" dirty="0">
                <a:solidFill>
                  <a:schemeClr val="tx1"/>
                </a:solidFill>
                <a:uFillTx/>
                <a:latin typeface="+mj-ea"/>
                <a:ea typeface="+mj-ea"/>
                <a:sym typeface="+mn-ea"/>
              </a:rPr>
              <a:t>了解传染病有哪些特征、传染病的发生要具备哪些基本条件。</a:t>
            </a:r>
            <a:endParaRPr lang="zh-CN" altLang="en-US" sz="3200" b="0" spc="100" dirty="0">
              <a:solidFill>
                <a:schemeClr val="tx1"/>
              </a:solidFill>
              <a:uFillTx/>
              <a:latin typeface="+mj-ea"/>
              <a:ea typeface="+mj-ea"/>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文本框 88"/>
          <p:cNvSpPr txBox="1"/>
          <p:nvPr>
            <p:custDataLst>
              <p:tags r:id="rId1"/>
            </p:custDataLst>
          </p:nvPr>
        </p:nvSpPr>
        <p:spPr>
          <a:xfrm>
            <a:off x="845820" y="1891665"/>
            <a:ext cx="6311265" cy="3935730"/>
          </a:xfrm>
          <a:prstGeom prst="rect">
            <a:avLst/>
          </a:prstGeom>
          <a:noFill/>
        </p:spPr>
        <p:txBody>
          <a:bodyPr wrap="square" lIns="91440" tIns="45720" rIns="91440" bIns="0" anchor="b">
            <a:noAutofit/>
          </a:bodyPr>
          <a:lstStyle/>
          <a:p>
            <a:pPr indent="0" fontAlgn="auto">
              <a:lnSpc>
                <a:spcPct val="200000"/>
              </a:lnSpc>
            </a:pPr>
            <a:r>
              <a:rPr lang="zh-CN" altLang="en-US" sz="3200" b="1" spc="20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一、传染病的特征</a:t>
            </a:r>
            <a:endParaRPr lang="zh-CN" altLang="en-US" sz="3200" b="1" spc="20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a:p>
            <a:pPr indent="0" algn="l" fontAlgn="auto">
              <a:lnSpc>
                <a:spcPct val="200000"/>
              </a:lnSpc>
              <a:buClrTx/>
              <a:buSzTx/>
              <a:buFontTx/>
            </a:pPr>
            <a:r>
              <a:rPr lang="zh-CN" altLang="en-US" sz="3200" b="1" spc="200">
                <a:solidFill>
                  <a:schemeClr val="tx1">
                    <a:lumMod val="85000"/>
                    <a:lumOff val="15000"/>
                  </a:schemeClr>
                </a:solidFill>
                <a:latin typeface="微软雅黑" panose="020B0503020204020204" charset="-122"/>
                <a:ea typeface="微软雅黑" panose="020B0503020204020204" charset="-122"/>
                <a:sym typeface="+mn-ea"/>
              </a:rPr>
              <a:t>二、传染病发生和流行的三个基本环节</a:t>
            </a:r>
            <a:endParaRPr lang="zh-CN" altLang="en-US" sz="3200" b="1" spc="200">
              <a:solidFill>
                <a:schemeClr val="tx1">
                  <a:lumMod val="85000"/>
                  <a:lumOff val="15000"/>
                </a:schemeClr>
              </a:solidFill>
              <a:latin typeface="微软雅黑" panose="020B0503020204020204" charset="-122"/>
              <a:ea typeface="微软雅黑" panose="020B0503020204020204" charset="-122"/>
              <a:sym typeface="+mn-ea"/>
            </a:endParaRPr>
          </a:p>
          <a:p>
            <a:pPr indent="0" algn="l" fontAlgn="auto">
              <a:lnSpc>
                <a:spcPct val="200000"/>
              </a:lnSpc>
              <a:buClrTx/>
              <a:buSzTx/>
              <a:buFontTx/>
            </a:pPr>
            <a:r>
              <a:rPr lang="zh-CN" altLang="en-US" sz="3200" b="1" spc="200">
                <a:solidFill>
                  <a:schemeClr val="tx1">
                    <a:lumMod val="85000"/>
                    <a:lumOff val="15000"/>
                  </a:schemeClr>
                </a:solidFill>
                <a:latin typeface="微软雅黑" panose="020B0503020204020204" charset="-122"/>
                <a:ea typeface="微软雅黑" panose="020B0503020204020204" charset="-122"/>
                <a:sym typeface="+mn-ea"/>
              </a:rPr>
              <a:t>三、婴幼儿传染病的管控措施</a:t>
            </a:r>
            <a:endParaRPr lang="zh-CN" altLang="en-US" sz="3200" b="1" spc="20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2"/>
            </p:custDataLst>
          </p:nvPr>
        </p:nvSpPr>
        <p:spPr>
          <a:xfrm>
            <a:off x="1210627" y="777240"/>
            <a:ext cx="4897120" cy="645160"/>
          </a:xfrm>
          <a:prstGeom prst="rect">
            <a:avLst/>
          </a:prstGeom>
          <a:noFill/>
        </p:spPr>
        <p:txBody>
          <a:bodyPr wrap="square" rtlCol="0" anchor="b" anchorCtr="0">
            <a:normAutofit/>
          </a:bodyPr>
          <a:lstStyle/>
          <a:p>
            <a:r>
              <a:rPr lang="zh-CN" altLang="en-US" sz="3600" spc="600" dirty="0">
                <a:solidFill>
                  <a:schemeClr val="tx1">
                    <a:lumMod val="85000"/>
                    <a:lumOff val="15000"/>
                  </a:schemeClr>
                </a:solidFill>
                <a:latin typeface="Arial" panose="020B0604020202020204" pitchFamily="34" charset="0"/>
                <a:ea typeface="汉仪乐喵体W" panose="00020600040101010101" pitchFamily="18" charset="-122"/>
                <a:sym typeface="Arial" panose="020B0604020202020204" pitchFamily="34" charset="0"/>
              </a:rPr>
              <a:t>目录/CONTENTS</a:t>
            </a:r>
            <a:endParaRPr lang="zh-CN" altLang="en-US" sz="3600" spc="600" dirty="0">
              <a:solidFill>
                <a:schemeClr val="tx1">
                  <a:lumMod val="85000"/>
                  <a:lumOff val="15000"/>
                </a:schemeClr>
              </a:solidFill>
              <a:latin typeface="Arial" panose="020B0604020202020204" pitchFamily="34" charset="0"/>
              <a:ea typeface="汉仪乐喵体W" panose="00020600040101010101" pitchFamily="18" charset="-122"/>
              <a:sym typeface="Arial" panose="020B0604020202020204" pitchFamily="34" charset="0"/>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14"/>
            <p:custDataLst>
              <p:tags r:id="rId1"/>
            </p:custDataLst>
          </p:nvPr>
        </p:nvSpPr>
        <p:spPr>
          <a:xfrm>
            <a:off x="3308350" y="1785620"/>
            <a:ext cx="7897495" cy="1927225"/>
          </a:xfrm>
        </p:spPr>
        <p:txBody>
          <a:bodyPr>
            <a:normAutofit/>
          </a:bodyPr>
          <a:lstStyle/>
          <a:p>
            <a:pPr>
              <a:lnSpc>
                <a:spcPct val="150000"/>
              </a:lnSpc>
            </a:pPr>
            <a:r>
              <a:rPr lang="zh-CN" altLang="en-US" sz="3600" spc="0" dirty="0">
                <a:solidFill>
                  <a:schemeClr val="tx1"/>
                </a:solidFill>
                <a:latin typeface="+mn-lt"/>
                <a:ea typeface="+mn-ea"/>
                <a:cs typeface="+mn-cs"/>
                <a:sym typeface="+mn-ea"/>
              </a:rPr>
              <a:t>思考：同学们知道的传染病有哪些?</a:t>
            </a:r>
            <a:br>
              <a:rPr lang="zh-CN" altLang="en-US" sz="3600" spc="0" dirty="0">
                <a:solidFill>
                  <a:schemeClr val="tx1"/>
                </a:solidFill>
                <a:latin typeface="+mn-lt"/>
                <a:ea typeface="+mn-ea"/>
                <a:cs typeface="+mn-cs"/>
                <a:sym typeface="+mn-ea"/>
              </a:rPr>
            </a:br>
            <a:r>
              <a:rPr lang="zh-CN" altLang="en-US" sz="3600" spc="0" dirty="0">
                <a:solidFill>
                  <a:schemeClr val="tx1"/>
                </a:solidFill>
                <a:latin typeface="+mn-lt"/>
                <a:ea typeface="+mn-ea"/>
                <a:cs typeface="+mn-cs"/>
                <a:sym typeface="+mn-ea"/>
              </a:rPr>
              <a:t> </a:t>
            </a:r>
            <a:r>
              <a:rPr lang="en-US" altLang="zh-CN" sz="3600" spc="0" dirty="0">
                <a:solidFill>
                  <a:schemeClr val="tx1"/>
                </a:solidFill>
                <a:latin typeface="+mn-lt"/>
                <a:ea typeface="+mn-ea"/>
                <a:cs typeface="+mn-cs"/>
                <a:sym typeface="+mn-ea"/>
              </a:rPr>
              <a:t>        </a:t>
            </a:r>
            <a:r>
              <a:rPr lang="zh-CN" altLang="en-US" sz="3600" spc="0" dirty="0">
                <a:solidFill>
                  <a:schemeClr val="tx1"/>
                </a:solidFill>
                <a:latin typeface="+mn-lt"/>
                <a:ea typeface="+mn-ea"/>
                <a:cs typeface="+mn-cs"/>
                <a:sym typeface="+mn-ea"/>
              </a:rPr>
              <a:t>它们是怎样传播的？</a:t>
            </a:r>
            <a:endParaRPr lang="zh-CN" altLang="en-US" sz="3600" spc="0" dirty="0">
              <a:solidFill>
                <a:schemeClr val="tx1"/>
              </a:solidFill>
              <a:latin typeface="+mn-lt"/>
              <a:ea typeface="+mn-ea"/>
              <a:cs typeface="+mn-cs"/>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2" name="Title 6"/>
          <p:cNvSpPr txBox="1"/>
          <p:nvPr>
            <p:custDataLst>
              <p:tags r:id="rId8"/>
            </p:custDataLst>
          </p:nvPr>
        </p:nvSpPr>
        <p:spPr>
          <a:xfrm>
            <a:off x="608330" y="172085"/>
            <a:ext cx="9063990" cy="60833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一、传染病的特征</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2" name="文本框 1"/>
          <p:cNvSpPr txBox="1"/>
          <p:nvPr>
            <p:custDataLst>
              <p:tags r:id="rId9"/>
            </p:custDataLst>
          </p:nvPr>
        </p:nvSpPr>
        <p:spPr>
          <a:xfrm>
            <a:off x="4049395" y="1581150"/>
            <a:ext cx="7422515" cy="119634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包括病毒、细菌、真菌或寄生虫等。以病毒和细菌最常见。</a:t>
            </a:r>
            <a:endPar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custDataLst>
              <p:tags r:id="rId10"/>
            </p:custDataLst>
          </p:nvPr>
        </p:nvSpPr>
        <p:spPr>
          <a:xfrm>
            <a:off x="4049395" y="2886075"/>
            <a:ext cx="7287895" cy="753110"/>
          </a:xfrm>
          <a:prstGeom prst="rect">
            <a:avLst/>
          </a:prstGeom>
          <a:noFill/>
        </p:spPr>
        <p:txBody>
          <a:bodyPr wrap="square" lIns="90000" tIns="0" rIns="90000" bIns="46800"/>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l" fontAlgn="auto">
              <a:lnSpc>
                <a:spcPct val="150000"/>
              </a:lnSpc>
              <a:buClrTx/>
              <a:buSzTx/>
              <a:buFontTx/>
            </a:pPr>
            <a:r>
              <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传染性是传染病与其他类别疾病的主要区别。</a:t>
            </a:r>
            <a:endPar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9" name="文本框 28"/>
          <p:cNvSpPr txBox="1"/>
          <p:nvPr>
            <p:custDataLst>
              <p:tags r:id="rId11"/>
            </p:custDataLst>
          </p:nvPr>
        </p:nvSpPr>
        <p:spPr>
          <a:xfrm>
            <a:off x="4049395" y="4182110"/>
            <a:ext cx="7023735" cy="76327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l" fontAlgn="auto">
              <a:lnSpc>
                <a:spcPct val="150000"/>
              </a:lnSpc>
              <a:buClrTx/>
              <a:buSzTx/>
              <a:buFontTx/>
            </a:pPr>
            <a:r>
              <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在一定条件下，传染病能在人群中广泛传播蔓延。</a:t>
            </a:r>
            <a:endPar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nvGrpSpPr>
          <p:cNvPr id="36" name="组合 35"/>
          <p:cNvGrpSpPr/>
          <p:nvPr/>
        </p:nvGrpSpPr>
        <p:grpSpPr>
          <a:xfrm>
            <a:off x="608330" y="1807210"/>
            <a:ext cx="3602990" cy="4197350"/>
            <a:chOff x="958" y="2846"/>
            <a:chExt cx="5674" cy="6610"/>
          </a:xfrm>
        </p:grpSpPr>
        <p:sp>
          <p:nvSpPr>
            <p:cNvPr id="3" name="文本框 2"/>
            <p:cNvSpPr txBox="1"/>
            <p:nvPr>
              <p:custDataLst>
                <p:tags r:id="rId12"/>
              </p:custDataLst>
            </p:nvPr>
          </p:nvSpPr>
          <p:spPr>
            <a:xfrm>
              <a:off x="1474" y="2846"/>
              <a:ext cx="3737" cy="6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lnSpc>
                  <a:spcPct val="120000"/>
                </a:lnSpc>
              </a:pPr>
              <a:r>
                <a:rPr lang="zh-CN" altLang="en-US" sz="2800" dirty="0">
                  <a:sym typeface="Arial" panose="020B0604020202020204" pitchFamily="34" charset="0"/>
                </a:rPr>
                <a:t>（一）病原体</a:t>
              </a:r>
              <a:endParaRPr lang="zh-CN" altLang="en-US" sz="2800" b="1" spc="300" dirty="0">
                <a:solidFill>
                  <a:schemeClr val="tx1">
                    <a:lumMod val="85000"/>
                    <a:lumOff val="15000"/>
                  </a:schemeClr>
                </a:solidFill>
                <a:latin typeface="Arial" panose="020B0604020202020204" pitchFamily="34" charset="0"/>
                <a:ea typeface="幼圆" panose="02010509060101010101" pitchFamily="49" charset="-122"/>
                <a:cs typeface="+mj-cs"/>
                <a:sym typeface="Arial" panose="020B0604020202020204" pitchFamily="34" charset="0"/>
              </a:endParaRPr>
            </a:p>
          </p:txBody>
        </p:sp>
        <p:sp>
          <p:nvSpPr>
            <p:cNvPr id="4" name="文本框 3"/>
            <p:cNvSpPr txBox="1"/>
            <p:nvPr>
              <p:custDataLst>
                <p:tags r:id="rId13"/>
              </p:custDataLst>
            </p:nvPr>
          </p:nvSpPr>
          <p:spPr>
            <a:xfrm>
              <a:off x="1280" y="4670"/>
              <a:ext cx="3931" cy="6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lnSpc>
                  <a:spcPct val="120000"/>
                </a:lnSpc>
                <a:buClrTx/>
                <a:buSzTx/>
                <a:buFontTx/>
              </a:pPr>
              <a:r>
                <a:rPr lang="zh-CN" altLang="en-US" sz="2800" dirty="0">
                  <a:sym typeface="Arial" panose="020B0604020202020204" pitchFamily="34" charset="0"/>
                </a:rPr>
                <a:t>（二）传染性</a:t>
              </a:r>
              <a:endParaRPr lang="zh-CN" altLang="en-US" sz="2800" dirty="0">
                <a:sym typeface="Arial" panose="020B0604020202020204" pitchFamily="34" charset="0"/>
              </a:endParaRPr>
            </a:p>
          </p:txBody>
        </p:sp>
        <p:sp>
          <p:nvSpPr>
            <p:cNvPr id="7" name="文本框 6"/>
            <p:cNvSpPr txBox="1"/>
            <p:nvPr>
              <p:custDataLst>
                <p:tags r:id="rId14"/>
              </p:custDataLst>
            </p:nvPr>
          </p:nvSpPr>
          <p:spPr>
            <a:xfrm>
              <a:off x="958" y="6753"/>
              <a:ext cx="4843" cy="620"/>
            </a:xfrm>
            <a:prstGeom prst="rect">
              <a:avLst/>
            </a:prstGeom>
            <a:noFill/>
          </p:spPr>
          <p:txBody>
            <a:bodyPr wrap="square" lIns="90000" tIns="46800" rIns="90000" bIns="0" anchor="b" anchorCtr="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pPr>
              <a:r>
                <a:rPr lang="en-US" altLang="zh-CN" sz="2800" spc="300">
                  <a:solidFill>
                    <a:schemeClr val="tx1">
                      <a:lumMod val="85000"/>
                      <a:lumOff val="15000"/>
                    </a:schemeClr>
                  </a:solidFill>
                  <a:latin typeface="微软雅黑" panose="020B0503020204020204" charset="-122"/>
                  <a:ea typeface="微软雅黑" panose="020B0503020204020204" charset="-122"/>
                  <a:cs typeface="+mj-cs"/>
                  <a:sym typeface="Arial" panose="020B0604020202020204" pitchFamily="34" charset="0"/>
                </a:rPr>
                <a:t>  </a:t>
              </a:r>
              <a:endParaRPr lang="en-US" altLang="zh-CN" sz="2800" spc="300">
                <a:solidFill>
                  <a:schemeClr val="tx1">
                    <a:lumMod val="85000"/>
                    <a:lumOff val="15000"/>
                  </a:schemeClr>
                </a:solidFill>
                <a:latin typeface="微软雅黑" panose="020B0503020204020204" charset="-122"/>
                <a:ea typeface="微软雅黑" panose="020B0503020204020204" charset="-122"/>
                <a:cs typeface="+mj-cs"/>
                <a:sym typeface="Arial" panose="020B0604020202020204" pitchFamily="34" charset="0"/>
              </a:endParaRPr>
            </a:p>
            <a:p>
              <a:pPr>
                <a:lnSpc>
                  <a:spcPct val="120000"/>
                </a:lnSpc>
              </a:pPr>
              <a:r>
                <a:rPr lang="en-US" altLang="zh-CN" sz="2800" spc="300">
                  <a:solidFill>
                    <a:schemeClr val="tx1">
                      <a:lumMod val="85000"/>
                      <a:lumOff val="15000"/>
                    </a:schemeClr>
                  </a:solidFill>
                  <a:latin typeface="微软雅黑" panose="020B0503020204020204" charset="-122"/>
                  <a:ea typeface="微软雅黑" panose="020B0503020204020204" charset="-122"/>
                  <a:cs typeface="+mj-cs"/>
                  <a:sym typeface="Arial" panose="020B0604020202020204" pitchFamily="34" charset="0"/>
                </a:rPr>
                <a:t>  </a:t>
              </a:r>
              <a:r>
                <a:rPr lang="zh-CN" altLang="en-US" sz="2800" spc="300">
                  <a:solidFill>
                    <a:schemeClr val="tx1">
                      <a:lumMod val="85000"/>
                      <a:lumOff val="15000"/>
                    </a:schemeClr>
                  </a:solidFill>
                  <a:latin typeface="微软雅黑" panose="020B0503020204020204" charset="-122"/>
                  <a:ea typeface="微软雅黑" panose="020B0503020204020204" charset="-122"/>
                  <a:cs typeface="+mj-cs"/>
                  <a:sym typeface="Arial" panose="020B0604020202020204" pitchFamily="34" charset="0"/>
                </a:rPr>
                <a:t>（三）流行性</a:t>
              </a:r>
              <a:endParaRPr lang="zh-CN" altLang="en-US" sz="2800" spc="300">
                <a:solidFill>
                  <a:schemeClr val="tx1">
                    <a:lumMod val="85000"/>
                    <a:lumOff val="1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31" name="文本框 30"/>
            <p:cNvSpPr txBox="1"/>
            <p:nvPr>
              <p:custDataLst>
                <p:tags r:id="rId15"/>
              </p:custDataLst>
            </p:nvPr>
          </p:nvSpPr>
          <p:spPr>
            <a:xfrm>
              <a:off x="1280" y="8836"/>
              <a:ext cx="5353" cy="620"/>
            </a:xfrm>
            <a:prstGeom prst="rect">
              <a:avLst/>
            </a:prstGeom>
            <a:noFill/>
          </p:spPr>
          <p:txBody>
            <a:bodyPr wrap="square" lIns="90000" tIns="46800" rIns="90000" bIns="0" anchor="b" anchorCtr="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lnSpc>
                  <a:spcPct val="120000"/>
                </a:lnSpc>
              </a:pPr>
              <a:r>
                <a:rPr lang="zh-CN" altLang="en-US" sz="2800" spc="300">
                  <a:solidFill>
                    <a:schemeClr val="tx1">
                      <a:lumMod val="85000"/>
                      <a:lumOff val="15000"/>
                    </a:schemeClr>
                  </a:solidFill>
                  <a:latin typeface="微软雅黑" panose="020B0503020204020204" charset="-122"/>
                  <a:ea typeface="微软雅黑" panose="020B0503020204020204" charset="-122"/>
                  <a:cs typeface="+mj-cs"/>
                  <a:sym typeface="Arial" panose="020B0604020202020204" pitchFamily="34" charset="0"/>
                </a:rPr>
                <a:t>（四）感染后免疫</a:t>
              </a:r>
              <a:endParaRPr lang="zh-CN" altLang="en-US" sz="2800" spc="300">
                <a:solidFill>
                  <a:schemeClr val="tx1">
                    <a:lumMod val="85000"/>
                    <a:lumOff val="15000"/>
                  </a:schemeClr>
                </a:solidFill>
                <a:latin typeface="微软雅黑" panose="020B0503020204020204" charset="-122"/>
                <a:ea typeface="微软雅黑" panose="020B0503020204020204" charset="-122"/>
                <a:cs typeface="+mj-cs"/>
                <a:sym typeface="Arial" panose="020B0604020202020204" pitchFamily="34" charset="0"/>
              </a:endParaRPr>
            </a:p>
          </p:txBody>
        </p:sp>
      </p:grpSp>
      <p:sp>
        <p:nvSpPr>
          <p:cNvPr id="32" name="文本框 31"/>
          <p:cNvSpPr txBox="1"/>
          <p:nvPr>
            <p:custDataLst>
              <p:tags r:id="rId16"/>
            </p:custDataLst>
          </p:nvPr>
        </p:nvSpPr>
        <p:spPr>
          <a:xfrm>
            <a:off x="4211955" y="5351780"/>
            <a:ext cx="7259955" cy="1315085"/>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l" fontAlgn="auto">
              <a:lnSpc>
                <a:spcPct val="150000"/>
              </a:lnSpc>
              <a:buClrTx/>
              <a:buSzTx/>
              <a:buFontTx/>
            </a:pPr>
            <a:r>
              <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人体感染病原体后，能产生对该病原体及其产物的特异性免疫。</a:t>
            </a:r>
            <a:endParaRPr lang="zh-CN" altLang="en-US" sz="2400" spc="15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custDataLst>
      <p:tags r:id="rId1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099820" y="551435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87630" y="6059703"/>
            <a:ext cx="720090" cy="492862"/>
          </a:xfrm>
          <a:prstGeom prst="rect">
            <a:avLst/>
          </a:prstGeom>
        </p:spPr>
      </p:pic>
      <p:sp>
        <p:nvSpPr>
          <p:cNvPr id="12" name="Title 6"/>
          <p:cNvSpPr txBox="1"/>
          <p:nvPr>
            <p:custDataLst>
              <p:tags r:id="rId8"/>
            </p:custDataLst>
          </p:nvPr>
        </p:nvSpPr>
        <p:spPr>
          <a:xfrm>
            <a:off x="608330" y="172085"/>
            <a:ext cx="9063990" cy="60833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二、传染病发生和流行的三个基本环节</a:t>
            </a:r>
            <a:endParaRPr lang="zh-CN" altLang="en-US" sz="3200" b="1" spc="150" dirty="0">
              <a:ln w="3175">
                <a:noFill/>
                <a:prstDash val="dash"/>
              </a:ln>
              <a:solidFill>
                <a:schemeClr val="tx1"/>
              </a:solidFill>
              <a:latin typeface="+mj-ea"/>
              <a:ea typeface="+mj-ea"/>
              <a:cs typeface="微软雅黑" panose="020B0503020204020204" charset="-122"/>
            </a:endParaRPr>
          </a:p>
        </p:txBody>
      </p:sp>
      <p:graphicFrame>
        <p:nvGraphicFramePr>
          <p:cNvPr id="5" name="图示 4"/>
          <p:cNvGraphicFramePr/>
          <p:nvPr/>
        </p:nvGraphicFramePr>
        <p:xfrm>
          <a:off x="1819910" y="1569085"/>
          <a:ext cx="8726805" cy="435673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0" name="文本框 99"/>
          <p:cNvSpPr txBox="1"/>
          <p:nvPr/>
        </p:nvSpPr>
        <p:spPr>
          <a:xfrm>
            <a:off x="7154545" y="1281430"/>
            <a:ext cx="4912995" cy="1753235"/>
          </a:xfrm>
          <a:prstGeom prst="rect">
            <a:avLst/>
          </a:prstGeom>
          <a:noFill/>
          <a:ln w="9525">
            <a:noFill/>
          </a:ln>
        </p:spPr>
        <p:txBody>
          <a:bodyPr wrap="square">
            <a:spAutoFit/>
          </a:bodyPr>
          <a:p>
            <a:pPr indent="0" fontAlgn="auto">
              <a:lnSpc>
                <a:spcPct val="150000"/>
              </a:lnSpc>
            </a:pPr>
            <a:r>
              <a:rPr lang="zh-CN" altLang="en-US" sz="2400" b="0" spc="150">
                <a:solidFill>
                  <a:schemeClr val="tx1">
                    <a:lumMod val="85000"/>
                    <a:lumOff val="15000"/>
                  </a:schemeClr>
                </a:solidFill>
                <a:latin typeface="微软雅黑" panose="020B0503020204020204" charset="-122"/>
                <a:ea typeface="微软雅黑" panose="020B0503020204020204" charset="-122"/>
              </a:rPr>
              <a:t>传染源是指体内有病原体生存、繁殖，并能将病原体排出体外的人或动物。</a:t>
            </a:r>
            <a:endParaRPr lang="zh-CN" altLang="en-US" b="0">
              <a:ea typeface="宋体" panose="02010600030101010101" pitchFamily="2" charset="-122"/>
            </a:endParaRPr>
          </a:p>
        </p:txBody>
      </p:sp>
      <p:sp>
        <p:nvSpPr>
          <p:cNvPr id="6" name="文本框 5"/>
          <p:cNvSpPr txBox="1"/>
          <p:nvPr/>
        </p:nvSpPr>
        <p:spPr>
          <a:xfrm>
            <a:off x="8547735" y="4179570"/>
            <a:ext cx="3519805" cy="1753235"/>
          </a:xfrm>
          <a:prstGeom prst="rect">
            <a:avLst/>
          </a:prstGeom>
          <a:noFill/>
          <a:ln w="9525">
            <a:noFill/>
          </a:ln>
        </p:spPr>
        <p:txBody>
          <a:bodyPr wrap="square">
            <a:spAutoFit/>
          </a:bodyPr>
          <a:p>
            <a:pPr algn="l">
              <a:lnSpc>
                <a:spcPct val="150000"/>
              </a:lnSpc>
              <a:buClrTx/>
              <a:buSzTx/>
              <a:buFontTx/>
            </a:pPr>
            <a:r>
              <a:rPr lang="zh-CN" altLang="en-US" sz="2400" b="0" spc="150">
                <a:solidFill>
                  <a:schemeClr val="tx1">
                    <a:lumMod val="85000"/>
                    <a:lumOff val="15000"/>
                  </a:schemeClr>
                </a:solidFill>
                <a:latin typeface="微软雅黑" panose="020B0503020204020204" charset="-122"/>
                <a:ea typeface="微软雅黑" panose="020B0503020204020204" charset="-122"/>
              </a:rPr>
              <a:t>指病原体自传染源体内排出后，到达另一个易感者所经过的途径。</a:t>
            </a:r>
            <a:endParaRPr lang="zh-CN" altLang="en-US" sz="2400" b="0" spc="150">
              <a:solidFill>
                <a:schemeClr val="tx1">
                  <a:lumMod val="85000"/>
                  <a:lumOff val="15000"/>
                </a:schemeClr>
              </a:solidFill>
              <a:latin typeface="微软雅黑" panose="020B0503020204020204" charset="-122"/>
              <a:ea typeface="微软雅黑" panose="020B0503020204020204" charset="-122"/>
            </a:endParaRPr>
          </a:p>
        </p:txBody>
      </p:sp>
      <p:sp>
        <p:nvSpPr>
          <p:cNvPr id="7" name="文本框 6"/>
          <p:cNvSpPr txBox="1"/>
          <p:nvPr/>
        </p:nvSpPr>
        <p:spPr>
          <a:xfrm>
            <a:off x="237490" y="2486025"/>
            <a:ext cx="4592320" cy="2306955"/>
          </a:xfrm>
          <a:prstGeom prst="rect">
            <a:avLst/>
          </a:prstGeom>
          <a:noFill/>
          <a:ln w="9525">
            <a:noFill/>
          </a:ln>
        </p:spPr>
        <p:txBody>
          <a:bodyPr wrap="square">
            <a:spAutoFit/>
          </a:bodyPr>
          <a:p>
            <a:pPr algn="l">
              <a:lnSpc>
                <a:spcPct val="150000"/>
              </a:lnSpc>
              <a:buClrTx/>
              <a:buSzTx/>
              <a:buFontTx/>
            </a:pPr>
            <a:r>
              <a:rPr lang="zh-CN" altLang="en-US" sz="2400" b="0" spc="150">
                <a:solidFill>
                  <a:schemeClr val="tx1">
                    <a:lumMod val="85000"/>
                    <a:lumOff val="15000"/>
                  </a:schemeClr>
                </a:solidFill>
                <a:latin typeface="微软雅黑" panose="020B0503020204020204" charset="-122"/>
                <a:ea typeface="微软雅黑" panose="020B0503020204020204" charset="-122"/>
              </a:rPr>
              <a:t>对某种传染病缺乏特异性免疫力而容易受到该传染病感染的人称为易感者。易感者作为一个群体，统称为易感人群。</a:t>
            </a:r>
            <a:endParaRPr lang="zh-CN" altLang="en-US" sz="2400" b="0" spc="150">
              <a:solidFill>
                <a:schemeClr val="tx1">
                  <a:lumMod val="85000"/>
                  <a:lumOff val="15000"/>
                </a:schemeClr>
              </a:solidFill>
              <a:latin typeface="微软雅黑" panose="020B0503020204020204" charset="-122"/>
              <a:ea typeface="微软雅黑" panose="020B0503020204020204" charset="-122"/>
            </a:endParaRPr>
          </a:p>
        </p:txBody>
      </p:sp>
    </p:spTree>
    <p:custDataLst>
      <p:tags r:id="rId1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2" name="Title 6"/>
          <p:cNvSpPr txBox="1"/>
          <p:nvPr>
            <p:custDataLst>
              <p:tags r:id="rId8"/>
            </p:custDataLst>
          </p:nvPr>
        </p:nvSpPr>
        <p:spPr>
          <a:xfrm>
            <a:off x="608330" y="172085"/>
            <a:ext cx="9063990" cy="60833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三、婴幼儿传染病的管控措施</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100" name="文本框 99"/>
          <p:cNvSpPr txBox="1"/>
          <p:nvPr/>
        </p:nvSpPr>
        <p:spPr>
          <a:xfrm>
            <a:off x="1477010" y="1408430"/>
            <a:ext cx="5080000" cy="521970"/>
          </a:xfrm>
          <a:prstGeom prst="rect">
            <a:avLst/>
          </a:prstGeom>
          <a:noFill/>
          <a:ln w="9525">
            <a:noFill/>
          </a:ln>
        </p:spPr>
        <p:txBody>
          <a:bodyPr>
            <a:spAutoFit/>
          </a:bodyPr>
          <a:p>
            <a:pPr algn="l">
              <a:buClrTx/>
              <a:buSzTx/>
              <a:buFontTx/>
            </a:pPr>
            <a:r>
              <a:rPr lang="zh-CN" altLang="en-US" sz="2800" dirty="0"/>
              <a:t>（一）预防措施</a:t>
            </a:r>
            <a:endParaRPr lang="zh-CN" altLang="en-US" sz="2800" dirty="0"/>
          </a:p>
        </p:txBody>
      </p:sp>
      <p:sp>
        <p:nvSpPr>
          <p:cNvPr id="2" name="文本框 1"/>
          <p:cNvSpPr txBox="1"/>
          <p:nvPr/>
        </p:nvSpPr>
        <p:spPr>
          <a:xfrm>
            <a:off x="1477010" y="2314575"/>
            <a:ext cx="6003925" cy="4058920"/>
          </a:xfrm>
          <a:prstGeom prst="rect">
            <a:avLst/>
          </a:prstGeom>
          <a:noFill/>
          <a:ln w="9525">
            <a:noFill/>
          </a:ln>
        </p:spPr>
        <p:txBody>
          <a:bodyPr wrap="square">
            <a:noAutofit/>
          </a:bodyPr>
          <a:p>
            <a:pPr indent="0" fontAlgn="auto">
              <a:lnSpc>
                <a:spcPct val="200000"/>
              </a:lnSpc>
            </a:pPr>
            <a:r>
              <a:rPr lang="zh-CN" altLang="en-US" sz="2400" b="0" spc="50" dirty="0" smtClean="0">
                <a:ln w="3175">
                  <a:noFill/>
                  <a:prstDash val="dash"/>
                </a:ln>
                <a:effectLst/>
                <a:latin typeface="+mj-ea"/>
                <a:ea typeface="+mj-ea"/>
                <a:cs typeface="微软雅黑" panose="020B0503020204020204" charset="-122"/>
              </a:rPr>
              <a:t>1.开窗通风，保持室内空气新鲜2.预防性消毒，切断传播途径3.做好晨检和日常观察4.帮助婴幼儿养成良好的卫生习惯5.定期健康检查，及时与家长联系</a:t>
            </a:r>
            <a:endParaRPr lang="zh-CN" b="0">
              <a:ea typeface="宋体" panose="02010600030101010101" pitchFamily="2" charset="-122"/>
            </a:endParaRPr>
          </a:p>
          <a:p>
            <a:endParaRPr lang="zh-CN" altLang="en-US" b="0">
              <a:ea typeface="宋体" panose="02010600030101010101" pitchFamily="2" charset="-122"/>
            </a:endParaRPr>
          </a:p>
        </p:txBody>
      </p:sp>
      <p:pic>
        <p:nvPicPr>
          <p:cNvPr id="3" name="图片 2"/>
          <p:cNvPicPr/>
          <p:nvPr>
            <p:custDataLst>
              <p:tags r:id="rId9"/>
            </p:custDataLst>
          </p:nvPr>
        </p:nvPicPr>
        <p:blipFill>
          <a:blip r:embed="rId10"/>
          <a:stretch>
            <a:fillRect/>
          </a:stretch>
        </p:blipFill>
        <p:spPr>
          <a:xfrm>
            <a:off x="7851775" y="2211705"/>
            <a:ext cx="3820160" cy="3465830"/>
          </a:xfrm>
          <a:prstGeom prst="rect">
            <a:avLst/>
          </a:prstGeom>
          <a:noFill/>
          <a:ln w="9525">
            <a:noFill/>
          </a:ln>
        </p:spPr>
      </p:pic>
    </p:spTree>
    <p:custDataLst>
      <p:tags r:id="rId1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10" name="图片 9"/>
          <p:cNvPicPr/>
          <p:nvPr>
            <p:custDataLst>
              <p:tags r:id="rId2"/>
            </p:custDataLst>
          </p:nvPr>
        </p:nvPicPr>
        <p:blipFill>
          <a:blip r:embed="rId3" r:link="rId4" cstate="screen"/>
          <a:stretch>
            <a:fillRect/>
          </a:stretch>
        </p:blipFill>
        <p:spPr>
          <a:xfrm>
            <a:off x="11471910" y="6186184"/>
            <a:ext cx="720090" cy="671816"/>
          </a:xfrm>
          <a:prstGeom prst="rect">
            <a:avLst/>
          </a:prstGeom>
        </p:spPr>
      </p:pic>
      <p:pic>
        <p:nvPicPr>
          <p:cNvPr id="11" name="图片 10"/>
          <p:cNvPicPr/>
          <p:nvPr>
            <p:custDataLst>
              <p:tags r:id="rId5"/>
            </p:custDataLst>
          </p:nvPr>
        </p:nvPicPr>
        <p:blipFill>
          <a:blip r:embed="rId6" r:link="rId7" cstate="screen"/>
          <a:stretch>
            <a:fillRect/>
          </a:stretch>
        </p:blipFill>
        <p:spPr>
          <a:xfrm>
            <a:off x="0" y="6365138"/>
            <a:ext cx="720090" cy="492862"/>
          </a:xfrm>
          <a:prstGeom prst="rect">
            <a:avLst/>
          </a:prstGeom>
        </p:spPr>
      </p:pic>
      <p:sp>
        <p:nvSpPr>
          <p:cNvPr id="12" name="Title 6"/>
          <p:cNvSpPr txBox="1"/>
          <p:nvPr>
            <p:custDataLst>
              <p:tags r:id="rId8"/>
            </p:custDataLst>
          </p:nvPr>
        </p:nvSpPr>
        <p:spPr>
          <a:xfrm>
            <a:off x="608330" y="172085"/>
            <a:ext cx="9063990" cy="608330"/>
          </a:xfrm>
          <a:prstGeom prst="rect">
            <a:avLst/>
          </a:prstGeom>
          <a:noFill/>
          <a:ln w="3175">
            <a:noFill/>
            <a:prstDash val="dash"/>
          </a:ln>
        </p:spPr>
        <p:txBody>
          <a:bodyPr wrap="square" lIns="90000" tIns="46800" rIns="90000" bIns="468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tx1"/>
                </a:solidFill>
                <a:latin typeface="+mj-ea"/>
                <a:ea typeface="+mj-ea"/>
                <a:cs typeface="微软雅黑" panose="020B0503020204020204" charset="-122"/>
              </a:rPr>
              <a:t>三、婴幼儿传染病的管控措施</a:t>
            </a:r>
            <a:endParaRPr lang="zh-CN" altLang="en-US" sz="3200" b="1" spc="150" dirty="0">
              <a:ln w="3175">
                <a:noFill/>
                <a:prstDash val="dash"/>
              </a:ln>
              <a:solidFill>
                <a:schemeClr val="tx1"/>
              </a:solidFill>
              <a:latin typeface="+mj-ea"/>
              <a:ea typeface="+mj-ea"/>
              <a:cs typeface="微软雅黑" panose="020B0503020204020204" charset="-122"/>
            </a:endParaRPr>
          </a:p>
        </p:txBody>
      </p:sp>
      <p:sp>
        <p:nvSpPr>
          <p:cNvPr id="100" name="文本框 99"/>
          <p:cNvSpPr txBox="1"/>
          <p:nvPr/>
        </p:nvSpPr>
        <p:spPr>
          <a:xfrm>
            <a:off x="1551940" y="1493520"/>
            <a:ext cx="5080000" cy="521970"/>
          </a:xfrm>
          <a:prstGeom prst="rect">
            <a:avLst/>
          </a:prstGeom>
          <a:noFill/>
          <a:ln w="9525">
            <a:noFill/>
          </a:ln>
        </p:spPr>
        <p:txBody>
          <a:bodyPr>
            <a:spAutoFit/>
          </a:bodyPr>
          <a:p>
            <a:pPr>
              <a:buClrTx/>
              <a:buSzTx/>
              <a:buFontTx/>
            </a:pPr>
            <a:r>
              <a:rPr lang="zh-CN" altLang="en-US" sz="2800" dirty="0"/>
              <a:t>（二）应对措施</a:t>
            </a:r>
            <a:endParaRPr lang="zh-CN" altLang="en-US" sz="2800" dirty="0"/>
          </a:p>
        </p:txBody>
      </p:sp>
      <p:sp>
        <p:nvSpPr>
          <p:cNvPr id="4" name="文本框 3"/>
          <p:cNvSpPr txBox="1"/>
          <p:nvPr/>
        </p:nvSpPr>
        <p:spPr>
          <a:xfrm>
            <a:off x="2101215" y="2727960"/>
            <a:ext cx="5080000" cy="2306955"/>
          </a:xfrm>
          <a:prstGeom prst="rect">
            <a:avLst/>
          </a:prstGeom>
          <a:noFill/>
          <a:ln w="9525">
            <a:noFill/>
          </a:ln>
        </p:spPr>
        <p:txBody>
          <a:bodyPr>
            <a:spAutoFit/>
          </a:bodyPr>
          <a:p>
            <a:pPr algn="l">
              <a:lnSpc>
                <a:spcPct val="200000"/>
              </a:lnSpc>
              <a:buClrTx/>
              <a:buSzTx/>
              <a:buFontTx/>
            </a:pPr>
            <a:r>
              <a:rPr lang="zh-CN" altLang="en-US" sz="2400" b="0" spc="50" dirty="0" smtClean="0">
                <a:ln w="3175">
                  <a:noFill/>
                  <a:prstDash val="dash"/>
                </a:ln>
                <a:effectLst/>
                <a:latin typeface="+mj-ea"/>
                <a:ea typeface="+mj-ea"/>
                <a:cs typeface="微软雅黑" panose="020B0503020204020204" charset="-122"/>
              </a:rPr>
              <a:t>1.隔离患儿，及时上报，联系家长2.通风换气，彻底消毒3.加强班级管理</a:t>
            </a:r>
            <a:endParaRPr lang="zh-CN" altLang="en-US" sz="2400" b="0" spc="50" dirty="0" smtClean="0">
              <a:ln w="3175">
                <a:noFill/>
                <a:prstDash val="dash"/>
              </a:ln>
              <a:effectLst/>
              <a:latin typeface="+mj-ea"/>
              <a:ea typeface="+mj-ea"/>
              <a:cs typeface="微软雅黑" panose="020B0503020204020204" charset="-122"/>
            </a:endParaRPr>
          </a:p>
        </p:txBody>
      </p:sp>
    </p:spTree>
    <p:custDataLst>
      <p:tags r:id="rId9"/>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03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6033"/>
  <p:tag name="KSO_WM_TEMPLATE_SUBCATEGORY" val="0"/>
  <p:tag name="KSO_WM_TEMPLATE_MASTER_TYPE" val="1"/>
  <p:tag name="KSO_WM_TEMPLATE_COLOR_TYPE" val="1"/>
  <p:tag name="KSO_WM_TEMPLATE_MASTER_THUMB_INDEX" val="12"/>
  <p:tag name="KSO_WM_TEMPLATE_THUMBS_INDEX" val="1、4、7、9、11、13、14、15、16、19、22、23、24"/>
</p:tagLst>
</file>

<file path=ppt/tags/tag142.xml><?xml version="1.0" encoding="utf-8"?>
<p:tagLst xmlns:p="http://schemas.openxmlformats.org/presentationml/2006/main">
  <p:tag name="KSO_WM_UNIT_ISCONTENTSTITLE" val="0"/>
  <p:tag name="KSO_WM_UNIT_ISNUMDGMTITLE" val="0"/>
  <p:tag name="KSO_WM_UNIT_PRESET_TEXT" val="快乐儿童节"/>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6033_1*a*1"/>
  <p:tag name="KSO_WM_TEMPLATE_CATEGORY" val="custom"/>
  <p:tag name="KSO_WM_TEMPLATE_INDEX" val="20206033"/>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3.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6033"/>
  <p:tag name="KSO_WM_SLIDE_ID" val="custom20206033_1"/>
  <p:tag name="KSO_WM_TEMPLATE_MASTER_THUMB_INDEX" val="12"/>
  <p:tag name="KSO_WM_TEMPLATE_THUMBS_INDEX" val="1、4、7、9、11、13、14、15、16、19、22、23、2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Lst>
</file>

<file path=ppt/tags/tag14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4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19*i*1"/>
  <p:tag name="KSO_WM_UNIT_TYPE" val="i"/>
  <p:tag name="KSO_WM_UNIT_INDEX" val="1"/>
  <p:tag name="KSO_WM_UNIT_HIGHLIGHT" val="0"/>
  <p:tag name="KSO_WM_UNIT_COMPATIBLE" val="0"/>
  <p:tag name="KSO_WM_UNIT_DIAGRAM_ISNUMVISUAL" val="0"/>
  <p:tag name="KSO_WM_UNIT_DIAGRAM_ISREFERUNIT" val="0"/>
  <p:tag name="KSO_WM_DIAGRAM_GROUP_CODE" val="q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DIAGRAM_GROUP_CODE" val="q1-1"/>
  <p:tag name="KSO_WM_UNIT_ID" val="custom20206033_19*i*2"/>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DIAGRAM_GROUP_CODE" val="q1-1"/>
  <p:tag name="KSO_WM_UNIT_ID" val="custom20206033_19*i*3"/>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TEMPLATE_CATEGORY" val="custom"/>
  <p:tag name="KSO_WM_TEMPLATE_INDEX" val="20206033"/>
  <p:tag name="KSO_WM_UNIT_ID" val="custom20206033_19*a*1"/>
  <p:tag name="KSO_WM_DIAGRAM_GROUP_CODE" val="q1-1"/>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4"/>
  <p:tag name="KSO_WM_SLIDE_INDEX" val="19"/>
  <p:tag name="KSO_WM_SLIDE_SIZE" val="854*368.868"/>
  <p:tag name="KSO_WM_SLIDE_POSITION" val="52.8186*114.501"/>
  <p:tag name="KSO_WM_DIAGRAM_GROUP_CODE" val="q1-1"/>
  <p:tag name="KSO_WM_SLIDE_DIAGTYPE" val="q"/>
  <p:tag name="KSO_WM_TAG_VERSION" val="1.0"/>
  <p:tag name="KSO_WM_BEAUTIFY_FLAG" val="#wm#"/>
  <p:tag name="KSO_WM_SLIDE_LAYOUT" val="a_i_q"/>
  <p:tag name="KSO_WM_SLIDE_LAYOUT_CNT" val="1_1_1"/>
  <p:tag name="KSO_WM_TEMPLATE_MASTER_TYPE" val="1"/>
  <p:tag name="KSO_WM_TEMPLATE_COLOR_TYPE" val="1"/>
  <p:tag name="KSO_WM_TEMPLATE_CATEGORY" val="custom"/>
  <p:tag name="KSO_WM_TEMPLATE_INDEX" val="20206033"/>
  <p:tag name="KSO_WM_SLIDE_ID" val="custom20206033_19"/>
</p:tagLst>
</file>

<file path=ppt/tags/tag151.xml><?xml version="1.0" encoding="utf-8"?>
<p:tagLst xmlns:p="http://schemas.openxmlformats.org/presentationml/2006/main">
  <p:tag name="KSO_WM_UNIT_COLOR_SCHEME_SHAPE_ID" val="131"/>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6033"/>
  <p:tag name="KSO_WM_UNIT_ID" val="custom20206033_4*l_h_a*1_1_1"/>
  <p:tag name="KSO_WM_UNIT_ISNUMDGMTITLE"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ISCONTENTSTITLE" val="1"/>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CONTENTS"/>
  <p:tag name="KSO_WM_TEMPLATE_CATEGORY" val="custom"/>
  <p:tag name="KSO_WM_TEMPLATE_INDEX" val="20206033"/>
  <p:tag name="KSO_WM_UNIT_ID" val="custom20206033_4*a*1"/>
  <p:tag name="KSO_WM_UNIT_ISNUMDGMTITLE"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6033"/>
  <p:tag name="KSO_WM_SLIDE_ID" val="custom20206033_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6033"/>
  <p:tag name="KSO_WM_UNIT_ID" val="custom20206033_7*a*1"/>
  <p:tag name="KSO_WM_UNIT_ISNUMDGMTITLE" val="0"/>
</p:tagLst>
</file>

<file path=ppt/tags/tag15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LAYOUT" val="a_b_e"/>
  <p:tag name="KSO_WM_SLIDE_LAYOUT_CNT" val="1_1_1"/>
  <p:tag name="KSO_WM_SLIDE_TYPE" val="sectionTitle"/>
  <p:tag name="KSO_WM_SLIDE_SUBTYPE" val="pureTxt"/>
  <p:tag name="KSO_WM_TEMPLATE_MASTER_TYPE" val="1"/>
  <p:tag name="KSO_WM_TEMPLATE_COLOR_TYPE" val="1"/>
  <p:tag name="KSO_WM_TEMPLATE_CATEGORY" val="custom"/>
  <p:tag name="KSO_WM_TEMPLATE_INDEX" val="20206033"/>
  <p:tag name="KSO_WM_SLIDE_ID" val="custom20206033_7"/>
</p:tagLst>
</file>

<file path=ppt/tags/tag156.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7.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58.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312_1_1"/>
  <p:tag name="KSO_WM_UNIT_LAYERLEVEL" val="1_1_1"/>
  <p:tag name="KSO_WM_TAG_VERSION" val="1.0"/>
  <p:tag name="KSO_WM_BEAUTIFY_FLAG" val=""/>
  <p:tag name="KSO_WM_UNIT_PRESET_TEXT" val="单击此处添加文本具体内容，简明扼要的阐述您的观点。"/>
  <p:tag name="KSO_WM_TEMPLATE_CATEGORY" val="custom"/>
  <p:tag name="KSO_WM_TEMPLATE_INDEX" val="20206033"/>
  <p:tag name="KSO_WM_UNIT_ID" val="custom20206033_19*q_h_f*312_1_1"/>
  <p:tag name="KSO_WM_UNIT_SUBTYPE" val="a"/>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312_2_1"/>
  <p:tag name="KSO_WM_UNIT_LAYERLEVEL" val="1_1_1"/>
  <p:tag name="KSO_WM_TAG_VERSION" val="1.0"/>
  <p:tag name="KSO_WM_BEAUTIFY_FLAG" val=""/>
  <p:tag name="KSO_WM_UNIT_PRESET_TEXT" val="单击此处添加文本具体内容，简明扼要的阐述您的观点。"/>
  <p:tag name="KSO_WM_TEMPLATE_CATEGORY" val="custom"/>
  <p:tag name="KSO_WM_TEMPLATE_INDEX" val="20206033"/>
  <p:tag name="KSO_WM_UNIT_ID" val="custom20206033_19*q_h_f*312_2_1"/>
  <p:tag name="KSO_WM_UNIT_SUBTYPE" val="a"/>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312_3_1"/>
  <p:tag name="KSO_WM_UNIT_LAYERLEVEL" val="1_1_1"/>
  <p:tag name="KSO_WM_TAG_VERSION" val="1.0"/>
  <p:tag name="KSO_WM_BEAUTIFY_FLAG" val=""/>
  <p:tag name="KSO_WM_UNIT_PRESET_TEXT" val="单击此处添加文本具体内容，简明扼要的阐述您的观点。"/>
  <p:tag name="KSO_WM_TEMPLATE_CATEGORY" val="custom"/>
  <p:tag name="KSO_WM_TEMPLATE_INDEX" val="20206033"/>
  <p:tag name="KSO_WM_UNIT_ID" val="custom20206033_19*q_h_f*312_3_1"/>
  <p:tag name="KSO_WM_UNIT_SUBTYPE" val="a"/>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312_1_1"/>
  <p:tag name="KSO_WM_UNIT_LAYERLEVEL" val="1_1_1"/>
  <p:tag name="KSO_WM_TAG_VERSION" val="1.0"/>
  <p:tag name="KSO_WM_BEAUTIFY_FLAG" val=""/>
  <p:tag name="KSO_WM_UNIT_PRESET_TEXT" val="添加标题"/>
  <p:tag name="KSO_WM_TEMPLATE_CATEGORY" val="custom"/>
  <p:tag name="KSO_WM_TEMPLATE_INDEX" val="20206033"/>
  <p:tag name="KSO_WM_UNIT_ID" val="custom20206033_19*q_h_a*312_1_1"/>
  <p:tag name="KSO_WM_UNIT_ISNUMDGMTITLE"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312_2_1"/>
  <p:tag name="KSO_WM_UNIT_LAYERLEVEL" val="1_1_1"/>
  <p:tag name="KSO_WM_TAG_VERSION" val="1.0"/>
  <p:tag name="KSO_WM_BEAUTIFY_FLAG" val=""/>
  <p:tag name="KSO_WM_UNIT_PRESET_TEXT" val="添加标题"/>
  <p:tag name="KSO_WM_TEMPLATE_CATEGORY" val="custom"/>
  <p:tag name="KSO_WM_TEMPLATE_INDEX" val="20206033"/>
  <p:tag name="KSO_WM_UNIT_ID" val="custom20206033_19*q_h_a*312_2_1"/>
  <p:tag name="KSO_WM_UNIT_ISNUMDGMTITLE"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312_3_1"/>
  <p:tag name="KSO_WM_UNIT_LAYERLEVEL" val="1_1_1"/>
  <p:tag name="KSO_WM_TAG_VERSION" val="1.0"/>
  <p:tag name="KSO_WM_BEAUTIFY_FLAG" val=""/>
  <p:tag name="KSO_WM_UNIT_PRESET_TEXT" val="添加标题"/>
  <p:tag name="KSO_WM_TEMPLATE_CATEGORY" val="custom"/>
  <p:tag name="KSO_WM_TEMPLATE_INDEX" val="20206033"/>
  <p:tag name="KSO_WM_UNIT_ID" val="custom20206033_19*q_h_a*312_3_1"/>
  <p:tag name="KSO_WM_UNIT_ISNUMDGMTITLE"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312_4_1"/>
  <p:tag name="KSO_WM_UNIT_LAYERLEVEL" val="1_1_1"/>
  <p:tag name="KSO_WM_TAG_VERSION" val="1.0"/>
  <p:tag name="KSO_WM_BEAUTIFY_FLAG" val=""/>
  <p:tag name="KSO_WM_UNIT_PRESET_TEXT" val="添加标题"/>
  <p:tag name="KSO_WM_TEMPLATE_CATEGORY" val="custom"/>
  <p:tag name="KSO_WM_TEMPLATE_INDEX" val="20206033"/>
  <p:tag name="KSO_WM_UNIT_ID" val="custom20206033_19*q_h_a*312_4_1"/>
  <p:tag name="KSO_WM_UNIT_ISNUMDGMTITLE"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312_4_1"/>
  <p:tag name="KSO_WM_UNIT_LAYERLEVEL" val="1_1_1"/>
  <p:tag name="KSO_WM_TAG_VERSION" val="1.0"/>
  <p:tag name="KSO_WM_BEAUTIFY_FLAG" val=""/>
  <p:tag name="KSO_WM_UNIT_PRESET_TEXT" val="单击此处添加文本具体内容，简明扼要的阐述您的观点。"/>
  <p:tag name="KSO_WM_TEMPLATE_CATEGORY" val="custom"/>
  <p:tag name="KSO_WM_TEMPLATE_INDEX" val="20206033"/>
  <p:tag name="KSO_WM_UNIT_ID" val="custom20206033_19*q_h_f*312_4_1"/>
  <p:tag name="KSO_WM_UNIT_SUBTYPE" val="a"/>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69.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7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7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73.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74.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75.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76.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ACKGROUND_TYPE" val="navigation"/>
  <p:tag name="KSO_WM_UNIT_SUBTYPE" val="h"/>
  <p:tag name="KSO_WM_TEMPLATE_CATEGORY" val="custom"/>
  <p:tag name="KSO_WM_TEMPLATE_INDEX" val="20206033"/>
  <p:tag name="KSO_WM_UNIT_ID" val="custom20206033_9*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1.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9*i*2"/>
  <p:tag name="KSO_WM_UNIT_LAYERLEVEL" val="1"/>
  <p:tag name="KSO_WM_TAG_VERSION" val="1.0"/>
  <p:tag name="KSO_WM_BEAUTIFY_FLAG" val="#wm#"/>
</p:tagLst>
</file>

<file path=ppt/tags/tag182.xml><?xml version="1.0" encoding="utf-8"?>
<p:tagLst xmlns:p="http://schemas.openxmlformats.org/presentationml/2006/main">
  <p:tag name="KSO_WM_SLIDE_BACKGROUND_TYPE" val="navigation"/>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9*i*3"/>
  <p:tag name="KSO_WM_UNIT_LAYERLEVEL" val="1"/>
  <p:tag name="KSO_WM_TAG_VERSION" val="1.0"/>
  <p:tag name="KSO_WM_BEAUTIFY_FLAG" val="#wm#"/>
</p:tagLst>
</file>

<file path=ppt/tags/tag18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6033"/>
  <p:tag name="KSO_WM_UNIT_ID" val="custom20206033_9*a*1"/>
  <p:tag name="KSO_WM_UNIT_ISNUMDGMTITLE" val="0"/>
</p:tagLst>
</file>

<file path=ppt/tags/tag18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 name="KSO_WM_TEMPLATE_MASTER_TYPE" val="1"/>
  <p:tag name="KSO_WM_TEMPLATE_COLOR_TYPE" val="1"/>
  <p:tag name="KSO_WM_TEMPLATE_CATEGORY" val="custom"/>
  <p:tag name="KSO_WM_TEMPLATE_INDEX" val="20206033"/>
  <p:tag name="KSO_WM_SLIDE_ID" val="custom20206033_9"/>
</p:tagLst>
</file>

<file path=ppt/tags/tag185.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188.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18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193.xml><?xml version="1.0" encoding="utf-8"?>
<p:tagLst xmlns:p="http://schemas.openxmlformats.org/presentationml/2006/main">
  <p:tag name="KSO_WM_SLIDE_BACKGROUND_TYPE" val="belt"/>
  <p:tag name="KSO_WM_UNIT_SUBTYPE" val="h"/>
  <p:tag name="KSO_WM_TEMPLATE_CATEGORY" val="custom"/>
  <p:tag name="KSO_WM_TEMPLATE_INDEX" val="20206033"/>
  <p:tag name="KSO_WM_UNIT_ID" val="custom20206033_12*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94.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2"/>
  <p:tag name="KSO_WM_UNIT_HIGHLIGHT" val="0"/>
  <p:tag name="KSO_WM_UNIT_COMPATIBLE" val="0"/>
  <p:tag name="KSO_WM_UNIT_DIAGRAM_ISNUMVISUAL" val="0"/>
  <p:tag name="KSO_WM_UNIT_DIAGRAM_ISREFERUNIT" val="0"/>
  <p:tag name="KSO_WM_UNIT_ID" val="custom20206033_12*i*2"/>
  <p:tag name="KSO_WM_UNIT_LAYERLEVEL" val="1"/>
  <p:tag name="KSO_WM_TAG_VERSION" val="1.0"/>
  <p:tag name="KSO_WM_BEAUTIFY_FLAG" val="#wm#"/>
</p:tagLst>
</file>

<file path=ppt/tags/tag195.xml><?xml version="1.0" encoding="utf-8"?>
<p:tagLst xmlns:p="http://schemas.openxmlformats.org/presentationml/2006/main">
  <p:tag name="KSO_WM_SLIDE_BACKGROUND_TYPE" val="belt"/>
  <p:tag name="KSO_WM_TEMPLATE_CATEGORY" val="custom"/>
  <p:tag name="KSO_WM_TEMPLATE_INDEX" val="20206033"/>
  <p:tag name="KSO_WM_UNIT_TYPE" val="i"/>
  <p:tag name="KSO_WM_UNIT_INDEX" val="3"/>
  <p:tag name="KSO_WM_UNIT_HIGHLIGHT" val="0"/>
  <p:tag name="KSO_WM_UNIT_COMPATIBLE" val="0"/>
  <p:tag name="KSO_WM_UNIT_DIAGRAM_ISNUMVISUAL" val="0"/>
  <p:tag name="KSO_WM_UNIT_DIAGRAM_ISREFERUNIT" val="0"/>
  <p:tag name="KSO_WM_UNIT_ID" val="custom20206033_12*i*3"/>
  <p:tag name="KSO_WM_UNIT_LAYERLEVEL" val="1"/>
  <p:tag name="KSO_WM_TAG_VERSION" val="1.0"/>
  <p:tag name="KSO_WM_BEAUTIFY_FLAG" val="#wm#"/>
</p:tagLst>
</file>

<file path=ppt/tags/tag196.xml><?xml version="1.0" encoding="utf-8"?>
<p:tagLst xmlns:p="http://schemas.openxmlformats.org/presentationml/2006/main">
  <p:tag name="KSO_WM_UNIT_ISCONTENTSTITLE" val="0"/>
  <p:tag name="KSO_WM_UNIT_PRESET_TEXT" val="单击此处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28;32;4"/>
  <p:tag name="KSO_WM_UNIT_BLOCK" val="0"/>
  <p:tag name="KSO_WM_TEMPLATE_CATEGORY" val="custom"/>
  <p:tag name="KSO_WM_TEMPLATE_INDEX" val="20206033"/>
  <p:tag name="KSO_WM_UNIT_ID" val="custom20206033_12*a*1"/>
  <p:tag name="KSO_WM_UNIT_ISNUMDGMTITLE" val="0"/>
</p:tagLst>
</file>

<file path=ppt/tags/tag19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
  <p:tag name="KSO_WM_UNIT_NOCLEAR" val="0"/>
  <p:tag name="KSO_WM_UNIT_VALUE" val="328"/>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2;16;2"/>
  <p:tag name="KSO_WM_UNIT_BLOCK" val="0"/>
  <p:tag name="KSO_WM_TEMPLATE_CATEGORY" val="custom"/>
  <p:tag name="KSO_WM_TEMPLATE_INDEX" val="20206033"/>
  <p:tag name="KSO_WM_UNIT_ID" val="custom20206033_12*f*1"/>
  <p:tag name="KSO_WM_UNIT_SUBTYPE" val="a"/>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UNIT_ISCONTENTSTITLE" val="0"/>
  <p:tag name="KSO_WM_UNIT_NOCLEAR" val="0"/>
  <p:tag name="KSO_WM_UNIT_VALUE" val="9"/>
  <p:tag name="KSO_WM_UNIT_PRESET_TEXT" val="单击此处添加标题"/>
  <p:tag name="KSO_WM_TEMPLATE_CATEGORY" val="custom"/>
  <p:tag name="KSO_WM_TEMPLATE_INDEX" val="20206033"/>
  <p:tag name="KSO_WM_UNIT_ID" val="custom20206033_7*a*1"/>
  <p:tag name="KSO_WM_UNIT_ISNUMDGMTITLE" val="0"/>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2"/>
  <p:tag name="KSO_WM_SLIDE_SIZE" val="960*492"/>
  <p:tag name="KSO_WM_SLIDE_POSITION" val="0*47"/>
  <p:tag name="KSO_WM_TAG_VERSION" val="1.0"/>
  <p:tag name="KSO_WM_BEAUTIFY_FLAG" val="#wm#"/>
  <p:tag name="KSO_WM_SLIDE_LAYOUT" val="a_f_i"/>
  <p:tag name="KSO_WM_SLIDE_LAYOUT_CNT" val="1_1_1"/>
  <p:tag name="KSO_WM_SLIDE_LAYOUT_INFO" val="{&quot;direction&quot;:1,&quot;horizontalAlign&quot;:1,&quot;verticalAlign&quot;:1,&quot;type&quot;:0,&quot;diagramDirection&quot;:0,&quot;canSetOverLayout&quot;:0,&quot;isOverLayout&quot;:0,&quot;normalSize&quot;:{&quot;size1&quot;:82.3},&quot;minSize&quot;:{&quot;size1&quot;:82.3},&quot;maxSize&quot;:{&quot;size1&quot;:82.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887139142,&quot;right&quot;:0.0,&quot;bottom&quot;:0.0887139142,&quot;leftAbs&quot;:false,&quot;topAbs&quot;:false,&quot;rightAbs&quot;:false,&quot;bottomAbs&quot;:false}],&quot;subLayout&quot;:[{&quot;direction&quot;:0,&quot;horizontalAlign&quot;:2,&quot;verticalAlign&quot;:1,&quot;type&quot;:0,&quot;diagramDirection&quot;:0,&quot;canSetOverLayout&quot;:0,&quot;isOverLayout&quot;:0,&quot;margin&quot;:{&quot;left&quot;:2.54,&quot;top&quot;:3.39,&quot;right&quot;:0.394,&quot;bottom&quot;:3.39},&quot;edge&quot;:{&quot;left&quot;:true,&quot;top&quot;:true,&quot;right&quot;:false,&quot;bottom&quot;:true}},{&quot;direction&quot;:0,&quot;horizontalAlign&quot;:0,&quot;verticalAlign&quot;:1,&quot;type&quot;:0,&quot;diagramDirection&quot;:0,&quot;canSetOverLayout&quot;:0,&quot;isOverLayout&quot;:0,&quot;margin&quot;:{&quot;left&quot;:0.026,&quot;top&quot;:3.39,&quot;right&quot;:2.54,&quot;bottom&quot;:3.39},&quot;edge&quot;:{&quot;left&quot;:false,&quot;top&quot;:true,&quot;right&quot;:true,&quot;bottom&quot;:true}}]}"/>
  <p:tag name="KSO_WM_SLIDE_CAN_ADD_NAVIGATION" val="1"/>
  <p:tag name="KSO_WM_SLIDE_BACKGROUND" val="[&quot;general&quot;,&quot;belt&quot;]"/>
  <p:tag name="KSO_WM_SLIDE_RATIO" val="1.777778"/>
  <p:tag name="KSO_WM_TEMPLATE_MASTER_TYPE" val="1"/>
  <p:tag name="KSO_WM_TEMPLATE_COLOR_TYPE" val="1"/>
  <p:tag name="KSO_WM_TEMPLATE_CATEGORY" val="custom"/>
  <p:tag name="KSO_WM_TEMPLATE_INDEX" val="20206033"/>
  <p:tag name="KSO_WM_SLIDE_ID" val="custom20206033_1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聆听"/>
  <p:tag name="KSO_WM_TEMPLATE_CATEGORY" val="custom"/>
  <p:tag name="KSO_WM_TEMPLATE_INDEX" val="20206033"/>
  <p:tag name="KSO_WM_UNIT_ID" val="custom20206033_24*a*1"/>
  <p:tag name="KSO_WM_UNIT_ISNUMDGMTITLE" val="0"/>
</p:tagLst>
</file>

<file path=ppt/tags/tag202.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24"/>
  <p:tag name="KSO_WM_TAG_VERSION" val="1.0"/>
  <p:tag name="KSO_WM_SLIDE_LAYOUT" val="a_b"/>
  <p:tag name="KSO_WM_SLIDE_LAYOUT_CNT" val="1_1"/>
  <p:tag name="KSO_WM_TEMPLATE_MASTER_TYPE" val="1"/>
  <p:tag name="KSO_WM_TEMPLATE_COLOR_TYPE" val="1"/>
  <p:tag name="KSO_WM_TEMPLATE_CATEGORY" val="custom"/>
  <p:tag name="KSO_WM_TEMPLATE_INDEX" val="20206033"/>
  <p:tag name="KSO_WM_SLIDE_ID" val="custom20206033_24"/>
</p:tagLst>
</file>

<file path=ppt/tags/tag203.xml><?xml version="1.0" encoding="utf-8"?>
<p:tagLst xmlns:p="http://schemas.openxmlformats.org/presentationml/2006/main">
  <p:tag name="COMMONDATA" val="eyJoZGlkIjoiZjBiYzA0OWRiZGQyNjQ3Y2UyZWRhZmVhMTRjYWQxMWUifQ=="/>
  <p:tag name="KSO_WPP_MARK_KEY" val="edc4ae16-9a38-4313-bf6e-428e8fa34f27"/>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1F5FC"/>
      </a:dk2>
      <a:lt2>
        <a:srgbClr val="FDFEFE"/>
      </a:lt2>
      <a:accent1>
        <a:srgbClr val="57BEE5"/>
      </a:accent1>
      <a:accent2>
        <a:srgbClr val="4DB89E"/>
      </a:accent2>
      <a:accent3>
        <a:srgbClr val="6FA55E"/>
      </a:accent3>
      <a:accent4>
        <a:srgbClr val="AB8740"/>
      </a:accent4>
      <a:accent5>
        <a:srgbClr val="E26849"/>
      </a:accent5>
      <a:accent6>
        <a:srgbClr val="E5567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987</Words>
  <Application>WPS 演示</Application>
  <PresentationFormat>宽屏</PresentationFormat>
  <Paragraphs>85</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12</vt:i4>
      </vt:variant>
    </vt:vector>
  </HeadingPairs>
  <TitlesOfParts>
    <vt:vector size="26" baseType="lpstr">
      <vt:lpstr>Arial</vt:lpstr>
      <vt:lpstr>宋体</vt:lpstr>
      <vt:lpstr>Wingdings</vt:lpstr>
      <vt:lpstr>幼圆</vt:lpstr>
      <vt:lpstr>汉仪乐喵体W</vt:lpstr>
      <vt:lpstr>微软雅黑</vt:lpstr>
      <vt:lpstr>黑体</vt:lpstr>
      <vt:lpstr>隶书</vt:lpstr>
      <vt:lpstr>楷体</vt:lpstr>
      <vt:lpstr>Segoe UI</vt:lpstr>
      <vt:lpstr>Arial Unicode MS</vt:lpstr>
      <vt:lpstr>Calibri</vt:lpstr>
      <vt:lpstr>Office 主题</vt:lpstr>
      <vt:lpstr>1_Office 主题​​</vt:lpstr>
      <vt:lpstr>熟悉婴幼儿传染病的特点及管控措施</vt:lpstr>
      <vt:lpstr>一、教学目标 知识目标： 1.熟悉传染病的特征、发生和流行的三个基本条件； 2.掌握婴幼儿传染病的预防和应对措施。 能力目标：	 1.能够说出传染病常见的传播途径和预防措施； 2.能对托育机构突发传染病事件进行应急处理。 素质目标：	 养成良好的卫生习惯，树立对传染病的防范意识；同情和关心传染病患儿，发扬责任心、爱心、细心的职业精神。 </vt:lpstr>
      <vt:lpstr>PowerPoint 演示文稿</vt:lpstr>
      <vt:lpstr>PowerPoint 演示文稿</vt:lpstr>
      <vt:lpstr>思考：同学们知道的传染病有哪些?          它们是怎样传播的？</vt:lpstr>
      <vt:lpstr>PowerPoint 演示文稿</vt:lpstr>
      <vt:lpstr>PowerPoint 演示文稿</vt:lpstr>
      <vt:lpstr>PowerPoint 演示文稿</vt:lpstr>
      <vt:lpstr>PowerPoint 演示文稿</vt:lpstr>
      <vt:lpstr>PowerPoint 演示文稿</vt:lpstr>
      <vt:lpstr>PowerPoint 演示文稿</vt:lpstr>
      <vt:lpstr>下次见！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WJX</dc:creator>
  <cp:lastModifiedBy>李燕</cp:lastModifiedBy>
  <cp:revision>40</cp:revision>
  <dcterms:created xsi:type="dcterms:W3CDTF">2023-05-23T12:01:00Z</dcterms:created>
  <dcterms:modified xsi:type="dcterms:W3CDTF">2023-05-28T14:01:38Z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7CF0E8D93BCC45D9A12F3D8811AD8B34</vt:lpwstr>
  </property>
  <property fmtid="{D5CDD505-2E9C-101B-9397-08002B2CF9AE}" pid="3" name="KSOProductBuildVer">
    <vt:lpwstr>2052-11.1.0.14309</vt:lpwstr>
  </property>
</Properties>
</file>