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6" r:id="rId56"/>
    <p:sldId id="310" r:id="rId57"/>
    <p:sldId id="311" r:id="rId58"/>
    <p:sldId id="312" r:id="rId59"/>
    <p:sldId id="313" r:id="rId6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40" autoAdjust="0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3164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0C27D0-A03E-2E40-F632-CBC1CA9320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B287D1-23B3-8420-4A45-094F19802A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09FCFC-4EB3-4990-0686-45AC2BE9D7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1B96BB-9C2D-EA61-ABC9-8591270D795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35511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9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9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9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9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ee43759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2B85A58-142E-46BF-861A-E8A416ADD5E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第17讲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师长情谊 生命的思考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e43759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91E86BF-3F32-4AC5-A053-041DE5C4F58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640f750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99fed47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8bf75a8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4640f7506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999fed47b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b8bf75a8c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第17讲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师长情谊 生命的思考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e43759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AF84AEF-B9A6-4738-8BFF-21531F3D500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640f750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99fed47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8bf75a8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4640f7506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999fed47b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b8bf75a8c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第17讲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师长情谊 生命的思考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daode_fazhi#pid=6732c277a9b4d0d6eb9d103c#tid=674953f262550100098fe42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808194F-98AB-10D2-C0C8-AE1B7964C68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07C0118-0267-49E3-A371-0CD0512ECE9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E8282A8-00CD-4562-8EA5-034546CEEA2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640f750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99fed47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8bf75a8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4640f7506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999fed47b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b8bf75a8c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1B9F689-2068-43FA-A647-7414C48E065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640f750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99fed47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8bf75a8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4640f7506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999fed47b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b8bf75a8c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2066069f?sp=1&amp;vcp=1&amp;pid=2f416622e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与老师发生矛盾怎么办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（1）自我反思，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冷静、客观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地分析原因。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相信善意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，多些宽容和理解。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坦诚相待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，注意沟通方式。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求同存异，主动关心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为什么要孝亲敬长？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精神上：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在中国的家庭文化中，“孝”是重要的精神内涵。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道德上：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孝亲敬长是中华民族的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传统美德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法律上：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孝亲敬长是每个中国公民的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法定义务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2066069f?sp=1&amp;vcp=1&amp;pid=2f416622e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怎样孝亲敬长？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（1）尽孝在当下。从现在开始，用行动表达孝敬之心。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（2）尊敬。尊敬双亲长辈，听取他们的意见和教导。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（3）聆听。与双亲长辈保持亲近、融洽的关系，聆听他们的心声。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（4）感恩。知恩、感恩，用行动表达感恩之情。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2066069f?sp=1&amp;vcp=1&amp;pid=2f416622e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如何化解与父母的冲突？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（1）双方通过良好的互动沟通来解决。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（2）选择不伤害父母感情和不影响亲子关系的做法。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（3）试着去接纳父母的做法，理解父母行为中蕴含的爱。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（4）让父母了解我们的变化和需要，用他们能接受的方式表达我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们的爱。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2066069f?sp=1&amp;vcp=1&amp;pid=2f416622e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学会与父母沟通有什么意义？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（1）增进双方的感情。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（2）学习父母的经验。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（3）促进相互理解。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（4）促使家庭和谐。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2066069f?sp=1&amp;vcp=1&amp;pid=2f416622e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我们和父母沟通的技巧有哪些？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（1）关注事实。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（2）把握时机。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（3）留意态度。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（4）选择方式。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（5）考虑环境。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2066069f?sp=1&amp;vcp=1&amp;pid=2f416622e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怎样建立和谐家庭？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（1）家庭成员之间互相信任、体谅和包容，增进理解，化解矛盾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与冲突。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（2）家庭成员共同分担家务劳动、共同协作，营造良好的家庭氛围。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（3）家庭成员不断提高自我管理能力，增强家庭责任意识。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（4）以良好的心态面对家庭的变化。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2066069f?sp=1&amp;vcp=1&amp;pid=2f416622e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我们如何化解家庭成员之间的矛盾或冲突？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（1）帮助家庭成员舒缓情绪。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（2）明确自己是不偏不倚的中立者。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（3）引导家庭成员看到对方的优点。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（4）帮助家庭成员走出“面子”困境。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b2066069f?vcp=1&amp;pid=2f416622e&amp;color=0,0,0&amp;mp=1&amp;vtp=1&amp;vaab=1&amp;bt=1&amp;bb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方法点拨</a:t>
            </a:r>
          </a:p>
          <a:p>
            <a:pPr marL="0" marR="0" lvl="0" indent="0" algn="ctr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践行类选择题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【试题特点】一般以某种观念、理念、精神、意识等为导向，如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“社会主义核心价值观”“民族精神”“传统美德”“绿色发展”等，考查学生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在日常生活中的具体做法。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2066069f?sp=1&amp;vcp=1&amp;pid=2f416622e&amp;color=0,0,0&amp;mp=1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【解答方法】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明确题干指向。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判断题肢是否符合题干指向。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判断题肢是否符合实际情况、具体可行。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确认行为主体是否符合题干要求。如从国家角度、中学生角度、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学校角度等。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eb75398b?vcp=1&amp;pid=2f416622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200" dirty="0"/>
          </a:p>
        </p:txBody>
      </p:sp>
      <p:pic>
        <p:nvPicPr>
          <p:cNvPr id="3" name="QB_7_BD.1_1#f0ddc5442?vaa=1&amp;vcp=1&amp;pid=feb75398b&amp;color=0,0,0&amp;tib=255,255,255&amp;vip=1#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327576"/>
            <a:ext cx="11064240" cy="2542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AN.2_1#f0ddc5442.blank?vaa=1&amp;vcp=1&amp;pid=feb75398b&amp;color=0,0,0&amp;vpa=1&amp;vtp=1&amp;vaab=1"/>
          <p:cNvSpPr/>
          <p:nvPr/>
        </p:nvSpPr>
        <p:spPr>
          <a:xfrm>
            <a:off x="3200400" y="2167808"/>
            <a:ext cx="475488" cy="237744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b713be25.fixed?vcp=1&amp;pid=d892b45e8&amp;color=241,138,6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F18A0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db713be25.fixed?vcp=1&amp;pid=d892b45e8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db713be25.fixed?vcp=1&amp;pid=d892b45e8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七年级上册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e7127414b?sp=1&amp;vcp=1&amp;pid=feb75398b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8_BD.3_1#0473979dd?vaa=1&amp;vcp=1&amp;pid=e7127414b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（2024·广西贺州·模拟）俗话说“家和万事兴”，家庭生活中难免出现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一些矛盾，有时候我们不经意间的一句话可能会使父母伤心，这时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话好好说”既是一种艺术，也是一种修养。这表明家庭成员间要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4_1#0473979dd.bracket?vaa=1&amp;vcp=1&amp;pid=e7127414b&amp;color=0,0,0&amp;vpa=2&amp;vtp=1&amp;vaab=1"/>
          <p:cNvSpPr/>
          <p:nvPr/>
        </p:nvSpPr>
        <p:spPr>
          <a:xfrm>
            <a:off x="10718132" y="25860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3_2#0473979dd.choices?vaa=1&amp;vcp=1&amp;pid=e7127414b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A.共同担责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，共同享受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.对父母言听计从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C.积极参与家务劳动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.运用智慧化解矛盾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58312B80-4B43-E87F-E3B9-7E29EDA6EBCB}"/>
              </a:ext>
            </a:extLst>
          </p:cNvPr>
          <p:cNvGrpSpPr/>
          <p:nvPr/>
        </p:nvGrpSpPr>
        <p:grpSpPr>
          <a:xfrm>
            <a:off x="539496" y="827321"/>
            <a:ext cx="11109960" cy="5104373"/>
            <a:chOff x="539496" y="827321"/>
            <a:chExt cx="11109960" cy="510437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" name="QC_8_BD.5_1#841d2c7da?sp=1&amp;vaa=1&amp;vcp=1&amp;pid=e7127414b&amp;color=0,0,0&amp;vtp=1&amp;vaab=1&amp;bt=1&amp;bbb=1&amp;hb=1"/>
                <p:cNvSpPr/>
                <p:nvPr/>
              </p:nvSpPr>
              <p:spPr>
                <a:xfrm>
                  <a:off x="539496" y="887571"/>
                  <a:ext cx="11109960" cy="2496757"/>
                </a:xfrm>
                <a:prstGeom prst="rect">
                  <a:avLst/>
                </a:prstGeom>
                <a:noFill/>
                <a:ln/>
              </p:spPr>
              <p:txBody>
                <a:bodyPr wrap="none" lIns="0" tIns="0" rIns="0" bIns="0" rtlCol="0" anchor="t"/>
                <a:lstStyle/>
                <a:p>
                  <a:pPr algn="l" latinLnBrk="1">
                    <a:lnSpc>
                      <a:spcPts val="5100"/>
                    </a:lnSpc>
                  </a:pPr>
                  <a:r>
                    <a:rPr lang="en-US" altLang="zh-CN" sz="2800" b="1" i="0" dirty="0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2.</a:t>
                  </a: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（2024·广西钦州·模拟）“2Mg+CO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​</m:t>
                          </m:r>
                        </m:e>
                        <m:sub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2</m:t>
                          </m:r>
                        </m:sub>
                      </m:sSub>
                    </m:oMath>
                  </a14:m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           2MgO+C，Mg在CO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​</m:t>
                          </m:r>
                        </m:e>
                        <m:sub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2</m:t>
                          </m:r>
                        </m:sub>
                      </m:sSub>
                    </m:oMath>
                  </a14:m>
                  <a:r>
                    <a:rPr lang="en-US" altLang="zh-CN" sz="100" b="0" i="0" kern="0" spc="-99900" dirty="0">
                      <a:solidFill>
                        <a:srgbClr val="FFFFFF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 </a:t>
                  </a:r>
                  <a:r>
                    <a:rPr lang="en-US" altLang="zh-CN" sz="2800" b="0" i="0" dirty="0" err="1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中燃烧</a:t>
                  </a:r>
                  <a:endPara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endParaRPr>
                </a:p>
                <a:p>
                  <a:pPr latinLnBrk="1">
                    <a:lnSpc>
                      <a:spcPts val="5100"/>
                    </a:lnSpc>
                  </a:pPr>
                  <a:r>
                    <a:rPr lang="en-US" altLang="zh-CN" sz="2800" b="0" i="0" dirty="0" err="1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能放出耀眼的光芒</a:t>
                  </a: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，</a:t>
                  </a: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SimSun" pitchFamily="34" charset="0"/>
                      <a:ea typeface="SimSun" pitchFamily="34" charset="-122"/>
                      <a:cs typeface="SimSun" pitchFamily="34" charset="-120"/>
                    </a:rPr>
                    <a:t> </a:t>
                  </a:r>
                  <a:r>
                    <a:rPr lang="en-US" altLang="zh-CN" sz="2800" b="0" i="0" dirty="0" err="1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只要你投入足够的主动性，任何困难都抵挡不了</a:t>
                  </a:r>
                  <a:endPara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endParaRPr>
                </a:p>
                <a:p>
                  <a:pPr latinLnBrk="1">
                    <a:lnSpc>
                      <a:spcPts val="5100"/>
                    </a:lnSpc>
                  </a:pPr>
                  <a:r>
                    <a:rPr lang="en-US" altLang="zh-CN" sz="2800" b="0" i="0" dirty="0" err="1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你燃烧的火焰</a:t>
                  </a: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。”</a:t>
                  </a:r>
                  <a:r>
                    <a:rPr lang="en-US" altLang="zh-CN" sz="2800" b="0" i="0" dirty="0" err="1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这是某老师用化学方程式为同学写的评语。对此，下</a:t>
                  </a:r>
                  <a:endPara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endParaRPr>
                </a:p>
                <a:p>
                  <a:pPr latinLnBrk="1">
                    <a:lnSpc>
                      <a:spcPts val="4900"/>
                    </a:lnSpc>
                  </a:pPr>
                  <a:r>
                    <a:rPr lang="en-US" altLang="zh-CN" sz="2800" b="0" i="0" dirty="0" err="1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列评价合理的是</a:t>
                  </a: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(</a:t>
                  </a: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SimSun" pitchFamily="34" charset="0"/>
                      <a:ea typeface="SimSun" pitchFamily="34" charset="-122"/>
                      <a:cs typeface="SimSun" pitchFamily="34" charset="-120"/>
                    </a:rPr>
                    <a:t>     </a:t>
                  </a: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)</a:t>
                  </a:r>
                  <a:endParaRPr lang="en-US" altLang="zh-CN" sz="2800" dirty="0"/>
                </a:p>
              </p:txBody>
            </p:sp>
          </mc:Choice>
          <mc:Fallback xmlns="">
            <p:sp>
              <p:nvSpPr>
                <p:cNvPr id="2" name="QC_8_BD.5_1#841d2c7da?sp=1&amp;vaa=1&amp;vcp=1&amp;pid=e7127414b&amp;color=0,0,0&amp;vtp=1&amp;vaab=1&amp;bt=1&amp;bbb=1&amp;hb=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9496" y="887571"/>
                  <a:ext cx="11109960" cy="2496757"/>
                </a:xfrm>
                <a:prstGeom prst="rect">
                  <a:avLst/>
                </a:prstGeom>
                <a:blipFill>
                  <a:blip r:embed="rId3"/>
                  <a:stretch>
                    <a:fillRect l="-1976" r="-1098" b="-8557"/>
                  </a:stretch>
                </a:blipFill>
                <a:ln/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" name="QC_8_BD.5_2#841d2c7da?vaa=1&amp;vcp=1&amp;pid=e7127414b&amp;color=0,0,0&amp;vtp=1&amp;vaab=1&amp;bbb=1"/>
            <p:cNvSpPr/>
            <p:nvPr/>
          </p:nvSpPr>
          <p:spPr>
            <a:xfrm>
              <a:off x="539496" y="3455447"/>
              <a:ext cx="11109960" cy="1849057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algn="l" latinLnBrk="1">
                <a:lnSpc>
                  <a:spcPts val="5100"/>
                </a:lnSpc>
              </a:pPr>
              <a:r>
                <a: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①体现了教师对学生的鼓励与期待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rPr>
                <a:t> 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②不同风格的老师都应得到尊重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rPr>
                <a:t> </a:t>
              </a:r>
              <a:endParaRPr lang="en-US" altLang="zh-CN" sz="2800" dirty="0"/>
            </a:p>
            <a:p>
              <a:pPr latinLnBrk="1">
                <a:lnSpc>
                  <a:spcPts val="5100"/>
                </a:lnSpc>
              </a:pPr>
              <a:r>
                <a: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③</a:t>
              </a:r>
              <a:r>
                <a:rPr lang="en-US" altLang="zh-CN" sz="2800" b="0" i="0" dirty="0" err="1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目的在于激励学生更好发掘自己的潜能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rPr>
                <a:t> 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④</a:t>
              </a:r>
              <a:r>
                <a:rPr lang="en-US" altLang="zh-CN" sz="2800" b="0" i="0" dirty="0" err="1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要与老师建立良好的师生</a:t>
              </a:r>
              <a:endPara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endParaRPr>
            </a:p>
            <a:p>
              <a:pPr latinLnBrk="1">
                <a:lnSpc>
                  <a:spcPts val="5100"/>
                </a:lnSpc>
              </a:pPr>
              <a:r>
                <a:rPr lang="en-US" altLang="zh-CN" sz="2800" b="0" i="0" dirty="0" err="1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关系</a:t>
              </a:r>
              <a:endParaRPr lang="en-US" altLang="zh-CN" sz="2800" dirty="0"/>
            </a:p>
          </p:txBody>
        </p:sp>
        <p:sp>
          <p:nvSpPr>
            <p:cNvPr id="5" name="QC_8_BD.5_3#841d2c7da.choices?vaa=1&amp;vcp=1&amp;pid=e7127414b&amp;color=0,0,0&amp;vtp=1&amp;vaab=1&amp;bbb=1"/>
            <p:cNvSpPr/>
            <p:nvPr/>
          </p:nvSpPr>
          <p:spPr>
            <a:xfrm>
              <a:off x="539496" y="5378037"/>
              <a:ext cx="11109960" cy="553657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latinLnBrk="1">
                <a:lnSpc>
                  <a:spcPts val="4900"/>
                </a:lnSpc>
                <a:tabLst>
                  <a:tab pos="2850515" algn="l"/>
                  <a:tab pos="5662930" algn="l"/>
                  <a:tab pos="8475345" algn="l"/>
                </a:tabLst>
              </a:pPr>
              <a:r>
                <a: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A</a:t>
              </a:r>
              <a:r>
                <a:rPr lang="en-US" altLang="zh-CN" sz="2800" b="0" i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.①②</a:t>
              </a:r>
              <a:r>
                <a:rPr lang="en-US" altLang="zh-CN" sz="2800" b="0" i="0" spc="-10300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rPr>
                <a:t>	</a:t>
              </a:r>
              <a:r>
                <a:rPr lang="en-US" altLang="zh-CN" sz="2800" b="0" i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B.①③</a:t>
              </a:r>
              <a:r>
                <a:rPr lang="en-US" altLang="zh-CN" sz="2800" b="0" i="0" spc="-10300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rPr>
                <a:t>	</a:t>
              </a:r>
              <a:r>
                <a:rPr lang="en-US" altLang="zh-CN" sz="2800" b="0" i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C.②④</a:t>
              </a:r>
              <a:r>
                <a:rPr lang="en-US" altLang="zh-CN" sz="2800" b="0" i="0" spc="-10300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rPr>
                <a:t>	</a:t>
              </a:r>
              <a:r>
                <a:rPr lang="en-US" altLang="zh-CN" sz="2800" b="0" i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D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.③④</a:t>
              </a:r>
              <a:endParaRPr lang="en-US" altLang="zh-CN" sz="2800" dirty="0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ED93D09-FB38-6109-B6E9-19D96BFD7636}"/>
                </a:ext>
              </a:extLst>
            </p:cNvPr>
            <p:cNvSpPr txBox="1"/>
            <p:nvPr/>
          </p:nvSpPr>
          <p:spPr>
            <a:xfrm>
              <a:off x="6227826" y="827321"/>
              <a:ext cx="10858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rPr>
                <a:t>点燃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748709AE-BBCE-1A6C-7E6C-FF2E4B9C2CD5}"/>
                </a:ext>
              </a:extLst>
            </p:cNvPr>
            <p:cNvGrpSpPr/>
            <p:nvPr/>
          </p:nvGrpSpPr>
          <p:grpSpPr>
            <a:xfrm>
              <a:off x="6342126" y="1337258"/>
              <a:ext cx="857250" cy="41858"/>
              <a:chOff x="6342126" y="1337258"/>
              <a:chExt cx="857250" cy="41858"/>
            </a:xfrm>
          </p:grpSpPr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290F28E1-4DC1-CF22-B613-E089B2FAD7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42126" y="1337258"/>
                <a:ext cx="85725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942FAEBD-44C7-C8CE-0E41-EE90FCD59C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42126" y="1379116"/>
                <a:ext cx="85725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QC_8_AN.6_1#841d2c7da.bracket?vaa=1&amp;vcp=1&amp;pid=e7127414b&amp;color=0,0,0&amp;vpa=3&amp;vtp=1&amp;vaab=1"/>
          <p:cNvSpPr/>
          <p:nvPr/>
        </p:nvSpPr>
        <p:spPr>
          <a:xfrm>
            <a:off x="3305715" y="281733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07d391f0?sp=1&amp;vcp=1&amp;pid=999fed47b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二、珍视生命、生命的价值</a:t>
            </a:r>
            <a:endParaRPr lang="en-US" altLang="zh-CN" sz="3200" dirty="0"/>
          </a:p>
        </p:txBody>
      </p:sp>
      <p:sp>
        <p:nvSpPr>
          <p:cNvPr id="3" name="P_6_BD#c9e2f53d6?sp=1&amp;vcp=1&amp;pid=407d391f0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.生命的特点。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生命来之不易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，生命是独特的，生命是不可逆的，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生命是短暂的，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生命是有接续的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9e2f53d6?sp=1&amp;vcp=1&amp;pid=407d391f0&amp;color=0,0,0&amp;mp=1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为什么要敬畏生命？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（1）生命是脆弱的、艰难的；是坚强的、有力量的；也是崇高的、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神圣的。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（2）生命是宝贵的，在金钱、权势等这些外在的东西面前，生命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价值高于一切。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（3）生命至上，自己的生命和他人的生命同样重要。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9e2f53d6?sp=1&amp;vcp=1&amp;pid=407d391f0&amp;color=0,0,0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怎样敬畏生命？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（1）珍惜自己的生命，关怀他人的生命。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（2）不漠视他人的生命，谨慎地对待生命关系、处理生命问题。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（3）尊重、关注、关怀、善待身边的每一个人。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9e2f53d6?sp=1&amp;vcp=1&amp;pid=407d391f0&amp;color=0,0,0&amp;mp=1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如何守护生命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爱护身体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。①关心身体的状况，养成健康的生活方式。②关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注自己的内在感受。③增强安全意识、自我保护意识，提高安全防范能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力，掌握一些基本的自救自护方法。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养护精神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。①守住自己的心灵，坚持真、善、美。②守护精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神家园，传承优秀民族文化，弘扬民族精神。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9e2f53d6?sp=1&amp;vcp=1&amp;pid=407d391f0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挫折的影响。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消极影响：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会产生负面情绪，如果一味沉浸其中，就容易消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沉，甚至做出不恰当的行为。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积极影响：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①得意时，挫折会使我们更清醒，避免盲目乐观、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精神懈怠。②失意时，挫折会使我们获得更加丰富的生活经验。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9e2f53d6?sp=1&amp;vcp=1&amp;pid=407d391f0&amp;color=0,0,0&amp;vtp=1&amp;vaab=1&amp;bt=1&amp;bbb=1"/>
          <p:cNvSpPr/>
          <p:nvPr/>
        </p:nvSpPr>
        <p:spPr>
          <a:xfrm>
            <a:off x="539496" y="16367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怎样战胜挫折？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（1）及时调整自己，正确对待挫折。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（2）发掘自身的生命力量，培养自己面对困难的勇气和坚强的意志。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（3）借助外力，向他人寻求帮助，获得他人的支持和鼓励。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（4）坚持目标，不懈努力。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9e2f53d6?sp=1&amp;vcp=1&amp;pid=407d391f0&amp;color=0,0,0&amp;vtp=1&amp;vaab=1&amp;bt=1&amp;bbb=1"/>
          <p:cNvSpPr/>
          <p:nvPr/>
        </p:nvSpPr>
        <p:spPr>
          <a:xfrm>
            <a:off x="541020" y="10538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怎样过有意义的人生？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追求自我价值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：能够活出自己的人生，自食其力，实现自我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价值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对他人有价值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：当别人需要帮助时，付出自己的爱心，无论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大小，自愿承担责任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创造社会价值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：将个人理想与国家发展、民族复兴和人类命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运结合起来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9e2f53d6?sp=1&amp;vcp=1&amp;pid=407d391f0&amp;color=0,0,0&amp;vtp=1&amp;vaab=1&amp;bt=1&amp;bbb=1"/>
          <p:cNvSpPr/>
          <p:nvPr/>
        </p:nvSpPr>
        <p:spPr>
          <a:xfrm>
            <a:off x="541020" y="16367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如何让生命充盈起来？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wavy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热爱学习，乐于实践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，在探索中扩展生活的阅历，让生命充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满色彩与活力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wavy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敞开自己的胸怀</a:t>
            </a:r>
            <a:r>
              <a:rPr kumimoji="0" lang="en-US" altLang="zh-CN" sz="2800" b="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，不断尝试与他人、与社会、与自然建立联系。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（3）不断丰富</a:t>
            </a:r>
            <a:r>
              <a:rPr kumimoji="0" lang="en-US" altLang="zh-CN" sz="2800" b="0" i="0" u="wavy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生命中的道德体验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，增强对生命的感受力、理解力。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640f7506.fixed?vcp=1&amp;pid=ee437595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师长情谊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生命的思考</a:t>
            </a:r>
            <a:endParaRPr lang="en-US" altLang="zh-CN" sz="4000" dirty="0"/>
          </a:p>
        </p:txBody>
      </p:sp>
      <p:sp>
        <p:nvSpPr>
          <p:cNvPr id="3" name="C_4_BD#4640f7506.fixed?vcp=1&amp;pid=ee4375955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课标链接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9e2f53d6?sp=1&amp;vcp=1&amp;pid=407d391f0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如何在平凡中创造伟大？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（1）运用自身的</a:t>
            </a:r>
            <a:r>
              <a:rPr kumimoji="0" lang="en-US" altLang="zh-CN" sz="2800" b="0" i="0" u="wavy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品德、才智和劳动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，创造出比自己有限的生命更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长久的、不平凡的社会价值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wavy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不放弃、不懈怠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，为家庭的美好和社会的发展贡献力量，用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认真、勤劳、善良、坚持、责任、勇敢书写自己的生命价值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（3）将个体生命和他人的、集体的、民族的、国家的甚至</a:t>
            </a:r>
            <a:r>
              <a:rPr kumimoji="0" lang="en-US" altLang="zh-CN" sz="2800" b="0" i="0" u="wavy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人类的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wavy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命运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联系在一起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3cf742b5?vcp=1&amp;pid=407d391f0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200" dirty="0"/>
          </a:p>
        </p:txBody>
      </p:sp>
      <p:pic>
        <p:nvPicPr>
          <p:cNvPr id="3" name="QC_7_BD.7_1#936dcdb85?vaa=1&amp;vcp=1&amp;pid=53cf742b5&amp;color=0,0,0&amp;tib=255,255,255&amp;vip=4#4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327576"/>
            <a:ext cx="11064240" cy="253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AN.8_1#936dcdb85.blank?vaa=1&amp;vcp=1&amp;pid=53cf742b5&amp;color=0,0,0&amp;vpa=4&amp;vtp=1&amp;vaab=1"/>
          <p:cNvSpPr/>
          <p:nvPr/>
        </p:nvSpPr>
        <p:spPr>
          <a:xfrm>
            <a:off x="6227064" y="2162728"/>
            <a:ext cx="530352" cy="210312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100" dirty="0"/>
          </a:p>
        </p:txBody>
      </p:sp>
      <p:sp>
        <p:nvSpPr>
          <p:cNvPr id="6" name="QC_7_BD.7_3#936dcdb85.choices?vaa=1&amp;vcp=1&amp;pid=53cf742b5&amp;color=0,0,0&amp;vtp=1&amp;vaab=1&amp;bbb=1"/>
          <p:cNvSpPr/>
          <p:nvPr/>
        </p:nvSpPr>
        <p:spPr>
          <a:xfrm>
            <a:off x="539496" y="39945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7e15fa433?sp=1&amp;vcp=1&amp;pid=53cf742b5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8_BD.9_1#512e8cdcb?sp=1&amp;vaa=1&amp;vcp=1&amp;pid=7e15fa433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（2024·广西贺州·期末）我们守护生命，既要爱护身体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，又要养护精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下列选项体现充盈精神世界的是(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0_1#512e8cdcb.bracket?vaa=1&amp;vcp=1&amp;pid=7e15fa433&amp;color=0,0,0&amp;vpa=5&amp;vtp=1&amp;vaab=1"/>
          <p:cNvSpPr/>
          <p:nvPr/>
        </p:nvSpPr>
        <p:spPr>
          <a:xfrm>
            <a:off x="6506114" y="1901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9_2#512e8cdcb?vaa=1&amp;vcp=1&amp;pid=7e15fa433&amp;color=0,0,0&amp;vtp=1&amp;vaab=1&amp;bbb=1&amp;hb=1"/>
          <p:cNvSpPr/>
          <p:nvPr/>
        </p:nvSpPr>
        <p:spPr>
          <a:xfrm>
            <a:off x="539496" y="255064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①生活中注意作息有规律，适当锻炼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②在学校的组织下观看“天宫课堂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参加应急逃生演练，掌握自救自护技能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④参加“书香校园”主题活动</a:t>
            </a:r>
            <a:endParaRPr lang="en-US" altLang="zh-CN" sz="2800" dirty="0"/>
          </a:p>
        </p:txBody>
      </p:sp>
      <p:sp>
        <p:nvSpPr>
          <p:cNvPr id="6" name="QC_8_BD.9_3#512e8cdcb.choices?vaa=1&amp;vcp=1&amp;pid=7e15fa433&amp;color=0,0,0&amp;vtp=1&amp;vaab=1&amp;bbb=1"/>
          <p:cNvSpPr/>
          <p:nvPr/>
        </p:nvSpPr>
        <p:spPr>
          <a:xfrm>
            <a:off x="539496" y="381982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1_1#e4d494e9f?sp=1&amp;vaa=1&amp;vcp=1&amp;pid=7e15fa433&amp;color=0,0,0&amp;vtp=1&amp;vaab=1&amp;bt=1&amp;bbb=1&amp;hb=1"/>
          <p:cNvSpPr/>
          <p:nvPr/>
        </p:nvSpPr>
        <p:spPr>
          <a:xfrm>
            <a:off x="539496" y="15334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“伟大出自平凡，英雄来自人民。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把每一项平凡工作做好就是不平凡。”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这告诉我们(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2_1#e4d494e9f.bracket?vaa=1&amp;vcp=1&amp;pid=7e15fa433&amp;color=0,0,0&amp;vpa=6&amp;vtp=1&amp;vaab=1"/>
          <p:cNvSpPr/>
          <p:nvPr/>
        </p:nvSpPr>
        <p:spPr>
          <a:xfrm>
            <a:off x="2594514" y="21678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11_2#e4d494e9f?vaa=1&amp;vcp=1&amp;pid=7e15fa433&amp;color=0,0,0&amp;vtp=1&amp;vaab=1&amp;bbb=1&amp;hb=1"/>
          <p:cNvSpPr/>
          <p:nvPr/>
        </p:nvSpPr>
        <p:spPr>
          <a:xfrm>
            <a:off x="539496" y="281651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①无论平凡还是伟大都能让生命充满精彩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平凡的人无法实现自己生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命的价值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平凡在于创造和贡献，伟大彰显地位高低</a:t>
            </a:r>
            <a:r>
              <a:rPr lang="en-US" altLang="zh-CN" sz="2800" dirty="0"/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生命虽然平凡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但平凡中也能闪耀出伟大</a:t>
            </a:r>
            <a:endParaRPr lang="en-US" altLang="zh-CN" sz="2800" dirty="0"/>
          </a:p>
        </p:txBody>
      </p:sp>
      <p:sp>
        <p:nvSpPr>
          <p:cNvPr id="5" name="QC_8_BD.11_3#e4d494e9f.choices?vaa=1&amp;vcp=1&amp;pid=7e15fa433&amp;color=0,0,0&amp;vtp=1&amp;vaab=1&amp;bbb=1"/>
          <p:cNvSpPr/>
          <p:nvPr/>
        </p:nvSpPr>
        <p:spPr>
          <a:xfrm>
            <a:off x="539496" y="47391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b83487122?vcp=1&amp;pid=7e15fa433&amp;color=241,138,6&amp;vtp=1&amp;vaab=1&amp;bt=1&amp;bbb=1"/>
          <p:cNvSpPr/>
          <p:nvPr/>
        </p:nvSpPr>
        <p:spPr>
          <a:xfrm>
            <a:off x="539496" y="554400"/>
            <a:ext cx="11109960" cy="7853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易混易错（</a:t>
            </a: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判断正误并改正</a:t>
            </a: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000" dirty="0"/>
          </a:p>
        </p:txBody>
      </p:sp>
      <p:sp>
        <p:nvSpPr>
          <p:cNvPr id="3" name="QT_9_BD.13_1#c8a3216ab?sp=1&amp;vaa=1&amp;vcp=1&amp;pid=b83487122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被老师表扬就沾沾自喜，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被老师批评则怀恨在心。(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</a:t>
            </a:r>
            <a:endParaRPr lang="en-US" altLang="zh-CN" sz="2800" dirty="0"/>
          </a:p>
        </p:txBody>
      </p:sp>
      <p:sp>
        <p:nvSpPr>
          <p:cNvPr id="4" name="QT_9_AN.1_1#c8a3216ab.bracket?vaa=1&amp;vcp=1&amp;pid=b83487122&amp;color=0,0,0&amp;vpa=7&amp;vtp=1&amp;vaab=1"/>
          <p:cNvSpPr/>
          <p:nvPr/>
        </p:nvSpPr>
        <p:spPr>
          <a:xfrm>
            <a:off x="8677814" y="121886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5" name="QT_9_AN.2_1#c8a3216ab.blank?vaa=1&amp;vcp=1&amp;pid=b83487122&amp;color=0,0,0&amp;vpa=8&amp;vtp=1&amp;vaab=1&amp;bbb=1&amp;hb=1"/>
          <p:cNvSpPr/>
          <p:nvPr/>
        </p:nvSpPr>
        <p:spPr>
          <a:xfrm>
            <a:off x="539496" y="182846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我们要正确对待老师的表扬与批评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，面对表扬，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要再接再厉；面对批评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，有则改之，无则加勉。</a:t>
            </a:r>
            <a:endParaRPr lang="en-US" altLang="zh-CN" sz="2800" dirty="0"/>
          </a:p>
        </p:txBody>
      </p:sp>
      <p:sp>
        <p:nvSpPr>
          <p:cNvPr id="6" name="QT_9_BD.16_1#906f36b7a?sp=1&amp;vaa=1&amp;vcp=1&amp;pid=b83487122&amp;color=0,0,0&amp;vtp=1&amp;vaab=1&amp;bbb=1&amp;hb=1"/>
          <p:cNvSpPr/>
          <p:nvPr/>
        </p:nvSpPr>
        <p:spPr>
          <a:xfrm>
            <a:off x="539496" y="31367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孝敬父母只需要满足父母的物质需要。(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endParaRPr lang="en-US" altLang="zh-CN" sz="2800" dirty="0"/>
          </a:p>
        </p:txBody>
      </p:sp>
      <p:sp>
        <p:nvSpPr>
          <p:cNvPr id="7" name="QT_9_AN.17_1#906f36b7a.bracket?vaa=1&amp;vcp=1&amp;pid=b83487122&amp;color=0,0,0&amp;vpa=9&amp;vtp=1&amp;vaab=1"/>
          <p:cNvSpPr/>
          <p:nvPr/>
        </p:nvSpPr>
        <p:spPr>
          <a:xfrm>
            <a:off x="6899814" y="314437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8" name="QT_9_AN.18_1#906f36b7a.blank?vaa=1&amp;vcp=1&amp;pid=b83487122&amp;color=0,0,0&amp;vpa=10&amp;vtp=1&amp;vaab=1&amp;bbb=1&amp;hb=1"/>
          <p:cNvSpPr/>
          <p:nvPr/>
        </p:nvSpPr>
        <p:spPr>
          <a:xfrm>
            <a:off x="539496" y="375397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孝敬父母不仅要满足父母的物质需要，还需要满足父母的精神需要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9_BD.19_1#bbdef8a77?sp=1&amp;vaa=1&amp;vcp=1&amp;pid=b83487122&amp;color=0,0,0&amp;mp=1&amp;vtp=1&amp;vaab=1&amp;bt=1&amp;bbb=1&amp;hb=1"/>
          <p:cNvSpPr/>
          <p:nvPr/>
        </p:nvSpPr>
        <p:spPr>
          <a:xfrm>
            <a:off x="539496" y="152857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生命是有限的，我们应当活在当下，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及时享乐。(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endParaRPr lang="en-US" altLang="zh-CN" sz="2800" dirty="0"/>
          </a:p>
        </p:txBody>
      </p:sp>
      <p:sp>
        <p:nvSpPr>
          <p:cNvPr id="3" name="QT_9_AN.1_1#bbdef8a77.bracket?vaa=1&amp;vcp=1&amp;pid=b83487122&amp;color=0,0,0&amp;mp=1&amp;vpa=11&amp;vtp=1&amp;vaab=1"/>
          <p:cNvSpPr/>
          <p:nvPr/>
        </p:nvSpPr>
        <p:spPr>
          <a:xfrm>
            <a:off x="8322214" y="153619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4" name="QT_9_AN.2_1#bbdef8a77.blank?vaa=1&amp;vcp=1&amp;pid=b83487122&amp;color=0,0,0&amp;mp=1&amp;vpa=12&amp;vtp=1&amp;vaab=1&amp;bbb=1&amp;hb=1"/>
          <p:cNvSpPr/>
          <p:nvPr/>
        </p:nvSpPr>
        <p:spPr>
          <a:xfrm>
            <a:off x="539496" y="2145792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我们应当珍爱生命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，努力实现人生价值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，让有限的生命绽放无限的光彩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T_9_BD.22_1#868faa9dd?sp=1&amp;vaa=1&amp;vcp=1&amp;pid=b83487122&amp;color=0,0,0&amp;vtp=1&amp;vaab=1&amp;bbb=1&amp;hb=1"/>
          <p:cNvSpPr/>
          <p:nvPr/>
        </p:nvSpPr>
        <p:spPr>
          <a:xfrm>
            <a:off x="539496" y="34568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发掘自己的生命力量应该独自面对，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不应该寻求他人的帮助。(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_______________________________________________________________</a:t>
            </a:r>
            <a:endParaRPr lang="en-US" altLang="zh-CN" sz="2800" spc="-50" dirty="0"/>
          </a:p>
        </p:txBody>
      </p:sp>
      <p:sp>
        <p:nvSpPr>
          <p:cNvPr id="6" name="QT_9_AN.23_1#868faa9dd.bracket?vaa=1&amp;vcp=1&amp;pid=b83487122&amp;color=0,0,0&amp;vpa=13&amp;vtp=1&amp;vaab=1"/>
          <p:cNvSpPr/>
          <p:nvPr/>
        </p:nvSpPr>
        <p:spPr>
          <a:xfrm>
            <a:off x="10455814" y="3464496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7" name="QT_9_AN.24_1#868faa9dd.blank?vaa=1&amp;vcp=1&amp;pid=b83487122&amp;color=0,0,0&amp;vpa=14&amp;vtp=1&amp;vaab=1&amp;bbb=1&amp;hb=1"/>
          <p:cNvSpPr/>
          <p:nvPr/>
        </p:nvSpPr>
        <p:spPr>
          <a:xfrm>
            <a:off x="539496" y="4074096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我们在坚持目标和不断努力的道路上，学会与他人建立联系，向他人寻求帮助，获得他人的支持和鼓励，有助于增强我们的生命力量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9_BD.25_1#14985ce7a?sp=1&amp;vaa=1&amp;vcp=1&amp;pid=b83487122&amp;color=0,0,0&amp;mp=1&amp;vtp=1&amp;vaab=1&amp;bt=1&amp;bbb=1&amp;hb=1&amp;hltap=1"/>
          <p:cNvSpPr/>
          <p:nvPr/>
        </p:nvSpPr>
        <p:spPr>
          <a:xfrm>
            <a:off x="539496" y="1871694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与伟人、名人相比，普通人的人生没有价值。(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T_9_AN.26_1#14985ce7a.bracket?vaa=1&amp;vcp=1&amp;pid=b83487122&amp;color=0,0,0&amp;mp=1&amp;vpa=15&amp;vtp=1&amp;vaab=1"/>
          <p:cNvSpPr/>
          <p:nvPr/>
        </p:nvSpPr>
        <p:spPr>
          <a:xfrm>
            <a:off x="7966614" y="187931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4" name="QT_9_AN.25_1#14985ce7a?sp=1&amp;vaa=1&amp;vcp=1&amp;pid=b83487122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7D80B0B1-75F7-6E97-D885-FFA65395DCFC}"/>
              </a:ext>
            </a:extLst>
          </p:cNvPr>
          <p:cNvSpPr/>
          <p:nvPr/>
        </p:nvSpPr>
        <p:spPr>
          <a:xfrm>
            <a:off x="577596" y="2500820"/>
            <a:ext cx="11109960" cy="2420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当人们为生活而努力，日复一日，年复一年，面对生活的艰难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考验，不放弃、不懈怠，为家庭的美好和社会的发展贡献自己的力量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时，就是在用认真、勤劳、善良、坚持、责任、勇敢书写自己的生命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价值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bd25be557?vcp=1&amp;pid=7e15fa433&amp;color=241,138,6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名句解读</a:t>
            </a:r>
            <a:endParaRPr lang="en-US" altLang="zh-CN" sz="3000" dirty="0"/>
          </a:p>
        </p:txBody>
      </p:sp>
      <p:graphicFrame>
        <p:nvGraphicFramePr>
          <p:cNvPr id="38" name="P_9_BD#e3edbaade?colgroup=12,17&amp;vcp=1&amp;pid=bd25be55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218634"/>
              </p:ext>
            </p:extLst>
          </p:nvPr>
        </p:nvGraphicFramePr>
        <p:xfrm>
          <a:off x="539496" y="1295191"/>
          <a:ext cx="11082528" cy="4481452"/>
        </p:xfrm>
        <a:graphic>
          <a:graphicData uri="http://schemas.openxmlformats.org/drawingml/2006/table">
            <a:tbl>
              <a:tblPr/>
              <a:tblGrid>
                <a:gridCol w="4754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27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安其学而亲其师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良好的师生关系有助于学生学习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孝弟也者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其为仁之本与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孝亲敬长是传统美德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人生不售来回票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一旦动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绝不能复返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生命是不可逆的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有限的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人生天地之间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若白驹之过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忽然而已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生命是短暂的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天行健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君子以自强不息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面对挫折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发掘自身的生命力量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9#e3edbaade?vcp=1&amp;pid=bd25be557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请完成第163~165页【备考练习】习题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8bf75a8c.fixed?vcp=1&amp;pid=ee437595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师长情谊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生命的思考</a:t>
            </a:r>
            <a:endParaRPr lang="en-US" altLang="zh-CN" sz="4000" dirty="0"/>
          </a:p>
        </p:txBody>
      </p:sp>
      <p:sp>
        <p:nvSpPr>
          <p:cNvPr id="3" name="C_4_BD#b8bf75a8c.fixed?vcp=1&amp;pid=ee4375955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师长情谊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生命的思考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bcc6a5968?colgroup=17,11&amp;vcp=1&amp;pid=4640f750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086609"/>
              </p:ext>
            </p:extLst>
          </p:nvPr>
        </p:nvGraphicFramePr>
        <p:xfrm>
          <a:off x="539496" y="1200022"/>
          <a:ext cx="11073384" cy="4457956"/>
        </p:xfrm>
        <a:graphic>
          <a:graphicData uri="http://schemas.openxmlformats.org/drawingml/2006/table">
            <a:tbl>
              <a:tblPr/>
              <a:tblGrid>
                <a:gridCol w="6656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16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新课标要求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.尊重老师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理解老师的辛劳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七上第6课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教师职业的特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.体贴父母长辈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能够与他们进行良好的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沟通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主动承担力所能及的家务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感受劳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动的意义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为父母分忧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懂得感恩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七上第7课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孝亲敬长的原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因和要求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.正确看待生活中的挫折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具备迎接挑战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的能力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七上第9课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发掘生命力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战胜挫折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f94f24cd?vcp=1&amp;pid=b8bf75a8c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27_1#cdae80e97?vaa=1&amp;vcp=1&amp;pid=ef94f24cd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（2024·广西钦州·模拟）“八桂楷模”姜晚英为了教育事业，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几十年来，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孜孜不倦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、无私奉献，帮助学生实现心中的梦想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。下列诗句与姜晚英老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师的事迹相符的是(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28_1#cdae80e97.bracket?vaa=1&amp;vcp=1&amp;pid=ef94f24cd&amp;color=0,0,0&amp;vpa=16&amp;vtp=1&amp;vaab=1"/>
          <p:cNvSpPr/>
          <p:nvPr/>
        </p:nvSpPr>
        <p:spPr>
          <a:xfrm>
            <a:off x="3661315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27_2#cdae80e97.choices?vaa=1&amp;vcp=1&amp;pid=ef94f24cd&amp;color=0,0,0&amp;vtp=1&amp;vaab=1&amp;bbb=1"/>
          <p:cNvSpPr/>
          <p:nvPr/>
        </p:nvSpPr>
        <p:spPr>
          <a:xfrm>
            <a:off x="539496" y="31913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A.长风破浪会有时，直挂云帆济沧海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B.万里悲秋常作客，百年多病独登台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C.鹤发银丝映日月，丹心热血沃新花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D.桃花潭水深千尺，不及汪伦送我情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9_1#34c5daeeb?sp=1&amp;vaa=1&amp;vcp=1&amp;pid=ef94f24cd&amp;color=0,0,0&amp;vtp=1&amp;vaab=1&amp;bt=1&amp;bbb=1&amp;hb=1"/>
          <p:cNvSpPr/>
          <p:nvPr/>
        </p:nvSpPr>
        <p:spPr>
          <a:xfrm>
            <a:off x="539496" y="8984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（2024·广西防城港·模拟）节假日结束后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，网友纷纷晒出返程车里的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家乡美食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。一位沈阳的先生表示父母把200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多斤土特产塞满车的后备箱，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自己搬了五六趟才搬完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。葱、姜、蒜，米、面、油，一份份、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一袋袋，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是父母的爱与牵挂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。对此，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下列评论正确的是(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0_1#34c5daeeb.bracket?vaa=1&amp;vcp=1&amp;pid=ef94f24cd&amp;color=0,0,0&amp;vpa=17&amp;vtp=1&amp;vaab=1"/>
          <p:cNvSpPr/>
          <p:nvPr/>
        </p:nvSpPr>
        <p:spPr>
          <a:xfrm>
            <a:off x="7928514" y="28282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9_2#34c5daeeb?vaa=1&amp;vcp=1&amp;pid=ef94f24cd&amp;color=0,0,0&amp;vtp=1&amp;vaab=1&amp;bbb=1&amp;hb=1"/>
          <p:cNvSpPr/>
          <p:nvPr/>
        </p:nvSpPr>
        <p:spPr>
          <a:xfrm>
            <a:off x="539496" y="34699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①家是我们心灵的港湾，给我们温暖和力量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后备箱装的是土特产，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更是浓浓的亲情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③孝亲敬长只是中华民族的传统美德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，没有法律约束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力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④父母哺育我们成长，我们成年后再报答父母的养育之恩</a:t>
            </a:r>
            <a:endParaRPr lang="en-US" altLang="zh-CN" sz="2800" dirty="0"/>
          </a:p>
        </p:txBody>
      </p:sp>
      <p:sp>
        <p:nvSpPr>
          <p:cNvPr id="5" name="QC_6_BD.29_3#34c5daeeb.choices?vaa=1&amp;vcp=1&amp;pid=ef94f24cd&amp;color=0,0,0&amp;vtp=1&amp;vaab=1&amp;bbb=1"/>
          <p:cNvSpPr/>
          <p:nvPr/>
        </p:nvSpPr>
        <p:spPr>
          <a:xfrm>
            <a:off x="539496" y="53925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1_1#a42615ded?sp=1&amp;vaa=1&amp;vcp=1&amp;pid=ef94f24cd&amp;color=0,0,0&amp;vtp=1&amp;vaab=1&amp;bt=1&amp;bbb=1&amp;hb=1"/>
          <p:cNvSpPr/>
          <p:nvPr/>
        </p:nvSpPr>
        <p:spPr>
          <a:xfrm>
            <a:off x="539496" y="15461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2024年5月，南宁、玉林等地出现暴雨天气。为此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，许多学校组织师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生开展洪水疏散演练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、防溺水安全讲座等活动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。开展这些活动有利于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2_1#a42615ded.bracket?vaa=1&amp;vcp=1&amp;pid=ef94f24cd&amp;color=0,0,0&amp;vpa=18&amp;vtp=1&amp;vaab=1"/>
          <p:cNvSpPr/>
          <p:nvPr/>
        </p:nvSpPr>
        <p:spPr>
          <a:xfrm>
            <a:off x="816515" y="28282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1_2#a42615ded?vaa=1&amp;vcp=1&amp;pid=ef94f24cd&amp;color=0,0,0&amp;vtp=1&amp;vaab=1&amp;bbb=1&amp;hb=1"/>
          <p:cNvSpPr/>
          <p:nvPr/>
        </p:nvSpPr>
        <p:spPr>
          <a:xfrm>
            <a:off x="539496" y="34699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①提高学生的自我保护能力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②降低洪水灾害的发生频率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③丰富学校教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师的业余生活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④增强学生的防溺水安全意识</a:t>
            </a:r>
            <a:endParaRPr lang="en-US" altLang="zh-CN" sz="2800" dirty="0"/>
          </a:p>
        </p:txBody>
      </p:sp>
      <p:sp>
        <p:nvSpPr>
          <p:cNvPr id="5" name="QC_6_BD.31_3#a42615ded.choices?vaa=1&amp;vcp=1&amp;pid=ef94f24cd&amp;color=0,0,0&amp;vtp=1&amp;vaab=1&amp;bbb=1"/>
          <p:cNvSpPr/>
          <p:nvPr/>
        </p:nvSpPr>
        <p:spPr>
          <a:xfrm>
            <a:off x="539496" y="47391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3_1#0d9ee7143?sp=1&amp;vaa=1&amp;vcp=1&amp;pid=ef94f24cd&amp;color=0,0,0&amp;vtp=1&amp;vaab=1&amp;bt=1&amp;bbb=1&amp;hb=1"/>
          <p:cNvSpPr/>
          <p:nvPr/>
        </p:nvSpPr>
        <p:spPr>
          <a:xfrm>
            <a:off x="539496" y="15461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有的人缺乏生活目标，无所事事；有的人不敢面对生活中的困境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命在时光流逝中日益空虚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。要让这些人的生命充盈起来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，下列做法可取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4_1#0d9ee7143.bracket?vaa=1&amp;vcp=1&amp;pid=ef94f24cd&amp;color=0,0,0&amp;vpa=19&amp;vtp=1&amp;vaab=1"/>
          <p:cNvSpPr/>
          <p:nvPr/>
        </p:nvSpPr>
        <p:spPr>
          <a:xfrm>
            <a:off x="1527714" y="28282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33_2#0d9ee7143?vaa=1&amp;vcp=1&amp;pid=ef94f24cd&amp;color=0,0,0&amp;vtp=1&amp;vaab=1&amp;bbb=1&amp;hb=1"/>
          <p:cNvSpPr/>
          <p:nvPr/>
        </p:nvSpPr>
        <p:spPr>
          <a:xfrm>
            <a:off x="539496" y="34699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①热爱学习，乐于实践，丰富生活阅历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②走出家门，与他人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、社会加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强交往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③做自己的事，逃避生活的困扰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④关门闭户，拒绝与人交往</a:t>
            </a:r>
            <a:endParaRPr lang="en-US" altLang="zh-CN" sz="2800" dirty="0"/>
          </a:p>
        </p:txBody>
      </p:sp>
      <p:sp>
        <p:nvSpPr>
          <p:cNvPr id="5" name="QC_6_BD.33_3#0d9ee7143.choices?vaa=1&amp;vcp=1&amp;pid=ef94f24cd&amp;color=0,0,0&amp;vtp=1&amp;vaab=1&amp;bbb=1"/>
          <p:cNvSpPr/>
          <p:nvPr/>
        </p:nvSpPr>
        <p:spPr>
          <a:xfrm>
            <a:off x="539496" y="47391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f9efe3fb?vcp=1&amp;pid=b8bf75a8c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pic>
        <p:nvPicPr>
          <p:cNvPr id="3" name="QC_6_BD.35_1#254f3f18c?htil=1&amp;vaa=1&amp;vcp=1&amp;pid=2f9efe3f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1211" y="1057275"/>
            <a:ext cx="3803497" cy="2569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35_2#254f3f18c?htil=1&amp;sp=1&amp;vaa=1&amp;vcp=1&amp;pid=2f9efe3fb&amp;color=0,0,0&amp;vtp=1&amp;vaab=1&amp;bbb=1&amp;hb=1&amp;hs=1"/>
          <p:cNvSpPr/>
          <p:nvPr/>
        </p:nvSpPr>
        <p:spPr>
          <a:xfrm>
            <a:off x="539496" y="1267240"/>
            <a:ext cx="751636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（2024·广西梧州·模拟）观察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图，下列认识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AN.36_1#254f3f18c.bracket?vaa=1&amp;vcp=1&amp;pid=2f9efe3fb&amp;color=0,0,0&amp;vpa=20&amp;vtp=1&amp;vaab=1"/>
          <p:cNvSpPr/>
          <p:nvPr/>
        </p:nvSpPr>
        <p:spPr>
          <a:xfrm>
            <a:off x="2238914" y="1901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6_BD.35_3#254f3f18c?htil=1&amp;vaa=1&amp;vcp=1&amp;pid=2f9efe3fb&amp;color=0,0,0&amp;vtp=1&amp;vaab=1&amp;bbb=1&amp;hb=1&amp;hs=1"/>
          <p:cNvSpPr/>
          <p:nvPr/>
        </p:nvSpPr>
        <p:spPr>
          <a:xfrm>
            <a:off x="539496" y="2550649"/>
            <a:ext cx="751636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①为了不被批评训导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，我们要刻意与老师保持距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离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②老师应尊重学生的人格尊严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，促进学生健</a:t>
            </a:r>
            <a:endParaRPr lang="en-US" altLang="zh-CN" sz="2800" dirty="0"/>
          </a:p>
        </p:txBody>
      </p:sp>
      <p:sp>
        <p:nvSpPr>
          <p:cNvPr id="7" name="QC_6_BD.35_4#254f3f18c.choices?htil=1&amp;vaa=1&amp;vcp=1&amp;pid=2f9efe3fb&amp;color=0,0,0&amp;vtp=1&amp;vaab=1&amp;bbb=1&amp;hs=1"/>
          <p:cNvSpPr/>
          <p:nvPr/>
        </p:nvSpPr>
        <p:spPr>
          <a:xfrm>
            <a:off x="539496" y="50968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8" name="QC_6_BD.35_3#254f3f18c?htil=1&amp;vaa=1&amp;vcp=1&amp;pid=2f9efe3fb&amp;color=0,0,0&amp;vtp=1&amp;vaab=1&amp;bbb=1&amp;hb=1&amp;hs=1">
            <a:extLst>
              <a:ext uri="{FF2B5EF4-FFF2-40B4-BE49-F238E27FC236}">
                <a16:creationId xmlns:a16="http://schemas.microsoft.com/office/drawing/2014/main" id="{3A1B3802-956A-106A-A7AE-7DCA46BA1B01}"/>
              </a:ext>
            </a:extLst>
          </p:cNvPr>
          <p:cNvSpPr/>
          <p:nvPr/>
        </p:nvSpPr>
        <p:spPr>
          <a:xfrm>
            <a:off x="539496" y="3827634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康成长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③该举措能维护学生合法权益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，杜绝学生违纪现象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④使教育惩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戒有章可循，规范教师的教育教学行为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7_1#89bff680f?sp=1&amp;vaa=1&amp;vcp=1&amp;pid=2f9efe3fb&amp;color=0,0,0&amp;vtp=1&amp;vaab=1&amp;bt=1&amp;bbb=1&amp;hb=1"/>
          <p:cNvSpPr/>
          <p:nvPr/>
        </p:nvSpPr>
        <p:spPr>
          <a:xfrm>
            <a:off x="539496" y="15398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我们守护生命，既要爱护身体，又要养护精神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。下列做法体现充盈精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神世界的是(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9_1#89bff680f.bracket?vaa=1&amp;vcp=1&amp;pid=2f9efe3fb&amp;color=0,0,0&amp;vpa=21&amp;vtp=1&amp;vaab=1"/>
          <p:cNvSpPr/>
          <p:nvPr/>
        </p:nvSpPr>
        <p:spPr>
          <a:xfrm>
            <a:off x="2594514" y="21742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7_2#89bff680f?vaa=1&amp;vcp=1&amp;pid=2f9efe3fb&amp;color=0,0,0&amp;vtp=1&amp;vaab=1&amp;bbb=1"/>
          <p:cNvSpPr/>
          <p:nvPr/>
        </p:nvSpPr>
        <p:spPr>
          <a:xfrm>
            <a:off x="539496" y="282286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①假期坚持作息有规律，适当锻炼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②在学校组织下观看“天宫课堂”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参加火灾逃生演练，掌握自救自护技能</a:t>
            </a: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④参加“书香校园”主题阅读活动</a:t>
            </a:r>
            <a:endParaRPr lang="en-US" altLang="zh-CN" sz="2800" spc="-100" dirty="0"/>
          </a:p>
        </p:txBody>
      </p:sp>
      <p:sp>
        <p:nvSpPr>
          <p:cNvPr id="5" name="QC_6_BD.37_3#89bff680f.choices?vaa=1&amp;vcp=1&amp;pid=2f9efe3fb&amp;color=0,0,0&amp;vtp=1&amp;vaab=1&amp;bbb=1"/>
          <p:cNvSpPr/>
          <p:nvPr/>
        </p:nvSpPr>
        <p:spPr>
          <a:xfrm>
            <a:off x="539496" y="409203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6" name="QC_6_AS.1_1#89bff680f?vaa=1&amp;vcp=1&amp;pid=2f9efe3fb&amp;color=0,0,0&amp;vtp=1&amp;vaab=1&amp;bbb=1"/>
          <p:cNvSpPr/>
          <p:nvPr/>
        </p:nvSpPr>
        <p:spPr>
          <a:xfrm>
            <a:off x="539496" y="47137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的做法是爱护身体的表现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1_1#5d7744bd7?sp=1&amp;vaa=1&amp;vcp=1&amp;pid=2f9efe3fb&amp;color=0,0,0&amp;vtp=1&amp;vaab=1&amp;bt=1&amp;bbb=1&amp;hb=1"/>
          <p:cNvSpPr/>
          <p:nvPr/>
        </p:nvSpPr>
        <p:spPr>
          <a:xfrm>
            <a:off x="539496" y="15461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某社区新时代文明实践站组织开展以“远离毒品，关爱生命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”为主题的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禁毒宣传教育活动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，为打好全民禁毒持久战持续营造浓厚氛围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。全民参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与禁毒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，共建无毒环境，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青少年应该(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42_1#5d7744bd7.bracket?vaa=1&amp;vcp=1&amp;pid=2f9efe3fb&amp;color=0,0,0&amp;vpa=22&amp;vtp=1&amp;vaab=1"/>
          <p:cNvSpPr/>
          <p:nvPr/>
        </p:nvSpPr>
        <p:spPr>
          <a:xfrm>
            <a:off x="6506114" y="28282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41_2#5d7744bd7?vaa=1&amp;vcp=1&amp;pid=2f9efe3fb&amp;color=0,0,0&amp;vtp=1&amp;vaab=1&amp;bbb=1&amp;hb=1"/>
          <p:cNvSpPr/>
          <p:nvPr/>
        </p:nvSpPr>
        <p:spPr>
          <a:xfrm>
            <a:off x="539496" y="34699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①抵制毒品诱惑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②远离社会生活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③学习禁毒知识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④抓捕制毒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、贩毒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人员</a:t>
            </a:r>
            <a:endParaRPr lang="en-US" altLang="zh-CN" sz="2800" dirty="0"/>
          </a:p>
        </p:txBody>
      </p:sp>
      <p:sp>
        <p:nvSpPr>
          <p:cNvPr id="5" name="QC_6_BD.41_3#5d7744bd7.choices?vaa=1&amp;vcp=1&amp;pid=2f9efe3fb&amp;color=0,0,0&amp;vtp=1&amp;vaab=1&amp;bbb=1"/>
          <p:cNvSpPr/>
          <p:nvPr/>
        </p:nvSpPr>
        <p:spPr>
          <a:xfrm>
            <a:off x="539496" y="47391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77a8aac8?vcp=1&amp;pid=b8bf75a8c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C_6_BD.43_1#bbae7036a?sp=1&amp;vaa=1&amp;vcp=1&amp;pid=f77a8aac8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有的老师担心学生失学而把自己有限的工资用来资助学生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，有的老师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背着学生上学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，牵着学生的手过急流、走险路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这些事迹感人至深、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催人泪下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。面对老师，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我们应该(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44_1#bbae7036a.bracket?vaa=1&amp;vcp=1&amp;pid=f77a8aac8&amp;color=0,0,0&amp;vpa=23&amp;vtp=1&amp;vaab=1"/>
          <p:cNvSpPr/>
          <p:nvPr/>
        </p:nvSpPr>
        <p:spPr>
          <a:xfrm>
            <a:off x="5794915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43_2#bbae7036a?vaa=1&amp;vcp=1&amp;pid=f77a8aac8&amp;color=0,0,0&amp;vtp=1&amp;vaab=1&amp;bbb=1&amp;h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①不忘师恩，尊重老师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②平等相待，坦诚友好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③关心老师，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理解老师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减少沟通，服从安排</a:t>
            </a:r>
            <a:endParaRPr lang="en-US" altLang="zh-CN" sz="2800" dirty="0"/>
          </a:p>
        </p:txBody>
      </p:sp>
      <p:sp>
        <p:nvSpPr>
          <p:cNvPr id="6" name="QC_6_BD.43_3#bbae7036a.choices?vaa=1&amp;vcp=1&amp;pid=f77a8aac8&amp;color=0,0,0&amp;vtp=1&amp;vaab=1&amp;bbb=1"/>
          <p:cNvSpPr/>
          <p:nvPr/>
        </p:nvSpPr>
        <p:spPr>
          <a:xfrm>
            <a:off x="539496" y="44605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5_1#36d38cf58?sp=1&amp;vaa=1&amp;vcp=1&amp;pid=f77a8aac8&amp;color=0,0,0&amp;vtp=1&amp;vaab=1&amp;bt=1&amp;bbb=1&amp;hb=1"/>
          <p:cNvSpPr/>
          <p:nvPr/>
        </p:nvSpPr>
        <p:spPr>
          <a:xfrm>
            <a:off x="539496" y="770128"/>
            <a:ext cx="11109960" cy="2611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（2024·山东·中考）孙老师是山东某初级中学的教师。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他的父亲早逝，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母亲患病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，经常迷路走丢，于是孙老师决定带着母亲去上班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。最初学校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领导有顾虑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，但进行了细致的走访调查后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，确认不会影响学校的正常教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学秩序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，打消了顾虑。如今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，母子二人的经历成为学生眼前鲜活的教育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这个故事告诉我们(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47_1#36d38cf58.bracket?vaa=1&amp;vcp=1&amp;pid=f77a8aac8&amp;color=0,0,0&amp;vpa=24&amp;vtp=1&amp;vaab=1"/>
          <p:cNvSpPr/>
          <p:nvPr/>
        </p:nvSpPr>
        <p:spPr>
          <a:xfrm>
            <a:off x="4728115" y="2894202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45_2#36d38cf58?vaa=1&amp;vcp=1&amp;pid=f77a8aac8&amp;color=0,0,0&amp;vtp=1&amp;vaab=1&amp;bbb=1&amp;hb=1"/>
          <p:cNvSpPr/>
          <p:nvPr/>
        </p:nvSpPr>
        <p:spPr>
          <a:xfrm>
            <a:off x="539496" y="3432366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①亲情能激励人们去创造奇迹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②要用实际行动表达孝敬之心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③要传承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孝亲敬长的传统美德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④家是甜蜜、温暖、轻松的避风港</a:t>
            </a:r>
            <a:endParaRPr lang="en-US" altLang="zh-CN" sz="2800" dirty="0"/>
          </a:p>
        </p:txBody>
      </p:sp>
      <p:sp>
        <p:nvSpPr>
          <p:cNvPr id="5" name="QC_6_BD.45_3#36d38cf58.choices?vaa=1&amp;vcp=1&amp;pid=f77a8aac8&amp;color=0,0,0&amp;vtp=1&amp;vaab=1&amp;bbb=1"/>
          <p:cNvSpPr/>
          <p:nvPr/>
        </p:nvSpPr>
        <p:spPr>
          <a:xfrm>
            <a:off x="539496" y="4508501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6" name="QC_6_AS.1_1#36d38cf58?vaa=1&amp;vcp=1&amp;pid=f77a8aac8&amp;color=0,0,0&amp;vtp=1&amp;vaab=1&amp;bbb=1&amp;hb=1"/>
          <p:cNvSpPr/>
          <p:nvPr/>
        </p:nvSpPr>
        <p:spPr>
          <a:xfrm>
            <a:off x="539496" y="5038916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题目材料没有体现孙老师因为亲情创造了奇迹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，①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不符合题意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题目材料也没有体现出家是避风港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9_1#017910d6f?sp=1&amp;vaa=1&amp;vcp=1&amp;pid=f77a8aac8&amp;color=0,0,0&amp;vtp=1&amp;vaab=1&amp;bt=1&amp;bbb=1&amp;hb=1"/>
          <p:cNvSpPr/>
          <p:nvPr/>
        </p:nvSpPr>
        <p:spPr>
          <a:xfrm>
            <a:off x="539496" y="16359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（2024·广东·中考）某班学生以“生命至上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学会救助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”为主题开展研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究性学习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，收集了以下资料。</a:t>
            </a:r>
            <a:endParaRPr lang="en-US" altLang="zh-CN" sz="2800" dirty="0"/>
          </a:p>
        </p:txBody>
      </p:sp>
      <p:graphicFrame>
        <p:nvGraphicFramePr>
          <p:cNvPr id="50" name="QC_6_BD.49_2#017910d6f?colgroup=30&amp;vaa=1&amp;vcp=1&amp;pid=f77a8aac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752187"/>
              </p:ext>
            </p:extLst>
          </p:nvPr>
        </p:nvGraphicFramePr>
        <p:xfrm>
          <a:off x="539496" y="2972911"/>
          <a:ext cx="11196000" cy="2243392"/>
        </p:xfrm>
        <a:graphic>
          <a:graphicData uri="http://schemas.openxmlformats.org/drawingml/2006/table">
            <a:tbl>
              <a:tblPr/>
              <a:tblGrid>
                <a:gridCol w="111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433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孟子说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恻隐之心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仁之端也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自动体外除颤器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（AED）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是一种便携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易操作的心脏急救设备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常配置在公共场所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其使用方法可概括为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开电源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听它说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跟着做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bcc6a5968?colgroup=17,11&amp;vcp=1&amp;pid=4640f750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2703168"/>
              </p:ext>
            </p:extLst>
          </p:nvPr>
        </p:nvGraphicFramePr>
        <p:xfrm>
          <a:off x="539496" y="2389822"/>
          <a:ext cx="11073384" cy="2782952"/>
        </p:xfrm>
        <a:graphic>
          <a:graphicData uri="http://schemas.openxmlformats.org/drawingml/2006/table">
            <a:tbl>
              <a:tblPr/>
              <a:tblGrid>
                <a:gridCol w="6656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16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新课标要求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33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.树立正确的人生观和价值观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尊重和敬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畏生命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热爱生活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追求生命高度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幸福人生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七上第8课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敬畏生命的原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因和做法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七上第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发现和创造生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命的意义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bcc6a5968?colgroup=17,11&amp;vcp=1&amp;pid=4640f7506&amp;color=0,0,0&amp;mp=1&amp;vtp=1&amp;vaab=1&amp;bt=1&amp;bbb=1">
            <a:extLst>
              <a:ext uri="{FF2B5EF4-FFF2-40B4-BE49-F238E27FC236}">
                <a16:creationId xmlns:a16="http://schemas.microsoft.com/office/drawing/2014/main" id="{89BADD40-9C86-9437-DFEB-DDFA54A03436}"/>
              </a:ext>
            </a:extLst>
          </p:cNvPr>
          <p:cNvSpPr txBox="1"/>
          <p:nvPr/>
        </p:nvSpPr>
        <p:spPr>
          <a:xfrm>
            <a:off x="10894735" y="16814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9_3#017910d6f?vaa=1&amp;vcp=1&amp;pid=f77a8aac8&amp;color=0,0,0&amp;mp=1&amp;vtp=1&amp;vaab=1&amp;bt=1&amp;bbb=1"/>
          <p:cNvSpPr/>
          <p:nvPr/>
        </p:nvSpPr>
        <p:spPr>
          <a:xfrm>
            <a:off x="539496" y="18677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据此，我们要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51_1#017910d6f.bracket?vaa=1&amp;vcp=1&amp;pid=f77a8aac8&amp;color=0,0,0&amp;mp=1&amp;vpa=25&amp;vtp=1&amp;vaab=1"/>
          <p:cNvSpPr/>
          <p:nvPr/>
        </p:nvSpPr>
        <p:spPr>
          <a:xfrm>
            <a:off x="2956465" y="185359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49_4#017910d6f?vaa=1&amp;vcp=1&amp;pid=f77a8aac8&amp;color=0,0,0&amp;vtp=1&amp;vaab=1&amp;bbb=1&amp;hb=1"/>
          <p:cNvSpPr/>
          <p:nvPr/>
        </p:nvSpPr>
        <p:spPr>
          <a:xfrm>
            <a:off x="539496" y="25000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①意识到人的生命是宝贵的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②尊重和珍爱他人生命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③学急救，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会急救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养成健康的生活方式</a:t>
            </a:r>
            <a:endParaRPr lang="en-US" altLang="zh-CN" sz="2800" dirty="0"/>
          </a:p>
        </p:txBody>
      </p:sp>
      <p:sp>
        <p:nvSpPr>
          <p:cNvPr id="5" name="QC_6_BD.49_5#017910d6f.choices?vaa=1&amp;vcp=1&amp;pid=f77a8aac8&amp;color=0,0,0&amp;vtp=1&amp;vaab=1&amp;bbb=1"/>
          <p:cNvSpPr/>
          <p:nvPr/>
        </p:nvSpPr>
        <p:spPr>
          <a:xfrm>
            <a:off x="539496" y="37692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  <p:sp>
        <p:nvSpPr>
          <p:cNvPr id="6" name="QC_6_AS.1_1#017910d6f?vaa=1&amp;vcp=1&amp;pid=f77a8aac8&amp;color=0,0,0&amp;vtp=1&amp;vaab=1&amp;bbb=1"/>
          <p:cNvSpPr/>
          <p:nvPr/>
        </p:nvSpPr>
        <p:spPr>
          <a:xfrm>
            <a:off x="539496" y="43908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题目材料没有体现养成健康的生活方式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3_1#c84697daa?sp=1&amp;vaa=1&amp;vcp=1&amp;pid=f77a8aac8&amp;color=0,0,0&amp;vtp=1&amp;vaab=1&amp;bt=1&amp;bbb=1&amp;hb=1"/>
          <p:cNvSpPr/>
          <p:nvPr/>
        </p:nvSpPr>
        <p:spPr>
          <a:xfrm>
            <a:off x="539496" y="15461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“人生天地之间，若白驹之过隙，忽然而已。”“时光如箭，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生命如梭，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转瞬即逝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。”“生命脆弱如同清晨的露珠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。”这些话语揭示了生命的短暂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易逝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。为此，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我们应该(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54_1#c84697daa.bracket?vaa=1&amp;vcp=1&amp;pid=f77a8aac8&amp;color=0,0,0&amp;vpa=26&amp;vtp=1&amp;vaab=1"/>
          <p:cNvSpPr/>
          <p:nvPr/>
        </p:nvSpPr>
        <p:spPr>
          <a:xfrm>
            <a:off x="4372515" y="28282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53_2#c84697daa?vaa=1&amp;vcp=1&amp;pid=f77a8aac8&amp;color=0,0,0&amp;vtp=1&amp;vaab=1&amp;bbb=1&amp;hb=1"/>
          <p:cNvSpPr/>
          <p:nvPr/>
        </p:nvSpPr>
        <p:spPr>
          <a:xfrm>
            <a:off x="539496" y="34699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①珍惜生命时光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②抗拒生命的规律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③丰富生命的体验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④实现生命的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价值</a:t>
            </a:r>
            <a:endParaRPr lang="en-US" altLang="zh-CN" sz="2800" dirty="0"/>
          </a:p>
        </p:txBody>
      </p:sp>
      <p:sp>
        <p:nvSpPr>
          <p:cNvPr id="5" name="QC_6_BD.53_3#c84697daa.choices?vaa=1&amp;vcp=1&amp;pid=f77a8aac8&amp;color=0,0,0&amp;vtp=1&amp;vaab=1&amp;bbb=1"/>
          <p:cNvSpPr/>
          <p:nvPr/>
        </p:nvSpPr>
        <p:spPr>
          <a:xfrm>
            <a:off x="539496" y="47391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5_1#aac735fb9?sp=1&amp;vaa=1&amp;vcp=1&amp;pid=f77a8aac8&amp;color=0,0,0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生命是一个严肃的话题。生命从哪儿来？生命的意义是什么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？这些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问题你思考过吗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？七年级（2）班道德与法治老师组织同学们以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“珍爱生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，活出生命的精彩”为主题开展探究性学习，请你参与。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5_3#aac735fb9?vaa=1&amp;vcp=1&amp;pid=f77a8aac8&amp;color=0,0,0&amp;mp=1&amp;vtp=1&amp;vaab=1&amp;bt=1&amp;bbb=1"/>
          <p:cNvSpPr/>
          <p:nvPr/>
        </p:nvSpPr>
        <p:spPr>
          <a:xfrm>
            <a:off x="539496" y="12184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资料一</a:t>
            </a:r>
            <a:endParaRPr lang="en-US" altLang="zh-CN" sz="2800" b="1" dirty="0"/>
          </a:p>
        </p:txBody>
      </p:sp>
      <p:sp>
        <p:nvSpPr>
          <p:cNvPr id="4" name="QO_6_BD.55_2#aac735fb9?vaa=1&amp;vcp=1&amp;pid=f77a8aac8&amp;color=0,0,0&amp;vtp=1&amp;vaab=1&amp;bbb=1"/>
          <p:cNvSpPr/>
          <p:nvPr/>
        </p:nvSpPr>
        <p:spPr>
          <a:xfrm>
            <a:off x="425196" y="503079"/>
            <a:ext cx="115490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【收集资料】为加深对生命的认识和思考，同学们搜集到下列图片。</a:t>
            </a:r>
            <a:endParaRPr lang="en-US" altLang="zh-CN" sz="28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8FB97D0-FBBA-3493-6C55-8FD07F04CF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3174" y="1495266"/>
            <a:ext cx="6734175" cy="478904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7_BD.56_1#7c7b6443d?vaa=1&amp;vcp=1&amp;pid=aac735fb9&amp;color=0,0,0&amp;vtp=1&amp;vaab=1&amp;bbb=1&amp;hb=1"/>
          <p:cNvSpPr/>
          <p:nvPr/>
        </p:nvSpPr>
        <p:spPr>
          <a:xfrm>
            <a:off x="539496" y="2420840"/>
            <a:ext cx="11109960" cy="1420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（1）守护生命既要爱护身体，还要养护精神。资料一中属于爱护身体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属于养护精神的是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</p:txBody>
      </p:sp>
      <p:sp>
        <p:nvSpPr>
          <p:cNvPr id="5" name="QB_7_AN.1_1#7c7b6443d.blank?vaa=1&amp;vcp=1&amp;pid=aac735fb9&amp;color=0,0,0&amp;vpa=27&amp;vtp=1&amp;vaab=1&amp;bbb=1"/>
          <p:cNvSpPr/>
          <p:nvPr/>
        </p:nvSpPr>
        <p:spPr>
          <a:xfrm>
            <a:off x="1210215" y="3038060"/>
            <a:ext cx="7318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BC</a:t>
            </a:r>
            <a:endParaRPr lang="en-US" altLang="zh-CN" sz="2800" dirty="0"/>
          </a:p>
        </p:txBody>
      </p:sp>
      <p:sp>
        <p:nvSpPr>
          <p:cNvPr id="6" name="QB_7_AN.2_1#7c7b6443d.blank?vaa=1&amp;vcp=1&amp;pid=aac735fb9&amp;color=0,0,0&amp;vpa=28&amp;vtp=1&amp;vaab=1&amp;bbb=1"/>
          <p:cNvSpPr/>
          <p:nvPr/>
        </p:nvSpPr>
        <p:spPr>
          <a:xfrm>
            <a:off x="5185315" y="3038060"/>
            <a:ext cx="773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99D68-080E-C14D-177B-2A049D7F6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5_5#aac735fb9?vaa=1&amp;vcp=1&amp;pid=f77a8aac8&amp;color=0,0,0&amp;mp=1&amp;vtp=1&amp;vaab=1&amp;bt=1&amp;bbb=1">
            <a:extLst>
              <a:ext uri="{FF2B5EF4-FFF2-40B4-BE49-F238E27FC236}">
                <a16:creationId xmlns:a16="http://schemas.microsoft.com/office/drawing/2014/main" id="{91F5C6F5-A99E-A4E0-5201-CF0D970F5457}"/>
              </a:ext>
            </a:extLst>
          </p:cNvPr>
          <p:cNvSpPr/>
          <p:nvPr/>
        </p:nvSpPr>
        <p:spPr>
          <a:xfrm>
            <a:off x="606171" y="56273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资料二</a:t>
            </a:r>
            <a:endParaRPr lang="en-US" altLang="zh-CN" sz="2800" b="1" dirty="0"/>
          </a:p>
        </p:txBody>
      </p:sp>
      <p:pic>
        <p:nvPicPr>
          <p:cNvPr id="3" name="QO_6_BD.55_6#aac735fb9?vaa=1&amp;vcp=1&amp;pid=f77a8aac8&amp;color=0,0,0&amp;tib=255,255,255&amp;vtp=1&amp;vaab=1" descr="preencoded.png">
            <a:extLst>
              <a:ext uri="{FF2B5EF4-FFF2-40B4-BE49-F238E27FC236}">
                <a16:creationId xmlns:a16="http://schemas.microsoft.com/office/drawing/2014/main" id="{58D03879-BA58-ACD5-80DE-A1D16C2E1B8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4771" y="1341246"/>
            <a:ext cx="7047314" cy="1794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56_1#7c7b6443d?vaa=1&amp;vcp=1&amp;pid=aac735fb9&amp;color=0,0,0&amp;vtp=1&amp;vaab=1&amp;bbb=1&amp;hb=1">
            <a:extLst>
              <a:ext uri="{FF2B5EF4-FFF2-40B4-BE49-F238E27FC236}">
                <a16:creationId xmlns:a16="http://schemas.microsoft.com/office/drawing/2014/main" id="{DEBEB24B-F1EF-AE87-A126-E6742FB97EF8}"/>
              </a:ext>
            </a:extLst>
          </p:cNvPr>
          <p:cNvSpPr/>
          <p:nvPr/>
        </p:nvSpPr>
        <p:spPr>
          <a:xfrm>
            <a:off x="539496" y="3922916"/>
            <a:ext cx="11109960" cy="11237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（2）交通规则，人人遵守。资料二中属于交通标志的是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，属于安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全标志的是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60_1#7c7b6443d.blank?vaa=1&amp;vcp=1&amp;pid=aac735fb9&amp;color=0,0,0&amp;vpa=29&amp;vtp=1&amp;vaab=1&amp;bbb=1">
            <a:extLst>
              <a:ext uri="{FF2B5EF4-FFF2-40B4-BE49-F238E27FC236}">
                <a16:creationId xmlns:a16="http://schemas.microsoft.com/office/drawing/2014/main" id="{547F6454-76E9-81E1-8DEF-0C3E2F67F81F}"/>
              </a:ext>
            </a:extLst>
          </p:cNvPr>
          <p:cNvSpPr/>
          <p:nvPr/>
        </p:nvSpPr>
        <p:spPr>
          <a:xfrm>
            <a:off x="9287414" y="3893405"/>
            <a:ext cx="7524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</a:t>
            </a:r>
            <a:endParaRPr lang="en-US" altLang="zh-CN" sz="2800" dirty="0"/>
          </a:p>
        </p:txBody>
      </p:sp>
      <p:sp>
        <p:nvSpPr>
          <p:cNvPr id="9" name="QB_7_AN.61_1#7c7b6443d.blank?vaa=1&amp;vcp=1&amp;pid=aac735fb9&amp;color=0,0,0&amp;vpa=30&amp;vtp=1&amp;vaab=1&amp;bbb=1">
            <a:extLst>
              <a:ext uri="{FF2B5EF4-FFF2-40B4-BE49-F238E27FC236}">
                <a16:creationId xmlns:a16="http://schemas.microsoft.com/office/drawing/2014/main" id="{DD3EA75E-A028-F93A-B593-AFFBC87A7898}"/>
              </a:ext>
            </a:extLst>
          </p:cNvPr>
          <p:cNvSpPr/>
          <p:nvPr/>
        </p:nvSpPr>
        <p:spPr>
          <a:xfrm>
            <a:off x="2434771" y="4478840"/>
            <a:ext cx="7524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CD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55741817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10fb1e329?vcp=1&amp;pid=aac735fb9&amp;color=0,0,0&amp;mp=1&amp;vtp=1&amp;vaab=1&amp;bt=1&amp;bbb=1&amp;hb=1"/>
          <p:cNvSpPr/>
          <p:nvPr/>
        </p:nvSpPr>
        <p:spPr>
          <a:xfrm>
            <a:off x="539496" y="121996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【深度探究】为深度学习生命的价值与意义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，同学们分组合作进行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第一小组的同学们围绕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珍爱生命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自救自护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这一主题开展地震疏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散演练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BD.62_1#5820c25ae?vaa=1&amp;vcp=1&amp;pid=aac735fb9&amp;color=0,0,0&amp;vtp=1&amp;vaab=1&amp;bbb=1"/>
          <p:cNvSpPr/>
          <p:nvPr/>
        </p:nvSpPr>
        <p:spPr>
          <a:xfrm>
            <a:off x="539496" y="37754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（3）请你告诉他们在地震疏散演练过程中有哪些注意事项。</a:t>
            </a:r>
            <a:endParaRPr lang="en-US" altLang="zh-CN" sz="2800" dirty="0"/>
          </a:p>
        </p:txBody>
      </p:sp>
      <p:sp>
        <p:nvSpPr>
          <p:cNvPr id="4" name="QO_7_AN.1_1#5820c25ae?vaa=1&amp;vcp=1&amp;pid=aac735fb9&amp;color=0,0,0&amp;vtp=1&amp;vaab=1&amp;bbb=1&amp;hb=1"/>
          <p:cNvSpPr/>
          <p:nvPr/>
        </p:nvSpPr>
        <p:spPr>
          <a:xfrm>
            <a:off x="539496" y="440493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①遵守纪律，不慌乱，有秩序疏散。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②根据疏散指示标志进行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疏散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。③服从指挥。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2fb6f4244?vcp=1&amp;pid=aac735fb9&amp;color=0,0,0&amp;mp=1&amp;vtp=1&amp;vaab=1&amp;bt=1&amp;bbb=1&amp;hb=1"/>
          <p:cNvSpPr/>
          <p:nvPr/>
        </p:nvSpPr>
        <p:spPr>
          <a:xfrm>
            <a:off x="539496" y="554400"/>
            <a:ext cx="11109960" cy="11744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第二小组的同学们围绕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拒绝冷漠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做温暖的中国人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这一主题编排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了情景剧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放学途中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忽然下起了大雨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一位老爷爷不慎摔倒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</p:txBody>
      </p:sp>
      <p:sp>
        <p:nvSpPr>
          <p:cNvPr id="3" name="QO_7_BD.64_1#c10bd39c5?vaa=1&amp;vcp=1&amp;pid=aac735fb9&amp;color=0,0,0&amp;vtp=1&amp;vaab=1&amp;bbb=1"/>
          <p:cNvSpPr/>
          <p:nvPr/>
        </p:nvSpPr>
        <p:spPr>
          <a:xfrm>
            <a:off x="539496" y="1765853"/>
            <a:ext cx="113712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（4）你和同学们刚好路过这里，应该怎么做呢？并说明这样做的理由。</a:t>
            </a:r>
            <a:endParaRPr lang="en-US" altLang="zh-CN" sz="2800" dirty="0"/>
          </a:p>
        </p:txBody>
      </p:sp>
      <p:sp>
        <p:nvSpPr>
          <p:cNvPr id="4" name="QO_7_AN.1_1#c10bd39c5?vaa=1&amp;vcp=1&amp;pid=aac735fb9&amp;color=0,0,0&amp;vtp=1&amp;vaab=1&amp;bbb=1&amp;hb=1"/>
          <p:cNvSpPr/>
          <p:nvPr/>
        </p:nvSpPr>
        <p:spPr>
          <a:xfrm>
            <a:off x="539496" y="2395582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做法：及时上前询问情况，必要时联系老人的家人并拨打120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求救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要关爱他人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敬畏生命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人与人在相互依存和彼此关切中感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受温暖，传递温暖，没有人愿意遭遇冷漠，生命拒绝冷漠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我们要用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真诚、热情去感动、温暖他人，消融冷漠，共同营造一个互信、友善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和谐的社会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93b432bec?vcp=1&amp;pid=aac735fb9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第三小组的同学们围绕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生命从平凡中闪耀出伟大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这一话题展开讨论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中国网事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感动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二季度网络感动人物赵洪老师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是广西灵川县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兰田瑶族乡深潭教学点唯一的老师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余年的教学生涯中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他先后在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兰田瑶族乡的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所学校教过书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他坚守山区教育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默默耕耘育桃李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66_1#3e1bd46c6?vaa=1&amp;vcp=1&amp;pid=aac735fb9&amp;color=0,0,0&amp;mp=1&amp;vtp=1&amp;vaab=1&amp;bt=1&amp;bbb=1&amp;hb=1"/>
          <p:cNvSpPr/>
          <p:nvPr/>
        </p:nvSpPr>
        <p:spPr>
          <a:xfrm>
            <a:off x="539496" y="90093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（5）小明认为：只有对社会作出巨大贡献的科学家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，其人生才是有价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值的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、不平凡的。请你反驳小明的观点。</a:t>
            </a:r>
            <a:endParaRPr lang="en-US" altLang="zh-CN" sz="2800" dirty="0"/>
          </a:p>
        </p:txBody>
      </p:sp>
      <p:sp>
        <p:nvSpPr>
          <p:cNvPr id="3" name="QO_7_AN.1_1#3e1bd46c6?vaa=1&amp;vcp=1&amp;pid=aac735fb9&amp;color=0,0,0&amp;vtp=1&amp;vaab=1&amp;bbb=1&amp;hb=1"/>
          <p:cNvSpPr/>
          <p:nvPr/>
        </p:nvSpPr>
        <p:spPr>
          <a:xfrm>
            <a:off x="539496" y="218395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每个人的生命都有自己独特的使命。一个人的伟大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在于他能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够运用自身的品德、才智和劳动，创造出比自己有限的生命更长久的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不平凡的社会价值，为我们留下宝贵的物质财富和精神财富。与伟人相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比，更多的人可能是默默无闻的。他们为生活而努力，日复一日，年复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一年，面对生活的艰难考验，不放弃、不懈怠，为家庭的美好和社会的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发展贡献自己的力量，也是在书写自己的生命价值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99fed47b.fixed?vcp=1&amp;pid=ee437595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师长情谊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生命的思考</a:t>
            </a:r>
            <a:endParaRPr lang="en-US" altLang="zh-CN" sz="4000" dirty="0"/>
          </a:p>
        </p:txBody>
      </p:sp>
      <p:sp>
        <p:nvSpPr>
          <p:cNvPr id="3" name="C_4_BD#999fed47b.fixed?vcp=1&amp;pid=ee4375955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f416622e?sp=1&amp;vcp=1&amp;pid=999fed47b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一、师生之间，亲情之爱</a:t>
            </a:r>
            <a:endParaRPr lang="en-US" altLang="zh-CN" sz="3200" dirty="0"/>
          </a:p>
        </p:txBody>
      </p:sp>
      <p:sp>
        <p:nvSpPr>
          <p:cNvPr id="3" name="P_6_BD#b2066069f?sp=1&amp;vcp=1&amp;pid=2f416622e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.如何理解教学相长？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教与学是师生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相互陪伴</a:t>
            </a:r>
            <a:r>
              <a:rPr lang="en-US" altLang="zh-CN" sz="2800" b="0" i="0" u="wavy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、相互促进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、共同成长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。一方面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们的学习离不开老师的引领和指导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；另一方面，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我们与老师交流互动，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也可以促进老师更好地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“教”。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2066069f?sp=1&amp;vcp=1&amp;pid=2f416622e&amp;color=0,0,0&amp;mp=1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怎样做到教学相长？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（1）面对老师的引领和指导，主动参与、勤学好问。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（2）正确对待老师的表扬和批评。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（3）彼此尊重。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（4）在平等相待、相互促进的师生交往中，和老师成为朋友。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2066069f?sp=1&amp;vcp=1&amp;pid=2f416622e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怎样正确对待老师的表扬和批评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（1）懂得老师的表扬意味着肯定、鼓励和期待，激励我们更好地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学习和发展。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（2）懂得老师的批评意味着关心、提醒和劝诫，可以帮助我们反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省自己，弥补不足。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（3）把注意力放在老师批评的内容和用意上，理解老师的良苦用心。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2294</Words>
  <Application>Microsoft Office PowerPoint</Application>
  <PresentationFormat>宽屏</PresentationFormat>
  <Paragraphs>425</Paragraphs>
  <Slides>59</Slides>
  <Notes>59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9" baseType="lpstr">
      <vt:lpstr>Arial (正文)</vt:lpstr>
      <vt:lpstr>华文隶书</vt:lpstr>
      <vt:lpstr>SimSun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夕 韩</cp:lastModifiedBy>
  <cp:revision>7</cp:revision>
  <dcterms:created xsi:type="dcterms:W3CDTF">2024-11-29T13:16:05Z</dcterms:created>
  <dcterms:modified xsi:type="dcterms:W3CDTF">2025-07-24T08:16:53Z</dcterms:modified>
  <cp:category/>
  <cp:contentStatus/>
</cp:coreProperties>
</file>