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317" r:id="rId29"/>
    <p:sldId id="318" r:id="rId30"/>
    <p:sldId id="284" r:id="rId31"/>
    <p:sldId id="285" r:id="rId32"/>
    <p:sldId id="286" r:id="rId33"/>
    <p:sldId id="319" r:id="rId34"/>
    <p:sldId id="328" r:id="rId35"/>
    <p:sldId id="287" r:id="rId36"/>
    <p:sldId id="320" r:id="rId37"/>
    <p:sldId id="289" r:id="rId38"/>
    <p:sldId id="290" r:id="rId39"/>
    <p:sldId id="291" r:id="rId40"/>
    <p:sldId id="292" r:id="rId41"/>
    <p:sldId id="321" r:id="rId42"/>
    <p:sldId id="322" r:id="rId43"/>
    <p:sldId id="294" r:id="rId44"/>
    <p:sldId id="295" r:id="rId45"/>
    <p:sldId id="296" r:id="rId46"/>
    <p:sldId id="297" r:id="rId47"/>
    <p:sldId id="298" r:id="rId48"/>
    <p:sldId id="323" r:id="rId49"/>
    <p:sldId id="324" r:id="rId50"/>
    <p:sldId id="299" r:id="rId51"/>
    <p:sldId id="325" r:id="rId52"/>
    <p:sldId id="300" r:id="rId53"/>
    <p:sldId id="302" r:id="rId54"/>
    <p:sldId id="303" r:id="rId55"/>
    <p:sldId id="304" r:id="rId56"/>
    <p:sldId id="305" r:id="rId57"/>
    <p:sldId id="306" r:id="rId58"/>
    <p:sldId id="307" r:id="rId59"/>
    <p:sldId id="326" r:id="rId60"/>
    <p:sldId id="308" r:id="rId61"/>
    <p:sldId id="309" r:id="rId62"/>
    <p:sldId id="310" r:id="rId63"/>
    <p:sldId id="311" r:id="rId64"/>
    <p:sldId id="312" r:id="rId65"/>
    <p:sldId id="313" r:id="rId66"/>
    <p:sldId id="314" r:id="rId67"/>
    <p:sldId id="327" r:id="rId68"/>
  </p:sldIdLst>
  <p:sldSz cx="12192000" cy="6858000"/>
  <p:notesSz cx="6858000" cy="12192000"/>
  <p:custDataLst>
    <p:tags r:id="rId70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5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5.xml"/><Relationship Id="rId5" Type="http://schemas.openxmlformats.org/officeDocument/2006/relationships/slide" Target="../slides/slide7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5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5.xml"/><Relationship Id="rId5" Type="http://schemas.openxmlformats.org/officeDocument/2006/relationships/slide" Target="../slides/slide7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4c6b4be3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8434BBD-4C83-4BC3-9E9F-5278058B1E9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第9讲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世界其他国家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c6b4be3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36E5F1F-ED49-4F13-B8B3-DA3C3F59D90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6615983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75b27c8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b9b3df1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9744d142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66159836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75b27c87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4b9b3df13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9744d142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第9讲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世界其他国家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288249a9b4d0d6eb9d0134#tid=6731a7c37882ac000a7d3104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4BF56C4-8D32-0F12-BE25-2DB8A356692E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FED1CE8-31CD-46B0-A653-6B8A08213501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FB95447B-5F28-4F43-9190-BF376CB7CAF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453BCA3-4988-4028-B991-FB4F5D92104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6615983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75b27c8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b9b3df1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9744d142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66159836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75b27c87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4b9b3df13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9744d142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5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5.jpe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3EC52F1E-B25A-5617-E417-0E6D00EAEE45}"/>
              </a:ext>
            </a:extLst>
          </p:cNvPr>
          <p:cNvSpPr/>
          <p:nvPr/>
        </p:nvSpPr>
        <p:spPr>
          <a:xfrm>
            <a:off x="6891080" y="3853008"/>
            <a:ext cx="3996000" cy="360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审图号：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GS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0796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_1#9d6b47eac?sp=1&amp;vaa=1&amp;vcp=1&amp;vis=1&amp;pid=8c3ea91c8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2.自然环境</a:t>
            </a:r>
            <a:endParaRPr lang="en-US" altLang="zh-CN" sz="2800" dirty="0"/>
          </a:p>
        </p:txBody>
      </p:sp>
      <p:graphicFrame>
        <p:nvGraphicFramePr>
          <p:cNvPr id="11" name="QB_6_BD.8_2#9d6b47eac?colgroup=4,25&amp;vaa=1&amp;vcp=1&amp;vis=1&amp;pid=8c3ea91c8&amp;color=0,0,0&amp;vtp=1&amp;vaab=1&amp;bbb=1&amp;hb=1"/>
          <p:cNvGraphicFramePr>
            <a:graphicFrameLocks noGrp="1"/>
          </p:cNvGraphicFramePr>
          <p:nvPr/>
        </p:nvGraphicFramePr>
        <p:xfrm>
          <a:off x="539496" y="1236009"/>
          <a:ext cx="11073384" cy="5074860"/>
        </p:xfrm>
        <a:graphic>
          <a:graphicData uri="http://schemas.openxmlformats.org/drawingml/2006/table">
            <a:tbl>
              <a:tblPr/>
              <a:tblGrid>
                <a:gridCol w="1609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52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387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（三大部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东部是南北纵贯的山地（大分水岭）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中部是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大自流盆地）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西部是低矮的高原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沙漠广布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大部分地区炎热干燥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沿海地区较湿润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气候类型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呈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状分布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主要气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候类型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热带沙漠气候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热带草原气候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热带雨林气候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热带湿润气候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温带海洋性气候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地中海气候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河是澳大利亚最大的河流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湖泊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北艾尔湖是澳大利亚陆地海拔最低点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QB_6_AN.9_1#9d6b47eac.blank?vaa=1&amp;vcp=1&amp;vis=1&amp;pid=8c3ea91c8&amp;color=0,0,0&amp;vpa=6&amp;vtp=1&amp;vaab=1&amp;bbb=1"/>
          <p:cNvSpPr/>
          <p:nvPr/>
        </p:nvSpPr>
        <p:spPr>
          <a:xfrm>
            <a:off x="3297958" y="178814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平原</a:t>
            </a:r>
            <a:endParaRPr lang="en-US" altLang="zh-CN" sz="2800" dirty="0"/>
          </a:p>
        </p:txBody>
      </p:sp>
      <p:sp>
        <p:nvSpPr>
          <p:cNvPr id="5" name="QB_6_AN.10_1#9d6b47eac.blank?vaa=1&amp;vcp=1&amp;vis=1&amp;pid=8c3ea91c8&amp;color=0,0,0&amp;vpa=7&amp;vtp=1&amp;vaab=1&amp;bbb=1"/>
          <p:cNvSpPr/>
          <p:nvPr/>
        </p:nvSpPr>
        <p:spPr>
          <a:xfrm>
            <a:off x="4866155" y="347787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半环</a:t>
            </a:r>
            <a:endParaRPr lang="en-US" altLang="zh-CN" sz="2800" dirty="0"/>
          </a:p>
        </p:txBody>
      </p:sp>
      <p:sp>
        <p:nvSpPr>
          <p:cNvPr id="6" name="QB_6_AN.11_1#9d6b47eac.blank?vaa=1&amp;vcp=1&amp;vis=1&amp;pid=8c3ea91c8&amp;color=0,0,0&amp;vpa=8&amp;vtp=1&amp;vaab=1&amp;bbb=1"/>
          <p:cNvSpPr/>
          <p:nvPr/>
        </p:nvSpPr>
        <p:spPr>
          <a:xfrm>
            <a:off x="2231159" y="516355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墨累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2_1#fd494dd4c?sp=1&amp;vaa=1&amp;vcp=1&amp;vis=1&amp;pid=8c3ea91c8&amp;color=0,0,0&amp;vtp=1&amp;vaab=1&amp;bt=1&amp;bbb=1"/>
          <p:cNvSpPr/>
          <p:nvPr/>
        </p:nvSpPr>
        <p:spPr>
          <a:xfrm>
            <a:off x="539496" y="139382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3.经济</a:t>
            </a:r>
            <a:endParaRPr lang="en-US" altLang="zh-CN" sz="2800" dirty="0"/>
          </a:p>
        </p:txBody>
      </p:sp>
      <p:graphicFrame>
        <p:nvGraphicFramePr>
          <p:cNvPr id="12" name="QB_6_BD.12_2#fd494dd4c?colgroup=2,26&amp;vaa=1&amp;vcp=1&amp;vis=1&amp;pid=8c3ea91c8&amp;color=0,0,0&amp;vtp=1&amp;vaab=1&amp;bbb=1&amp;hb=1"/>
          <p:cNvGraphicFramePr>
            <a:graphicFrameLocks noGrp="1"/>
          </p:cNvGraphicFramePr>
          <p:nvPr/>
        </p:nvGraphicFramePr>
        <p:xfrm>
          <a:off x="539496" y="2075433"/>
          <a:ext cx="11082528" cy="3375408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84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澳大利亚是南半球经济发达的国家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农牧业和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业都很发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目前服务业是其经济支柱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世界上重要的小麦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羊毛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牛肉出口国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世界上放养绵羊数量和出口羊毛最多的国家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被称为“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的国家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因地制宜发展农牧业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形成了不同的农牧业区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6_AN.13_1#fd494dd4c.blank?vaa=1&amp;vcp=1&amp;vis=1&amp;pid=8c3ea91c8&amp;color=0,0,0&amp;vpa=9&amp;vtp=1&amp;vaab=1&amp;bbb=1"/>
          <p:cNvSpPr/>
          <p:nvPr/>
        </p:nvSpPr>
        <p:spPr>
          <a:xfrm>
            <a:off x="8918979" y="207911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工矿</a:t>
            </a:r>
            <a:endParaRPr lang="en-US" altLang="zh-CN" sz="2800" dirty="0"/>
          </a:p>
        </p:txBody>
      </p:sp>
      <p:sp>
        <p:nvSpPr>
          <p:cNvPr id="5" name="QB_6_AN.14_1#fd494dd4c.blank?vaa=1&amp;vcp=1&amp;vis=1&amp;pid=8c3ea91c8&amp;color=0,0,0&amp;vpa=10&amp;vtp=1&amp;vaab=1&amp;bbb=1&amp;hb=1"/>
          <p:cNvSpPr/>
          <p:nvPr/>
        </p:nvSpPr>
        <p:spPr>
          <a:xfrm>
            <a:off x="1796660" y="3766820"/>
            <a:ext cx="9757664" cy="10577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骑在羊背上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QB_6_BD.15_1#fd494dd4c?colgroup=2,26&amp;vaa=1&amp;vcp=1&amp;vis=1&amp;pid=8c3ea91c8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645062"/>
          <a:ext cx="11082528" cy="3891472"/>
        </p:xfrm>
        <a:graphic>
          <a:graphicData uri="http://schemas.openxmlformats.org/drawingml/2006/table">
            <a:tbl>
              <a:tblPr/>
              <a:tblGrid>
                <a:gridCol w="15750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074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4903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三大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牧羊带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由东南和西南沿海向内陆依次为羊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牛与经济作物混合经营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绵羊与小麦混合经营带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粗放牧羊带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工矿业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矿产资源丰富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采矿业发达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铝土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铁等的储量和出口量在世界上占有重要地位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矿产品大量出口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主要销往中国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印度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日本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韩国等亚洲国家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被称为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的国家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6_AN.16_1#fd494dd4c.blank?vaa=1&amp;vcp=1&amp;vis=1&amp;pid=8c3ea91c8&amp;color=0,0,0&amp;mp=1&amp;vpa=11&amp;vtp=1&amp;vaab=1&amp;bbb=1"/>
          <p:cNvSpPr/>
          <p:nvPr/>
        </p:nvSpPr>
        <p:spPr>
          <a:xfrm>
            <a:off x="4561291" y="4988815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坐在矿车上</a:t>
            </a:r>
            <a:endParaRPr lang="en-US" altLang="zh-CN" sz="2800" dirty="0"/>
          </a:p>
        </p:txBody>
      </p:sp>
      <p:sp>
        <p:nvSpPr>
          <p:cNvPr id="2" name="QB_6_BD.15_1#fd494dd4c?colgroup=2,26&amp;vaa=1&amp;vcp=1&amp;vis=1&amp;pid=8c3ea91c8&amp;color=0,0,0&amp;mp=1&amp;vtp=1&amp;vaab=1&amp;bt=1&amp;bbb=1"/>
          <p:cNvSpPr txBox="1"/>
          <p:nvPr/>
        </p:nvSpPr>
        <p:spPr>
          <a:xfrm>
            <a:off x="10903879" y="9366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7_1#bfca4c1f1?sp=1&amp;vaa=1&amp;vcp=1&amp;vis=1&amp;pid=8c3ea91c8&amp;color=0,0,0&amp;vtp=1&amp;vaab=1&amp;bt=1&amp;bbb=1"/>
          <p:cNvSpPr/>
          <p:nvPr/>
        </p:nvSpPr>
        <p:spPr>
          <a:xfrm>
            <a:off x="539496" y="196154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4.人口与城市</a:t>
            </a:r>
            <a:endParaRPr lang="en-US" altLang="zh-CN" sz="2800" dirty="0"/>
          </a:p>
        </p:txBody>
      </p:sp>
      <p:graphicFrame>
        <p:nvGraphicFramePr>
          <p:cNvPr id="14" name="QB_6_BD.17_2#bfca4c1f1?colgroup=2,27&amp;vaa=1&amp;vcp=1&amp;vis=1&amp;pid=8c3ea91c8&amp;color=0,0,0&amp;vtp=1&amp;vaab=1&amp;bbb=1"/>
          <p:cNvGraphicFramePr>
            <a:graphicFrameLocks noGrp="1"/>
          </p:cNvGraphicFramePr>
          <p:nvPr/>
        </p:nvGraphicFramePr>
        <p:xfrm>
          <a:off x="539496" y="2643155"/>
          <a:ext cx="11082528" cy="2239964"/>
        </p:xfrm>
        <a:graphic>
          <a:graphicData uri="http://schemas.openxmlformats.org/drawingml/2006/table">
            <a:tbl>
              <a:tblPr/>
              <a:tblGrid>
                <a:gridCol w="941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40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居民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居民大部分为英国移民的后裔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以白种人为主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通用英语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地广人稀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人口主要分布在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69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堪培拉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悉尼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墨尔本等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6_AN.18_1#bfca4c1f1.blank?vaa=1&amp;vcp=1&amp;vis=1&amp;pid=8c3ea91c8&amp;color=0,0,0&amp;vpa=12&amp;vtp=1&amp;vaab=1&amp;bbb=1"/>
          <p:cNvSpPr/>
          <p:nvPr/>
        </p:nvSpPr>
        <p:spPr>
          <a:xfrm>
            <a:off x="5818146" y="3195288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东南沿海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0cfc2e65?vcp=1&amp;pid=b75b27c87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美国</a:t>
            </a:r>
            <a:endParaRPr lang="en-US" altLang="zh-CN" sz="3200" dirty="0"/>
          </a:p>
        </p:txBody>
      </p:sp>
      <p:sp>
        <p:nvSpPr>
          <p:cNvPr id="3" name="QB_6_BD.19_1#d291ee708?sp=1&amp;vaa=1&amp;vcp=1&amp;vis=1&amp;pid=10cfc2e65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1.位置与范围</a:t>
            </a:r>
            <a:endParaRPr lang="en-US" altLang="zh-CN" sz="2800" dirty="0"/>
          </a:p>
        </p:txBody>
      </p:sp>
      <p:graphicFrame>
        <p:nvGraphicFramePr>
          <p:cNvPr id="15" name="QB_6_BD.19_2#d291ee708?colgroup=2,27&amp;vaa=1&amp;vcp=1&amp;vis=1&amp;pid=10cfc2e65&amp;color=0,0,0&amp;vtp=1&amp;vaab=1&amp;bbb=1&amp;hb=1"/>
          <p:cNvGraphicFramePr>
            <a:graphicFrameLocks noGrp="1"/>
          </p:cNvGraphicFramePr>
          <p:nvPr/>
        </p:nvGraphicFramePr>
        <p:xfrm>
          <a:off x="539496" y="1958766"/>
          <a:ext cx="11091672" cy="3363660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94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本土位于北美洲中南部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南三面分别濒临大西洋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太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平洋和墨西哥湾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接壤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西南与墨西哥毗邻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阿拉斯加州位于北美洲西北部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夏威夷州位于太平洋中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属于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本土包括48个州和1个特区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另外还有阿拉斯加州和夏威夷州两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个海外州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6_AN.20_1#d291ee708.blank?vaa=1&amp;vcp=1&amp;vis=1&amp;pid=10cfc2e65&amp;color=0,0,0&amp;vpa=13&amp;vtp=1&amp;vaab=1&amp;bbb=1"/>
          <p:cNvSpPr/>
          <p:nvPr/>
        </p:nvSpPr>
        <p:spPr>
          <a:xfrm>
            <a:off x="5262394" y="2501183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加拿大</a:t>
            </a:r>
            <a:endParaRPr lang="en-US" altLang="zh-CN" sz="2800" dirty="0"/>
          </a:p>
        </p:txBody>
      </p:sp>
      <p:sp>
        <p:nvSpPr>
          <p:cNvPr id="6" name="QB_6_AN.21_1#d291ee708.blank?vaa=1&amp;vcp=1&amp;vis=1&amp;pid=10cfc2e65&amp;color=0,0,0&amp;vpa=14&amp;vtp=1&amp;vaab=1&amp;bbb=1"/>
          <p:cNvSpPr/>
          <p:nvPr/>
        </p:nvSpPr>
        <p:spPr>
          <a:xfrm>
            <a:off x="1719094" y="362240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2_1#cca054a77?sp=1&amp;vaa=1&amp;vcp=1&amp;vis=1&amp;pid=10cfc2e65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2.自然环境</a:t>
            </a:r>
            <a:endParaRPr lang="en-US" altLang="zh-CN" sz="2800" dirty="0"/>
          </a:p>
        </p:txBody>
      </p:sp>
      <p:graphicFrame>
        <p:nvGraphicFramePr>
          <p:cNvPr id="16" name="QB_6_BD.22_2#cca054a77?colgroup=2,27&amp;vaa=1&amp;vcp=1&amp;vis=1&amp;pid=10cfc2e65&amp;color=0,0,0&amp;vtp=1&amp;vaab=1&amp;bbb=1&amp;hb=1"/>
          <p:cNvGraphicFramePr>
            <a:graphicFrameLocks noGrp="1"/>
          </p:cNvGraphicFramePr>
          <p:nvPr/>
        </p:nvGraphicFramePr>
        <p:xfrm>
          <a:off x="539496" y="1236009"/>
          <a:ext cx="11073384" cy="5051364"/>
        </p:xfrm>
        <a:graphic>
          <a:graphicData uri="http://schemas.openxmlformats.org/drawingml/2006/table">
            <a:tbl>
              <a:tblPr/>
              <a:tblGrid>
                <a:gridCol w="96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6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262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本土地形呈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纵列分布：西部是高大的科迪勒拉山系（包括落基山脉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海岸山脉等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中部为贯通南北的中央大平原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东部是低矮的阿巴拉契亚山脉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中部平原南北敞开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受寒潮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飓风的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影响大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西部太平洋沿岸受山脉阻挡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迎风坡多雨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东部受大西洋湿润气流影响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降水由沿海向内陆逐渐减少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落基山脉和海岸山脉之间的高原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盆地和内陆地区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较少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6_AN.23_1#cca054a77.blank?vaa=1&amp;vcp=1&amp;vis=1&amp;pid=10cfc2e65&amp;color=0,0,0&amp;vpa=15&amp;vtp=1&amp;vaab=1&amp;bbb=1"/>
          <p:cNvSpPr/>
          <p:nvPr/>
        </p:nvSpPr>
        <p:spPr>
          <a:xfrm>
            <a:off x="3359935" y="123766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南北</a:t>
            </a:r>
            <a:endParaRPr lang="en-US" altLang="zh-CN" sz="2800" dirty="0"/>
          </a:p>
        </p:txBody>
      </p:sp>
      <p:sp>
        <p:nvSpPr>
          <p:cNvPr id="5" name="QB_6_AN.24_1#cca054a77.blank?vaa=1&amp;vcp=1&amp;vis=1&amp;pid=10cfc2e65&amp;color=0,0,0&amp;vpa=16&amp;vtp=1&amp;vaab=1&amp;bbb=1"/>
          <p:cNvSpPr/>
          <p:nvPr/>
        </p:nvSpPr>
        <p:spPr>
          <a:xfrm>
            <a:off x="1937535" y="2915648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温带大陆性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QB_6_BD.25_1#cca054a77?colgroup=2,27&amp;vaa=1&amp;vcp=1&amp;vis=1&amp;pid=10cfc2e65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937446"/>
          <a:ext cx="11112603" cy="1687704"/>
        </p:xfrm>
        <a:graphic>
          <a:graphicData uri="http://schemas.openxmlformats.org/drawingml/2006/table">
            <a:tbl>
              <a:tblPr/>
              <a:tblGrid>
                <a:gridCol w="963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492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河是世界第四长河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航运价值高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湖泊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五大湖位于中部平原东北部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美国与加拿大交界处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是世界上最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大的淡水湖群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其中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湖是世界上最大的淡水湖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6_AN.26_1#cca054a77.blank?vaa=1&amp;vcp=1&amp;vis=1&amp;pid=10cfc2e65&amp;color=0,0,0&amp;mp=1&amp;vpa=17&amp;vtp=1&amp;vaab=1&amp;bbb=1"/>
          <p:cNvSpPr/>
          <p:nvPr/>
        </p:nvSpPr>
        <p:spPr>
          <a:xfrm>
            <a:off x="1585191" y="2923095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密西西比</a:t>
            </a:r>
            <a:endParaRPr lang="en-US" altLang="zh-CN" sz="2800" dirty="0"/>
          </a:p>
        </p:txBody>
      </p:sp>
      <p:sp>
        <p:nvSpPr>
          <p:cNvPr id="4" name="QB_6_AN.27_1#cca054a77.blank?vaa=1&amp;vcp=1&amp;vis=1&amp;pid=10cfc2e65&amp;color=0,0,0&amp;mp=1&amp;vpa=18&amp;vtp=1&amp;vaab=1&amp;bbb=1"/>
          <p:cNvSpPr/>
          <p:nvPr/>
        </p:nvSpPr>
        <p:spPr>
          <a:xfrm>
            <a:off x="4772891" y="4046347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苏必利尔</a:t>
            </a:r>
            <a:endParaRPr lang="en-US" altLang="zh-CN" sz="2800" dirty="0"/>
          </a:p>
        </p:txBody>
      </p:sp>
      <p:sp>
        <p:nvSpPr>
          <p:cNvPr id="2" name="QB_6_BD.25_1#cca054a77?colgroup=2,27&amp;vaa=1&amp;vcp=1&amp;vis=1&amp;pid=10cfc2e65&amp;color=0,0,0&amp;mp=1&amp;vtp=1&amp;vaab=1&amp;bt=1&amp;bbb=1"/>
          <p:cNvSpPr txBox="1"/>
          <p:nvPr/>
        </p:nvSpPr>
        <p:spPr>
          <a:xfrm>
            <a:off x="10933954" y="22290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8_1#f0a2e18fd?sp=1&amp;vaa=1&amp;vcp=1&amp;vis=1&amp;pid=10cfc2e65&amp;color=0,0,0&amp;vtp=1&amp;vaab=1&amp;bt=1&amp;bbb=1"/>
          <p:cNvSpPr/>
          <p:nvPr/>
        </p:nvSpPr>
        <p:spPr>
          <a:xfrm>
            <a:off x="539496" y="139969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3.高度发达的经济</a:t>
            </a:r>
            <a:endParaRPr lang="en-US" altLang="zh-CN" sz="2800" dirty="0"/>
          </a:p>
        </p:txBody>
      </p:sp>
      <p:graphicFrame>
        <p:nvGraphicFramePr>
          <p:cNvPr id="18" name="QB_6_BD.28_2#f0a2e18fd?colgroup=1,3,24&amp;vaa=1&amp;vcp=1&amp;vis=1&amp;pid=10cfc2e65&amp;color=0,0,0&amp;vtp=1&amp;vaab=1&amp;bbb=1&amp;hb=1"/>
          <p:cNvGraphicFramePr>
            <a:graphicFrameLocks noGrp="1"/>
          </p:cNvGraphicFramePr>
          <p:nvPr/>
        </p:nvGraphicFramePr>
        <p:xfrm>
          <a:off x="539496" y="2081307"/>
          <a:ext cx="11082528" cy="3363660"/>
        </p:xfrm>
        <a:graphic>
          <a:graphicData uri="http://schemas.openxmlformats.org/drawingml/2006/table">
            <a:tbl>
              <a:tblPr/>
              <a:tblGrid>
                <a:gridCol w="512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0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89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世界农业大国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农业生产实现了地区生产的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许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多农产品的产量和出口量均居世界前列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专业化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自然条件优越：气候温和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降水丰富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平原广阔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耕地面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积大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土壤肥沃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灌溉水源充足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形成了一些专业化的农业带（区）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如乳畜带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玉米带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小麦区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棉花带等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6_AN.29_1#f0a2e18fd.blank?vaa=1&amp;vcp=1&amp;vis=1&amp;pid=10cfc2e65&amp;color=0,0,0&amp;vpa=19&amp;vtp=1&amp;vaab=1&amp;bbb=1"/>
          <p:cNvSpPr/>
          <p:nvPr/>
        </p:nvSpPr>
        <p:spPr>
          <a:xfrm>
            <a:off x="9258322" y="208499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专业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QB_6_BD.30_1#f0a2e18fd?colgroup=1,3,24&amp;vaa=1&amp;vcp=1&amp;vis=1&amp;pid=10cfc2e65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16226"/>
          <a:ext cx="11082528" cy="3930144"/>
        </p:xfrm>
        <a:graphic>
          <a:graphicData uri="http://schemas.openxmlformats.org/drawingml/2006/table">
            <a:tbl>
              <a:tblPr/>
              <a:tblGrid>
                <a:gridCol w="512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0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89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世界最发达的工业国家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工业门类齐全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生产规模大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术先进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实力雄厚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许多工业产品的产量居世界前列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传统的制造业区分布在东北部的大西洋沿岸和五大湖地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20世纪60年代以来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西部和南部的新兴工业区兴起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技术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产业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世界最大的高新技术产业基地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圣弗朗西斯科（旧金山）东南的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是美国兴起最早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规模最大的高新技术产业区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QB_6_AN.31_1#f0a2e18fd.blank?vaa=1&amp;vcp=1&amp;vis=1&amp;pid=10cfc2e65&amp;color=0,0,0&amp;mp=1&amp;vpa=20&amp;vtp=1&amp;vaab=1&amp;bbb=1"/>
          <p:cNvSpPr/>
          <p:nvPr/>
        </p:nvSpPr>
        <p:spPr>
          <a:xfrm>
            <a:off x="8088336" y="462883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硅谷</a:t>
            </a:r>
            <a:endParaRPr lang="en-US" altLang="zh-CN" sz="2800" dirty="0"/>
          </a:p>
        </p:txBody>
      </p:sp>
      <p:sp>
        <p:nvSpPr>
          <p:cNvPr id="2" name="QB_6_BD.30_1#f0a2e18fd?colgroup=1,3,24&amp;vaa=1&amp;vcp=1&amp;vis=1&amp;pid=10cfc2e65&amp;color=0,0,0&amp;mp=1&amp;vtp=1&amp;vaab=1&amp;bt=1&amp;bbb=1"/>
          <p:cNvSpPr txBox="1"/>
          <p:nvPr/>
        </p:nvSpPr>
        <p:spPr>
          <a:xfrm>
            <a:off x="10903879" y="110782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2_1#9e7b2dfc5?sp=1&amp;vaa=1&amp;vcp=1&amp;vis=1&amp;pid=10cfc2e65&amp;color=0,0,0&amp;vtp=1&amp;vaab=1&amp;bt=1&amp;bbb=1"/>
          <p:cNvSpPr/>
          <p:nvPr/>
        </p:nvSpPr>
        <p:spPr>
          <a:xfrm>
            <a:off x="539496" y="554400"/>
            <a:ext cx="11109960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4.人口、人种与城市</a:t>
            </a:r>
            <a:endParaRPr lang="en-US" altLang="zh-CN" sz="2800" dirty="0"/>
          </a:p>
        </p:txBody>
      </p:sp>
      <p:graphicFrame>
        <p:nvGraphicFramePr>
          <p:cNvPr id="20" name="QB_6_BD.32_2#9e7b2dfc5?colgroup=2,27&amp;vaa=1&amp;vcp=1&amp;vis=1&amp;pid=10cfc2e65&amp;color=0,0,0&amp;vtp=1&amp;vaab=1&amp;bbb=1&amp;hb=1"/>
          <p:cNvGraphicFramePr>
            <a:graphicFrameLocks noGrp="1"/>
          </p:cNvGraphicFramePr>
          <p:nvPr/>
        </p:nvGraphicFramePr>
        <p:xfrm>
          <a:off x="539496" y="1163621"/>
          <a:ext cx="11082528" cy="5161474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85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998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2020年总人口为3.3亿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是世界第三人口大国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城市人口比重大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占3/4以上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人口分布不均：沿海平原和五大湖附近人口稠密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西部高原山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区人口稀疏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83882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构成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人种构成复杂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人种为主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土著居民印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第安人属于黄色人种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048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居民主要是欧洲移民的后裔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048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华人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华侨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华人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华侨众多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分布比较广泛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355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主要城市有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首都）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纽约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洛杉矶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圣弗朗西斯科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旧金山)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芝加哥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底特律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匹慈堡等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QB_6_AN.33_1#9e7b2dfc5.blank?vaa=1&amp;vcp=1&amp;vis=1&amp;pid=10cfc2e65&amp;color=0,0,0&amp;vpa=21&amp;vtp=1&amp;vaab=1&amp;bbb=1"/>
          <p:cNvSpPr/>
          <p:nvPr/>
        </p:nvSpPr>
        <p:spPr>
          <a:xfrm>
            <a:off x="6736610" y="3190034"/>
            <a:ext cx="9699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白色</a:t>
            </a:r>
            <a:endParaRPr lang="en-US" altLang="zh-CN" sz="2800" dirty="0"/>
          </a:p>
        </p:txBody>
      </p:sp>
      <p:sp>
        <p:nvSpPr>
          <p:cNvPr id="5" name="QB_6_AN.34_1#9e7b2dfc5.blank?vaa=1&amp;vcp=1&amp;vis=1&amp;pid=10cfc2e65&amp;color=0,0,0&amp;vpa=22&amp;vtp=1&amp;vaab=1&amp;bbb=1"/>
          <p:cNvSpPr/>
          <p:nvPr/>
        </p:nvSpPr>
        <p:spPr>
          <a:xfrm>
            <a:off x="3497094" y="5391391"/>
            <a:ext cx="13255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华盛顿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0475d204.fixed?vcp=1&amp;pid=618ac177f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2#a0475d204.fixed?vcp=1&amp;pid=618ac177f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2_BD#a0475d204.fixed?vcp=1&amp;pid=618ac177f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七年级下册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9f54351c?vcp=1&amp;pid=b75b27c87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巴西</a:t>
            </a:r>
            <a:endParaRPr lang="en-US" altLang="zh-CN" sz="3200" dirty="0"/>
          </a:p>
        </p:txBody>
      </p:sp>
      <p:sp>
        <p:nvSpPr>
          <p:cNvPr id="3" name="QB_6_BD.35_1#2b2f86c33?sp=1&amp;vaa=1&amp;vcp=1&amp;vis=1&amp;pid=69f54351c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1.位置、范围与自然环境</a:t>
            </a:r>
            <a:endParaRPr lang="en-US" altLang="zh-CN" sz="2800" dirty="0"/>
          </a:p>
        </p:txBody>
      </p:sp>
      <p:graphicFrame>
        <p:nvGraphicFramePr>
          <p:cNvPr id="21" name="QB_6_BD.35_2#2b2f86c33?colgroup=3,25&amp;vaa=1&amp;vcp=1&amp;vis=1&amp;pid=69f54351c&amp;color=0,0,0&amp;vtp=1&amp;vaab=1&amp;bbb=1&amp;hb=1"/>
          <p:cNvGraphicFramePr>
            <a:graphicFrameLocks noGrp="1"/>
          </p:cNvGraphicFramePr>
          <p:nvPr/>
        </p:nvGraphicFramePr>
        <p:xfrm>
          <a:off x="539496" y="1958766"/>
          <a:ext cx="11091672" cy="3941892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5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位于西半球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跨南北半球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地处南美洲的东部和中部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分位于赤道与南回归线之间的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东临大西洋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面积约占南美洲的一半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是南美洲面积最大的国家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以平原和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地势南高北低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平原是世界上最大的平原（亚马孙热带雨林是世界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上最大的热带雨林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高原是世界上最大的高原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QB_6_AN.36_1#2b2f86c33.blank?vaa=1&amp;vcp=1&amp;vis=1&amp;pid=69f54351c&amp;color=0,0,0&amp;vpa=23&amp;vtp=1&amp;vaab=1"/>
          <p:cNvSpPr/>
          <p:nvPr/>
        </p:nvSpPr>
        <p:spPr>
          <a:xfrm>
            <a:off x="6780807" y="2501183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</a:t>
            </a:r>
            <a:endParaRPr lang="en-US" altLang="zh-CN" sz="2800" dirty="0"/>
          </a:p>
        </p:txBody>
      </p:sp>
      <p:sp>
        <p:nvSpPr>
          <p:cNvPr id="6" name="QB_6_AN.37_1#2b2f86c33.blank?vaa=1&amp;vcp=1&amp;vis=1&amp;pid=69f54351c&amp;color=0,0,0&amp;vpa=24&amp;vtp=1&amp;vaab=1&amp;bbb=1"/>
          <p:cNvSpPr/>
          <p:nvPr/>
        </p:nvSpPr>
        <p:spPr>
          <a:xfrm>
            <a:off x="3580406" y="3632119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高原</a:t>
            </a:r>
            <a:endParaRPr lang="en-US" altLang="zh-CN" sz="2800" dirty="0"/>
          </a:p>
        </p:txBody>
      </p:sp>
      <p:sp>
        <p:nvSpPr>
          <p:cNvPr id="7" name="QB_6_AN.38_1#2b2f86c33.blank?vaa=1&amp;vcp=1&amp;vis=1&amp;pid=69f54351c&amp;color=0,0,0&amp;vpa=25&amp;vtp=1&amp;vaab=1&amp;bbb=1"/>
          <p:cNvSpPr/>
          <p:nvPr/>
        </p:nvSpPr>
        <p:spPr>
          <a:xfrm>
            <a:off x="2158007" y="4216637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亚马孙</a:t>
            </a:r>
            <a:endParaRPr lang="en-US" altLang="zh-CN" sz="2800" dirty="0"/>
          </a:p>
        </p:txBody>
      </p:sp>
      <p:sp>
        <p:nvSpPr>
          <p:cNvPr id="8" name="QB_6_AN.39_1#2b2f86c33.blank?vaa=1&amp;vcp=1&amp;vis=1&amp;pid=69f54351c&amp;color=0,0,0&amp;vpa=26&amp;vtp=1&amp;vaab=1&amp;bbb=1"/>
          <p:cNvSpPr/>
          <p:nvPr/>
        </p:nvSpPr>
        <p:spPr>
          <a:xfrm>
            <a:off x="2158007" y="531982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巴西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QB_6_BD.40_1#2b2f86c33?colgroup=3,25&amp;vaa=1&amp;vcp=1&amp;vis=1&amp;pid=69f54351c&amp;color=0,0,0&amp;mp=1&amp;vtp=1&amp;vaab=1&amp;bt=1&amp;bbb=1"/>
          <p:cNvGraphicFramePr>
            <a:graphicFrameLocks noGrp="1"/>
          </p:cNvGraphicFramePr>
          <p:nvPr/>
        </p:nvGraphicFramePr>
        <p:xfrm>
          <a:off x="539496" y="3214814"/>
          <a:ext cx="11091672" cy="1132968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5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以热带雨林气候和热带草原气候为主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气候湿热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亚马孙河是世界上水量最大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流域面积最广的河流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QB_6_BD.40_1#2b2f86c33?colgroup=3,25&amp;vaa=1&amp;vcp=1&amp;vis=1&amp;pid=69f54351c&amp;color=0,0,0&amp;mp=1&amp;vtp=1&amp;vaab=1&amp;bt=1&amp;bbb=1"/>
          <p:cNvSpPr txBox="1"/>
          <p:nvPr/>
        </p:nvSpPr>
        <p:spPr>
          <a:xfrm>
            <a:off x="10913023" y="250640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1_1#bda9b5ec8?sp=1&amp;vaa=1&amp;vcp=1&amp;vis=1&amp;pid=69f54351c&amp;color=0,0,0&amp;vtp=1&amp;vaab=1&amp;bt=1&amp;bbb=1"/>
          <p:cNvSpPr/>
          <p:nvPr/>
        </p:nvSpPr>
        <p:spPr>
          <a:xfrm>
            <a:off x="539496" y="16770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2.自然资源与经济</a:t>
            </a:r>
            <a:endParaRPr lang="en-US" altLang="zh-CN" sz="2800" dirty="0"/>
          </a:p>
        </p:txBody>
      </p:sp>
      <p:graphicFrame>
        <p:nvGraphicFramePr>
          <p:cNvPr id="23" name="QB_6_BD.41_2#bda9b5ec8?colgroup=1,4,23&amp;vaa=1&amp;vcp=1&amp;vis=1&amp;pid=69f54351c&amp;color=0,0,0&amp;vtp=1&amp;vaab=1&amp;bbb=1&amp;hb=1"/>
          <p:cNvGraphicFramePr>
            <a:graphicFrameLocks noGrp="1"/>
          </p:cNvGraphicFramePr>
          <p:nvPr/>
        </p:nvGraphicFramePr>
        <p:xfrm>
          <a:off x="539496" y="2358675"/>
          <a:ext cx="11091672" cy="2808924"/>
        </p:xfrm>
        <a:graphic>
          <a:graphicData uri="http://schemas.openxmlformats.org/drawingml/2006/table">
            <a:tbl>
              <a:tblPr/>
              <a:tblGrid>
                <a:gridCol w="621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56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142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然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资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矿产资源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矿产资源丰富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矿储量大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质量优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产量和出口量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均居世界前列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水资源和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水能资源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水资源和水能资源都很丰富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巴西与巴拉圭合建的伊泰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普水电站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是世界上较大的水电站之一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森林资源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森林资源丰富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亚马孙热带雨林具有极高的环境效益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6_AN.42_1#bda9b5ec8.blank?vaa=1&amp;vcp=1&amp;vis=1&amp;pid=69f54351c&amp;color=0,0,0&amp;vpa=27&amp;vtp=1&amp;vaab=1"/>
          <p:cNvSpPr/>
          <p:nvPr/>
        </p:nvSpPr>
        <p:spPr>
          <a:xfrm>
            <a:off x="5475755" y="2362358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QB_6_BD.43_1#bda9b5ec8?colgroup=1,28&amp;vaa=1&amp;vcp=1&amp;vis=1&amp;pid=69f54351c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376836"/>
          <a:ext cx="11112682" cy="2808924"/>
        </p:xfrm>
        <a:graphic>
          <a:graphicData uri="http://schemas.openxmlformats.org/drawingml/2006/table">
            <a:tbl>
              <a:tblPr/>
              <a:tblGrid>
                <a:gridCol w="6175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951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世界上重要的农产品出口国之一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咖啡豆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甘蔗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大豆等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农产品的产量均居世界前列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有“咖啡王国”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之称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橘汁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大豆是重要的出口创汇产品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有较完整的工业体系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工业发展水平较高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主要产业：钢铁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汽车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飞机制造等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6_AN.44_1#bda9b5ec8.blank?vaa=1&amp;vcp=1&amp;vis=1&amp;pid=69f54351c&amp;color=0,0,0&amp;mp=1&amp;vpa=28&amp;vtp=1&amp;vaab=1&amp;bbb=1"/>
          <p:cNvSpPr/>
          <p:nvPr/>
        </p:nvSpPr>
        <p:spPr>
          <a:xfrm>
            <a:off x="9024425" y="237848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柑橘</a:t>
            </a:r>
            <a:endParaRPr lang="en-US" altLang="zh-CN" sz="2800" dirty="0"/>
          </a:p>
        </p:txBody>
      </p:sp>
      <p:sp>
        <p:nvSpPr>
          <p:cNvPr id="4" name="QB_6_AN.45_1#bda9b5ec8.blank?vaa=1&amp;vcp=1&amp;vis=1&amp;pid=69f54351c&amp;color=0,0,0&amp;mp=1&amp;vpa=29&amp;vtp=1&amp;vaab=1&amp;bbb=1"/>
          <p:cNvSpPr/>
          <p:nvPr/>
        </p:nvSpPr>
        <p:spPr>
          <a:xfrm>
            <a:off x="8995850" y="2937287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咖啡豆</a:t>
            </a:r>
            <a:endParaRPr lang="en-US" altLang="zh-CN" sz="2800" dirty="0"/>
          </a:p>
        </p:txBody>
      </p:sp>
      <p:sp>
        <p:nvSpPr>
          <p:cNvPr id="2" name="QB_6_BD.43_1#bda9b5ec8?colgroup=1,28&amp;vaa=1&amp;vcp=1&amp;vis=1&amp;pid=69f54351c&amp;color=0,0,0&amp;mp=1&amp;vtp=1&amp;vaab=1&amp;bt=1&amp;bbb=1"/>
          <p:cNvSpPr txBox="1"/>
          <p:nvPr/>
        </p:nvSpPr>
        <p:spPr>
          <a:xfrm>
            <a:off x="10934033" y="16684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6_1#77a8a2ae4?sp=1&amp;vaa=1&amp;vcp=1&amp;vis=1&amp;pid=69f54351c&amp;color=0,0,0&amp;vtp=1&amp;vaab=1&amp;bt=1&amp;bbb=1"/>
          <p:cNvSpPr/>
          <p:nvPr/>
        </p:nvSpPr>
        <p:spPr>
          <a:xfrm>
            <a:off x="539496" y="6082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3.人口、人种与城市</a:t>
            </a:r>
            <a:endParaRPr lang="en-US" altLang="zh-CN" sz="2800" dirty="0"/>
          </a:p>
        </p:txBody>
      </p:sp>
      <p:graphicFrame>
        <p:nvGraphicFramePr>
          <p:cNvPr id="25" name="QB_6_BD.46_2#77a8a2ae4?colgroup=3,26&amp;vaa=1&amp;vcp=1&amp;vis=1&amp;pid=69f54351c&amp;color=0,0,0&amp;vtp=1&amp;vaab=1&amp;bbb=1&amp;hb=1"/>
          <p:cNvGraphicFramePr>
            <a:graphicFrameLocks noGrp="1"/>
          </p:cNvGraphicFramePr>
          <p:nvPr/>
        </p:nvGraphicFramePr>
        <p:xfrm>
          <a:off x="539496" y="1289874"/>
          <a:ext cx="11091672" cy="4508376"/>
        </p:xfrm>
        <a:graphic>
          <a:graphicData uri="http://schemas.openxmlformats.org/drawingml/2006/table">
            <a:tbl>
              <a:tblPr/>
              <a:tblGrid>
                <a:gridCol w="13990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5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26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南美洲人口最多的国家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人口分布不均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主要分布在东南沿海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人种构成复杂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种人数量多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原住民印第安人属于黄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色人种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巴西利亚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首都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巴西高原中部的新城市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圣保罗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南美洲最大的城市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巴西最大的工业中心和汽车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里约热内卢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巴西第二大城市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最大的港口和造船工业中心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QB_6_AN.47_1#77a8a2ae4.blank?vaa=1&amp;vcp=1&amp;vis=1&amp;pid=69f54351c&amp;color=0,0,0&amp;vpa=30&amp;vtp=1&amp;vaab=1&amp;bbb=1"/>
          <p:cNvSpPr/>
          <p:nvPr/>
        </p:nvSpPr>
        <p:spPr>
          <a:xfrm>
            <a:off x="4497346" y="242652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混血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b9b3df13.fixed?vcp=1&amp;pid=4c6b4be3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第9讲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世界其他国家</a:t>
            </a:r>
            <a:endParaRPr lang="en-US" altLang="zh-CN" sz="4000" dirty="0"/>
          </a:p>
        </p:txBody>
      </p:sp>
      <p:sp>
        <p:nvSpPr>
          <p:cNvPr id="3" name="C_4_BD#4b9b3df13.fixed?vcp=1&amp;pid=4c6b4be3d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078881b2?vcp=1&amp;pid=4b9b3df13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澳大利亚</a:t>
            </a:r>
            <a:endParaRPr lang="en-US" altLang="zh-CN" sz="3200" dirty="0"/>
          </a:p>
        </p:txBody>
      </p:sp>
      <p:sp>
        <p:nvSpPr>
          <p:cNvPr id="3" name="QC_6_BD.48_1#f9e1e90a2?sp=1&amp;vaa=1&amp;vcp=1&amp;vis=1&amp;pid=9078881b2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下图所示为澳大利亚的特有动物(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50_1#f9e1e90a2.bracket?vaa=1&amp;vcp=1&amp;vis=1&amp;pid=9078881b2&amp;color=0,0,0&amp;vpa=31&amp;vtp=1&amp;vaab=1"/>
          <p:cNvSpPr/>
          <p:nvPr/>
        </p:nvSpPr>
        <p:spPr>
          <a:xfrm>
            <a:off x="6509289" y="125868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5" name="QC_6_BD.48_2#f9e1e90a2?vaa=1&amp;vcp=1&amp;vis=1&amp;pid=9078881b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96741" y="1958766"/>
            <a:ext cx="3195470" cy="2466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BD.48_3#f9e1e90a2.choices?vaa=1&amp;vcp=1&amp;vis=1&amp;pid=9078881b2&amp;color=0,0,0&amp;vtp=1&amp;vaab=1&amp;bbb=1"/>
          <p:cNvSpPr/>
          <p:nvPr/>
        </p:nvSpPr>
        <p:spPr>
          <a:xfrm>
            <a:off x="539496" y="45622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761615" algn="l"/>
                <a:tab pos="5485130" algn="l"/>
                <a:tab pos="82086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.鸸鹋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B.考拉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C.袋鼠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.鸭嘴兽</a:t>
            </a:r>
            <a:endParaRPr lang="en-US" altLang="zh-CN" sz="2800" dirty="0"/>
          </a:p>
        </p:txBody>
      </p:sp>
      <p:sp>
        <p:nvSpPr>
          <p:cNvPr id="7" name="QC_6_AS.1_1#f9e1e90a2?vaa=1&amp;vcp=1&amp;vis=1&amp;pid=9078881b2&amp;color=0,0,0&amp;vtp=1&amp;vaab=1&amp;bbb=1"/>
          <p:cNvSpPr/>
          <p:nvPr/>
        </p:nvSpPr>
        <p:spPr>
          <a:xfrm>
            <a:off x="539496" y="518570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图示为袋鼠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是澳大利亚的特有动物之一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2_1#e46a0912e?sp=1&amp;vaa=1&amp;vcp=1&amp;vis=1&amp;pid=9078881b2&amp;color=0,0,0&amp;vtp=1&amp;vaab=1&amp;bt=1&amp;bbb=1"/>
          <p:cNvSpPr/>
          <p:nvPr/>
        </p:nvSpPr>
        <p:spPr>
          <a:xfrm>
            <a:off x="539496" y="103397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6_BD.52_2#e46a0912e?vaa=1&amp;vcp=1&amp;vis=1&amp;pid=9078881b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45427" y="1068769"/>
            <a:ext cx="5184648" cy="4370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53_2#e7ffff732?htil=1&amp;vaa=1&amp;vcp=1&amp;vis=1&amp;pid=e46a0912e&amp;color=0,0,0&amp;vtp=1&amp;vaab=1&amp;bt=1&amp;bbb=1&amp;hb=1"/>
          <p:cNvSpPr/>
          <p:nvPr/>
        </p:nvSpPr>
        <p:spPr>
          <a:xfrm>
            <a:off x="539496" y="1659827"/>
            <a:ext cx="68214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（1）读图分析，下列关于澳大利亚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大陆地形的叙述，正确的是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BD.53_3#e7ffff732.choices?htil=1&amp;vaa=1&amp;vcp=1&amp;vis=1&amp;pid=e46a0912e&amp;color=0,0,0&amp;vtp=1&amp;vaab=1&amp;bbb=1"/>
          <p:cNvSpPr/>
          <p:nvPr/>
        </p:nvSpPr>
        <p:spPr>
          <a:xfrm>
            <a:off x="539496" y="2942844"/>
            <a:ext cx="682142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A.地势起伏较为和缓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B.自南向北分为三大地形区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C.东部地区以平原为主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D.大分水岭位于西部高原边缘地区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e7ffff732?vaa=1&amp;vcp=1&amp;vis=1&amp;pid=e46a0912e&amp;color=0,0,0&amp;vtp=1&amp;vaab=1&amp;bbb=1&amp;hb=1&amp;htil=1&amp;hs=1"/>
          <p:cNvSpPr/>
          <p:nvPr/>
        </p:nvSpPr>
        <p:spPr>
          <a:xfrm>
            <a:off x="539496" y="1229169"/>
            <a:ext cx="680415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澳大利亚大陆西部高原平均海拔仅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450~600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地势宽广平坦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中部平原海拔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一般不足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大分水岭平均海拔只有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800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~1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000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因此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澳大利亚地势起伏较为和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缓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澳大利亚大陆自西向东分为三大地形区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东部为山地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大分水岭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</a:t>
            </a:r>
            <a:endParaRPr lang="en-US" altLang="zh-CN" sz="2800" dirty="0"/>
          </a:p>
        </p:txBody>
      </p:sp>
      <p:sp>
        <p:nvSpPr>
          <p:cNvPr id="3" name="QC_7_AN.2_1#e7ffff732?vaa=1&amp;vcp=1&amp;vis=1&amp;pid=e46a0912e&amp;color=0,0,0&amp;vtp=1&amp;vaab=1&amp;bbb=1&amp;htil=1&amp;hs=1"/>
          <p:cNvSpPr/>
          <p:nvPr/>
        </p:nvSpPr>
        <p:spPr>
          <a:xfrm>
            <a:off x="539995" y="5061839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9" name="QO_6_BD.53_1#e7ffff732?htil=1&amp;vaa=1&amp;vcp=1&amp;vis=1&amp;pid=e46a0912e&amp;color=0,0,0&amp;tib=255,255,255&amp;vtp=1&amp;vaab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70648" y="1369713"/>
            <a:ext cx="4160520" cy="3538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57_1#905a3e11f?vaa=1&amp;vcp=1&amp;vis=1&amp;pid=e46a0912e&amp;color=0,0,0&amp;vtp=1&amp;vaab=1&amp;bbb=1&amp;hb=1&amp;htil=1"/>
          <p:cNvSpPr/>
          <p:nvPr/>
        </p:nvSpPr>
        <p:spPr>
          <a:xfrm>
            <a:off x="539995" y="1205665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）澳大利亚是世界上放养绵羊数量和出口羊毛最多的国家，被称为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57_2#905a3e11f.choices?vaa=1&amp;vcp=1&amp;vis=1&amp;pid=e46a0912e&amp;color=0,0,0&amp;vtp=1&amp;vaab=1&amp;bbb=1&amp;htil=1"/>
          <p:cNvSpPr/>
          <p:nvPr/>
        </p:nvSpPr>
        <p:spPr>
          <a:xfrm>
            <a:off x="539995" y="2483938"/>
            <a:ext cx="11112011" cy="24967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A.“骑在羊背上的国家”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.世界活化石博物馆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.“坐在矿车上的国家”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.“天然橡胶的故乡</a:t>
            </a:r>
            <a:endParaRPr lang="en-US" altLang="zh-CN" sz="2800" dirty="0"/>
          </a:p>
        </p:txBody>
      </p:sp>
      <p:sp>
        <p:nvSpPr>
          <p:cNvPr id="4" name="QC_7_AS.1_1#905a3e11f?vaa=1&amp;vcp=1&amp;vis=1&amp;pid=e46a0912e&amp;color=0,0,0&amp;vtp=1&amp;vaab=1&amp;bbb=1&amp;htil=1&amp;hb=1"/>
          <p:cNvSpPr/>
          <p:nvPr/>
        </p:nvSpPr>
        <p:spPr>
          <a:xfrm>
            <a:off x="539995" y="5041528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澳大利亚养羊业发达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被称为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骑在羊背上的国家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endParaRPr lang="en-US" altLang="zh-CN" sz="2800" dirty="0"/>
          </a:p>
        </p:txBody>
      </p:sp>
      <p:sp>
        <p:nvSpPr>
          <p:cNvPr id="6" name="QC_7_AN.59_1#905a3e11f.bracket?vaa=1&amp;vcp=1&amp;vis=1&amp;pid=e46a0912e&amp;color=0,0,0&amp;vpa=33&amp;vtp=1&amp;vaab=1"/>
          <p:cNvSpPr/>
          <p:nvPr/>
        </p:nvSpPr>
        <p:spPr>
          <a:xfrm>
            <a:off x="817014" y="184003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66159836.fixed?vcp=1&amp;pid=4c6b4be3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第9讲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世界其他国家</a:t>
            </a:r>
            <a:endParaRPr lang="en-US" altLang="zh-CN" sz="4000" dirty="0"/>
          </a:p>
        </p:txBody>
      </p:sp>
      <p:sp>
        <p:nvSpPr>
          <p:cNvPr id="3" name="C_4_BD#e66159836.fixed?vcp=1&amp;pid=4c6b4be3d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ad3293ae?vcp=1&amp;pid=9078881b2&amp;color=0,0,0&amp;vtp=1&amp;vaab=1&amp;bt=1&amp;bbb=1"/>
          <p:cNvSpPr/>
          <p:nvPr/>
        </p:nvSpPr>
        <p:spPr>
          <a:xfrm>
            <a:off x="539496" y="82248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pic>
        <p:nvPicPr>
          <p:cNvPr id="3" name="QO_6_BD.61_1#2ef64eb99?htil=2&amp;vaa=1&amp;vcp=1&amp;vis=1&amp;pid=9078881b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82032" y="1468469"/>
            <a:ext cx="4517136" cy="4553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61_2#2ef64eb99?htil=2&amp;vaa=1&amp;vcp=1&amp;vis=1&amp;pid=9078881b2&amp;color=0,0,0&amp;vtp=1&amp;vaab=1&amp;bbb=1&amp;hb=1"/>
          <p:cNvSpPr/>
          <p:nvPr/>
        </p:nvSpPr>
        <p:spPr>
          <a:xfrm>
            <a:off x="539496" y="1450181"/>
            <a:ext cx="64648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1.（2023·山西太原·中考，有改动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据报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，2023年澳大利亚墨尔本市人口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100多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年来首次超过悉尼市。结合下面的澳大利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亚人口分布图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，完成下列各题。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2_1#836ca7447?htil=3&amp;vaa=1&amp;vcp=1&amp;vis=1&amp;pid=2ef64eb9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82032" y="1034542"/>
            <a:ext cx="4517136" cy="4553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62_2#836ca7447?htil=3&amp;vaa=1&amp;vcp=1&amp;vis=1&amp;pid=2ef64eb99&amp;color=0,0,0&amp;vtp=1&amp;vaab=1&amp;bt=1&amp;bbb=1&amp;hb=1"/>
          <p:cNvSpPr/>
          <p:nvPr/>
        </p:nvSpPr>
        <p:spPr>
          <a:xfrm>
            <a:off x="539496" y="897382"/>
            <a:ext cx="6464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（1）从地理位置和范围来看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，澳大利亚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BD.62_3#836ca7447.choices?htil=3&amp;vaa=1&amp;vcp=1&amp;vis=1&amp;pid=2ef64eb99&amp;color=0,0,0&amp;vtp=1&amp;vaab=1&amp;bbb=1"/>
          <p:cNvSpPr/>
          <p:nvPr/>
        </p:nvSpPr>
        <p:spPr>
          <a:xfrm>
            <a:off x="539496" y="2172271"/>
            <a:ext cx="6464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3401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.独占整个大陆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.地处南寒带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3401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C.被北回归线穿过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.东临大西洋</a:t>
            </a:r>
            <a:endParaRPr lang="en-US" altLang="zh-CN" sz="2800" dirty="0"/>
          </a:p>
        </p:txBody>
      </p:sp>
      <p:sp>
        <p:nvSpPr>
          <p:cNvPr id="5" name="QC_7_AN.64_1#836ca7447.bracket?vaa=1&amp;vcp=1&amp;vis=1&amp;pid=2ef64eb99&amp;color=0,0,0&amp;vpa=34&amp;vtp=1&amp;vaab=1"/>
          <p:cNvSpPr/>
          <p:nvPr/>
        </p:nvSpPr>
        <p:spPr>
          <a:xfrm>
            <a:off x="816515" y="153174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7_AS.1_1#836ca7447?htil=3&amp;vaa=1&amp;vcp=1&amp;vis=1&amp;pid=2ef64eb99&amp;color=0,0,0&amp;vtp=1&amp;vaab=1&amp;bbb=1&amp;hb=1"/>
          <p:cNvSpPr/>
          <p:nvPr/>
        </p:nvSpPr>
        <p:spPr>
          <a:xfrm>
            <a:off x="539496" y="3449256"/>
            <a:ext cx="64648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：澳大利亚是世界上唯一独占整个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大陆的国家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，东临太平洋，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西临印度洋；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南回归线穿过澳大利亚中部，其地处热带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和南温带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6_1#acc65b49a?htil=4&amp;vaa=1&amp;vcp=1&amp;vis=1&amp;pid=2ef64eb9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15332" y="1220724"/>
            <a:ext cx="4517136" cy="4553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66_2#acc65b49a?htil=4&amp;vaa=1&amp;vcp=1&amp;vis=1&amp;pid=2ef64eb99&amp;color=0,0,0&amp;vtp=1&amp;vaab=1&amp;bt=1&amp;bbb=1&amp;hb=1"/>
          <p:cNvSpPr/>
          <p:nvPr/>
        </p:nvSpPr>
        <p:spPr>
          <a:xfrm>
            <a:off x="539496" y="1083564"/>
            <a:ext cx="6464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）墨尔本和悉尼均分布在澳大利亚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67_1#acc65b49a.bracket?vaa=1&amp;vcp=1&amp;vis=1&amp;pid=2ef64eb99&amp;color=0,0,0&amp;vpa=35&amp;vtp=1&amp;vaab=1"/>
          <p:cNvSpPr/>
          <p:nvPr/>
        </p:nvSpPr>
        <p:spPr>
          <a:xfrm>
            <a:off x="816515" y="171792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66_3#acc65b49a.choices?htil=4&amp;vaa=1&amp;vcp=1&amp;vis=1&amp;pid=2ef64eb99&amp;color=0,0,0&amp;vtp=1&amp;vaab=1&amp;bbb=1"/>
          <p:cNvSpPr/>
          <p:nvPr/>
        </p:nvSpPr>
        <p:spPr>
          <a:xfrm>
            <a:off x="539496" y="2358453"/>
            <a:ext cx="6464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3401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.西南部沿海地区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.中部内陆地区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3401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C.东南部沿海地区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.南部沿海地区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68_1#d1abf67b5?vaa=1&amp;vcp=1&amp;vis=1&amp;pid=2ef64eb99&amp;color=0,0,0&amp;vtp=1&amp;vaab=1&amp;bbb=1"/>
          <p:cNvSpPr/>
          <p:nvPr/>
        </p:nvSpPr>
        <p:spPr>
          <a:xfrm>
            <a:off x="539496" y="89315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澳大利亚人口集中分布区的共同有利条件是(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68_2#d1abf67b5.choices?vaa=1&amp;vcp=1&amp;vis=1&amp;pid=2ef64eb99&amp;color=0,0,0&amp;vtp=1&amp;vaab=1&amp;bbb=1"/>
          <p:cNvSpPr/>
          <p:nvPr/>
        </p:nvSpPr>
        <p:spPr>
          <a:xfrm>
            <a:off x="539496" y="152880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A.气候高温多雨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B.河湖星罗棋布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C.海上交通便利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D.地形以高原为主</a:t>
            </a:r>
            <a:endParaRPr lang="en-US" altLang="zh-CN" sz="2800" dirty="0"/>
          </a:p>
        </p:txBody>
      </p:sp>
      <p:pic>
        <p:nvPicPr>
          <p:cNvPr id="5" name="QO_6_BD.66_1#acc65b49a?htil=4&amp;vaa=1&amp;vcp=1&amp;vis=1&amp;pid=2ef64eb99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4432" y="1662304"/>
            <a:ext cx="4517136" cy="4553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C_7_AS.1_1#d1abf67b5?vaa=1&amp;vcp=1&amp;vis=1&amp;pid=2ef64eb99&amp;color=0,0,0&amp;vtp=1&amp;vaab=1&amp;bbb=1&amp;hb=1"/>
          <p:cNvSpPr/>
          <p:nvPr/>
        </p:nvSpPr>
        <p:spPr>
          <a:xfrm>
            <a:off x="541020" y="453113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提示：澳大利亚人口集中分布区的气候类型，既有地中海气候，又有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温带海洋性气候、亚热带湿润气候，这些气候类型并非都具有高温多雨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的气候特点。澳大利亚人口集中分布区湖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泊较少。澳大利亚人口集中分布区的地形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以平原为主。读图可知，澳大利亚人口集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中分布区主要分布在沿海地区，海上交通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便利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QC_7_AN.2_1#e7ffff732?vaa=1&amp;vcp=1&amp;vis=1&amp;pid=e46a0912e&amp;color=0,0,0&amp;vtp=1&amp;vaab=1&amp;bbb=1&amp;htil=1&amp;hs=1"/>
          <p:cNvSpPr/>
          <p:nvPr/>
        </p:nvSpPr>
        <p:spPr>
          <a:xfrm>
            <a:off x="440432" y="4993957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7" name="QO_6_BD.66_1#acc65b49a?htil=4&amp;vaa=1&amp;vcp=1&amp;vis=1&amp;pid=2ef64eb99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4432" y="1662304"/>
            <a:ext cx="4517136" cy="4553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61df0078?vcp=1&amp;pid=4b9b3df13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美国</a:t>
            </a:r>
            <a:endParaRPr lang="en-US" altLang="zh-CN" sz="3200" dirty="0"/>
          </a:p>
        </p:txBody>
      </p:sp>
      <p:sp>
        <p:nvSpPr>
          <p:cNvPr id="3" name="QO_6_BD.72_1#80d03e1c1?sp=1&amp;vaa=1&amp;vcp=1&amp;vis=1&amp;pid=761df0078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美国某手机品牌公司总部位于圣弗朗西斯科（旧金山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），在中国多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地设立了组装代工厂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。读美国本土示意图，完成下列各题。</a:t>
            </a:r>
            <a:endParaRPr lang="en-US" altLang="zh-CN" sz="2800" dirty="0"/>
          </a:p>
        </p:txBody>
      </p:sp>
      <p:pic>
        <p:nvPicPr>
          <p:cNvPr id="4" name="QO_6_BD.72_2#80d03e1c1?vaa=1&amp;vcp=1&amp;vis=1&amp;pid=761df007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35187" y="2620436"/>
            <a:ext cx="5458968" cy="3337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73_2#ffc26eefd?htil=5&amp;vaa=1&amp;vcp=1&amp;vis=1&amp;pid=80d03e1c1&amp;color=0,0,0&amp;vtp=1&amp;vaab=1&amp;bt=1&amp;bbb=1"/>
          <p:cNvSpPr/>
          <p:nvPr/>
        </p:nvSpPr>
        <p:spPr>
          <a:xfrm>
            <a:off x="539496" y="2787015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该公司总部位于图中的(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73_3#ffc26eefd.choices?htil=5&amp;vaa=1&amp;vcp=1&amp;vis=1&amp;pid=80d03e1c1&amp;color=0,0,0&amp;vtp=1&amp;vaab=1&amp;bbb=1"/>
          <p:cNvSpPr/>
          <p:nvPr/>
        </p:nvSpPr>
        <p:spPr>
          <a:xfrm>
            <a:off x="539496" y="3411474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62405" algn="l"/>
                <a:tab pos="2887345" algn="l"/>
                <a:tab pos="43122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.④</a:t>
            </a:r>
            <a:endParaRPr lang="en-US" altLang="zh-CN" sz="2800" dirty="0"/>
          </a:p>
        </p:txBody>
      </p:sp>
      <p:sp>
        <p:nvSpPr>
          <p:cNvPr id="7" name="QC_7_AN.75_1#ffc26eefd.bracket?vaa=1&amp;vcp=1&amp;vis=1&amp;pid=80d03e1c1&amp;color=0,0,0&amp;vpa=37&amp;vtp=1&amp;vaab=1"/>
          <p:cNvSpPr/>
          <p:nvPr/>
        </p:nvSpPr>
        <p:spPr>
          <a:xfrm>
            <a:off x="5261515" y="277368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AS.1_1#ffc26eefd?htil=5&amp;vaa=1&amp;vcp=1&amp;vis=1&amp;pid=80d03e1c1&amp;color=0,0,0&amp;vtp=1&amp;vaab=1&amp;bbb=1&amp;hb=1"/>
          <p:cNvSpPr/>
          <p:nvPr/>
        </p:nvSpPr>
        <p:spPr>
          <a:xfrm>
            <a:off x="539496" y="4040949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圣弗朗西斯科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旧金山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位于美国本土西部太平洋沿岸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置为中部偏南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即图中的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7_1#7f3fc9ae2?vaa=1&amp;vcp=1&amp;vis=1&amp;pid=80d03e1c1&amp;color=0,0,0&amp;vtp=1&amp;vaab=1&amp;bbb=1"/>
          <p:cNvSpPr/>
          <p:nvPr/>
        </p:nvSpPr>
        <p:spPr>
          <a:xfrm>
            <a:off x="539496" y="58009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（2）该公司在中国设立组装代工厂，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主要是因为中国(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77_2#7f3fc9ae2.choices?vaa=1&amp;vcp=1&amp;vis=1&amp;pid=80d03e1c1&amp;color=0,0,0&amp;vtp=1&amp;vaab=1&amp;bbb=1"/>
          <p:cNvSpPr/>
          <p:nvPr/>
        </p:nvSpPr>
        <p:spPr>
          <a:xfrm>
            <a:off x="539496" y="1215748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A.气候宜人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.矿产资源丰富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.技术先进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.劳动力资源丰富</a:t>
            </a:r>
            <a:endParaRPr lang="en-US" altLang="zh-CN" sz="2800" dirty="0"/>
          </a:p>
        </p:txBody>
      </p:sp>
      <p:sp>
        <p:nvSpPr>
          <p:cNvPr id="4" name="QC_7_AS.1_1#7f3fc9ae2?vaa=1&amp;vcp=1&amp;vis=1&amp;pid=80d03e1c1&amp;color=0,0,0&amp;vtp=1&amp;vaab=1&amp;bbb=1&amp;hb=1"/>
          <p:cNvSpPr/>
          <p:nvPr/>
        </p:nvSpPr>
        <p:spPr>
          <a:xfrm>
            <a:off x="625221" y="493581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组装代工厂需要大量劳动力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中国劳动力资源丰富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是美国某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手机品牌公司在中国设立组装代工厂考虑的主要因素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7_AN.79_1#7f3fc9ae2.bracket?vaa=1&amp;vcp=1&amp;vis=1&amp;pid=80d03e1c1&amp;color=0,0,0&amp;vpa=38&amp;vtp=1&amp;vaab=1"/>
          <p:cNvSpPr/>
          <p:nvPr/>
        </p:nvSpPr>
        <p:spPr>
          <a:xfrm>
            <a:off x="9173114" y="56676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5" name="QO_6_BD.72_2#80d03e1c1?vaa=1&amp;vcp=1&amp;vis=1&amp;pid=761df0078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97037" y="1391711"/>
            <a:ext cx="5458968" cy="3337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81_1#a80db10c1?htil=6&amp;vaa=1&amp;vcp=1&amp;vis=1&amp;pid=80d03e1c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03819" y="591879"/>
            <a:ext cx="5522367" cy="3399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81_2#a80db10c1?htil=6&amp;sp=1&amp;vaa=1&amp;vcp=1&amp;vis=1&amp;pid=80d03e1c1&amp;color=0,0,0&amp;vtp=1&amp;vaab=1&amp;bt=1&amp;bbb=1&amp;hb=1&amp;hs=1"/>
          <p:cNvSpPr/>
          <p:nvPr/>
        </p:nvSpPr>
        <p:spPr>
          <a:xfrm>
            <a:off x="539496" y="781366"/>
            <a:ext cx="5559552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）图中乳畜带形成的主要原因是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83_1#a80db10c1.bracket?vaa=1&amp;vcp=1&amp;vis=1&amp;pid=80d03e1c1&amp;color=0,0,0&amp;vpa=39&amp;vtp=1&amp;vaab=1"/>
          <p:cNvSpPr/>
          <p:nvPr/>
        </p:nvSpPr>
        <p:spPr>
          <a:xfrm>
            <a:off x="816515" y="1362011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81_3#a80db10c1?htil=6&amp;vaa=1&amp;vcp=1&amp;vis=1&amp;pid=80d03e1c1&amp;color=0,0,0&amp;vtp=1&amp;vaab=1&amp;bbb=1&amp;hb=1&amp;hs=1"/>
          <p:cNvSpPr/>
          <p:nvPr/>
        </p:nvSpPr>
        <p:spPr>
          <a:xfrm>
            <a:off x="539496" y="1956944"/>
            <a:ext cx="5559552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①劳动力充足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消费市场广阔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气候适宜牧草生长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地形不利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于机械化耕作</a:t>
            </a:r>
            <a:endParaRPr lang="en-US" altLang="zh-CN" sz="2800" dirty="0"/>
          </a:p>
        </p:txBody>
      </p:sp>
      <p:sp>
        <p:nvSpPr>
          <p:cNvPr id="6" name="QC_7_BD.81_4#a80db10c1.choices?htil=6&amp;vaa=1&amp;vcp=1&amp;vis=1&amp;pid=80d03e1c1&amp;color=0,0,0&amp;vtp=1&amp;vaab=1&amp;bbb=1&amp;hs=1"/>
          <p:cNvSpPr/>
          <p:nvPr/>
        </p:nvSpPr>
        <p:spPr>
          <a:xfrm>
            <a:off x="539995" y="3731579"/>
            <a:ext cx="11112011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1462405" algn="l"/>
                <a:tab pos="2887345" algn="l"/>
                <a:tab pos="43122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.②④</a:t>
            </a:r>
            <a:endParaRPr lang="en-US" altLang="zh-CN" sz="2800" dirty="0"/>
          </a:p>
        </p:txBody>
      </p:sp>
      <p:sp>
        <p:nvSpPr>
          <p:cNvPr id="7" name="QC_7_AS.1_1#a80db10c1?vaa=1&amp;vcp=1&amp;vis=1&amp;pid=80d03e1c1&amp;color=0,0,0&amp;vtp=1&amp;vaab=1&amp;bbb=1&amp;hb=1&amp;hs=1"/>
          <p:cNvSpPr/>
          <p:nvPr/>
        </p:nvSpPr>
        <p:spPr>
          <a:xfrm>
            <a:off x="539496" y="4320986"/>
            <a:ext cx="1110996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乳畜带主要分布在美国本土东北部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是由气候和市场因素决定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这里气候冷湿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适宜牧草生长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城市和人口分布密集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消费市场广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因而乳畜业非常发达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d103408b7?vcp=1&amp;pid=761df0078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pic>
        <p:nvPicPr>
          <p:cNvPr id="3" name="QO_6_BD.85_1#e8c80ddd9?htil=7&amp;vaa=1&amp;vcp=1&amp;vis=1&amp;pid=761df007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200385"/>
            <a:ext cx="5422392" cy="3337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85_2#e8c80ddd9?htil=7&amp;vaa=1&amp;vcp=1&amp;vis=1&amp;pid=761df0078&amp;color=0,0,0&amp;vtp=1&amp;vaab=1&amp;bbb=1&amp;hb=1"/>
          <p:cNvSpPr/>
          <p:nvPr/>
        </p:nvSpPr>
        <p:spPr>
          <a:xfrm>
            <a:off x="539496" y="1182097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2.（2022·江苏连云港·中考，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有改动）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读美国本土农业带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（区）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分布图，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7_BD.86_1#d429da91a?htil=7&amp;vaa=1&amp;vcp=1&amp;vis=1&amp;pid=e8c80ddd9&amp;color=0,0,0&amp;vtp=1&amp;vaab=1&amp;bbb=1"/>
          <p:cNvSpPr/>
          <p:nvPr/>
        </p:nvSpPr>
        <p:spPr>
          <a:xfrm>
            <a:off x="539496" y="3104687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（1）图中农业带③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86_2#d429da91a.choices?htil=7&amp;vaa=1&amp;vcp=1&amp;vis=1&amp;pid=e8c80ddd9&amp;color=0,0,0&amp;vtp=1&amp;vaab=1&amp;bbb=1"/>
          <p:cNvSpPr/>
          <p:nvPr/>
        </p:nvSpPr>
        <p:spPr>
          <a:xfrm>
            <a:off x="539496" y="3734163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A.畜牧和灌溉农业区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.亚热带作物带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.玉米带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.乳畜带</a:t>
            </a:r>
            <a:endParaRPr lang="en-US" altLang="zh-CN" sz="2800" dirty="0"/>
          </a:p>
        </p:txBody>
      </p:sp>
      <p:sp>
        <p:nvSpPr>
          <p:cNvPr id="7" name="QC_7_AN.87_1#d429da91a.bracket?vaa=1&amp;vcp=1&amp;vis=1&amp;pid=e8c80ddd9&amp;color=0,0,0&amp;vpa=40&amp;vtp=1&amp;vaab=1"/>
          <p:cNvSpPr/>
          <p:nvPr/>
        </p:nvSpPr>
        <p:spPr>
          <a:xfrm>
            <a:off x="4194715" y="309135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88_1#3bcddbc32?htil=8&amp;vaa=1&amp;vcp=1&amp;vis=1&amp;pid=e8c80ddd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1234281"/>
            <a:ext cx="5422392" cy="3337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88_2#3bcddbc32?htil=8&amp;vaa=1&amp;vcp=1&amp;vis=1&amp;pid=e8c80ddd9&amp;color=0,0,0&amp;vtp=1&amp;vaab=1&amp;bt=1&amp;bbb=1&amp;hb=1&amp;hs=1"/>
          <p:cNvSpPr/>
          <p:nvPr/>
        </p:nvSpPr>
        <p:spPr>
          <a:xfrm>
            <a:off x="539496" y="1215993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（2）农业带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③形成的主要优势条件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90_1#3bcddbc32.bracket?vaa=1&amp;vcp=1&amp;vis=1&amp;pid=e8c80ddd9&amp;color=0,0,0&amp;vpa=41&amp;vtp=1&amp;vaab=1"/>
          <p:cNvSpPr/>
          <p:nvPr/>
        </p:nvSpPr>
        <p:spPr>
          <a:xfrm>
            <a:off x="1172115" y="18503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88_3#3bcddbc32.choices?htil=8&amp;vaa=1&amp;vcp=1&amp;vis=1&amp;pid=e8c80ddd9&amp;color=0,0,0&amp;vtp=1&amp;vaab=1&amp;bbb=1&amp;hs=1"/>
          <p:cNvSpPr/>
          <p:nvPr/>
        </p:nvSpPr>
        <p:spPr>
          <a:xfrm>
            <a:off x="539496" y="2499010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.水源充足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.劳动力丰富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C.市场广阔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.地形平坦</a:t>
            </a:r>
            <a:endParaRPr lang="en-US" altLang="zh-CN" sz="2800" dirty="0"/>
          </a:p>
        </p:txBody>
      </p:sp>
      <p:sp>
        <p:nvSpPr>
          <p:cNvPr id="6" name="QC_7_AS.1_1#3bcddbc32?htil=8&amp;vaa=1&amp;vcp=1&amp;vis=1&amp;pid=e8c80ddd9&amp;color=0,0,0&amp;vtp=1&amp;vaab=1&amp;bbb=1&amp;hb=1&amp;hs=1"/>
          <p:cNvSpPr/>
          <p:nvPr/>
        </p:nvSpPr>
        <p:spPr>
          <a:xfrm>
            <a:off x="539496" y="3775995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（提示：农业带③位置偏北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，气候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冷湿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，适宜牧草生长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，人口和城市</a:t>
            </a:r>
            <a:endParaRPr lang="en-US" altLang="zh-CN" sz="2800" dirty="0"/>
          </a:p>
        </p:txBody>
      </p:sp>
      <p:sp>
        <p:nvSpPr>
          <p:cNvPr id="8" name="QC_7_AS.1_1#3bcddbc32?htil=8&amp;vaa=1&amp;vcp=1&amp;vis=1&amp;pid=e8c80ddd9&amp;color=0,0,0&amp;vtp=1&amp;vaab=1&amp;bbb=1&amp;hb=1&amp;hs=1"/>
          <p:cNvSpPr/>
          <p:nvPr/>
        </p:nvSpPr>
        <p:spPr>
          <a:xfrm>
            <a:off x="539995" y="5045170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分布密集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，市场广阔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，因而乳畜业非常发达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5_BD#9b54fc723?colgroup=20,8&amp;vcp=1&amp;pid=e66159836&amp;color=0,0,0&amp;vtp=1&amp;vaab=1&amp;bt=1&amp;bbb=1&amp;hb=1"/>
          <p:cNvGraphicFramePr>
            <a:graphicFrameLocks noGrp="1"/>
          </p:cNvGraphicFramePr>
          <p:nvPr/>
        </p:nvGraphicFramePr>
        <p:xfrm>
          <a:off x="539496" y="1604645"/>
          <a:ext cx="11091672" cy="3648710"/>
        </p:xfrm>
        <a:graphic>
          <a:graphicData uri="http://schemas.openxmlformats.org/drawingml/2006/table">
            <a:tbl>
              <a:tblPr/>
              <a:tblGrid>
                <a:gridCol w="7717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74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901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说出澳大利亚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巴西的地理位置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范围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领土构成和首都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（区域认知）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描述澳大利亚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巴西突出的自然地理特征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5400"/>
                        </a:lnSpc>
                      </a:pPr>
                      <a:r>
                        <a:rPr lang="en-US" altLang="zh-CN" sz="1420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9b54fc723.table_image?tii=1&amp;vcp=1&amp;pid=e6615983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0768" y="2281809"/>
            <a:ext cx="3026664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f0d17ed7?vcp=1&amp;pid=4b9b3df13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巴西</a:t>
            </a:r>
            <a:endParaRPr lang="en-US" altLang="zh-CN" sz="3200" dirty="0"/>
          </a:p>
        </p:txBody>
      </p:sp>
      <p:sp>
        <p:nvSpPr>
          <p:cNvPr id="3" name="QO_6_BD.92_1#8f2c76195?sp=1&amp;vaa=1&amp;vcp=1&amp;vis=1&amp;pid=6f0d17ed7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下图为巴西主要物产及城市分布示意图。读图，完成下列各题。</a:t>
            </a:r>
            <a:endParaRPr lang="en-US" altLang="zh-CN" sz="2800" dirty="0"/>
          </a:p>
        </p:txBody>
      </p:sp>
      <p:pic>
        <p:nvPicPr>
          <p:cNvPr id="4" name="QO_6_BD.92_2#8f2c76195?vaa=1&amp;vcp=1&amp;vis=1&amp;pid=6f0d17ed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7873" y="1875367"/>
            <a:ext cx="4223804" cy="4223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93_2#c3ee440b2?htil=9&amp;vaa=1&amp;vcp=1&amp;vis=1&amp;pid=8f2c76195&amp;color=0,0,0&amp;vtp=1&amp;vaab=1&amp;bt=1&amp;bbb=1"/>
          <p:cNvSpPr/>
          <p:nvPr/>
        </p:nvSpPr>
        <p:spPr>
          <a:xfrm>
            <a:off x="539496" y="2066544"/>
            <a:ext cx="613562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巴西的城市主要分布在(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95_1#c3ee440b2.bracket?vaa=1&amp;vcp=1&amp;vis=1&amp;pid=8f2c76195&amp;color=0,0,0&amp;vpa=42&amp;vtp=1&amp;vaab=1"/>
          <p:cNvSpPr/>
          <p:nvPr/>
        </p:nvSpPr>
        <p:spPr>
          <a:xfrm>
            <a:off x="5261515" y="205320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7_BD.93_3#c3ee440b2.choices?htil=9&amp;vaa=1&amp;vcp=1&amp;vis=1&amp;pid=8f2c76195&amp;color=0,0,0&amp;vtp=1&amp;vaab=1&amp;bbb=1"/>
          <p:cNvSpPr/>
          <p:nvPr/>
        </p:nvSpPr>
        <p:spPr>
          <a:xfrm>
            <a:off x="539496" y="2698813"/>
            <a:ext cx="61356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17563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.西部地区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.中部地区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17563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C.东南沿海地区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.北部平原地区</a:t>
            </a:r>
            <a:endParaRPr lang="en-US" altLang="zh-CN" sz="2800" dirty="0"/>
          </a:p>
        </p:txBody>
      </p:sp>
      <p:sp>
        <p:nvSpPr>
          <p:cNvPr id="8" name="QC_7_AS.1_1#c3ee440b2?htil=9&amp;vaa=1&amp;vcp=1&amp;vis=1&amp;pid=8f2c76195&amp;color=0,0,0&amp;vtp=1&amp;vaab=1&amp;bbb=1&amp;hb=1"/>
          <p:cNvSpPr/>
          <p:nvPr/>
        </p:nvSpPr>
        <p:spPr>
          <a:xfrm>
            <a:off x="539496" y="3975798"/>
            <a:ext cx="61356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巴西的城市主要分布在气候条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件较好的东南沿海地区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97_1#a8dfb71e0?vaa=1&amp;vcp=1&amp;vis=1&amp;pid=8f2c76195&amp;color=0,0,0&amp;vtp=1&amp;vaab=1&amp;bbb=1"/>
          <p:cNvSpPr/>
          <p:nvPr/>
        </p:nvSpPr>
        <p:spPr>
          <a:xfrm>
            <a:off x="541020" y="44103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下列地区的气候类型与亚马孙平原的气候类型相同的是(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97_2#a8dfb71e0.choices?vaa=1&amp;vcp=1&amp;vis=1&amp;pid=8f2c76195&amp;color=0,0,0&amp;vtp=1&amp;vaab=1&amp;bbb=1"/>
          <p:cNvSpPr/>
          <p:nvPr/>
        </p:nvSpPr>
        <p:spPr>
          <a:xfrm>
            <a:off x="541020" y="1076683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A.刚果盆地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.印度半岛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.欧洲西部大西洋沿岸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.撒哈拉沙漠</a:t>
            </a:r>
            <a:endParaRPr lang="en-US" altLang="zh-CN" sz="2800" dirty="0"/>
          </a:p>
        </p:txBody>
      </p:sp>
      <p:sp>
        <p:nvSpPr>
          <p:cNvPr id="4" name="QC_7_AS.1_1#a8dfb71e0?vaa=1&amp;vcp=1&amp;vis=1&amp;pid=8f2c76195&amp;color=0,0,0&amp;vtp=1&amp;vaab=1&amp;bbb=1&amp;hb=1"/>
          <p:cNvSpPr/>
          <p:nvPr/>
        </p:nvSpPr>
        <p:spPr>
          <a:xfrm>
            <a:off x="541020" y="364208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亚马孙平原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刚果盆地均属热带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雨林气候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印度半岛主要属热带季风气候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欧洲西部大西洋沿岸主要属温带海洋性气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撒哈拉沙漠属热带沙漠气候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C_7_AN.99_1#a8dfb71e0.bracket?vaa=1&amp;vcp=1&amp;vis=1&amp;pid=8f2c76195&amp;color=0,0,0&amp;vpa=43&amp;vtp=1&amp;vaab=1"/>
          <p:cNvSpPr/>
          <p:nvPr/>
        </p:nvSpPr>
        <p:spPr>
          <a:xfrm>
            <a:off x="10241438" y="42769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5" name="QO_6_BD.92_2#8f2c76195?vaa=1&amp;vcp=1&amp;vis=1&amp;pid=6f0d17ed7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47947" y="1113958"/>
            <a:ext cx="4223804" cy="4223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0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01_1#cb05995f0?vaa=1&amp;vcp=1&amp;vis=1&amp;pid=8f2c76195&amp;color=0,0,0&amp;vtp=1&amp;vaab=1&amp;bbb=1"/>
          <p:cNvSpPr/>
          <p:nvPr/>
        </p:nvSpPr>
        <p:spPr>
          <a:xfrm>
            <a:off x="541020" y="38070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（3）下列各组农产品中，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最有可能由巴西出口的(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101_2#cb05995f0.choices?vaa=1&amp;vcp=1&amp;vis=1&amp;pid=8f2c76195&amp;color=0,0,0&amp;vtp=1&amp;vaab=1&amp;bbb=1"/>
          <p:cNvSpPr/>
          <p:nvPr/>
        </p:nvSpPr>
        <p:spPr>
          <a:xfrm>
            <a:off x="541020" y="101635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A.大豆、苹果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B.咖啡豆、小麦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C.蔗糖、甜菜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D.咖啡豆、蔗糖</a:t>
            </a:r>
            <a:endParaRPr lang="en-US" altLang="zh-CN" sz="2800" dirty="0"/>
          </a:p>
        </p:txBody>
      </p:sp>
      <p:sp>
        <p:nvSpPr>
          <p:cNvPr id="4" name="QC_7_AS.1_1#cb05995f0?vaa=1&amp;vcp=1&amp;vis=1&amp;pid=8f2c76195&amp;color=0,0,0&amp;vtp=1&amp;vaab=1&amp;bbb=1&amp;hb=1"/>
          <p:cNvSpPr/>
          <p:nvPr/>
        </p:nvSpPr>
        <p:spPr>
          <a:xfrm>
            <a:off x="541020" y="3688098"/>
            <a:ext cx="694563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巴西大量出口的农产品有咖啡豆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蔗糖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橘汁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大豆等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主要为热带农产品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苹果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小麦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甜菜属于温带农作物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不适宜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在热带地区大面积种植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7_AN.103_1#cb05995f0.bracket?vaa=1&amp;vcp=1&amp;vis=1&amp;pid=8f2c76195&amp;color=0,0,0&amp;vpa=44&amp;vtp=1&amp;vaab=1"/>
          <p:cNvSpPr/>
          <p:nvPr/>
        </p:nvSpPr>
        <p:spPr>
          <a:xfrm>
            <a:off x="8463438" y="36737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5" name="QO_6_BD.92_2#8f2c76195?vaa=1&amp;vcp=1&amp;vis=1&amp;pid=6f0d17ed7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2648" y="1151467"/>
            <a:ext cx="4223804" cy="4223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901a42b90?vcp=1&amp;pid=6f0d17ed7&amp;color=0,0,0&amp;vtp=1&amp;vaab=1&amp;bt=1&amp;bbb=1"/>
          <p:cNvSpPr/>
          <p:nvPr/>
        </p:nvSpPr>
        <p:spPr>
          <a:xfrm>
            <a:off x="539496" y="153974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105_1#cf6fa29a7?vaa=1&amp;vcp=1&amp;vis=1&amp;pid=6f0d17ed7&amp;color=0,0,0&amp;vtp=1&amp;vaab=1&amp;bbb=1&amp;hb=1"/>
          <p:cNvSpPr/>
          <p:nvPr/>
        </p:nvSpPr>
        <p:spPr>
          <a:xfrm>
            <a:off x="539496" y="216744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3.（2024·新疆·中考）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中国与巴西贸易关系密切。近年来，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两国在铁路、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港口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、工业建设等方面开展了广泛合作。据此完成下列各题。</a:t>
            </a:r>
            <a:endParaRPr lang="en-US" altLang="zh-CN" sz="2800" dirty="0"/>
          </a:p>
        </p:txBody>
      </p:sp>
      <p:sp>
        <p:nvSpPr>
          <p:cNvPr id="4" name="QC_7_BD.106_1#670e7ff8c?vaa=1&amp;vcp=1&amp;vis=1&amp;pid=cf6fa29a7&amp;color=0,0,0&amp;vtp=1&amp;vaab=1&amp;bbb=1"/>
          <p:cNvSpPr/>
          <p:nvPr/>
        </p:nvSpPr>
        <p:spPr>
          <a:xfrm>
            <a:off x="539496" y="343662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（1）下列关于巴西的叙述，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107_1#670e7ff8c.bracket?vaa=1&amp;vcp=1&amp;vis=1&amp;pid=cf6fa29a7&amp;color=0,0,0&amp;vpa=45&amp;vtp=1&amp;vaab=1"/>
          <p:cNvSpPr/>
          <p:nvPr/>
        </p:nvSpPr>
        <p:spPr>
          <a:xfrm>
            <a:off x="6683914" y="342328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7_BD.106_2#670e7ff8c.choices?vaa=1&amp;vcp=1&amp;vis=1&amp;pid=cf6fa29a7&amp;color=0,0,0&amp;vtp=1&amp;vaab=1&amp;bbb=1"/>
          <p:cNvSpPr/>
          <p:nvPr/>
        </p:nvSpPr>
        <p:spPr>
          <a:xfrm>
            <a:off x="539496" y="40660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.属于发达国家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.位于东半球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C.文化单一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.东南沿海地区人口稠密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08_1#886d39aeb?sp=1&amp;vaa=1&amp;vcp=1&amp;vis=1&amp;pid=cf6fa29a7&amp;color=0,0,0&amp;vtp=1&amp;vaab=1&amp;bt=1&amp;bbb=1&amp;hb=1"/>
          <p:cNvSpPr/>
          <p:nvPr/>
        </p:nvSpPr>
        <p:spPr>
          <a:xfrm>
            <a:off x="539496" y="122605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（2）中国在巴西里约热内卢附近投资建设钢铁厂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，当地的优势主要包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括(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10_1#886d39aeb.bracket?vaa=1&amp;vcp=1&amp;vis=1&amp;pid=cf6fa29a7&amp;color=0,0,0&amp;vpa=46&amp;vtp=1&amp;vaab=1"/>
          <p:cNvSpPr/>
          <p:nvPr/>
        </p:nvSpPr>
        <p:spPr>
          <a:xfrm>
            <a:off x="1172115" y="186042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108_2#886d39aeb?vaa=1&amp;vcp=1&amp;vis=1&amp;pid=cf6fa29a7&amp;color=0,0,0&amp;vtp=1&amp;vaab=1&amp;bbb=1"/>
          <p:cNvSpPr/>
          <p:nvPr/>
        </p:nvSpPr>
        <p:spPr>
          <a:xfrm>
            <a:off x="539496" y="25012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①海运便利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②矿产丰富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③科技发达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④气候湿热</a:t>
            </a:r>
            <a:endParaRPr lang="en-US" altLang="zh-CN" sz="2800" dirty="0"/>
          </a:p>
        </p:txBody>
      </p:sp>
      <p:sp>
        <p:nvSpPr>
          <p:cNvPr id="5" name="QC_7_BD.108_3#886d39aeb.choices?vaa=1&amp;vcp=1&amp;vis=1&amp;pid=cf6fa29a7&amp;color=0,0,0&amp;vtp=1&amp;vaab=1&amp;bbb=1"/>
          <p:cNvSpPr/>
          <p:nvPr/>
        </p:nvSpPr>
        <p:spPr>
          <a:xfrm>
            <a:off x="539496" y="312293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.②④</a:t>
            </a:r>
            <a:endParaRPr lang="en-US" altLang="zh-CN" sz="2800" dirty="0"/>
          </a:p>
        </p:txBody>
      </p:sp>
      <p:sp>
        <p:nvSpPr>
          <p:cNvPr id="6" name="QC_7_AS.1_1#886d39aeb?vaa=1&amp;vcp=1&amp;vis=1&amp;pid=cf6fa29a7&amp;color=0,0,0&amp;vtp=1&amp;vaab=1&amp;bbb=1&amp;hb=1"/>
          <p:cNvSpPr/>
          <p:nvPr/>
        </p:nvSpPr>
        <p:spPr>
          <a:xfrm>
            <a:off x="539496" y="375240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（提示：里约热内卢是巴西重要的港口城市，其附近矿产资源丰富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宜投资建设钢铁厂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；巴西科技并不发达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，气候湿热不属于投资建设钢铁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厂的优势条件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744d142c.fixed?vcp=1&amp;pid=4c6b4be3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第9讲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世界其他国家</a:t>
            </a:r>
            <a:endParaRPr lang="en-US" altLang="zh-CN" sz="4000" dirty="0"/>
          </a:p>
        </p:txBody>
      </p:sp>
      <p:sp>
        <p:nvSpPr>
          <p:cNvPr id="3" name="C_4_BD#9744d142c.fixed?vcp=1&amp;pid=4c6b4be3d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0d78fa74?vcp=1&amp;pid=9744d142c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C_6_BD#a1ed611cd?sp=1&amp;vcp=1&amp;pid=50d78fa74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C_7_BD.112_1#57d07ae13?sp=1&amp;vaa=1&amp;vcp=1&amp;vis=1&amp;pid=a1ed611cd&amp;color=0,0,0&amp;vtp=1&amp;vaab=1&amp;bbb=1&amp;hb=1"/>
          <p:cNvSpPr/>
          <p:nvPr/>
        </p:nvSpPr>
        <p:spPr>
          <a:xfrm>
            <a:off x="539496" y="1947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我们在世界地理学习中认识的国家各有不同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。下列描述正确的有 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1_1#57d07ae13.bracket?vaa=1&amp;vcp=1&amp;vis=1&amp;pid=a1ed611cd&amp;color=0,0,0&amp;vpa=47&amp;vtp=1&amp;vaab=1"/>
          <p:cNvSpPr/>
          <p:nvPr/>
        </p:nvSpPr>
        <p:spPr>
          <a:xfrm>
            <a:off x="11128914" y="193406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7_BD.112_2#57d07ae13?vaa=1&amp;vcp=1&amp;vis=1&amp;pid=a1ed611cd&amp;color=0,0,0&amp;vtp=1&amp;vaab=1&amp;bbb=1&amp;hb=1"/>
          <p:cNvSpPr/>
          <p:nvPr/>
        </p:nvSpPr>
        <p:spPr>
          <a:xfrm>
            <a:off x="539496" y="258430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①日本——多火山、地震的岛国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②巴西——“咖啡王国”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美国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“世界办公室”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④澳大利亚——世界活化石博物馆</a:t>
            </a:r>
            <a:endParaRPr lang="en-US" altLang="zh-CN" sz="2800" dirty="0"/>
          </a:p>
        </p:txBody>
      </p:sp>
      <p:sp>
        <p:nvSpPr>
          <p:cNvPr id="7" name="QC_7_BD.112_3#57d07ae13.choices?vaa=1&amp;vcp=1&amp;vis=1&amp;pid=a1ed611cd&amp;color=0,0,0&amp;vtp=1&amp;vaab=1&amp;bbb=1"/>
          <p:cNvSpPr/>
          <p:nvPr/>
        </p:nvSpPr>
        <p:spPr>
          <a:xfrm>
            <a:off x="539496" y="385348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  <p:sp>
        <p:nvSpPr>
          <p:cNvPr id="8" name="QC_7_BD.114_1#931f1bf87?vaa=1&amp;vcp=1&amp;vis=1&amp;pid=a1ed611cd&amp;color=0,0,0&amp;vtp=1&amp;vaab=1&amp;bbb=1"/>
          <p:cNvSpPr/>
          <p:nvPr/>
        </p:nvSpPr>
        <p:spPr>
          <a:xfrm>
            <a:off x="539496" y="447514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澳大利亚有许多古老生物的主要原因是(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AN.115_1#931f1bf87.bracket?vaa=1&amp;vcp=1&amp;vis=1&amp;pid=a1ed611cd&amp;color=0,0,0&amp;vpa=48&amp;vtp=1&amp;vaab=1"/>
          <p:cNvSpPr/>
          <p:nvPr/>
        </p:nvSpPr>
        <p:spPr>
          <a:xfrm>
            <a:off x="7128414" y="446180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10" name="QC_7_BD.114_2#931f1bf87.choices?vaa=1&amp;vcp=1&amp;vis=1&amp;pid=a1ed611cd&amp;color=0,0,0&amp;vtp=1&amp;vaab=1&amp;bbb=1"/>
          <p:cNvSpPr/>
          <p:nvPr/>
        </p:nvSpPr>
        <p:spPr>
          <a:xfrm>
            <a:off x="539496" y="510461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.地势宽广平坦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.气候炎热干燥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C.地下水丰富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.长期与其他大陆分离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9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16_1#3988453a0?vaa=1&amp;vcp=1&amp;vis=1&amp;pid=a1ed611cd&amp;color=0,0,0&amp;vtp=1&amp;vaab=1&amp;bt=1&amp;bbb=1&amp;hb=1"/>
          <p:cNvSpPr/>
          <p:nvPr/>
        </p:nvSpPr>
        <p:spPr>
          <a:xfrm>
            <a:off x="539496" y="92887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（2023·山东济宁·中考）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澳大利亚自然环境独特，采矿业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、农牧业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发达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。读澳大利亚矿产和牧羊带分布图，完成3～4题。</a:t>
            </a:r>
            <a:endParaRPr lang="en-US" altLang="zh-CN" sz="2800" dirty="0"/>
          </a:p>
        </p:txBody>
      </p:sp>
      <p:pic>
        <p:nvPicPr>
          <p:cNvPr id="3" name="QM_7_BD.116_2#3988453a0?vaa=1&amp;vcp=1&amp;vis=1&amp;pid=a1ed611c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77640" y="2265807"/>
            <a:ext cx="4224528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17_1#8bd64c8be?vaa=1&amp;vcp=1&amp;vis=1&amp;pid=3988453a0&amp;color=0,0,0&amp;vtp=1&amp;vaab=1&amp;bbb=1"/>
          <p:cNvSpPr/>
          <p:nvPr/>
        </p:nvSpPr>
        <p:spPr>
          <a:xfrm>
            <a:off x="539496" y="115858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下列关于澳大利亚的叙述，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17_2#8bd64c8be.choices?vaa=1&amp;vcp=1&amp;vis=1&amp;pid=3988453a0&amp;color=0,0,0&amp;vtp=1&amp;vaab=1&amp;bbb=1"/>
          <p:cNvSpPr/>
          <p:nvPr/>
        </p:nvSpPr>
        <p:spPr>
          <a:xfrm>
            <a:off x="539496" y="1794233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A.四面环海，气候湿热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.自然环境复杂，动物进化快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.矿产以金、银、铜等有色金属为主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.矿产多沿海分布，利于出口</a:t>
            </a:r>
            <a:endParaRPr lang="en-US" altLang="zh-CN" sz="2800" dirty="0"/>
          </a:p>
        </p:txBody>
      </p:sp>
      <p:sp>
        <p:nvSpPr>
          <p:cNvPr id="4" name="QC_8_AS.1_1#8bd64c8be?vaa=1&amp;vcp=1&amp;vis=1&amp;pid=3988453a0&amp;color=0,0,0&amp;vtp=1&amp;vaab=1&amp;bbb=1&amp;hb=1"/>
          <p:cNvSpPr/>
          <p:nvPr/>
        </p:nvSpPr>
        <p:spPr>
          <a:xfrm>
            <a:off x="539496" y="436471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（提示：澳大利亚四面环海，气候复杂多样，各地气候差异较大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；自然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环境较单一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，动物进化缓慢；矿产资源丰富，品种多，既有煤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、石油等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能源矿产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，也有铁、铜等金属矿产；矿产多沿海分布，利于出口）</a:t>
            </a:r>
            <a:endParaRPr lang="en-US" altLang="zh-CN" sz="2800" dirty="0"/>
          </a:p>
        </p:txBody>
      </p:sp>
      <p:sp>
        <p:nvSpPr>
          <p:cNvPr id="8" name="QC_8_AN.119_1#8bd64c8be.bracket?vaa=1&amp;vcp=1&amp;vis=1&amp;pid=3988453a0&amp;color=0,0,0&amp;vpa=49&amp;vtp=1&amp;vaab=1"/>
          <p:cNvSpPr/>
          <p:nvPr/>
        </p:nvSpPr>
        <p:spPr>
          <a:xfrm>
            <a:off x="6772814" y="114524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5" name="QM_7_BD.116_2#3988453a0?vaa=1&amp;vcp=1&amp;vis=1&amp;pid=a1ed611cd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25314" y="545188"/>
            <a:ext cx="4224528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8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21_1#4d04f7d7c?vaa=1&amp;vcp=1&amp;vis=1&amp;pid=3988453a0&amp;color=0,0,0&amp;vtp=1&amp;vaab=1&amp;bbb=1"/>
          <p:cNvSpPr/>
          <p:nvPr/>
        </p:nvSpPr>
        <p:spPr>
          <a:xfrm>
            <a:off x="453771" y="781051"/>
            <a:ext cx="11109960" cy="6752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澳大利亚牧羊带分布体现的主要原则是(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21_2#4d04f7d7c.choices?vaa=1&amp;vcp=1&amp;vis=1&amp;pid=3988453a0&amp;color=0,0,0&amp;vtp=1&amp;vaab=1&amp;bbb=1"/>
          <p:cNvSpPr/>
          <p:nvPr/>
        </p:nvSpPr>
        <p:spPr>
          <a:xfrm>
            <a:off x="453771" y="1274420"/>
            <a:ext cx="11109960" cy="146526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A.种植业优先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B.畜牧业优先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C.因地制宜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D.出口优先</a:t>
            </a:r>
            <a:endParaRPr lang="en-US" altLang="zh-CN" sz="2800" dirty="0"/>
          </a:p>
        </p:txBody>
      </p:sp>
      <p:sp>
        <p:nvSpPr>
          <p:cNvPr id="4" name="QC_8_AN.122_1#4d04f7d7c.bracket?vaa=1&amp;vcp=1&amp;vis=1&amp;pid=3988453a0&amp;color=0,0,0&amp;vpa=50&amp;vtp=1&amp;vaab=1"/>
          <p:cNvSpPr/>
          <p:nvPr/>
        </p:nvSpPr>
        <p:spPr>
          <a:xfrm>
            <a:off x="7042689" y="764604"/>
            <a:ext cx="495300" cy="6925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5" name="QM_7_BD.116_2#3988453a0?vaa=1&amp;vcp=1&amp;vis=1&amp;pid=a1ed611cd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39940" y="1600200"/>
            <a:ext cx="4224528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5_BD#9b54fc723?colgroup=20,8&amp;vcp=1&amp;pid=e66159836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531747"/>
          <a:ext cx="11091672" cy="4499102"/>
        </p:xfrm>
        <a:graphic>
          <a:graphicData uri="http://schemas.openxmlformats.org/drawingml/2006/table">
            <a:tbl>
              <a:tblPr/>
              <a:tblGrid>
                <a:gridCol w="7717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74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05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说出澳大利亚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巴西主要的人文地理特征及其与自然地理环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境的联系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人地协调观）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联系澳大利亚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巴西的自然地理环境特征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结合实例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简要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分析其因地制宜发展经济的途径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地理实践力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5400"/>
                        </a:lnSpc>
                      </a:pPr>
                      <a:r>
                        <a:rPr lang="en-US" altLang="zh-CN" sz="1420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9b54fc723.table_image?tii=2&amp;vcp=1&amp;pid=e66159836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0768" y="2634107"/>
            <a:ext cx="3026664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9b54fc723?colgroup=20,8&amp;vcp=1&amp;pid=e66159836&amp;color=0,0,0&amp;mp=1&amp;vtp=1&amp;vaab=1&amp;bt=1&amp;bbb=1"/>
          <p:cNvSpPr txBox="1"/>
          <p:nvPr/>
        </p:nvSpPr>
        <p:spPr>
          <a:xfrm>
            <a:off x="10913023" y="82334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23_1#9cc8f462c?vaa=1&amp;vcp=1&amp;vis=1&amp;pid=a1ed611cd&amp;color=0,0,0&amp;vtp=1&amp;vaab=1&amp;bt=1&amp;bbb=1&amp;hb=1"/>
          <p:cNvSpPr/>
          <p:nvPr/>
        </p:nvSpPr>
        <p:spPr>
          <a:xfrm>
            <a:off x="539496" y="88315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（2024·四川成都·中考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美国的农业生产充分利用不同区域的自然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条件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，实现了地区生产的专业化。读美国本土部分农业带分布图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，完成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～6题。</a:t>
            </a:r>
            <a:endParaRPr lang="en-US" altLang="zh-CN" sz="2800" dirty="0"/>
          </a:p>
        </p:txBody>
      </p:sp>
      <p:pic>
        <p:nvPicPr>
          <p:cNvPr id="3" name="QM_7_BD.123_2#9cc8f462c?htil=10&amp;vaa=1&amp;vcp=1&amp;vis=1&amp;pid=a1ed611c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9639" y="2799079"/>
            <a:ext cx="3923247" cy="3211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24_1#216210fbc?htil=10&amp;vaa=1&amp;vcp=1&amp;vis=1&amp;pid=9cc8f462c&amp;color=0,0,0&amp;vtp=1&amp;vaab=1&amp;bbb=1"/>
          <p:cNvSpPr/>
          <p:nvPr/>
        </p:nvSpPr>
        <p:spPr>
          <a:xfrm>
            <a:off x="539496" y="2799080"/>
            <a:ext cx="684885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影响图中乳畜带分布的主要因素是(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24_2#216210fbc.choices?htil=10&amp;vaa=1&amp;vcp=1&amp;vis=1&amp;pid=9cc8f462c&amp;color=0,0,0&amp;vtp=1&amp;vaab=1&amp;bbb=1"/>
          <p:cNvSpPr/>
          <p:nvPr/>
        </p:nvSpPr>
        <p:spPr>
          <a:xfrm>
            <a:off x="539496" y="3428555"/>
            <a:ext cx="68488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A.地形、市场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.水源、政策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.气候、市场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.地形、政策</a:t>
            </a:r>
            <a:endParaRPr lang="en-US" altLang="zh-CN" sz="2800" dirty="0"/>
          </a:p>
        </p:txBody>
      </p:sp>
      <p:sp>
        <p:nvSpPr>
          <p:cNvPr id="6" name="QC_8_AN.1_1#216210fbc.bracket?vaa=1&amp;vcp=1&amp;vis=1&amp;pid=9cc8f462c&amp;color=0,0,0&amp;vpa=51&amp;vtp=1&amp;vaab=1"/>
          <p:cNvSpPr/>
          <p:nvPr/>
        </p:nvSpPr>
        <p:spPr>
          <a:xfrm>
            <a:off x="6417214" y="278574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26_1#c46da90e5?sp=1&amp;vaa=1&amp;vcp=1&amp;vis=1&amp;pid=9cc8f462c&amp;color=0,0,0&amp;vtp=1&amp;vaab=1&amp;bbb=1&amp;htil=1"/>
          <p:cNvSpPr/>
          <p:nvPr/>
        </p:nvSpPr>
        <p:spPr>
          <a:xfrm>
            <a:off x="539497" y="988972"/>
            <a:ext cx="7913651" cy="5536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美国实现农业地区专业化生产，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便于(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26_2#c46da90e5?vaa=1&amp;vcp=1&amp;vis=1&amp;pid=9cc8f462c&amp;color=0,0,0&amp;vtp=1&amp;vaab=1&amp;bbb=1&amp;hb=1&amp;htil=1"/>
          <p:cNvSpPr/>
          <p:nvPr/>
        </p:nvSpPr>
        <p:spPr>
          <a:xfrm>
            <a:off x="539497" y="1624625"/>
            <a:ext cx="1063208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①推广先进的生物技术和耕作技术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发挥大规模机械化生产优势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提高农作物的熟制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大规模增加农业用地</a:t>
            </a:r>
            <a:endParaRPr lang="en-US" altLang="zh-CN" sz="2800" dirty="0"/>
          </a:p>
        </p:txBody>
      </p:sp>
      <p:sp>
        <p:nvSpPr>
          <p:cNvPr id="4" name="QC_8_BD.126_3#c46da90e5.choices?vaa=1&amp;vcp=1&amp;vis=1&amp;pid=9cc8f462c&amp;color=0,0,0&amp;vtp=1&amp;vaab=1&amp;bbb=1&amp;htil=1&amp;hb=1"/>
          <p:cNvSpPr/>
          <p:nvPr/>
        </p:nvSpPr>
        <p:spPr>
          <a:xfrm>
            <a:off x="539497" y="2954346"/>
            <a:ext cx="791365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A.①②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C.③④	D.①④</a:t>
            </a:r>
            <a:endParaRPr lang="en-US" altLang="zh-CN" sz="2800" dirty="0"/>
          </a:p>
        </p:txBody>
      </p:sp>
      <p:sp>
        <p:nvSpPr>
          <p:cNvPr id="5" name="QC_8_AN.1_1#c46da90e5.bracket?vaa=1&amp;vcp=1&amp;vis=1&amp;pid=9cc8f462c&amp;color=0,0,0&amp;vpa=52&amp;vtp=1&amp;vaab=1"/>
          <p:cNvSpPr/>
          <p:nvPr/>
        </p:nvSpPr>
        <p:spPr>
          <a:xfrm>
            <a:off x="6772816" y="97563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7" name="QM_7_BD.123_2#9cc8f462c?htil=10&amp;vaa=1&amp;vcp=1&amp;vis=1&amp;pid=a1ed611cd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9639" y="2799079"/>
            <a:ext cx="3923247" cy="3211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28_1#fbd9a4b75?vaa=1&amp;vcp=1&amp;vis=1&amp;pid=a1ed611cd&amp;color=0,0,0&amp;vtp=1&amp;vaab=1&amp;bt=1&amp;bbb=1"/>
          <p:cNvSpPr/>
          <p:nvPr/>
        </p:nvSpPr>
        <p:spPr>
          <a:xfrm>
            <a:off x="539496" y="42278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读甲、乙两个国家的轮廓图，完成7～8题。</a:t>
            </a:r>
            <a:endParaRPr lang="en-US" altLang="zh-CN" sz="2800" dirty="0"/>
          </a:p>
        </p:txBody>
      </p:sp>
      <p:pic>
        <p:nvPicPr>
          <p:cNvPr id="3" name="QM_7_BD.128_2#fbd9a4b75?vaa=1&amp;vcp=1&amp;vis=1&amp;pid=a1ed611c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74742" y="1382649"/>
            <a:ext cx="6839712" cy="232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29_2#899462d51?htil=11&amp;vaa=1&amp;vcp=1&amp;vis=1&amp;pid=fbd9a4b75&amp;color=0,0,0&amp;vtp=1&amp;vaab=1&amp;bt=1&amp;bbb=1&amp;hb=1&amp;hs=1"/>
          <p:cNvSpPr/>
          <p:nvPr/>
        </p:nvSpPr>
        <p:spPr>
          <a:xfrm>
            <a:off x="653796" y="1126648"/>
            <a:ext cx="6099048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下列关于两国地理位置特</a:t>
            </a: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征的叙述，正确的是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131_1#899462d51.bracket?vaa=1&amp;vcp=1&amp;vis=1&amp;pid=fbd9a4b75&amp;color=0,0,0&amp;vpa=53&amp;vtp=1&amp;vaab=1"/>
          <p:cNvSpPr/>
          <p:nvPr/>
        </p:nvSpPr>
        <p:spPr>
          <a:xfrm>
            <a:off x="4153439" y="1746885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8_BD.129_3#899462d51.choices?htil=11&amp;vaa=1&amp;vcp=1&amp;vis=1&amp;pid=fbd9a4b75&amp;color=0,0,0&amp;vtp=1&amp;vaab=1&amp;bbb=1&amp;hs=1"/>
          <p:cNvSpPr/>
          <p:nvPr/>
        </p:nvSpPr>
        <p:spPr>
          <a:xfrm>
            <a:off x="653796" y="2308573"/>
            <a:ext cx="6099048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A.甲、乙两国都濒临大西洋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B.甲、乙两国都濒临太平洋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C.甲国大部分位于热带地区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D.乙国大部分位于高纬度地区</a:t>
            </a:r>
            <a:endParaRPr lang="en-US" altLang="zh-CN" sz="2800" dirty="0"/>
          </a:p>
        </p:txBody>
      </p:sp>
      <p:sp>
        <p:nvSpPr>
          <p:cNvPr id="7" name="QC_8_AS.1_1#899462d51?vaa=1&amp;vcp=1&amp;vis=1&amp;pid=fbd9a4b75&amp;color=0,0,0&amp;vtp=1&amp;vaab=1&amp;bbb=1&amp;hb=1&amp;hs=1"/>
          <p:cNvSpPr/>
          <p:nvPr/>
        </p:nvSpPr>
        <p:spPr>
          <a:xfrm>
            <a:off x="653796" y="4670773"/>
            <a:ext cx="1110996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（提示：甲国是美国，大部分位于北温带，濒临太平洋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、大西洋和北冰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；乙国是澳大利亚，濒临太平洋和印度洋；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南回归线穿过乙国中部，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该国主要位于中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、低纬度地区）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8_BD.133_2#71edfd9b6?htil=12&amp;vaa=1&amp;vcp=1&amp;vis=1&amp;pid=fbd9a4b75&amp;color=0,0,0&amp;vtp=1&amp;vaab=1&amp;bt=1&amp;bbb=1&amp;hb=1"/>
          <p:cNvSpPr/>
          <p:nvPr/>
        </p:nvSpPr>
        <p:spPr>
          <a:xfrm>
            <a:off x="539496" y="617094"/>
            <a:ext cx="8776782" cy="58512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下列关于两国地理特征的描述，正确的是(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33_3#71edfd9b6.choices?htil=12&amp;vaa=1&amp;vcp=1&amp;vis=1&amp;pid=fbd9a4b75&amp;color=0,0,0&amp;vtp=1&amp;vaab=1&amp;bbb=1"/>
          <p:cNvSpPr/>
          <p:nvPr/>
        </p:nvSpPr>
        <p:spPr>
          <a:xfrm>
            <a:off x="539496" y="1314982"/>
            <a:ext cx="665683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A.甲国“硅谷”位于圣弗朗西斯科（旧金山）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B.甲国是热带农产品的主要出口国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C.乙国城市、人口集中分布在西北部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D.乙国需大量进口铁矿石</a:t>
            </a:r>
            <a:endParaRPr lang="en-US" altLang="zh-CN" sz="2800" dirty="0"/>
          </a:p>
        </p:txBody>
      </p:sp>
      <p:pic>
        <p:nvPicPr>
          <p:cNvPr id="8" name="QM_7_BD.128_2#fbd9a4b75?vaa=1&amp;vcp=1&amp;vis=1&amp;pid=a1ed611c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79492" y="3630549"/>
            <a:ext cx="6839712" cy="232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1_1#71edfd9b6?vaa=1&amp;vcp=1&amp;vis=1&amp;pid=fbd9a4b75&amp;color=0,0,0&amp;vtp=1&amp;vaab=1&amp;bt=1&amp;bbb=1&amp;hb=1"/>
          <p:cNvSpPr/>
          <p:nvPr/>
        </p:nvSpPr>
        <p:spPr>
          <a:xfrm>
            <a:off x="663321" y="365598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提示：美国热带范围很小，需大量进口热带农产品；美国“硅谷”位于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圣弗朗西斯科（旧金山）东南。澳大利亚的城市、人口集中分布在东南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部，其是世界上重要的铁矿石出口国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  <a:endParaRPr lang="en-US" altLang="zh-CN" sz="2800" dirty="0"/>
          </a:p>
        </p:txBody>
      </p:sp>
      <p:pic>
        <p:nvPicPr>
          <p:cNvPr id="3" name="QM_7_AS.1_1#71edfd9b6?vaa=1&amp;vcp=1&amp;vis=1&amp;pid=fbd9a4b7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1517" y="617124"/>
            <a:ext cx="8190040" cy="2784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AN.2_1#71edfd9b6?vaa=1&amp;vcp=1&amp;vis=1&amp;pid=fbd9a4b75&amp;color=0,0,0&amp;vtp=1&amp;vaab=1&amp;bbb=1"/>
          <p:cNvSpPr/>
          <p:nvPr/>
        </p:nvSpPr>
        <p:spPr>
          <a:xfrm>
            <a:off x="539496" y="568721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37_1#15e64c892?htil=13&amp;vaa=1&amp;vcp=1&amp;vis=1&amp;pid=a1ed611c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79512" y="554400"/>
            <a:ext cx="4063010" cy="4018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137_2#15e64c892?htil=13&amp;vaa=1&amp;vcp=1&amp;vis=1&amp;pid=a1ed611cd&amp;color=0,0,0&amp;vtp=1&amp;vaab=1&amp;bt=1&amp;bbb=1&amp;hb=1"/>
          <p:cNvSpPr/>
          <p:nvPr/>
        </p:nvSpPr>
        <p:spPr>
          <a:xfrm>
            <a:off x="415671" y="495054"/>
            <a:ext cx="765352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素有“地球之肺”之称的亚马孙热带雨林，约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60%位于巴西境内。多年来，热带雨林遭受破坏，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保护雨林已成为全人类共同关注的问题。读巴西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主要农矿产品分布图，完成9～10题。</a:t>
            </a:r>
            <a:endParaRPr lang="en-US" altLang="zh-CN" sz="2800" dirty="0"/>
          </a:p>
        </p:txBody>
      </p:sp>
      <p:sp>
        <p:nvSpPr>
          <p:cNvPr id="4" name="QC_8_BD.138_1#83ebc4e37?htil=13&amp;vaa=1&amp;vcp=1&amp;vis=1&amp;pid=15e64c892&amp;color=0,0,0&amp;vtp=1&amp;vaab=1&amp;bbb=1"/>
          <p:cNvSpPr/>
          <p:nvPr/>
        </p:nvSpPr>
        <p:spPr>
          <a:xfrm>
            <a:off x="415671" y="3058676"/>
            <a:ext cx="765352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下列关于巴西的叙述，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38_2#83ebc4e37.choices?htil=13&amp;vaa=1&amp;vcp=1&amp;vis=1&amp;pid=15e64c892&amp;color=0,0,0&amp;vtp=1&amp;vaab=1&amp;bbb=1"/>
          <p:cNvSpPr/>
          <p:nvPr/>
        </p:nvSpPr>
        <p:spPr>
          <a:xfrm>
            <a:off x="415671" y="3688151"/>
            <a:ext cx="765352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A.大部分位于南温带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.是世界上重要的石油出口国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.城市、人口主要分布在巴西高原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.咖啡、玉米主要种植在南部地区</a:t>
            </a:r>
            <a:endParaRPr lang="en-US" altLang="zh-CN" sz="2800" dirty="0"/>
          </a:p>
        </p:txBody>
      </p:sp>
      <p:sp>
        <p:nvSpPr>
          <p:cNvPr id="6" name="QC_8_AN.139_1#83ebc4e37.bracket?vaa=1&amp;vcp=1&amp;vis=1&amp;pid=15e64c892&amp;color=0,0,0&amp;vpa=55&amp;vtp=1&amp;vaab=1"/>
          <p:cNvSpPr/>
          <p:nvPr/>
        </p:nvSpPr>
        <p:spPr>
          <a:xfrm>
            <a:off x="5937790" y="304534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40_1#86763c990?htil=14&amp;vaa=1&amp;vcp=1&amp;vis=1&amp;pid=15e64c89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33605" y="1221581"/>
            <a:ext cx="3328416" cy="3291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40_2#86763c990?htil=14&amp;sp=1&amp;vaa=1&amp;vcp=1&amp;vis=1&amp;pid=15e64c892&amp;color=0,0,0&amp;vtp=1&amp;vaab=1&amp;bt=1&amp;bbb=1&amp;hb=1&amp;hs=1"/>
          <p:cNvSpPr/>
          <p:nvPr/>
        </p:nvSpPr>
        <p:spPr>
          <a:xfrm>
            <a:off x="539496" y="1203293"/>
            <a:ext cx="765352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“地球之肺”遭受破坏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，对地理环境的影响主要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41_1#86763c990.bracket?vaa=1&amp;vcp=1&amp;vis=1&amp;pid=15e64c892&amp;color=0,0,0&amp;vpa=56&amp;vtp=1&amp;vaab=1"/>
          <p:cNvSpPr/>
          <p:nvPr/>
        </p:nvSpPr>
        <p:spPr>
          <a:xfrm>
            <a:off x="1172115" y="18376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140_3#86763c990?htil=14&amp;vaa=1&amp;vcp=1&amp;vis=1&amp;pid=15e64c892&amp;color=0,0,0&amp;vtp=1&amp;vaab=1&amp;bbb=1&amp;hs=1"/>
          <p:cNvSpPr/>
          <p:nvPr/>
        </p:nvSpPr>
        <p:spPr>
          <a:xfrm>
            <a:off x="539496" y="2486310"/>
            <a:ext cx="765352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①使雨林地区人口急剧增加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水土流失加剧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生物多样性锐减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南极冰雪资源更丰富</a:t>
            </a:r>
            <a:endParaRPr lang="en-US" altLang="zh-CN" sz="2800" dirty="0"/>
          </a:p>
        </p:txBody>
      </p:sp>
      <p:sp>
        <p:nvSpPr>
          <p:cNvPr id="6" name="QC_8_BD.140_4#86763c990.choices?vaa=1&amp;vcp=1&amp;vis=1&amp;pid=15e64c892&amp;color=0,0,0&amp;vtp=1&amp;vaab=1&amp;bbb=1&amp;hs=1"/>
          <p:cNvSpPr/>
          <p:nvPr/>
        </p:nvSpPr>
        <p:spPr>
          <a:xfrm>
            <a:off x="539496" y="50439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7d81c8aa?sp=1&amp;vcp=1&amp;pid=50d78fa7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二、综合题</a:t>
            </a:r>
            <a:endParaRPr lang="en-US" altLang="zh-CN" sz="3000" dirty="0"/>
          </a:p>
        </p:txBody>
      </p:sp>
      <p:pic>
        <p:nvPicPr>
          <p:cNvPr id="3" name="QO_7_BD.142_1#20482a783?htil=15&amp;vaa=1&amp;vcp=1&amp;vis=1&amp;pid=a7d81c8a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1257028"/>
            <a:ext cx="5422392" cy="299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42_2#20482a783?htil=15&amp;sp=1&amp;vaa=1&amp;vcp=1&amp;vis=1&amp;pid=a7d81c8aa&amp;color=0,0,0&amp;vtp=1&amp;vaab=1&amp;bbb=1&amp;hs=1"/>
          <p:cNvSpPr/>
          <p:nvPr/>
        </p:nvSpPr>
        <p:spPr>
          <a:xfrm>
            <a:off x="539496" y="1238740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读下面两幅图，完成下列各题。</a:t>
            </a:r>
            <a:endParaRPr lang="en-US" altLang="zh-CN" sz="2800" dirty="0"/>
          </a:p>
        </p:txBody>
      </p:sp>
      <p:sp>
        <p:nvSpPr>
          <p:cNvPr id="5" name="QB_8_BD.143_1#80e9a223c?htil=15&amp;vaa=1&amp;vcp=1&amp;vis=1&amp;pid=20482a783&amp;color=0,0,0&amp;vtp=1&amp;vaab=1&amp;bbb=1&amp;hb=1&amp;hs=1"/>
          <p:cNvSpPr/>
          <p:nvPr/>
        </p:nvSpPr>
        <p:spPr>
          <a:xfrm>
            <a:off x="539496" y="1875644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）澳大利亚位于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半球，其人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口主要分布在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_1#80e9a223c.blank?vaa=1&amp;vcp=1&amp;vis=1&amp;pid=20482a783&amp;color=0,0,0&amp;vpa=57&amp;vtp=1&amp;vaab=1"/>
          <p:cNvSpPr/>
          <p:nvPr/>
        </p:nvSpPr>
        <p:spPr>
          <a:xfrm>
            <a:off x="3572415" y="1845164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</a:t>
            </a:r>
            <a:endParaRPr lang="en-US" altLang="zh-CN" sz="2800" dirty="0"/>
          </a:p>
        </p:txBody>
      </p:sp>
      <p:sp>
        <p:nvSpPr>
          <p:cNvPr id="7" name="QB_8_AN.2_1#80e9a223c.blank?vaa=1&amp;vcp=1&amp;vis=1&amp;pid=20482a783&amp;color=0,0,0&amp;vpa=58&amp;vtp=1&amp;vaab=1&amp;bbb=1"/>
          <p:cNvSpPr/>
          <p:nvPr/>
        </p:nvSpPr>
        <p:spPr>
          <a:xfrm>
            <a:off x="2683414" y="2471909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东南沿海</a:t>
            </a:r>
            <a:endParaRPr lang="en-US" altLang="zh-CN" sz="2800" dirty="0"/>
          </a:p>
        </p:txBody>
      </p:sp>
      <p:sp>
        <p:nvSpPr>
          <p:cNvPr id="8" name="QB_8_BD.146_1#0622e6a3e?vaa=1&amp;vcp=1&amp;vis=1&amp;pid=20482a783&amp;color=0,0,0&amp;vtp=1&amp;vaab=1&amp;bbb=1&amp;hs=1"/>
          <p:cNvSpPr/>
          <p:nvPr/>
        </p:nvSpPr>
        <p:spPr>
          <a:xfrm>
            <a:off x="539496" y="436224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（2）图中的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山脉），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（岛屿）。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（3）澳大利亚大陆长期与其他大陆相分离，因此保留下来许多古老的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生物，试列举一例其古老的动物：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8_AN.3_1#0622e6a3e.blank?vaa=1&amp;vcp=1&amp;vis=1&amp;pid=20482a783&amp;color=0,0,0&amp;vpa=59&amp;vtp=1&amp;vaab=1&amp;bbb=1"/>
          <p:cNvSpPr/>
          <p:nvPr/>
        </p:nvSpPr>
        <p:spPr>
          <a:xfrm>
            <a:off x="3118390" y="4331761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大分水岭</a:t>
            </a:r>
            <a:endParaRPr lang="en-US" altLang="zh-CN" sz="2800" dirty="0"/>
          </a:p>
        </p:txBody>
      </p:sp>
      <p:sp>
        <p:nvSpPr>
          <p:cNvPr id="10" name="QB_8_AN.4_1#0622e6a3e.blank?vaa=1&amp;vcp=1&amp;vis=1&amp;pid=20482a783&amp;color=0,0,0&amp;vpa=60&amp;vtp=1&amp;vaab=1&amp;bbb=1"/>
          <p:cNvSpPr/>
          <p:nvPr/>
        </p:nvSpPr>
        <p:spPr>
          <a:xfrm>
            <a:off x="7266528" y="4331761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塔斯马尼亚岛</a:t>
            </a:r>
            <a:endParaRPr lang="en-US" altLang="zh-CN" sz="2800" dirty="0"/>
          </a:p>
        </p:txBody>
      </p:sp>
      <p:sp>
        <p:nvSpPr>
          <p:cNvPr id="12" name="QB_8_AN.150_1#0622e6a3e.blank?vaa=1&amp;vcp=1&amp;vis=1&amp;pid=20482a783&amp;color=0,0,0&amp;vpa=61&amp;vtp=1&amp;vaab=1&amp;bbb=1"/>
          <p:cNvSpPr/>
          <p:nvPr/>
        </p:nvSpPr>
        <p:spPr>
          <a:xfrm>
            <a:off x="5883815" y="5606206"/>
            <a:ext cx="3459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袋鼠、考拉、鸸鹋等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9" grpId="0" build="p" animBg="1"/>
      <p:bldP spid="10" grpId="0" build="p" animBg="1"/>
      <p:bldP spid="12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51_1#9140b778b?htil=16&amp;vaa=1&amp;vcp=1&amp;vis=1&amp;pid=a7d81c8a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3448" y="1010412"/>
            <a:ext cx="4617720" cy="4855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51_2#9140b778b?htil=16&amp;sp=1&amp;vaa=1&amp;vcp=1&amp;vis=1&amp;pid=a7d81c8aa&amp;color=0,0,0&amp;vtp=1&amp;vaab=1&amp;bt=1&amp;bbb=1&amp;hb=1"/>
          <p:cNvSpPr/>
          <p:nvPr/>
        </p:nvSpPr>
        <p:spPr>
          <a:xfrm>
            <a:off x="539496" y="992124"/>
            <a:ext cx="635508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被称为“地球之肺”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的亚马孙热带雨林，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因人类的乱砍滥伐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，面积不断缩小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起国际社会的广泛关注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读巴西示意图，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结合所学知识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，完成下列各题。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52_1#a409d50d0?vaa=1&amp;vcp=1&amp;vis=1&amp;pid=9140b778b&amp;color=0,0,0&amp;vtp=1&amp;vaab=1&amp;bbb=1&amp;hb=1&amp;htil=1"/>
          <p:cNvSpPr/>
          <p:nvPr/>
        </p:nvSpPr>
        <p:spPr>
          <a:xfrm>
            <a:off x="539496" y="597240"/>
            <a:ext cx="63469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）巴西的铁路主要分布在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部，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BD.155_1#f73f795d5?vaa=1&amp;vcp=1&amp;vis=1&amp;pid=9140b778b&amp;color=0,0,0&amp;vtp=1&amp;vaab=1&amp;bbb=1&amp;htil=1&amp;hb=1"/>
          <p:cNvSpPr/>
          <p:nvPr/>
        </p:nvSpPr>
        <p:spPr>
          <a:xfrm>
            <a:off x="539496" y="2528928"/>
            <a:ext cx="63469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）亚马孙河的流向大致是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注入的海洋是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BD.158_1#30383c467?vaa=1&amp;vcp=1&amp;vis=1&amp;pid=9140b778b&amp;color=0,0,0&amp;vtp=1&amp;vaab=1&amp;bbb=1&amp;hb=1&amp;htil=1"/>
          <p:cNvSpPr/>
          <p:nvPr/>
        </p:nvSpPr>
        <p:spPr>
          <a:xfrm>
            <a:off x="539496" y="3805913"/>
            <a:ext cx="63469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（3）热带雨林遭受破坏后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，给亚马孙河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流域带来的影响主要有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；给野生动植物造成的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影响主要有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_1#a409d50d0.blank?vaa=1&amp;vcp=1&amp;vis=1&amp;pid=9140b778b&amp;color=0,0,0&amp;vpa=62&amp;vtp=1&amp;vaab=1&amp;bbb=1"/>
          <p:cNvSpPr/>
          <p:nvPr/>
        </p:nvSpPr>
        <p:spPr>
          <a:xfrm>
            <a:off x="4994815" y="56676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东南</a:t>
            </a:r>
            <a:endParaRPr lang="en-US" altLang="zh-CN" sz="2800" dirty="0"/>
          </a:p>
        </p:txBody>
      </p:sp>
      <p:sp>
        <p:nvSpPr>
          <p:cNvPr id="6" name="QB_8_AN.2_1#a409d50d0.blank?vaa=1&amp;vcp=1&amp;vis=1&amp;pid=9140b778b&amp;color=0,0,0&amp;vpa=63&amp;vtp=1&amp;vaab=1&amp;bbb=1&amp;hb=1&amp;htil=1"/>
          <p:cNvSpPr/>
          <p:nvPr/>
        </p:nvSpPr>
        <p:spPr>
          <a:xfrm>
            <a:off x="539496" y="1214460"/>
            <a:ext cx="6346952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东南部城市和人口分布集中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，矿产资源丰富，经济较发达</a:t>
            </a:r>
            <a:endParaRPr lang="en-US" altLang="zh-CN" sz="2800" dirty="0"/>
          </a:p>
        </p:txBody>
      </p:sp>
      <p:sp>
        <p:nvSpPr>
          <p:cNvPr id="7" name="QB_8_AN.3_1#f73f795d5.blank?vaa=1&amp;vcp=1&amp;vis=1&amp;pid=9140b778b&amp;color=0,0,0&amp;vpa=64&amp;vtp=1&amp;vaab=1&amp;bbb=1"/>
          <p:cNvSpPr/>
          <p:nvPr/>
        </p:nvSpPr>
        <p:spPr>
          <a:xfrm>
            <a:off x="4994815" y="2498448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自西向东</a:t>
            </a:r>
            <a:endParaRPr lang="en-US" altLang="zh-CN" sz="2800" dirty="0"/>
          </a:p>
        </p:txBody>
      </p:sp>
      <p:sp>
        <p:nvSpPr>
          <p:cNvPr id="8" name="QB_8_AN.4_1#f73f795d5.blank?vaa=1&amp;vcp=1&amp;vis=1&amp;pid=9140b778b&amp;color=0,0,0&amp;vpa=65&amp;vtp=1&amp;vaab=1&amp;bbb=1"/>
          <p:cNvSpPr/>
          <p:nvPr/>
        </p:nvSpPr>
        <p:spPr>
          <a:xfrm>
            <a:off x="2683414" y="3125193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大西洋</a:t>
            </a:r>
            <a:endParaRPr lang="en-US" altLang="zh-CN" sz="2800" dirty="0"/>
          </a:p>
        </p:txBody>
      </p:sp>
      <p:sp>
        <p:nvSpPr>
          <p:cNvPr id="9" name="QB_8_AN.159_1#30383c467.blank?vaa=1&amp;vcp=1&amp;vis=1&amp;pid=9140b778b&amp;color=0,0,0&amp;vpa=66&amp;vtp=1&amp;vaab=1&amp;bbb=1&amp;hb=1&amp;htil=1"/>
          <p:cNvSpPr/>
          <p:nvPr/>
        </p:nvSpPr>
        <p:spPr>
          <a:xfrm>
            <a:off x="539496" y="4423133"/>
            <a:ext cx="6346952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含沙量增大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，水量季节变化增大</a:t>
            </a:r>
            <a:endParaRPr lang="en-US" altLang="zh-CN" sz="2800" dirty="0"/>
          </a:p>
        </p:txBody>
      </p:sp>
      <p:sp>
        <p:nvSpPr>
          <p:cNvPr id="10" name="QB_8_AN.160_1#30383c467.blank?vaa=1&amp;vcp=1&amp;vis=1&amp;pid=9140b778b&amp;color=0,0,0&amp;vpa=67&amp;vtp=1&amp;vaab=1&amp;bbb=1&amp;hb=1"/>
          <p:cNvSpPr/>
          <p:nvPr/>
        </p:nvSpPr>
        <p:spPr>
          <a:xfrm>
            <a:off x="2327814" y="5697578"/>
            <a:ext cx="2747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种类和数量减少</a:t>
            </a:r>
            <a:endParaRPr lang="en-US" altLang="zh-CN" sz="2800" dirty="0"/>
          </a:p>
        </p:txBody>
      </p:sp>
      <p:pic>
        <p:nvPicPr>
          <p:cNvPr id="11" name="QO_7_BD.151_1#9140b778b?htil=16&amp;vaa=1&amp;vcp=1&amp;vis=1&amp;pid=a7d81c8aa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3448" y="737784"/>
            <a:ext cx="4617720" cy="4855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P_5_BD#9b54fc723?colgroup=20,8&amp;vcp=1&amp;pid=e66159836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956943"/>
          <a:ext cx="11091672" cy="3648710"/>
        </p:xfrm>
        <a:graphic>
          <a:graphicData uri="http://schemas.openxmlformats.org/drawingml/2006/table">
            <a:tbl>
              <a:tblPr/>
              <a:tblGrid>
                <a:gridCol w="7717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74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901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简要分析澳大利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巴西在资源开发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环境保护方面的经验和教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人地协调观）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5400"/>
                        </a:lnSpc>
                      </a:pPr>
                      <a:r>
                        <a:rPr lang="en-US" altLang="zh-CN" sz="1420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9b54fc723.table_image?tii=3&amp;vcp=1&amp;pid=e66159836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0768" y="2634107"/>
            <a:ext cx="3026664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9b54fc723?colgroup=20,8&amp;vcp=1&amp;pid=e66159836&amp;color=0,0,0&amp;mp=1&amp;vtp=1&amp;vaab=1&amp;bt=1&amp;bbb=1"/>
          <p:cNvSpPr txBox="1"/>
          <p:nvPr/>
        </p:nvSpPr>
        <p:spPr>
          <a:xfrm>
            <a:off x="10913023" y="124853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6a90e8fb?vcp=1&amp;pid=9744d142c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C_6_BD#405cfb5f3?sp=1&amp;vcp=1&amp;pid=76a90e8fb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M_7_BD.161_1#fc940dfb0?vaa=1&amp;vcp=1&amp;vis=1&amp;pid=405cfb5f3&amp;color=0,0,0&amp;vtp=1&amp;vaab=1&amp;bbb=1"/>
          <p:cNvSpPr/>
          <p:nvPr/>
        </p:nvSpPr>
        <p:spPr>
          <a:xfrm>
            <a:off x="539496" y="1947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读澳大利亚东南部跨流域调水工程示意图，完成13～15题。</a:t>
            </a:r>
            <a:endParaRPr lang="en-US" altLang="zh-CN" sz="2800" dirty="0"/>
          </a:p>
        </p:txBody>
      </p:sp>
      <p:pic>
        <p:nvPicPr>
          <p:cNvPr id="5" name="QM_7_BD.161_2#fc940dfb0?vaa=1&amp;vcp=1&amp;vis=1&amp;pid=405cfb5f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9192" y="2638216"/>
            <a:ext cx="6839712" cy="1737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62_1#824bd890d?htil=17&amp;vaa=1&amp;vcp=1&amp;vis=1&amp;pid=fc940dfb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0455" y="1246886"/>
            <a:ext cx="5422392" cy="138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62_2#824bd890d?htil=17&amp;sp=1&amp;vaa=1&amp;vcp=1&amp;vis=1&amp;pid=fc940dfb0&amp;color=0,0,0&amp;vtp=1&amp;vaab=1&amp;bt=1&amp;bbb=1&amp;hb=1&amp;hs=1"/>
          <p:cNvSpPr/>
          <p:nvPr/>
        </p:nvSpPr>
        <p:spPr>
          <a:xfrm>
            <a:off x="539496" y="122859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影响该区域年降水量空间分布差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异的主要因素有(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64_1#824bd890d.bracket?vaa=1&amp;vcp=1&amp;vis=1&amp;pid=fc940dfb0&amp;color=0,0,0&amp;vpa=68&amp;vtp=1&amp;vaab=1"/>
          <p:cNvSpPr/>
          <p:nvPr/>
        </p:nvSpPr>
        <p:spPr>
          <a:xfrm>
            <a:off x="3305715" y="186296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162_3#824bd890d?htil=17&amp;vaa=1&amp;vcp=1&amp;vis=1&amp;pid=fc940dfb0&amp;color=0,0,0&amp;vtp=1&amp;vaab=1&amp;bbb=1&amp;hb=1&amp;hs=1"/>
          <p:cNvSpPr/>
          <p:nvPr/>
        </p:nvSpPr>
        <p:spPr>
          <a:xfrm>
            <a:off x="539496" y="2503805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①纬度位置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②海陆位置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③地形因</a:t>
            </a:r>
            <a:endParaRPr lang="en-US" altLang="zh-CN" sz="2800" dirty="0"/>
          </a:p>
        </p:txBody>
      </p:sp>
      <p:sp>
        <p:nvSpPr>
          <p:cNvPr id="6" name="QC_8_BD.162_4#824bd890d.choices?vaa=1&amp;vcp=1&amp;vis=1&amp;pid=fc940dfb0&amp;color=0,0,0&amp;vtp=1&amp;vaab=1&amp;bbb=1&amp;hs=1"/>
          <p:cNvSpPr/>
          <p:nvPr/>
        </p:nvSpPr>
        <p:spPr>
          <a:xfrm>
            <a:off x="539496" y="374713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.①④⑥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B.①⑤⑥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.②③⑤</a:t>
            </a:r>
            <a:endParaRPr lang="en-US" altLang="zh-CN" sz="2800" dirty="0"/>
          </a:p>
        </p:txBody>
      </p:sp>
      <p:sp>
        <p:nvSpPr>
          <p:cNvPr id="7" name="QC_8_AS.1_1#824bd890d?vaa=1&amp;vcp=1&amp;vis=1&amp;pid=fc940dfb0&amp;color=0,0,0&amp;vtp=1&amp;vaab=1&amp;bbb=1&amp;hb=1&amp;hs=1"/>
          <p:cNvSpPr/>
          <p:nvPr/>
        </p:nvSpPr>
        <p:spPr>
          <a:xfrm>
            <a:off x="539496" y="437661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（提示：该区域纬度差异不大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，影响其年降水量空间分布差异的主要因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素有海陆位置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、地形和盛行风向）</a:t>
            </a:r>
            <a:endParaRPr lang="en-US" altLang="zh-CN" sz="2800" dirty="0"/>
          </a:p>
        </p:txBody>
      </p:sp>
      <p:sp>
        <p:nvSpPr>
          <p:cNvPr id="9" name="QC_8_BD.162_3#824bd890d?htil=17&amp;vaa=1&amp;vcp=1&amp;vis=1&amp;pid=fc940dfb0&amp;color=0,0,0&amp;vtp=1&amp;vaab=1&amp;bbb=1&amp;hb=1&amp;hs=1"/>
          <p:cNvSpPr/>
          <p:nvPr/>
        </p:nvSpPr>
        <p:spPr>
          <a:xfrm>
            <a:off x="539995" y="3125470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素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④盛行风向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⑤调水工程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⑥河湖分布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66_1#70d5a7525?htil=18&amp;vaa=1&amp;vcp=1&amp;vis=1&amp;pid=fc940dfb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55996" y="1038542"/>
            <a:ext cx="4651699" cy="1192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66_2#70d5a7525?htil=18&amp;vaa=1&amp;vcp=1&amp;vis=1&amp;pid=fc940dfb0&amp;color=0,0,0&amp;vtp=1&amp;vaab=1&amp;bt=1&amp;bbb=1&amp;hb=1&amp;hs=1"/>
          <p:cNvSpPr/>
          <p:nvPr/>
        </p:nvSpPr>
        <p:spPr>
          <a:xfrm>
            <a:off x="539496" y="790798"/>
            <a:ext cx="5559552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大分水岭东侧的河流大多比西侧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的河流流程短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主要原因是(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_1#70d5a7525.bracket?vaa=1&amp;vcp=1&amp;vis=1&amp;pid=fc940dfb0&amp;color=0,0,0&amp;vpa=69&amp;vtp=1&amp;vaab=1"/>
          <p:cNvSpPr/>
          <p:nvPr/>
        </p:nvSpPr>
        <p:spPr>
          <a:xfrm>
            <a:off x="5083715" y="1374617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166_3#70d5a7525.choices?htil=18&amp;vaa=1&amp;vcp=1&amp;vis=1&amp;pid=fc940dfb0&amp;color=0,0,0&amp;vtp=1&amp;vaab=1&amp;bbb=1&amp;hs=1"/>
          <p:cNvSpPr/>
          <p:nvPr/>
        </p:nvSpPr>
        <p:spPr>
          <a:xfrm>
            <a:off x="539496" y="1972723"/>
            <a:ext cx="5559552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.水量较小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.蒸发较强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C.渗漏较多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.距海较近</a:t>
            </a:r>
            <a:endParaRPr lang="en-US" altLang="zh-CN" sz="2800" dirty="0"/>
          </a:p>
        </p:txBody>
      </p:sp>
      <p:sp>
        <p:nvSpPr>
          <p:cNvPr id="6" name="QC_8_BD.168_1#634dfbf5e?vaa=1&amp;vcp=1&amp;vis=1&amp;pid=fc940dfb0&amp;color=0,0,0&amp;vtp=1&amp;vaab=1&amp;bbb=1&amp;hb=1&amp;hs=1"/>
          <p:cNvSpPr/>
          <p:nvPr/>
        </p:nvSpPr>
        <p:spPr>
          <a:xfrm>
            <a:off x="539496" y="3148743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冬小麦在秋末冬初播种，第二年夏初收获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。墨累河沿岸适合播种冬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小麦的时间为(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AN.170_1#634dfbf5e.bracket?vaa=1&amp;vcp=1&amp;vis=1&amp;pid=fc940dfb0&amp;color=0,0,0&amp;vpa=70&amp;vtp=1&amp;vaab=1"/>
          <p:cNvSpPr/>
          <p:nvPr/>
        </p:nvSpPr>
        <p:spPr>
          <a:xfrm>
            <a:off x="2950114" y="3732561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8_BD.168_2#634dfbf5e.choices?vaa=1&amp;vcp=1&amp;vis=1&amp;pid=fc940dfb0&amp;color=0,0,0&amp;vtp=1&amp;vaab=1&amp;bbb=1&amp;hs=1"/>
          <p:cNvSpPr/>
          <p:nvPr/>
        </p:nvSpPr>
        <p:spPr>
          <a:xfrm>
            <a:off x="539496" y="4329843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A.1～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2月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.3～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5月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.7～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8月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.10～12月</a:t>
            </a:r>
            <a:endParaRPr lang="en-US" altLang="zh-CN" sz="2800" dirty="0"/>
          </a:p>
        </p:txBody>
      </p:sp>
      <p:sp>
        <p:nvSpPr>
          <p:cNvPr id="9" name="QC_8_AS.2_1#634dfbf5e?vaa=1&amp;vcp=1&amp;vis=1&amp;pid=fc940dfb0&amp;color=0,0,0&amp;vtp=1&amp;vaab=1&amp;bbb=1&amp;hb=1&amp;hs=1"/>
          <p:cNvSpPr/>
          <p:nvPr/>
        </p:nvSpPr>
        <p:spPr>
          <a:xfrm>
            <a:off x="539496" y="4908644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（提示：澳大利亚位于南半球，墨累河沿岸3～5月为秋季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，适合播种冬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9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72_1#d662720de?vaa=1&amp;vcp=1&amp;vis=1&amp;pid=405cfb5f3&amp;color=0,0,0&amp;vtp=1&amp;vaab=1&amp;bt=1&amp;bbb=1&amp;hb=1"/>
          <p:cNvSpPr/>
          <p:nvPr/>
        </p:nvSpPr>
        <p:spPr>
          <a:xfrm>
            <a:off x="539496" y="640841"/>
            <a:ext cx="11109960" cy="181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（2023·湖南株洲·中考）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地形与经济活动密切相关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，地形剖面图可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以直观地呈现地势的起伏状况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。读某国沿40°N的地形剖面图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，完成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～18题。</a:t>
            </a:r>
            <a:endParaRPr lang="en-US" altLang="zh-CN" sz="2800" dirty="0"/>
          </a:p>
        </p:txBody>
      </p:sp>
      <p:pic>
        <p:nvPicPr>
          <p:cNvPr id="3" name="QM_7_BD.172_2#d662720de?htil=19&amp;vaa=1&amp;vcp=1&amp;vis=1&amp;pid=405cfb5f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7" y="2181225"/>
            <a:ext cx="5806617" cy="2115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73_1#5e865ef00?htil=19&amp;vaa=1&amp;vcp=1&amp;vis=1&amp;pid=d662720de&amp;color=0,0,0&amp;vtp=1&amp;vaab=1&amp;bbb=1&amp;hs=1"/>
          <p:cNvSpPr/>
          <p:nvPr/>
        </p:nvSpPr>
        <p:spPr>
          <a:xfrm>
            <a:off x="539496" y="2518663"/>
            <a:ext cx="5559552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该剖面图所在的国家是(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73_2#5e865ef00.choices?htil=19&amp;vaa=1&amp;vcp=1&amp;vis=1&amp;pid=d662720de&amp;color=0,0,0&amp;vtp=1&amp;vaab=1&amp;bbb=1&amp;hs=1"/>
          <p:cNvSpPr/>
          <p:nvPr/>
        </p:nvSpPr>
        <p:spPr>
          <a:xfrm>
            <a:off x="539496" y="3134360"/>
            <a:ext cx="5559552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.日本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.巴西</a:t>
            </a:r>
            <a:endParaRPr lang="en-US" altLang="zh-CN" sz="2800" dirty="0"/>
          </a:p>
          <a:p>
            <a:pPr latinLnBrk="1">
              <a:lnSpc>
                <a:spcPts val="48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C.美国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.法国</a:t>
            </a:r>
            <a:endParaRPr lang="en-US" altLang="zh-CN" sz="2800" dirty="0"/>
          </a:p>
        </p:txBody>
      </p:sp>
      <p:sp>
        <p:nvSpPr>
          <p:cNvPr id="6" name="QC_8_AN.1_1#5e865ef00.bracket?vaa=1&amp;vcp=1&amp;vis=1&amp;pid=d662720de&amp;color=0,0,0&amp;vpa=71&amp;vtp=1&amp;vaab=1"/>
          <p:cNvSpPr/>
          <p:nvPr/>
        </p:nvSpPr>
        <p:spPr>
          <a:xfrm>
            <a:off x="4817015" y="2508567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175_1#8b5c7b312?vaa=1&amp;vcp=1&amp;vis=1&amp;pid=d662720de&amp;color=0,0,0&amp;vtp=1&amp;vaab=1&amp;bbb=1&amp;hs=1"/>
          <p:cNvSpPr/>
          <p:nvPr/>
        </p:nvSpPr>
        <p:spPr>
          <a:xfrm>
            <a:off x="539496" y="4376865"/>
            <a:ext cx="11109960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与该国东部地区相比，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其西部山区(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AN.176_1#8b5c7b312.bracket?vaa=1&amp;vcp=1&amp;vis=1&amp;pid=d662720de&amp;color=0,0,0&amp;vpa=72&amp;vtp=1&amp;vaab=1"/>
          <p:cNvSpPr/>
          <p:nvPr/>
        </p:nvSpPr>
        <p:spPr>
          <a:xfrm>
            <a:off x="6595014" y="4366769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C_8_BD.175_2#8b5c7b312.choices?vaa=1&amp;vcp=1&amp;vis=1&amp;pid=d662720de&amp;color=0,0,0&amp;vtp=1&amp;vaab=1&amp;bbb=1&amp;hs=1"/>
          <p:cNvSpPr/>
          <p:nvPr/>
        </p:nvSpPr>
        <p:spPr>
          <a:xfrm>
            <a:off x="539496" y="4994340"/>
            <a:ext cx="11109960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.宽度大且海拔高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.宽度小且海拔高</a:t>
            </a:r>
            <a:endParaRPr lang="en-US" altLang="zh-CN" sz="2800" dirty="0"/>
          </a:p>
          <a:p>
            <a:pPr latinLnBrk="1">
              <a:lnSpc>
                <a:spcPts val="48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C.宽度大且海拔低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.宽度小且海拔低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77_1#56efb7516?htil=20&amp;vaa=1&amp;vcp=1&amp;vis=1&amp;pid=d662720d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8190" y="788962"/>
            <a:ext cx="8175620" cy="2977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77_2#56efb7516?htil=20&amp;vaa=1&amp;vcp=1&amp;vis=1&amp;pid=d662720de&amp;color=0,0,0&amp;vtp=1&amp;vaab=1&amp;bt=1&amp;bbb=1&amp;hb=1"/>
          <p:cNvSpPr/>
          <p:nvPr/>
        </p:nvSpPr>
        <p:spPr>
          <a:xfrm>
            <a:off x="882396" y="4148582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密西西比河流经的中部平原地区是该国重要的(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78_1#56efb7516.bracket?vaa=1&amp;vcp=1&amp;vis=1&amp;pid=d662720de&amp;color=0,0,0&amp;vpa=73&amp;vtp=1&amp;vaab=1"/>
          <p:cNvSpPr/>
          <p:nvPr/>
        </p:nvSpPr>
        <p:spPr>
          <a:xfrm>
            <a:off x="8779414" y="418144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177_3#56efb7516.choices?htil=20&amp;vaa=1&amp;vcp=1&amp;vis=1&amp;pid=d662720de&amp;color=0,0,0&amp;vtp=1&amp;vaab=1&amp;bbb=1"/>
          <p:cNvSpPr/>
          <p:nvPr/>
        </p:nvSpPr>
        <p:spPr>
          <a:xfrm>
            <a:off x="958596" y="4867681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A.工业区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B.农业区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C.草原区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D.商业区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e0bd834a?sp=1&amp;vcp=1&amp;pid=76a90e8fb&amp;color=0,0,0&amp;vtp=1&amp;vaab=1&amp;bt=1&amp;bbb=1"/>
          <p:cNvSpPr/>
          <p:nvPr/>
        </p:nvSpPr>
        <p:spPr>
          <a:xfrm>
            <a:off x="539496" y="554400"/>
            <a:ext cx="11109960" cy="50990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7_BD.179_1#410c0ff48?sp=1&amp;vaa=1&amp;vcp=1&amp;vis=1&amp;pid=ce0bd834a&amp;color=0,0,0&amp;vtp=1&amp;vaab=1&amp;bbb=1&amp;hb=1"/>
          <p:cNvSpPr/>
          <p:nvPr/>
        </p:nvSpPr>
        <p:spPr>
          <a:xfrm>
            <a:off x="539496" y="1139488"/>
            <a:ext cx="11109960" cy="988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19.（2023·内蒙古呼伦贝尔·中考）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区域比较是地理学习的重要方法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。读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澳大利亚气候类型分布图和巴西地形图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，完成下列各题。</a:t>
            </a:r>
            <a:endParaRPr lang="en-US" altLang="zh-CN" sz="2800" dirty="0"/>
          </a:p>
        </p:txBody>
      </p:sp>
      <p:pic>
        <p:nvPicPr>
          <p:cNvPr id="4" name="QO_7_BD.179_3#410c0ff48?htil=1&amp;vaa=1&amp;vcp=1&amp;vis=1&amp;pid=ce0bd834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80026" y="2255310"/>
            <a:ext cx="2869348" cy="2626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7_BD.179_4#410c0ff48?htil=1&amp;vaa=1&amp;vcp=1&amp;vis=1&amp;pid=ce0bd834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08756" y="2291886"/>
            <a:ext cx="2340139" cy="2590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8_BD.180_1#8b9cefab5?vaa=1&amp;vcp=1&amp;vis=1&amp;pid=410c0ff48&amp;color=0,0,0&amp;vtp=1&amp;vaab=1&amp;bbb=1"/>
          <p:cNvSpPr/>
          <p:nvPr/>
        </p:nvSpPr>
        <p:spPr>
          <a:xfrm>
            <a:off x="539496" y="4878690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（1）写出澳大利亚和巴西纬度位置的共同之处。（至少答出两点）</a:t>
            </a:r>
            <a:endParaRPr lang="en-US" altLang="zh-CN" sz="2800" dirty="0"/>
          </a:p>
        </p:txBody>
      </p:sp>
      <p:sp>
        <p:nvSpPr>
          <p:cNvPr id="7" name="QO_8_AN.1_1#8b9cefab5?vaa=1&amp;vcp=1&amp;vis=1&amp;pid=410c0ff48&amp;color=0,0,0&amp;vtp=1&amp;vaab=1&amp;bbb=1&amp;hb=1"/>
          <p:cNvSpPr/>
          <p:nvPr/>
        </p:nvSpPr>
        <p:spPr>
          <a:xfrm>
            <a:off x="539496" y="5388658"/>
            <a:ext cx="11109960" cy="988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都有南回归线穿过；大部分位于热带、亚热带地区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（或大部分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地区地跨热带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、南温带）；大部分位于低纬度地区。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82_1#93f395b55?vaa=1&amp;vcp=1&amp;vis=1&amp;pid=410c0ff48&amp;color=0,0,0&amp;vtp=1&amp;vaab=1&amp;bt=1&amp;bbb=1&amp;hb=1"/>
          <p:cNvSpPr/>
          <p:nvPr/>
        </p:nvSpPr>
        <p:spPr>
          <a:xfrm>
            <a:off x="539496" y="80797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（2）澳大利亚和巴西都有大面积的人口稀疏区。图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1中澳大利亚甲地人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口稀疏的自然原因是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2中巴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西乙地人口稀疏的自然原因是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83_1#93f395b55.blank?vaa=1&amp;vcp=1&amp;vis=1&amp;pid=410c0ff48&amp;color=0,0,0&amp;vpa=74&amp;vtp=1&amp;vaab=1&amp;bbb=1"/>
          <p:cNvSpPr/>
          <p:nvPr/>
        </p:nvSpPr>
        <p:spPr>
          <a:xfrm>
            <a:off x="3750215" y="1425194"/>
            <a:ext cx="5948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甲地属热带沙漠气候，终年炎热干燥</a:t>
            </a:r>
            <a:endParaRPr lang="en-US" altLang="zh-CN" sz="2800" dirty="0"/>
          </a:p>
        </p:txBody>
      </p:sp>
      <p:sp>
        <p:nvSpPr>
          <p:cNvPr id="4" name="QB_8_AN.185_1#93f395b55.blank?vaa=1&amp;vcp=1&amp;vis=1&amp;pid=410c0ff48&amp;color=0,0,0&amp;vpa=75&amp;vtp=1&amp;vaab=1&amp;bbb=1"/>
          <p:cNvSpPr/>
          <p:nvPr/>
        </p:nvSpPr>
        <p:spPr>
          <a:xfrm>
            <a:off x="5172615" y="2051939"/>
            <a:ext cx="5948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乙地属热带雨林气候，终年高温多雨</a:t>
            </a:r>
            <a:endParaRPr lang="en-US" altLang="zh-CN" sz="2800" dirty="0"/>
          </a:p>
        </p:txBody>
      </p:sp>
      <p:pic>
        <p:nvPicPr>
          <p:cNvPr id="5" name="QO_7_BD.184_2#93f395b55?htil=1&amp;vaa=1&amp;vcp=1&amp;vis=1&amp;pid=410c0ff4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5336" y="2803906"/>
            <a:ext cx="3547872" cy="3246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O_7_BD.184_3#93f395b55?htil=1&amp;vaa=1&amp;vcp=1&amp;vis=1&amp;pid=410c0ff4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7496" y="2785618"/>
            <a:ext cx="2953512" cy="3264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186_1#9769cc52d?vaa=1&amp;vcp=1&amp;vis=1&amp;pid=410c0ff48&amp;color=0,0,0&amp;vtp=1&amp;vaab=1&amp;bbb=1&amp;hb=1"/>
          <p:cNvSpPr/>
          <p:nvPr/>
        </p:nvSpPr>
        <p:spPr>
          <a:xfrm>
            <a:off x="539496" y="15370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（3）大豆是巴西重要的出口创汇农产品。近年来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，巴西部分地区为提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高大豆产量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，逐渐扩大种植面积，你是否赞成这一做法？说明理由。</a:t>
            </a:r>
            <a:endParaRPr lang="en-US" altLang="zh-CN" sz="2800" dirty="0"/>
          </a:p>
        </p:txBody>
      </p:sp>
      <p:sp>
        <p:nvSpPr>
          <p:cNvPr id="3" name="QO_8_AN.1_1#9769cc52d?vaa=1&amp;vcp=1&amp;vis=1&amp;pid=410c0ff48&amp;color=0,0,0&amp;vtp=1&amp;vaab=1&amp;bbb=1&amp;hb=1"/>
          <p:cNvSpPr/>
          <p:nvPr/>
        </p:nvSpPr>
        <p:spPr>
          <a:xfrm>
            <a:off x="539496" y="2815313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观点一：赞同。扩大种植面积，可以提高大豆产量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，增加财政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收入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观点二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：不赞同。盲目扩大种植面积，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采取不合理的措施提高大豆产量，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会破坏生态环境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，加剧土壤沙化和水土流失。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75b27c87.fixed?vcp=1&amp;pid=4c6b4be3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第9讲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世界其他国家</a:t>
            </a:r>
            <a:endParaRPr lang="en-US" altLang="zh-CN" sz="4000" dirty="0"/>
          </a:p>
        </p:txBody>
      </p:sp>
      <p:sp>
        <p:nvSpPr>
          <p:cNvPr id="3" name="C_4_BD#b75b27c87.fixed?vcp=1&amp;pid=4c6b4be3d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c3ea91c8?vcp=1&amp;pid=b75b27c87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澳大利亚</a:t>
            </a:r>
            <a:endParaRPr lang="en-US" altLang="zh-CN" sz="3200" dirty="0"/>
          </a:p>
        </p:txBody>
      </p:sp>
      <p:sp>
        <p:nvSpPr>
          <p:cNvPr id="3" name="QB_6_BD.1_1#7a8c36c67?sp=1&amp;vaa=1&amp;vcp=1&amp;vis=1&amp;pid=8c3ea91c8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1.古老的大陆</a:t>
            </a:r>
            <a:endParaRPr lang="en-US" altLang="zh-CN" sz="2800" dirty="0"/>
          </a:p>
        </p:txBody>
      </p:sp>
      <p:graphicFrame>
        <p:nvGraphicFramePr>
          <p:cNvPr id="9" name="QB_6_BD.1_2#7a8c36c67?colgroup=4,25&amp;vaa=1&amp;vcp=1&amp;vis=1&amp;pid=8c3ea91c8&amp;color=0,0,0&amp;vtp=1&amp;vaab=1&amp;bbb=1&amp;hb=1"/>
          <p:cNvGraphicFramePr>
            <a:graphicFrameLocks noGrp="1"/>
          </p:cNvGraphicFramePr>
          <p:nvPr/>
        </p:nvGraphicFramePr>
        <p:xfrm>
          <a:off x="539496" y="1958766"/>
          <a:ext cx="11112602" cy="2808924"/>
        </p:xfrm>
        <a:graphic>
          <a:graphicData uri="http://schemas.openxmlformats.org/drawingml/2006/table">
            <a:tbl>
              <a:tblPr/>
              <a:tblGrid>
                <a:gridCol w="1863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494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世界上唯一独占整个大陆的国家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大洋洲面积最大的国家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位于南半球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东半球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特殊纬线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）穿过澳大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利亚大陆中部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其大部分地区位于热带和亚热带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东临太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由澳大利亚大陆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岛和周围的一些岛屿组成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6_AN.2_1#7a8c36c67.blank?vaa=1&amp;vcp=1&amp;vis=1&amp;pid=8c3ea91c8&amp;color=0,0,0&amp;vpa=1&amp;vtp=1&amp;vaab=1&amp;bbb=1"/>
          <p:cNvSpPr/>
          <p:nvPr/>
        </p:nvSpPr>
        <p:spPr>
          <a:xfrm>
            <a:off x="6015546" y="2526901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南回归线</a:t>
            </a:r>
            <a:endParaRPr lang="en-US" altLang="zh-CN" sz="2800" dirty="0"/>
          </a:p>
        </p:txBody>
      </p:sp>
      <p:sp>
        <p:nvSpPr>
          <p:cNvPr id="6" name="QB_6_AN.3_1#7a8c36c67.blank?vaa=1&amp;vcp=1&amp;vis=1&amp;pid=8c3ea91c8&amp;color=0,0,0&amp;vpa=2&amp;vtp=1&amp;vaab=1&amp;bbb=1"/>
          <p:cNvSpPr/>
          <p:nvPr/>
        </p:nvSpPr>
        <p:spPr>
          <a:xfrm>
            <a:off x="4250246" y="362443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印度</a:t>
            </a:r>
            <a:endParaRPr lang="en-US" altLang="zh-CN" sz="2800" dirty="0"/>
          </a:p>
        </p:txBody>
      </p:sp>
      <p:sp>
        <p:nvSpPr>
          <p:cNvPr id="7" name="QB_6_AN.4_1#7a8c36c67.blank?vaa=1&amp;vcp=1&amp;vis=1&amp;pid=8c3ea91c8&amp;color=0,0,0&amp;vpa=3&amp;vtp=1&amp;vaab=1&amp;bbb=1"/>
          <p:cNvSpPr/>
          <p:nvPr/>
        </p:nvSpPr>
        <p:spPr>
          <a:xfrm>
            <a:off x="5317046" y="4186855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塔斯马尼亚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QB_6_BD.5_1#7a8c36c67?colgroup=4,4,20&amp;vaa=1&amp;vcp=1&amp;vis=1&amp;pid=8c3ea91c8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376836"/>
          <a:ext cx="11073384" cy="2808924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67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712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世界活化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石博物馆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成因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很早就与其他大陆分离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长期孤立于南半球的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海洋之中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自然环境比较单一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生物进化十分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缓慢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一些古老的生物种类得以保存至今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古老动物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树袋熊（考拉）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鸭嘴兽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鸸鹋等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古老植物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桉树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6_AN.6_1#7a8c36c67.blank?vaa=1&amp;vcp=1&amp;vis=1&amp;pid=8c3ea91c8&amp;color=0,0,0&amp;mp=1&amp;vpa=4&amp;vtp=1&amp;vaab=1&amp;bbb=1"/>
          <p:cNvSpPr/>
          <p:nvPr/>
        </p:nvSpPr>
        <p:spPr>
          <a:xfrm>
            <a:off x="4123967" y="403844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袋鼠</a:t>
            </a:r>
            <a:endParaRPr lang="en-US" altLang="zh-CN" sz="2800" dirty="0"/>
          </a:p>
        </p:txBody>
      </p:sp>
      <p:sp>
        <p:nvSpPr>
          <p:cNvPr id="4" name="QB_6_AN.7_1#7a8c36c67.blank?vaa=1&amp;vcp=1&amp;vis=1&amp;pid=8c3ea91c8&amp;color=0,0,0&amp;mp=1&amp;vpa=5&amp;vtp=1&amp;vaab=1&amp;bbb=1"/>
          <p:cNvSpPr/>
          <p:nvPr/>
        </p:nvSpPr>
        <p:spPr>
          <a:xfrm>
            <a:off x="5178067" y="4604925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金合欢</a:t>
            </a:r>
            <a:endParaRPr lang="en-US" altLang="zh-CN" sz="2800" dirty="0"/>
          </a:p>
        </p:txBody>
      </p:sp>
      <p:sp>
        <p:nvSpPr>
          <p:cNvPr id="2" name="QB_6_BD.5_1#7a8c36c67?colgroup=4,4,20&amp;vaa=1&amp;vcp=1&amp;vis=1&amp;pid=8c3ea91c8&amp;color=0,0,0&amp;mp=1&amp;vtp=1&amp;vaab=1&amp;bt=1&amp;bbb=1"/>
          <p:cNvSpPr txBox="1"/>
          <p:nvPr/>
        </p:nvSpPr>
        <p:spPr>
          <a:xfrm>
            <a:off x="10894735" y="16684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GRiMmI4YzljYjc0ZWEwZGZmYWI3NTc4MTkxYTUzZmY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2415</Words>
  <Application>Microsoft Office PowerPoint</Application>
  <PresentationFormat>宽屏</PresentationFormat>
  <Paragraphs>630</Paragraphs>
  <Slides>67</Slides>
  <Notes>55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77" baseType="lpstr">
      <vt:lpstr>Arial (正文)</vt:lpstr>
      <vt:lpstr>等线</vt:lpstr>
      <vt:lpstr>华文隶书</vt:lpstr>
      <vt:lpstr>楷体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8</cp:revision>
  <dcterms:created xsi:type="dcterms:W3CDTF">2024-11-11T08:47:00Z</dcterms:created>
  <dcterms:modified xsi:type="dcterms:W3CDTF">2025-07-28T00:59:02Z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9720CF5BF87F4A1DB9BE0A9F91B82D12_12</vt:lpwstr>
  </property>
  <property fmtid="{D5CDD505-2E9C-101B-9397-08002B2CF9AE}" pid="3" name="KSOProductBuildVer">
    <vt:lpwstr>2052-12.1.0.16929</vt:lpwstr>
  </property>
</Properties>
</file>