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301" r:id="rId29"/>
    <p:sldId id="283" r:id="rId30"/>
    <p:sldId id="284" r:id="rId31"/>
    <p:sldId id="285" r:id="rId32"/>
    <p:sldId id="286" r:id="rId33"/>
    <p:sldId id="302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33886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1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7.xml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1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7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1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7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1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7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375b7118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A089DC4-6CA1-4BBC-8FFA-DC259FE219B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第37讲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民族交融与祖国统一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75b7118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DFC2572-14D2-4ADC-94F4-603B5B5ABD1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8e77146d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b872fd7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6e2ae22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dfee241e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8e77146de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重难点拨</a:t>
            </a:r>
            <a:endParaRPr lang="en-US" sz="1800" dirty="0"/>
          </a:p>
        </p:txBody>
      </p:sp>
      <p:sp>
        <p:nvSpPr>
          <p:cNvPr id="9" name="MasterShapeName?linknodeid=db872fd77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专题线索</a:t>
            </a:r>
            <a:endParaRPr lang="en-US" sz="1800" dirty="0"/>
          </a:p>
        </p:txBody>
      </p:sp>
      <p:sp>
        <p:nvSpPr>
          <p:cNvPr id="10" name="MasterShapeName?linknodeid=16e2ae220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0dfee241e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第37讲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民族交融与祖国统一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375b7118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ADF7671-5997-4BA9-ADFF-10AF62D49CF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8e77146d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b872fd7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6e2ae22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dfee241e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8e77146de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重难点拨</a:t>
            </a:r>
            <a:endParaRPr lang="en-US" sz="1800" dirty="0"/>
          </a:p>
        </p:txBody>
      </p:sp>
      <p:sp>
        <p:nvSpPr>
          <p:cNvPr id="9" name="MasterShapeName?linknodeid=db872fd77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专题线索</a:t>
            </a:r>
            <a:endParaRPr lang="en-US" sz="1800" dirty="0"/>
          </a:p>
        </p:txBody>
      </p:sp>
      <p:sp>
        <p:nvSpPr>
          <p:cNvPr id="10" name="MasterShapeName?linknodeid=16e2ae220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0dfee241e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第37讲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民族交融与祖国统一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f2bdb6800099b629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ED5207E-305A-E573-6CEA-1AB35FFD2194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6A713A19-556A-43E6-8585-14603C4F7D7C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D3493CE-88D1-4D45-9182-E57792D0285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07C7A30-AB7D-4469-8673-FC59DFA5916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8e77146d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b872fd7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6e2ae22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dfee241e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8e77146de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重难点拨</a:t>
            </a:r>
            <a:endParaRPr lang="en-US" sz="1800" dirty="0"/>
          </a:p>
        </p:txBody>
      </p:sp>
      <p:sp>
        <p:nvSpPr>
          <p:cNvPr id="9" name="MasterShapeName?linknodeid=db872fd77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专题线索</a:t>
            </a:r>
            <a:endParaRPr lang="en-US" sz="1800" dirty="0"/>
          </a:p>
        </p:txBody>
      </p:sp>
      <p:sp>
        <p:nvSpPr>
          <p:cNvPr id="10" name="MasterShapeName?linknodeid=16e2ae220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0dfee241e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E2ED316-0B98-447C-9D63-F6A1B6E5AC3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8e77146d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b872fd7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6e2ae22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dfee241e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8e77146de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重难点拨</a:t>
            </a:r>
            <a:endParaRPr lang="en-US" sz="1800" dirty="0"/>
          </a:p>
        </p:txBody>
      </p:sp>
      <p:sp>
        <p:nvSpPr>
          <p:cNvPr id="9" name="MasterShapeName?linknodeid=db872fd77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专题线索</a:t>
            </a:r>
            <a:endParaRPr lang="en-US" sz="1800" dirty="0"/>
          </a:p>
        </p:txBody>
      </p:sp>
      <p:sp>
        <p:nvSpPr>
          <p:cNvPr id="10" name="MasterShapeName?linknodeid=16e2ae220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0dfee241e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5_BD#68ddfc46b?colgroup=3,2,22&amp;vcp=1&amp;pid=692bf4dda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8837666"/>
              </p:ext>
            </p:extLst>
          </p:nvPr>
        </p:nvGraphicFramePr>
        <p:xfrm>
          <a:off x="539496" y="1841436"/>
          <a:ext cx="11082528" cy="3886264"/>
        </p:xfrm>
        <a:graphic>
          <a:graphicData uri="http://schemas.openxmlformats.org/drawingml/2006/table">
            <a:tbl>
              <a:tblPr/>
              <a:tblGrid>
                <a:gridCol w="15179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3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307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进一步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辽宋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夏金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（1）宋朝的建立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结束了中原和南方的分裂割据局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民族政权并立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战和并存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民族交融得到进一步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（2）元朝的统一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结束了我国历史上较长时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期的政权分立局面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为统一多民族国家的进一步发展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奠定了基础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元朝时实行行省制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边疆各族迁入中原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和江南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形成一个新的民族——回族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68ddfc46b?colgroup=3,2,22&amp;vcp=1&amp;pid=692bf4dda&amp;color=0,0,0&amp;vtp=1&amp;vaab=1&amp;bt=1&amp;bbb=1">
            <a:extLst>
              <a:ext uri="{FF2B5EF4-FFF2-40B4-BE49-F238E27FC236}">
                <a16:creationId xmlns:a16="http://schemas.microsoft.com/office/drawing/2014/main" id="{585A2C05-B223-C0D2-CAFD-A8758DC327FB}"/>
              </a:ext>
            </a:extLst>
          </p:cNvPr>
          <p:cNvSpPr txBox="1"/>
          <p:nvPr/>
        </p:nvSpPr>
        <p:spPr>
          <a:xfrm>
            <a:off x="10903879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5_BD#68ddfc46b?colgroup=3,2,22&amp;vcp=1&amp;pid=692bf4dd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607491"/>
              </p:ext>
            </p:extLst>
          </p:nvPr>
        </p:nvGraphicFramePr>
        <p:xfrm>
          <a:off x="539496" y="1841436"/>
          <a:ext cx="11082528" cy="3886264"/>
        </p:xfrm>
        <a:graphic>
          <a:graphicData uri="http://schemas.openxmlformats.org/drawingml/2006/table">
            <a:tbl>
              <a:tblPr/>
              <a:tblGrid>
                <a:gridCol w="15179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3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307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巩固与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（1）专制主义中央集权制度进一步强化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中央政权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加强对边疆地区的有效管辖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（2）明朝时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戚继光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抗倭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明朝末年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郑成功收复台湾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清朝时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中俄签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《尼布楚条约》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维护国家的主权和领土完整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3）清朝时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土尔扈特部回归祖国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为多民族国家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的巩固和发展谱写了光辉的篇章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68ddfc46b?colgroup=3,2,22&amp;vcp=1&amp;pid=692bf4dda&amp;color=0,0,0&amp;mp=1&amp;vtp=1&amp;vaab=1&amp;bt=1&amp;bbb=1">
            <a:extLst>
              <a:ext uri="{FF2B5EF4-FFF2-40B4-BE49-F238E27FC236}">
                <a16:creationId xmlns:a16="http://schemas.microsoft.com/office/drawing/2014/main" id="{A2379F1A-6638-43EF-40BD-AB2D87624828}"/>
              </a:ext>
            </a:extLst>
          </p:cNvPr>
          <p:cNvSpPr txBox="1"/>
          <p:nvPr/>
        </p:nvSpPr>
        <p:spPr>
          <a:xfrm>
            <a:off x="10903879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5_BD#68ddfc46b?colgroup=3,2,22&amp;vcp=1&amp;pid=692bf4dda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4777431"/>
              </p:ext>
            </p:extLst>
          </p:nvPr>
        </p:nvGraphicFramePr>
        <p:xfrm>
          <a:off x="539496" y="2396172"/>
          <a:ext cx="11082528" cy="2776792"/>
        </p:xfrm>
        <a:graphic>
          <a:graphicData uri="http://schemas.openxmlformats.org/drawingml/2006/table">
            <a:tbl>
              <a:tblPr/>
              <a:tblGrid>
                <a:gridCol w="15179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3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307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分离与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近代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（1）遭受列强侵略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领土和主权完整遭到破坏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2）日本发动侵华战争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全民族坚持抗战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取得近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代以来中国人民反抗外敌入侵的第一次完全胜利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进了民族觉醒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68ddfc46b?colgroup=3,2,22&amp;vcp=1&amp;pid=692bf4dda&amp;color=0,0,0&amp;vtp=1&amp;vaab=1&amp;bt=1&amp;bbb=1">
            <a:extLst>
              <a:ext uri="{FF2B5EF4-FFF2-40B4-BE49-F238E27FC236}">
                <a16:creationId xmlns:a16="http://schemas.microsoft.com/office/drawing/2014/main" id="{0370D187-4E5E-43A5-99BB-1543526B5C00}"/>
              </a:ext>
            </a:extLst>
          </p:cNvPr>
          <p:cNvSpPr txBox="1"/>
          <p:nvPr/>
        </p:nvSpPr>
        <p:spPr>
          <a:xfrm>
            <a:off x="10903879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5_BD#68ddfc46b?colgroup=3,2,22&amp;vcp=1&amp;pid=692bf4dd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9862001"/>
              </p:ext>
            </p:extLst>
          </p:nvPr>
        </p:nvGraphicFramePr>
        <p:xfrm>
          <a:off x="539496" y="1286700"/>
          <a:ext cx="11082528" cy="4995736"/>
        </p:xfrm>
        <a:graphic>
          <a:graphicData uri="http://schemas.openxmlformats.org/drawingml/2006/table">
            <a:tbl>
              <a:tblPr/>
              <a:tblGrid>
                <a:gridCol w="15179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3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307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963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民族大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团结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新中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（1）实行民族区域自治制度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促进各民族共同发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共同富裕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（2）西藏和平解放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祖国大陆获得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各族人民实现了大团结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（3）提出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一国两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香港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澳门回归祖国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两岸关系进一步发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（4）进入新时代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以铸牢中华民族共同体意识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为主线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坚定不移走中国特色解决民族问题的正确道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坚持和完善民族区域自治制度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全面阐述新时代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解决台湾问题的总体方略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68ddfc46b?colgroup=3,2,22&amp;vcp=1&amp;pid=692bf4dda&amp;color=0,0,0&amp;mp=1&amp;vtp=1&amp;vaab=1&amp;bt=1&amp;bbb=1">
            <a:extLst>
              <a:ext uri="{FF2B5EF4-FFF2-40B4-BE49-F238E27FC236}">
                <a16:creationId xmlns:a16="http://schemas.microsoft.com/office/drawing/2014/main" id="{2F96EE5F-3165-48FE-7A4C-9EBBE49091E5}"/>
              </a:ext>
            </a:extLst>
          </p:cNvPr>
          <p:cNvSpPr txBox="1"/>
          <p:nvPr/>
        </p:nvSpPr>
        <p:spPr>
          <a:xfrm>
            <a:off x="10903879" y="5782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5_BD#68ddfc46b?colgroup=3,2,22&amp;vcp=1&amp;pid=692bf4dda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0289963"/>
              </p:ext>
            </p:extLst>
          </p:nvPr>
        </p:nvGraphicFramePr>
        <p:xfrm>
          <a:off x="539496" y="1564068"/>
          <a:ext cx="11082528" cy="4441000"/>
        </p:xfrm>
        <a:graphic>
          <a:graphicData uri="http://schemas.openxmlformats.org/drawingml/2006/table">
            <a:tbl>
              <a:tblPr/>
              <a:tblGrid>
                <a:gridCol w="15179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3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307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启示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（1）我国是各族人民共同缔造的多民族国家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始终是我国历史发展的主流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）在漫长的历史进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程中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各族人民密切交往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休戚与共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形成了中华民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族多元一体的格局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共同创造了灿烂的中华文化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同推动了国家的发展和社会的进步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）我们要铸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牢中华民族共同体意识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促进各民族交往交流交融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自觉维护国家统一和民族团结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68ddfc46b?colgroup=3,2,22&amp;vcp=1&amp;pid=692bf4dda&amp;color=0,0,0&amp;vtp=1&amp;vaab=1&amp;bt=1&amp;bbb=1">
            <a:extLst>
              <a:ext uri="{FF2B5EF4-FFF2-40B4-BE49-F238E27FC236}">
                <a16:creationId xmlns:a16="http://schemas.microsoft.com/office/drawing/2014/main" id="{33FDED4A-D909-0DEF-0F75-7BBD264698BA}"/>
              </a:ext>
            </a:extLst>
          </p:cNvPr>
          <p:cNvSpPr txBox="1"/>
          <p:nvPr/>
        </p:nvSpPr>
        <p:spPr>
          <a:xfrm>
            <a:off x="10903879" y="8556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78175c8cd?vcp=1&amp;pid=db872fd77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线索2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中国历代中央政府对边疆地区的管辖</a:t>
            </a:r>
            <a:endParaRPr lang="en-US" altLang="zh-CN" sz="3200" dirty="0"/>
          </a:p>
        </p:txBody>
      </p:sp>
      <p:graphicFrame>
        <p:nvGraphicFramePr>
          <p:cNvPr id="16" name="P_5_BD#1303d92f5?colgroup=2,4,22&amp;vcp=1&amp;pid=78175c8c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3598739"/>
              </p:ext>
            </p:extLst>
          </p:nvPr>
        </p:nvGraphicFramePr>
        <p:xfrm>
          <a:off x="539496" y="1324401"/>
          <a:ext cx="11082528" cy="2808924"/>
        </p:xfrm>
        <a:graphic>
          <a:graphicData uri="http://schemas.openxmlformats.org/drawingml/2006/table">
            <a:tbl>
              <a:tblPr/>
              <a:tblGrid>
                <a:gridCol w="1078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7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027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新疆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汉朝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张骞通西域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公元前60年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设立西域都护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新疆正式归属中央管辖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东汉班超经营西域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设立安西都护府和北庭都护府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管理天山以南和以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设置北庭都元帅府等机构管理西域的军政事务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5_BD#1303d92f5?colgroup=2,4,22&amp;vcp=1&amp;pid=78175c8c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8051798"/>
              </p:ext>
            </p:extLst>
          </p:nvPr>
        </p:nvGraphicFramePr>
        <p:xfrm>
          <a:off x="539496" y="2665952"/>
          <a:ext cx="11082528" cy="2230692"/>
        </p:xfrm>
        <a:graphic>
          <a:graphicData uri="http://schemas.openxmlformats.org/drawingml/2006/table">
            <a:tbl>
              <a:tblPr/>
              <a:tblGrid>
                <a:gridCol w="1078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7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027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新疆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康熙皇帝平定噶尔丹叛乱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乾隆皇帝平定大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小和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卓叛乱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设置伊犁将军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管辖新疆地区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1878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左宗棠收复除伊犁以外的新疆地区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1884年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府在新疆设立行省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5_BD#1303d92f5?colgroup=2,4,22&amp;vcp=1&amp;pid=78175c8cd&amp;color=0,0,0&amp;mp=1&amp;vtp=1&amp;vaab=1&amp;bt=1&amp;bbb=1">
            <a:extLst>
              <a:ext uri="{FF2B5EF4-FFF2-40B4-BE49-F238E27FC236}">
                <a16:creationId xmlns:a16="http://schemas.microsoft.com/office/drawing/2014/main" id="{1F1A111D-85AF-8119-BDF7-94070A44A838}"/>
              </a:ext>
            </a:extLst>
          </p:cNvPr>
          <p:cNvSpPr txBox="1"/>
          <p:nvPr/>
        </p:nvSpPr>
        <p:spPr>
          <a:xfrm>
            <a:off x="10903879" y="19575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5_BD#1303d92f5?colgroup=2,4,22&amp;vcp=1&amp;pid=78175c8c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6252317"/>
              </p:ext>
            </p:extLst>
          </p:nvPr>
        </p:nvGraphicFramePr>
        <p:xfrm>
          <a:off x="539496" y="1822100"/>
          <a:ext cx="11082528" cy="3918396"/>
        </p:xfrm>
        <a:graphic>
          <a:graphicData uri="http://schemas.openxmlformats.org/drawingml/2006/table">
            <a:tbl>
              <a:tblPr/>
              <a:tblGrid>
                <a:gridCol w="1078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7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027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新疆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新中国成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第一个五年计划期间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建成新藏公路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1955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年10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新疆维吾尔自治区成立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实施西部大开发战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促进新疆发展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西藏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唐太宗把文成公主嫁给松赞干布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唐中宗把金城公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主嫁给赤德祖赞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唐蕃会盟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设立宣慰使司都元帅府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由宣政院直接统辖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中央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政府对西藏正式行使行政管辖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1303d92f5?colgroup=2,4,22&amp;vcp=1&amp;pid=78175c8cd&amp;color=0,0,0&amp;mp=1&amp;vtp=1&amp;vaab=1&amp;bt=1&amp;bbb=1">
            <a:extLst>
              <a:ext uri="{FF2B5EF4-FFF2-40B4-BE49-F238E27FC236}">
                <a16:creationId xmlns:a16="http://schemas.microsoft.com/office/drawing/2014/main" id="{0DF3A637-344F-B504-B076-213006AEEB75}"/>
              </a:ext>
            </a:extLst>
          </p:cNvPr>
          <p:cNvSpPr txBox="1"/>
          <p:nvPr/>
        </p:nvSpPr>
        <p:spPr>
          <a:xfrm>
            <a:off x="10903879" y="11136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5_BD#1303d92f5?colgroup=2,4,22&amp;vcp=1&amp;pid=78175c8c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6976657"/>
              </p:ext>
            </p:extLst>
          </p:nvPr>
        </p:nvGraphicFramePr>
        <p:xfrm>
          <a:off x="539496" y="1827974"/>
          <a:ext cx="11082528" cy="3906648"/>
        </p:xfrm>
        <a:graphic>
          <a:graphicData uri="http://schemas.openxmlformats.org/drawingml/2006/table">
            <a:tbl>
              <a:tblPr/>
              <a:tblGrid>
                <a:gridCol w="1078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7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027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西藏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顺治皇帝接见五世达赖并正式赐予“达赖喇嘛”的封号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康熙皇帝赐予另一位首领“班禅额尔德尼”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的封号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1727年（雍正时）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设置驻藏大臣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乾隆时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实行金瓶掣签制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新中国成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1951年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西藏和平解放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一五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计划期间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建成川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新藏公路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1965年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西藏自治区正式建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1303d92f5?colgroup=2,4,22&amp;vcp=1&amp;pid=78175c8cd&amp;color=0,0,0&amp;mp=1&amp;vtp=1&amp;vaab=1&amp;bt=1&amp;bbb=1">
            <a:extLst>
              <a:ext uri="{FF2B5EF4-FFF2-40B4-BE49-F238E27FC236}">
                <a16:creationId xmlns:a16="http://schemas.microsoft.com/office/drawing/2014/main" id="{176C67FE-2D86-E8D8-6417-5E8AE57AE001}"/>
              </a:ext>
            </a:extLst>
          </p:cNvPr>
          <p:cNvSpPr txBox="1"/>
          <p:nvPr/>
        </p:nvSpPr>
        <p:spPr>
          <a:xfrm>
            <a:off x="10903879" y="11195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5_BD#1303d92f5?colgroup=2,4,22&amp;vcp=1&amp;pid=78175c8c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5959305"/>
              </p:ext>
            </p:extLst>
          </p:nvPr>
        </p:nvGraphicFramePr>
        <p:xfrm>
          <a:off x="539496" y="1822100"/>
          <a:ext cx="11082528" cy="3918396"/>
        </p:xfrm>
        <a:graphic>
          <a:graphicData uri="http://schemas.openxmlformats.org/drawingml/2006/table">
            <a:tbl>
              <a:tblPr/>
              <a:tblGrid>
                <a:gridCol w="1078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7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027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孙权派将军卫温率领船队到达夷洲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加强了大陆与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台湾的联系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设澎湖巡检司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负责管辖澎湖和琉球（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今台湾）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这是历史上中央政府首次在台湾地区正式建立的行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政机构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1662年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郑成功率军打败荷兰殖民者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台湾重新回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到祖国的怀抱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1303d92f5?colgroup=2,4,22&amp;vcp=1&amp;pid=78175c8cd&amp;color=0,0,0&amp;mp=1&amp;vtp=1&amp;vaab=1&amp;bt=1&amp;bbb=1">
            <a:extLst>
              <a:ext uri="{FF2B5EF4-FFF2-40B4-BE49-F238E27FC236}">
                <a16:creationId xmlns:a16="http://schemas.microsoft.com/office/drawing/2014/main" id="{2261A98A-A0EC-5870-4C22-BE93AFA82A3E}"/>
              </a:ext>
            </a:extLst>
          </p:cNvPr>
          <p:cNvSpPr txBox="1"/>
          <p:nvPr/>
        </p:nvSpPr>
        <p:spPr>
          <a:xfrm>
            <a:off x="10903879" y="11136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9a2557d24.fixed?vcp=1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1#9a2557d24.fixed?vcp=1&amp;color=86,186,157&amp;vtp=1&amp;vaab=1&amp;bbb=1"/>
          <p:cNvSpPr/>
          <p:nvPr/>
        </p:nvSpPr>
        <p:spPr>
          <a:xfrm>
            <a:off x="265176" y="320040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5_BD#1303d92f5?colgroup=2,4,22&amp;vcp=1&amp;pid=78175c8cd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3728504"/>
              </p:ext>
            </p:extLst>
          </p:nvPr>
        </p:nvGraphicFramePr>
        <p:xfrm>
          <a:off x="539496" y="1267364"/>
          <a:ext cx="11082528" cy="5027868"/>
        </p:xfrm>
        <a:graphic>
          <a:graphicData uri="http://schemas.openxmlformats.org/drawingml/2006/table">
            <a:tbl>
              <a:tblPr/>
              <a:tblGrid>
                <a:gridCol w="1078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7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027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30692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1683年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清军进入台湾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1684年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设置台湾府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属福建省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1885年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台湾正式建省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1895年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签订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《马关条约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割台湾全岛及所有附属各岛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澎湖列岛给日本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抗战时期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1943年的《开罗宣言》和1945年的《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波茨坦公告》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均在国际法上确认了中国对台湾地区的主权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1945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抗日战争胜利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台湾也回到祖国的怀抱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解放战争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国民党残余势力退往台湾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台湾与祖国大陆分离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1303d92f5?colgroup=2,4,22&amp;vcp=1&amp;pid=78175c8cd&amp;color=0,0,0&amp;vtp=1&amp;vaab=1&amp;bt=1&amp;bbb=1">
            <a:extLst>
              <a:ext uri="{FF2B5EF4-FFF2-40B4-BE49-F238E27FC236}">
                <a16:creationId xmlns:a16="http://schemas.microsoft.com/office/drawing/2014/main" id="{0B6BD8EE-0CF5-DA55-C12E-0390202BF190}"/>
              </a:ext>
            </a:extLst>
          </p:cNvPr>
          <p:cNvSpPr txBox="1"/>
          <p:nvPr/>
        </p:nvSpPr>
        <p:spPr>
          <a:xfrm>
            <a:off x="10903879" y="55895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5_BD#1303d92f5?colgroup=2,4,22&amp;vcp=1&amp;pid=78175c8cd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4430832"/>
              </p:ext>
            </p:extLst>
          </p:nvPr>
        </p:nvGraphicFramePr>
        <p:xfrm>
          <a:off x="539496" y="1556480"/>
          <a:ext cx="11082528" cy="4449636"/>
        </p:xfrm>
        <a:graphic>
          <a:graphicData uri="http://schemas.openxmlformats.org/drawingml/2006/table">
            <a:tbl>
              <a:tblPr/>
              <a:tblGrid>
                <a:gridCol w="1078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7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027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4963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新中国成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（1）1987年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台湾当局被迫调整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“三不”政策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（2）20世纪90年代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在“和平统一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一国两制”方针的指导下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海峡两岸交往日益密切：1992年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海峡两岸达成“九二共识”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1995年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江泽民提出八项主张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（3）2015年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习近平会见马英九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2022年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发布《台湾问题与新时代中国统一事业》白皮书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中共二十大强调“和平统一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一国两制”方针是实现两岸统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一的最佳方式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5_BD#1303d92f5?colgroup=2,4,22&amp;vcp=1&amp;pid=78175c8cd&amp;color=0,0,0&amp;vtp=1&amp;vaab=1&amp;bt=1&amp;bbb=1">
            <a:extLst>
              <a:ext uri="{FF2B5EF4-FFF2-40B4-BE49-F238E27FC236}">
                <a16:creationId xmlns:a16="http://schemas.microsoft.com/office/drawing/2014/main" id="{34F8B532-3A0F-1BF0-E3EF-B1EA401A2E0C}"/>
              </a:ext>
            </a:extLst>
          </p:cNvPr>
          <p:cNvSpPr txBox="1"/>
          <p:nvPr/>
        </p:nvSpPr>
        <p:spPr>
          <a:xfrm>
            <a:off x="10903879" y="84807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5_BD#1303d92f5?colgroup=2,27&amp;vcp=1&amp;pid=78175c8cd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6245400"/>
              </p:ext>
            </p:extLst>
          </p:nvPr>
        </p:nvGraphicFramePr>
        <p:xfrm>
          <a:off x="539496" y="1833848"/>
          <a:ext cx="11112761" cy="3894900"/>
        </p:xfrm>
        <a:graphic>
          <a:graphicData uri="http://schemas.openxmlformats.org/drawingml/2006/table">
            <a:tbl>
              <a:tblPr/>
              <a:tblGrid>
                <a:gridCol w="10706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44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949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（1）新疆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台湾地区自古以来就是我国领土不可分割的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一部分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（2）国家的统一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人民的团结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国内各民族的大团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是中华民族的根本利益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（3）实现祖国完全统一是大势所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民心所向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是任何力量也无法阻挡的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祖国统一大业必将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（4）坚决反对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台独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势力把台湾从祖国分割出去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坚决抵制国际反华势力对我国内政的干涉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（5）应大力发展经济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不断增强综合国力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增强中华民族的凝聚力和向心力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5_BD#1303d92f5?colgroup=2,27&amp;vcp=1&amp;pid=78175c8cd&amp;color=0,0,0&amp;vtp=1&amp;vaab=1&amp;bt=1&amp;bbb=1">
            <a:extLst>
              <a:ext uri="{FF2B5EF4-FFF2-40B4-BE49-F238E27FC236}">
                <a16:creationId xmlns:a16="http://schemas.microsoft.com/office/drawing/2014/main" id="{81B9C029-E0C5-FCD8-4122-00B1FF115194}"/>
              </a:ext>
            </a:extLst>
          </p:cNvPr>
          <p:cNvSpPr txBox="1"/>
          <p:nvPr/>
        </p:nvSpPr>
        <p:spPr>
          <a:xfrm>
            <a:off x="10934112" y="112544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16e2ae220.fixed?vcp=1&amp;pid=375b7118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民族交融与祖国统一</a:t>
            </a:r>
            <a:endParaRPr lang="en-US" altLang="zh-CN" sz="4000" dirty="0"/>
          </a:p>
        </p:txBody>
      </p:sp>
      <p:sp>
        <p:nvSpPr>
          <p:cNvPr id="3" name="C_3_BD#16e2ae220.fixed?vcp=1&amp;pid=375b7118e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_1#50cdb69a4?vaa=1&amp;vcp=1&amp;vis=1&amp;pid=16e2ae220&amp;color=0,0,0&amp;vtp=1&amp;vaab=1&amp;bt=1&amp;bbb=1&amp;hb=1"/>
          <p:cNvSpPr/>
          <p:nvPr/>
        </p:nvSpPr>
        <p:spPr>
          <a:xfrm>
            <a:off x="539496" y="79273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【广西地方史·民族团结教育】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（9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）维护民族团结和国家统一是我国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各族人民的最高利益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。阅读下列材料，回答问题。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见以下图文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25" name="QO_4_BD.1_2#50cdb69a4?colgroup=30&amp;vaa=1&amp;vcp=1&amp;vis=1&amp;pid=16e2ae220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546675"/>
              </p:ext>
            </p:extLst>
          </p:nvPr>
        </p:nvGraphicFramePr>
        <p:xfrm>
          <a:off x="539496" y="2770378"/>
          <a:ext cx="11100816" cy="354330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8218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7900"/>
                        </a:lnSpc>
                      </a:pPr>
                      <a:r>
                        <a:rPr lang="en-US" altLang="zh-CN" sz="155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QO_4_BD.1_4#50cdb69a4.table_image?iti=1&amp;tii=2&amp;vaa=1&amp;vcp=1&amp;vis=1&amp;pid=16e2ae220&amp;color=0,0,0&amp;vtp=1&amp;vaab=1&amp;bbb=1"/>
          <p:cNvSpPr/>
          <p:nvPr/>
        </p:nvSpPr>
        <p:spPr>
          <a:xfrm>
            <a:off x="4271423" y="5471636"/>
            <a:ext cx="36369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民族体育项目板鞋竞速</a:t>
            </a:r>
            <a:endParaRPr lang="en-US" altLang="zh-CN" sz="2800" dirty="0"/>
          </a:p>
        </p:txBody>
      </p:sp>
      <p:pic>
        <p:nvPicPr>
          <p:cNvPr id="6" name="图片 5" descr="360截图20241014175351693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4063869" y="2975324"/>
            <a:ext cx="4045994" cy="249631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QO_4_BD.1_5#50cdb69a4?colgroup=30&amp;vaa=1&amp;vcp=1&amp;vis=1&amp;pid=16e2ae220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5695530"/>
              </p:ext>
            </p:extLst>
          </p:nvPr>
        </p:nvGraphicFramePr>
        <p:xfrm>
          <a:off x="539496" y="2104866"/>
          <a:ext cx="11100816" cy="335286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528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9月20日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2024年“网友看南宁”——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共绘民族团结同心圆主题活动正式启动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当天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数十名网友及记者一同走进南宁市新兴民族学校参观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该校以其独特的民族教育特色和丰富的民族文化活动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给他们留下了深刻的印象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网友们体验和感受到了南宁市民族团结的浓厚氛围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marL="0" lvl="0" indent="0" algn="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——摘编自人民网《2024年“网友看南宁”聚焦民族团结新画卷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QO_4_BD.1_5#50cdb69a4?colgroup=30&amp;vaa=1&amp;vcp=1&amp;vis=1&amp;pid=16e2ae220&amp;color=0,0,0&amp;mp=1&amp;vtp=1&amp;vaab=1&amp;bt=1&amp;bbb=1">
            <a:extLst>
              <a:ext uri="{FF2B5EF4-FFF2-40B4-BE49-F238E27FC236}">
                <a16:creationId xmlns:a16="http://schemas.microsoft.com/office/drawing/2014/main" id="{FAAA5964-3D61-0D26-4DB9-6D20F9838EED}"/>
              </a:ext>
            </a:extLst>
          </p:cNvPr>
          <p:cNvSpPr txBox="1"/>
          <p:nvPr/>
        </p:nvSpPr>
        <p:spPr>
          <a:xfrm>
            <a:off x="10922167" y="139646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_1#5bbafea55?vaa=1&amp;vcp=1&amp;vis=1&amp;pid=50cdb69a4&amp;color=0,0,0&amp;vtp=1&amp;vaab=1&amp;bt=1&amp;bbb=1&amp;hb=1"/>
          <p:cNvSpPr/>
          <p:nvPr/>
        </p:nvSpPr>
        <p:spPr>
          <a:xfrm>
            <a:off x="539496" y="153974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（1）根据材料一，指出我国在广西等少数民族聚居的地方实行的基本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政治制度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）根据材料一并结合所学知识，说说我们应树立怎样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的民族观念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）说出一项你知道的民族体育运动。（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除板鞋竞速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5_AN.1_1#5bbafea55?vaa=1&amp;vcp=1&amp;vis=1&amp;pid=50cdb69a4&amp;color=0,0,0&amp;vtp=1&amp;vaab=1&amp;bbb=1&amp;hb=1"/>
          <p:cNvSpPr/>
          <p:nvPr/>
        </p:nvSpPr>
        <p:spPr>
          <a:xfrm>
            <a:off x="539496" y="41111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制度：民族区域自治制度。（1分）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民族观念：中华民族共同体意识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。（1分）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民族体育运动：抛绣球、打陀螺、打扁担等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。（任答一点。1分）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d24e22dac?vcp=1&amp;vis=1&amp;pid=50cdb69a4&amp;color=0,0,0&amp;vtp=1&amp;vaab=1&amp;bt=1&amp;bbb=1"/>
          <p:cNvSpPr/>
          <p:nvPr/>
        </p:nvSpPr>
        <p:spPr>
          <a:xfrm>
            <a:off x="530352" y="64680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见以下图文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28" name="P_5_BD#d24e22dac?colgroup=10,19&amp;vcp=1&amp;vis=1&amp;pid=50cdb69a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4032951"/>
              </p:ext>
            </p:extLst>
          </p:nvPr>
        </p:nvGraphicFramePr>
        <p:xfrm>
          <a:off x="530352" y="1328417"/>
          <a:ext cx="11100816" cy="4931982"/>
        </p:xfrm>
        <a:graphic>
          <a:graphicData uri="http://schemas.openxmlformats.org/drawingml/2006/table">
            <a:tbl>
              <a:tblPr/>
              <a:tblGrid>
                <a:gridCol w="3785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15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891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7400"/>
                        </a:lnSpc>
                      </a:pPr>
                      <a:r>
                        <a:rPr lang="en-US" altLang="zh-CN" sz="152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2024年4月10日下午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习近平总书记在北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京会见马英九一行时表示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两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岸同胞都是中国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海峡的距离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阻隔不断两岸同胞的骨肉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亲情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制度的不同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改变不了两岸同属一个国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一个民族的客观事实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外部的干涉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阻挡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不了家国团圆的历史大势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两岸同胞一路走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始终一脉相承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心手相连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守望相助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       ——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摘编自新华社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习近平会见马英九一行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P_5_BD#d24e22dac.table_image?iti=2&amp;tii=4&amp;vcp=1&amp;vis=1&amp;pid=50cdb69a4&amp;color=0,0,0&amp;vtp=1&amp;vaab=1&amp;bbb=1&amp;hb=1"/>
          <p:cNvSpPr/>
          <p:nvPr/>
        </p:nvSpPr>
        <p:spPr>
          <a:xfrm>
            <a:off x="608076" y="4250655"/>
            <a:ext cx="3630168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澳门人民欢庆回归祖国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20周年</a:t>
            </a:r>
            <a:endParaRPr lang="en-US" altLang="zh-CN" sz="2800" dirty="0"/>
          </a:p>
        </p:txBody>
      </p:sp>
      <p:pic>
        <p:nvPicPr>
          <p:cNvPr id="6" name="图片 5" descr="澳门人民欢庆回归祖国30周年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608076" y="1964655"/>
            <a:ext cx="3429000" cy="22860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4_1#c6eea6961?vaa=1&amp;vcp=1&amp;vis=1&amp;pid=50cdb69a4&amp;color=0,0,0&amp;vtp=1&amp;vaab=1&amp;bbb=1&amp;hb=1">
            <a:extLst>
              <a:ext uri="{FF2B5EF4-FFF2-40B4-BE49-F238E27FC236}">
                <a16:creationId xmlns:a16="http://schemas.microsoft.com/office/drawing/2014/main" id="{AC5EDBEB-BE4F-1ECA-115B-310C98DE24E6}"/>
              </a:ext>
            </a:extLst>
          </p:cNvPr>
          <p:cNvSpPr/>
          <p:nvPr/>
        </p:nvSpPr>
        <p:spPr>
          <a:xfrm>
            <a:off x="458015" y="121365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（2）2025年是澳门特别行政区成立多少周年？（1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）我国政府提出的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哪一伟大构想使香港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、澳门得以顺利回归祖国？（1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）根据材料二并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结合所学知识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，分析推动两岸关系发展的有利因素。（2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5_AN.1_1#c6eea6961?vaa=1&amp;vcp=1&amp;vis=1&amp;pid=50cdb69a4&amp;color=0,0,0&amp;vtp=1&amp;vaab=1&amp;bbb=1&amp;hb=1">
            <a:extLst>
              <a:ext uri="{FF2B5EF4-FFF2-40B4-BE49-F238E27FC236}">
                <a16:creationId xmlns:a16="http://schemas.microsoft.com/office/drawing/2014/main" id="{392E72C9-42FD-FBA7-97F4-CA4DC721358A}"/>
              </a:ext>
            </a:extLst>
          </p:cNvPr>
          <p:cNvSpPr/>
          <p:nvPr/>
        </p:nvSpPr>
        <p:spPr>
          <a:xfrm>
            <a:off x="458015" y="314534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周年：26周年。（1分）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构想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：“一国两制”。（1分）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有利因素：两岸同胞都是中国人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，“</a:t>
            </a: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一国两制”构想在香港、澳门的成功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实践，中国综合国力提升，等等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。（任答两点。2分）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426812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6_1#d78edaedf?vaa=1&amp;vcp=1&amp;vis=1&amp;pid=50cdb69a4&amp;color=0,0,0&amp;vtp=1&amp;vaab=1&amp;bt=1&amp;bbb=1"/>
          <p:cNvSpPr/>
          <p:nvPr/>
        </p:nvSpPr>
        <p:spPr>
          <a:xfrm>
            <a:off x="539496" y="95049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（3）综合以上材料，谈谈国家统一与民族团结之间的联系。（2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5_AN.1_1#d78edaedf?vaa=1&amp;vcp=1&amp;vis=1&amp;pid=50cdb69a4&amp;color=0,0,0&amp;vtp=1&amp;vaab=1&amp;bbb=1"/>
          <p:cNvSpPr/>
          <p:nvPr/>
        </p:nvSpPr>
        <p:spPr>
          <a:xfrm>
            <a:off x="539496" y="534431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联系：相互依存，相互促进。（2分）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QO_4_AS.2_1#50cdb69a4?vaa=1&amp;vcp=1&amp;vis=1&amp;pid=16e2ae220&amp;color=0,0,0&amp;vtp=1&amp;vaab=1&amp;bbb=1&amp;hb=1"/>
          <p:cNvSpPr/>
          <p:nvPr/>
        </p:nvSpPr>
        <p:spPr>
          <a:xfrm>
            <a:off x="539496" y="1844298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解题时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分析图文材料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结合所学知识和现实生活即可回答第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第二问前两小问考查基础知识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第三小问分析材料二的图文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澳门回归后的繁荣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两岸同胞都是中国人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等可得出有利因素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第三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问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综合材料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从历史和现实两方面分析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可知国家统一与民族团结相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互依存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相互促进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8e77146de.fixed?vcp=1&amp;pid=375b7118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民族交融与祖国统一</a:t>
            </a:r>
            <a:endParaRPr lang="en-US" altLang="zh-CN" sz="4000" dirty="0"/>
          </a:p>
        </p:txBody>
      </p:sp>
      <p:sp>
        <p:nvSpPr>
          <p:cNvPr id="3" name="C_3_BD#8e77146de.fixed?vcp=1&amp;pid=375b7118e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重难点拨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e8ee38b97?vcp=1&amp;pid=16e2ae220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请完成第283—284页［备考练习］习题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0dfee241e.fixed?vcp=1&amp;pid=375b7118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民族交融与祖国统一</a:t>
            </a:r>
            <a:endParaRPr lang="en-US" altLang="zh-CN" sz="4000" dirty="0"/>
          </a:p>
        </p:txBody>
      </p:sp>
      <p:sp>
        <p:nvSpPr>
          <p:cNvPr id="3" name="C_3_BD#0dfee241e.fixed?vcp=1&amp;pid=375b7118e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第37讲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民族交融与祖国统一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2178e1cfe?vcp=1&amp;pid=0dfee241e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5_BD.9_1#146d01d42?vaa=1&amp;vcp=1&amp;vis=1&amp;pid=2178e1cfe&amp;color=0,0,0&amp;vtp=1&amp;vaab=1&amp;bbb=1&amp;hb=1"/>
          <p:cNvSpPr/>
          <p:nvPr/>
        </p:nvSpPr>
        <p:spPr>
          <a:xfrm>
            <a:off x="539496" y="16323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1.（2024·四川广元·中考）魏晋南北朝时期，我国北方少数民族的尚武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精神影响中原，中原地区的围棋、投壶等体育项目传入北方少数民族地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区。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这反映了当时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5_AN.1_1#146d01d42.bracket?vaa=1&amp;vcp=1&amp;vis=1&amp;pid=2178e1cfe&amp;color=0,0,0&amp;vpa=1&amp;vtp=1&amp;vaab=1"/>
          <p:cNvSpPr/>
          <p:nvPr/>
        </p:nvSpPr>
        <p:spPr>
          <a:xfrm>
            <a:off x="3661315" y="291361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5_BD.9_2#146d01d42.choices?vaa=1&amp;vcp=1&amp;vis=1&amp;pid=2178e1cfe&amp;color=0,0,0&amp;vtp=1&amp;vaab=1&amp;bbb=1"/>
          <p:cNvSpPr/>
          <p:nvPr/>
        </p:nvSpPr>
        <p:spPr>
          <a:xfrm>
            <a:off x="539496" y="34814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A.政权的更替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B.江南的开发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C.科技的进步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D.民族的交融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5_BD.11_1#95f9a48b4?vaa=1&amp;vcp=1&amp;vis=1&amp;pid=2178e1cfe&amp;color=0,0,0&amp;vtp=1&amp;vaab=1&amp;bbb=1&amp;hb=1"/>
          <p:cNvSpPr/>
          <p:nvPr/>
        </p:nvSpPr>
        <p:spPr>
          <a:xfrm>
            <a:off x="539496" y="196397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2.（2024·山东枣庄·中考）汤晓同学要做一期手抄报，搜集的素材有：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北方各族的内迁、孝文帝改革、文成公主入藏、回族的形成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由此判断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该期手抄报的主题是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5_AN.12_1#95f9a48b4.bracket?vaa=1&amp;vcp=1&amp;vis=1&amp;pid=2178e1cfe&amp;color=0,0,0&amp;vpa=2&amp;vtp=1&amp;vaab=1"/>
          <p:cNvSpPr/>
          <p:nvPr/>
        </p:nvSpPr>
        <p:spPr>
          <a:xfrm>
            <a:off x="4016915" y="324521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C_5_BD.11_2#95f9a48b4.choices?vaa=1&amp;vcp=1&amp;vis=1&amp;pid=2178e1cfe&amp;color=0,0,0&amp;vtp=1&amp;vaab=1&amp;bbb=1"/>
          <p:cNvSpPr/>
          <p:nvPr/>
        </p:nvSpPr>
        <p:spPr>
          <a:xfrm>
            <a:off x="539496" y="38130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A.国家统一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B.政权分立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C.社会变革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D.民族交融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3_1#b109c1def?vaa=1&amp;vcp=1&amp;vis=1&amp;pid=2178e1cfe&amp;color=0,0,0&amp;vtp=1&amp;vaab=1&amp;bt=1&amp;bbb=1&amp;hb=1"/>
          <p:cNvSpPr/>
          <p:nvPr/>
        </p:nvSpPr>
        <p:spPr>
          <a:xfrm>
            <a:off x="539496" y="217474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3.（2024·福建·中考）在执行国家法定节假日基础上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，某自治州政府安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排自治州成立纪念日放假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2天，民族节日放假7天。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这体现的是(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4_1#b109c1def.bracket?vaa=1&amp;vcp=1&amp;vis=1&amp;pid=2178e1cfe&amp;color=0,0,0&amp;vpa=3&amp;vtp=1&amp;vaab=1"/>
          <p:cNvSpPr/>
          <p:nvPr/>
        </p:nvSpPr>
        <p:spPr>
          <a:xfrm>
            <a:off x="10417714" y="28091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3_2#b109c1def.choices?vaa=1&amp;vcp=1&amp;vis=1&amp;pid=2178e1cfe&amp;color=0,0,0&amp;vtp=1&amp;vaab=1&amp;bbb=1"/>
          <p:cNvSpPr/>
          <p:nvPr/>
        </p:nvSpPr>
        <p:spPr>
          <a:xfrm>
            <a:off x="539496" y="345776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.民族区域自治制度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.各地支援边疆开发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C.节日活动精彩纷呈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.旅游行业蓬勃发展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5_1#4de1c2970?sp=1&amp;vaa=1&amp;vcp=1&amp;vis=1&amp;pid=2178e1cfe&amp;color=0,0,0&amp;mp=1&amp;vtp=1&amp;vaab=1&amp;bt=1&amp;bbb=1"/>
          <p:cNvSpPr/>
          <p:nvPr/>
        </p:nvSpPr>
        <p:spPr>
          <a:xfrm>
            <a:off x="539496" y="126920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4.（2024·贵州黔东南·中考）下表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中国大事记（节选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记录了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34" name="QC_5_BD.15_2#4de1c2970?colgroup=30&amp;vaa=1&amp;vcp=1&amp;vis=1&amp;pid=2178e1cfe&amp;color=0,0,0&amp;mp=1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1098133"/>
              </p:ext>
            </p:extLst>
          </p:nvPr>
        </p:nvGraphicFramePr>
        <p:xfrm>
          <a:off x="2141960" y="1973332"/>
          <a:ext cx="7518088" cy="2268792"/>
        </p:xfrm>
        <a:graphic>
          <a:graphicData uri="http://schemas.openxmlformats.org/drawingml/2006/table">
            <a:tbl>
              <a:tblPr/>
              <a:tblGrid>
                <a:gridCol w="7518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687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中国大事记（节选）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海峡两岸达成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九二共识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1997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香港回归祖国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1999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澳门回归祖国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C_5_AN.16_1#4de1c2970.bracket?vaa=1&amp;vcp=1&amp;vis=1&amp;pid=2178e1cfe&amp;color=0,0,0&amp;mp=1&amp;vpa=4&amp;vtp=1&amp;vaab=1"/>
          <p:cNvSpPr/>
          <p:nvPr/>
        </p:nvSpPr>
        <p:spPr>
          <a:xfrm>
            <a:off x="10773314" y="125504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B</a:t>
            </a:r>
            <a:endParaRPr lang="en-US" altLang="zh-CN" sz="2800" dirty="0"/>
          </a:p>
        </p:txBody>
      </p:sp>
      <p:sp>
        <p:nvSpPr>
          <p:cNvPr id="5" name="QC_5_BD.15_3#4de1c2970.choices?vaa=1&amp;vcp=1&amp;vis=1&amp;pid=2178e1cfe&amp;color=0,0,0&amp;vtp=1&amp;vaab=1&amp;bbb=1"/>
          <p:cNvSpPr/>
          <p:nvPr/>
        </p:nvSpPr>
        <p:spPr>
          <a:xfrm>
            <a:off x="539496" y="435568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.外交事业的发展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.祖国统一的成果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C.社会生活的变迁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.改革开放的推进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19ce06826?vcp=1&amp;pid=0dfee241e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4" name="QC_5_BD.17_2#dc6476761?htil=1&amp;sp=1&amp;vaa=1&amp;vcp=1&amp;vis=1&amp;pid=19ce06826&amp;color=0,0,0&amp;vtp=1&amp;vaab=1&amp;bbb=1&amp;hb=1&amp;hs=1"/>
          <p:cNvSpPr/>
          <p:nvPr/>
        </p:nvSpPr>
        <p:spPr>
          <a:xfrm>
            <a:off x="539495" y="1267240"/>
            <a:ext cx="10712273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5.（2024·四川乐山·中考）唐朝时期，汉文在西域已成为一种盛行的语言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下图是新疆地区出土的唐代文书，长538厘米，宽27厘米，内容是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当地12岁学童卜天寿抄写的《论语》《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千字文》及创作的诗歌等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</a:t>
            </a:r>
            <a:endParaRPr lang="en-US" altLang="zh-CN" sz="28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反映了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endParaRPr lang="en-US" altLang="zh-CN" sz="28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endParaRPr lang="en-US" altLang="zh-CN" sz="2800" dirty="0"/>
          </a:p>
        </p:txBody>
      </p:sp>
      <p:sp>
        <p:nvSpPr>
          <p:cNvPr id="5" name="QC_5_AN.18_1#dc6476761.bracket?vaa=1&amp;vcp=1&amp;vis=1&amp;pid=19ce06826&amp;color=0,0,0&amp;vpa=5&amp;vtp=1&amp;vaab=1"/>
          <p:cNvSpPr/>
          <p:nvPr/>
        </p:nvSpPr>
        <p:spPr>
          <a:xfrm>
            <a:off x="1736779" y="326265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B</a:t>
            </a:r>
            <a:endParaRPr lang="en-US" altLang="zh-CN" sz="2800" dirty="0"/>
          </a:p>
        </p:txBody>
      </p:sp>
      <p:sp>
        <p:nvSpPr>
          <p:cNvPr id="6" name="QC_5_BD.17_3#dc6476761.choices?htil=1&amp;vaa=1&amp;vcp=1&amp;vis=1&amp;pid=19ce06826&amp;color=0,0,0&amp;vtp=1&amp;vaab=1&amp;bbb=1&amp;hs=1"/>
          <p:cNvSpPr/>
          <p:nvPr/>
        </p:nvSpPr>
        <p:spPr>
          <a:xfrm>
            <a:off x="542046" y="386767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A.中原地区政局稳定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B.民族交往交流交融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C.西域商品经济发达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D.海上贸易高度繁荣</a:t>
            </a:r>
            <a:endParaRPr lang="en-US" altLang="zh-CN" sz="2800" dirty="0"/>
          </a:p>
        </p:txBody>
      </p:sp>
      <p:sp>
        <p:nvSpPr>
          <p:cNvPr id="7" name="QC_5_BD.17_2#dc6476761?htil=1&amp;sp=1&amp;vaa=1&amp;vcp=1&amp;vis=1&amp;pid=19ce06826&amp;color=0,0,0&amp;vtp=1&amp;vaab=1&amp;bbb=1&amp;hb=1&amp;hs=1">
            <a:extLst>
              <a:ext uri="{FF2B5EF4-FFF2-40B4-BE49-F238E27FC236}">
                <a16:creationId xmlns:a16="http://schemas.microsoft.com/office/drawing/2014/main" id="{90A53C25-F1CB-20DE-C36F-9BD52AB877E0}"/>
              </a:ext>
            </a:extLst>
          </p:cNvPr>
          <p:cNvSpPr/>
          <p:nvPr/>
        </p:nvSpPr>
        <p:spPr>
          <a:xfrm>
            <a:off x="539995" y="3191364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endParaRPr lang="en-US" altLang="zh-CN" sz="2800" dirty="0"/>
          </a:p>
        </p:txBody>
      </p:sp>
      <p:pic>
        <p:nvPicPr>
          <p:cNvPr id="3" name="QC_5_BD.17_1#dc6476761?htil=1&amp;vaa=1&amp;vcp=1&amp;vis=1&amp;pid=19ce0682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094"/>
          <a:stretch>
            <a:fillRect/>
          </a:stretch>
        </p:blipFill>
        <p:spPr>
          <a:xfrm>
            <a:off x="8087050" y="3546564"/>
            <a:ext cx="3825980" cy="2157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/Upload/image/20240808/20240808165923_1559.png"/>
          <p:cNvPicPr/>
          <p:nvPr/>
        </p:nvPicPr>
        <p:blipFill>
          <a:blip r:embed="rId4" cstate="print"/>
          <a:srcRect r="61111"/>
          <a:stretch>
            <a:fillRect/>
          </a:stretch>
        </p:blipFill>
        <p:spPr>
          <a:xfrm>
            <a:off x="4646405" y="3428999"/>
            <a:ext cx="3440645" cy="227482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9_1#00b3387fb?vaa=1&amp;vcp=1&amp;vis=1&amp;pid=19ce06826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6.（2024·广东深圳·模拟）1754年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，乾隆皇帝在改建承德避暑山庄的正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门时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，以满、蒙、汉、维、藏五种民族文字题写门额。后来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，又下令将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清朝祖陵的石碑也用上述五种民族文字镌刻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其意在表达(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20_1#00b3387fb.bracket?vaa=1&amp;vcp=1&amp;vis=1&amp;pid=19ce06826&amp;color=0,0,0&amp;vpa=6&amp;vtp=1&amp;vaab=1"/>
          <p:cNvSpPr/>
          <p:nvPr/>
        </p:nvSpPr>
        <p:spPr>
          <a:xfrm>
            <a:off x="9706514" y="31393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9_2#00b3387fb.choices?vaa=1&amp;vcp=1&amp;vis=1&amp;pid=19ce06826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.君权至上的思想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.国家统一的理念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C.民族平等的愿望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.尊奉祖先的情感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1_1#b0590068a?vaa=1&amp;vcp=1&amp;vis=1&amp;pid=19ce06826&amp;color=0,0,0&amp;vtp=1&amp;vaab=1&amp;bt=1&amp;bbb=1&amp;hb=1"/>
          <p:cNvSpPr/>
          <p:nvPr/>
        </p:nvSpPr>
        <p:spPr>
          <a:xfrm>
            <a:off x="539496" y="1215898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7.（2024·四川凉山·中考）邓小平同志在一次讲话中说道：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香港问题为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什么能够谈成呢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并不是我们参加谈判的人有特殊本领，主要是我们这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个国家这几年发展起来了，是个兴旺发达、有力量的国家，而且是个值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得信任的国家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zh-CN" altLang="en-US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根据材料，你认为香港能回归祖国的最主要原因是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22_1#b0590068a.bracket?vaa=1&amp;vcp=1&amp;vis=1&amp;pid=19ce06826&amp;color=0,0,0&amp;vpa=7&amp;vtp=1&amp;vaab=1"/>
          <p:cNvSpPr/>
          <p:nvPr/>
        </p:nvSpPr>
        <p:spPr>
          <a:xfrm>
            <a:off x="816515" y="37933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21_2#b0590068a.choices?vaa=1&amp;vcp=1&amp;vis=1&amp;pid=19ce06826&amp;color=0,0,0&amp;vtp=1&amp;vaab=1&amp;bbb=1"/>
          <p:cNvSpPr/>
          <p:nvPr/>
        </p:nvSpPr>
        <p:spPr>
          <a:xfrm>
            <a:off x="539496" y="44223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一国两制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方针的提出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B.中国综合国力的增强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C.中英双方进行了多轮谈判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D.中华民族的共同愿望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3_1#521d4ccc3?vaa=1&amp;vcp=1&amp;vis=1&amp;pid=19ce06826&amp;color=0,0,0&amp;vtp=1&amp;vaab=1&amp;bt=1&amp;bbb=1&amp;hb=1"/>
          <p:cNvSpPr/>
          <p:nvPr/>
        </p:nvSpPr>
        <p:spPr>
          <a:xfrm>
            <a:off x="539496" y="93271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8.（2024·广东广州·中考）进入21世纪后，中央政府扩大香港人民币业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务，推动内地企业在港上市；支持澳门建设世界旅游中心，在珠海横琴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岛建设澳门大学新校区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中央政府的上述举措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24_1#521d4ccc3.bracket?vaa=1&amp;vcp=1&amp;vis=1&amp;pid=19ce06826&amp;color=0,0,0&amp;vpa=8&amp;vtp=1&amp;vaab=1"/>
          <p:cNvSpPr/>
          <p:nvPr/>
        </p:nvSpPr>
        <p:spPr>
          <a:xfrm>
            <a:off x="7928514" y="221395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23_2#521d4ccc3.choices?vaa=1&amp;vcp=1&amp;vis=1&amp;pid=19ce06826&amp;color=0,0,0&amp;vtp=1&amp;vaab=1&amp;bbb=1"/>
          <p:cNvSpPr/>
          <p:nvPr/>
        </p:nvSpPr>
        <p:spPr>
          <a:xfrm>
            <a:off x="539496" y="278177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311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A.有利于保持港澳的长期繁荣稳定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311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B.标志着中国人民洗雪了百年国耻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311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C.推动了我国对外开放格局的形成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311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D.表明两岸关系发生了历史性变化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60342b6d7?vcp=1&amp;pid=8e77146de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热点链接</a:t>
            </a:r>
            <a:endParaRPr lang="en-US" altLang="zh-CN" sz="3000" dirty="0"/>
          </a:p>
        </p:txBody>
      </p:sp>
      <p:sp>
        <p:nvSpPr>
          <p:cNvPr id="3" name="P_5_BD#339ae2b34?vcp=1&amp;pid=60342b6d7&amp;color=0,0,0&amp;vtp=1&amp;vaab=1&amp;bbb=1&amp;hb=1"/>
          <p:cNvSpPr/>
          <p:nvPr/>
        </p:nvSpPr>
        <p:spPr>
          <a:xfrm>
            <a:off x="539496" y="123346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2024年9月27日，全国民族团结进步表彰大会在北京举行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。习近平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总书记在大会上强调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，要全面贯彻新时代中国特色社会主义思想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，特别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是党关于加强和改进民族工作的重要思想，坚持以铸牢中华民族共同体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意识为主线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，不断推进民族团结进步事业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，推动党的民族工作高质量发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；不断推进中华民族共同体建设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，为以中国式现代化全面推进强国建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、民族复兴伟业而不懈奋斗。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11820d0e0?vcp=1&amp;pid=0dfee241e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5_BD.25_1#768bae1fe?sp=1&amp;vaa=1&amp;vcp=1&amp;vis=1&amp;pid=11820d0e0&amp;color=0,0,0&amp;vtp=1&amp;vaab=1&amp;bbb=1&amp;hb=1"/>
          <p:cNvSpPr/>
          <p:nvPr/>
        </p:nvSpPr>
        <p:spPr>
          <a:xfrm>
            <a:off x="539496" y="1267240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2024·山东临沂·中考，有改动）阅读下列材料，回答问题。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中华人民共和国和美利坚合众国商定自一九七九年一月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一日起互相承认并建立外交关系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。”“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美利坚合众国承认中华人民共和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国政府是中国的唯一合法政府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在此范围内，美国人民将同台湾人民保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持文化、商务和其他非官方关系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。”“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美利坚合众国政府承认中国的立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场，即只有一个中国，台湾是中国的一部分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。”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中美建交公报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6_1#edcac47ba?vaa=1&amp;vcp=1&amp;vis=1&amp;pid=768bae1fe&amp;color=0,0,0&amp;vtp=1&amp;vaab=1&amp;bt=1&amp;bbb=1&amp;hb=1"/>
          <p:cNvSpPr/>
          <p:nvPr/>
        </p:nvSpPr>
        <p:spPr>
          <a:xfrm>
            <a:off x="539496" y="199928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（1）根据所学知识与材料一，写出能够证明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台湾是中国的一部分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史实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需从中国古代史中任选两个史实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从中国近代史中任选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一个史实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从材料一中任选一个史实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N.1_1#edcac47ba?vaa=1&amp;vcp=1&amp;vis=1&amp;pid=768bae1fe&amp;color=0,0,0&amp;vtp=1&amp;vaab=1&amp;bt=1&amp;bbb=1&amp;hb=1"/>
          <p:cNvSpPr/>
          <p:nvPr/>
        </p:nvSpPr>
        <p:spPr>
          <a:xfrm>
            <a:off x="304106" y="712922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中国古代史：三国时，孙权派将军卫温率领万人船队到达夷洲，加强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了大陆与台湾的联系；元朝设置澎湖巡检司，负责管辖澎湖和琉球（今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台湾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这是历史上中央政府首次在台湾地区正式建立的行政机构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1662年，郑成功从荷兰侵略者手中收复台湾；（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清朝时）清军进攻台湾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台湾归入清朝版图；1684年，清朝设置台湾府，隶属福建省。（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任答两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点）②中国近代史：1885年，清朝在台湾正式建省，台湾成为中国的一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个行省；抗日战争胜利后，台湾回到祖国怀抱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任答一点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在《中美建交公报》中，美国承认</a:t>
            </a: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“只有一个中国，台湾是中国的一部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分”；1992年，海基会和海协会达成“九二共识”。（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任答一点）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725c39999?vcp=1&amp;vis=1&amp;pid=768bae1fe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两岸同胞期盼的时刻终于来临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spc="-5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2015年11月7日下午3时，海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峡两岸领导人习近平、马英九双手紧握</a:t>
            </a:r>
            <a:r>
              <a:rPr lang="en-US" altLang="zh-CN" sz="2800" b="0" i="0" spc="-5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。……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习近平在会面中再次传递</a:t>
            </a:r>
            <a:endParaRPr lang="en-US" altLang="zh-CN" sz="2800" b="0" i="0" spc="-5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了这样的信息：台湾无论哪个党派、团体，无论其过去主张过什么，只</a:t>
            </a:r>
            <a:endParaRPr lang="en-US" altLang="zh-CN" sz="2800" b="0" i="0" spc="-5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要承认“九二共识”的历史事实，认同其核心意涵，我们都愿意同其交往</a:t>
            </a:r>
            <a:r>
              <a:rPr lang="en-US" altLang="zh-CN" sz="2800" b="0" i="0" spc="-5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spc="-50" dirty="0">
              <a:latin typeface="楷体" pitchFamily="49" charset="-122"/>
              <a:ea typeface="楷体" pitchFamily="49" charset="-122"/>
            </a:endParaRPr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    ——摘编自《人民日报》海外版（2015年11月8日）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8_1#ccbb7d3c8?vaa=1&amp;vcp=1&amp;vis=1&amp;pid=768bae1fe&amp;color=0,0,0&amp;mp=1&amp;vtp=1&amp;vaab=1&amp;bt=1&amp;bbb=1&amp;hb=1"/>
          <p:cNvSpPr/>
          <p:nvPr/>
        </p:nvSpPr>
        <p:spPr>
          <a:xfrm>
            <a:off x="539496" y="122436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（2）材料二中，我们</a:t>
            </a:r>
            <a:r>
              <a:rPr lang="zh-CN" altLang="en-US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愿意同其交往</a:t>
            </a:r>
            <a:r>
              <a:rPr lang="zh-CN" altLang="en-US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的前提条件是什么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根据所学知</a:t>
            </a:r>
            <a:endParaRPr lang="en-US" altLang="zh-CN" sz="2800" b="0" i="0" spc="-5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识，写出对两岸关系和平发展的最大现实威胁是什么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。2022年发布的《台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湾问题与新时代中国统一事业》白皮书强调我们要怎样解决台湾问题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spc="-50" dirty="0"/>
          </a:p>
        </p:txBody>
      </p:sp>
      <p:sp>
        <p:nvSpPr>
          <p:cNvPr id="3" name="QO_6_AN.1_1#ccbb7d3c8?vaa=1&amp;vcp=1&amp;vis=1&amp;pid=768bae1fe&amp;color=0,0,0&amp;vtp=1&amp;vaab=1&amp;bbb=1&amp;hb=1"/>
          <p:cNvSpPr/>
          <p:nvPr/>
        </p:nvSpPr>
        <p:spPr>
          <a:xfrm>
            <a:off x="539496" y="348711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前提条件：承认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“九二共识”，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认同其核心意涵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最大现实威胁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台独”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势力及其分裂活动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做法：继续以最大诚意、尽最大努力争取和平统一，但决不承诺放弃使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用武力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0_1#e2fbd6db1?vaa=1&amp;vcp=1&amp;vis=1&amp;pid=768bae1fe&amp;color=0,0,0&amp;vtp=1&amp;vaab=1&amp;bt=1&amp;bbb=1&amp;hb=1"/>
          <p:cNvSpPr/>
          <p:nvPr/>
        </p:nvSpPr>
        <p:spPr>
          <a:xfrm>
            <a:off x="539496" y="90093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（3）综上所述，从实现中华民族伟大复兴的角度，你想对广大台湾同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胞说哪些心里话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</p:txBody>
      </p:sp>
      <p:sp>
        <p:nvSpPr>
          <p:cNvPr id="3" name="QO_6_AN.1_1#e2fbd6db1?vaa=1&amp;vcp=1&amp;vis=1&amp;pid=768bae1fe&amp;color=0,0,0&amp;vtp=1&amp;vaab=1&amp;bbb=1&amp;hb=1"/>
          <p:cNvSpPr/>
          <p:nvPr/>
        </p:nvSpPr>
        <p:spPr>
          <a:xfrm>
            <a:off x="539496" y="218395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心里话：台湾自古以来就是中国的领土；台湾任何党派、团体都应该承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认</a:t>
            </a: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“九二共识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”；“</a:t>
            </a: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和平统一、一国两制”方针是实现两岸统一的最佳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方式，对两岸同胞和中华民族最有利；实现祖国完全统一，是历史发展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的大趋势；实现祖国完全统一有利于振兴中华，有利于实现中华民族伟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大复兴；任何企图依靠外部势力进行“台独”的分裂活动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，都必定失败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（意思相近即可）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08da21217?vcp=1&amp;pid=8e77146de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关联考点</a:t>
            </a:r>
            <a:endParaRPr lang="en-US" altLang="zh-CN" sz="3000" dirty="0"/>
          </a:p>
        </p:txBody>
      </p:sp>
      <p:sp>
        <p:nvSpPr>
          <p:cNvPr id="3" name="P_5_BD#9b572bfe1?vcp=1&amp;pid=08da21217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祖国统一大业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和平统一、一国两制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的对台基本方针，新时代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党解决台湾问题的总体方略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50ce93c22?vcp=1&amp;pid=8e77146de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专题解读</a:t>
            </a:r>
            <a:endParaRPr lang="en-US" altLang="zh-CN" sz="3000" dirty="0"/>
          </a:p>
        </p:txBody>
      </p:sp>
      <p:graphicFrame>
        <p:nvGraphicFramePr>
          <p:cNvPr id="7" name="P_5_BD#c2354487f?colgroup=2,26&amp;vcp=1&amp;pid=50ce93c22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2916959"/>
              </p:ext>
            </p:extLst>
          </p:nvPr>
        </p:nvGraphicFramePr>
        <p:xfrm>
          <a:off x="539496" y="1295191"/>
          <a:ext cx="11082528" cy="4461384"/>
        </p:xfrm>
        <a:graphic>
          <a:graphicData uri="http://schemas.openxmlformats.org/drawingml/2006/table">
            <a:tbl>
              <a:tblPr/>
              <a:tblGrid>
                <a:gridCol w="1216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663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内容分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本讲通过梳理历代中央政府对新疆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西藏等地区的管辖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统一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多民族国家的建立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巩固和发展历程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祖国统一大业与海峡两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岸关系的发展历程等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培养学生的民族团结意识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国家主权意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国家安全意识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铸牢中华民族共同体意识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自觉维护祖国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统一和民族团结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复习方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以民族交融与国家统一的历史进程为主线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通过重大事件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要人物等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结合时事热点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理解民族团结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国家统一这一历史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发展的主流和趋势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db872fd77.fixed?vcp=1&amp;pid=375b7118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民族交融与祖国统一</a:t>
            </a:r>
            <a:endParaRPr lang="en-US" altLang="zh-CN" sz="4000" dirty="0"/>
          </a:p>
        </p:txBody>
      </p:sp>
      <p:sp>
        <p:nvSpPr>
          <p:cNvPr id="3" name="C_3_BD#db872fd77.fixed?vcp=1&amp;pid=375b7118e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专题线索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692bf4dda?vcp=1&amp;pid=db872fd77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线索1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中国统一多民族国家的建立、巩固和发展历程</a:t>
            </a:r>
            <a:endParaRPr lang="en-US" altLang="zh-CN" sz="3200" dirty="0"/>
          </a:p>
        </p:txBody>
      </p:sp>
      <p:graphicFrame>
        <p:nvGraphicFramePr>
          <p:cNvPr id="9" name="P_5_BD#68ddfc46b?colgroup=3,2,22&amp;vcp=1&amp;pid=692bf4dd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4085516"/>
              </p:ext>
            </p:extLst>
          </p:nvPr>
        </p:nvGraphicFramePr>
        <p:xfrm>
          <a:off x="539496" y="1324401"/>
          <a:ext cx="11082528" cy="2788540"/>
        </p:xfrm>
        <a:graphic>
          <a:graphicData uri="http://schemas.openxmlformats.org/drawingml/2006/table">
            <a:tbl>
              <a:tblPr/>
              <a:tblGrid>
                <a:gridCol w="15179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3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307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秦朝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秦的统一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建立起我国历史上第一个统一的多民族的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封建国家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确立中央集权制度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采取巩固统一的措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开凿灵渠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统一岭南及东南沿海地区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汉朝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汉武帝采取措施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巩固大一统王朝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5_BD#68ddfc46b?colgroup=3,2,22&amp;vcp=1&amp;pid=692bf4dda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6731652"/>
              </p:ext>
            </p:extLst>
          </p:nvPr>
        </p:nvGraphicFramePr>
        <p:xfrm>
          <a:off x="539496" y="1835562"/>
          <a:ext cx="11082528" cy="3898012"/>
        </p:xfrm>
        <a:graphic>
          <a:graphicData uri="http://schemas.openxmlformats.org/drawingml/2006/table">
            <a:tbl>
              <a:tblPr/>
              <a:tblGrid>
                <a:gridCol w="15179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3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307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政权分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魏晋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南北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（1）三国鼎立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实现局部统一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西晋短暂统一全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（2）民族政权并立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北方少数民族内迁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孝文帝改革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民族交融加强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隋唐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（1）隋的统一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结束了长期分裂的局面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顺应了统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一多民族国家的历史发展大趋势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）唐朝国力强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实行开明的民族政策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民族交融进一步发展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68ddfc46b?colgroup=3,2,22&amp;vcp=1&amp;pid=692bf4dda&amp;color=0,0,0&amp;vtp=1&amp;vaab=1&amp;bt=1&amp;bbb=1">
            <a:extLst>
              <a:ext uri="{FF2B5EF4-FFF2-40B4-BE49-F238E27FC236}">
                <a16:creationId xmlns:a16="http://schemas.microsoft.com/office/drawing/2014/main" id="{0C2E200B-BD73-36D7-3635-A75033971EED}"/>
              </a:ext>
            </a:extLst>
          </p:cNvPr>
          <p:cNvSpPr txBox="1"/>
          <p:nvPr/>
        </p:nvSpPr>
        <p:spPr>
          <a:xfrm>
            <a:off x="10903879" y="11271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1742</Words>
  <Application>Microsoft Office PowerPoint</Application>
  <PresentationFormat>宽屏</PresentationFormat>
  <Paragraphs>398</Paragraphs>
  <Slides>45</Slides>
  <Notes>44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6" baseType="lpstr">
      <vt:lpstr>Arial (正文)</vt:lpstr>
      <vt:lpstr>等线</vt:lpstr>
      <vt:lpstr>华文隶书</vt:lpstr>
      <vt:lpstr>楷体</vt:lpstr>
      <vt:lpstr>宋体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9</cp:revision>
  <dcterms:created xsi:type="dcterms:W3CDTF">2024-11-29T08:07:15Z</dcterms:created>
  <dcterms:modified xsi:type="dcterms:W3CDTF">2025-07-28T01:03:25Z</dcterms:modified>
  <cp:category/>
  <cp:contentStatus/>
</cp:coreProperties>
</file>