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58" r:id="rId5"/>
    <p:sldId id="259" r:id="rId7"/>
    <p:sldId id="264" r:id="rId8"/>
    <p:sldId id="265" r:id="rId9"/>
    <p:sldId id="266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68" r:id="rId19"/>
    <p:sldId id="286" r:id="rId20"/>
    <p:sldId id="287" r:id="rId21"/>
    <p:sldId id="269" r:id="rId22"/>
    <p:sldId id="270" r:id="rId23"/>
    <p:sldId id="272" r:id="rId24"/>
    <p:sldId id="273" r:id="rId25"/>
    <p:sldId id="288" r:id="rId26"/>
    <p:sldId id="274" r:id="rId27"/>
    <p:sldId id="271" r:id="rId28"/>
    <p:sldId id="289" r:id="rId29"/>
    <p:sldId id="26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27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2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tags" Target="../tags/tag22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7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image" Target="../media/image6.jpeg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tags" Target="../tags/tag23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4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image" Target="../media/image6.jpeg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5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tags" Target="../tags/tag26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3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5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647815" y="2292985"/>
            <a:ext cx="5258435" cy="2488565"/>
          </a:xfrm>
        </p:spPr>
        <p:txBody>
          <a:bodyPr>
            <a:normAutofit fontScale="90000"/>
          </a:bodyPr>
          <a:p>
            <a:r>
              <a:rPr lang="zh-CN" altLang="en-US" sz="5335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隶书" panose="02010509060101010101" charset="-122"/>
              </a:rPr>
              <a:t>熟悉婴幼儿生病早期的外在特征表现</a:t>
            </a:r>
            <a:endParaRPr lang="zh-CN" altLang="en-US" sz="5335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6610" y="365760"/>
            <a:ext cx="8251190" cy="8318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模块三</a:t>
            </a:r>
            <a:r>
              <a:rPr lang="en-US" altLang="zh-CN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项目一</a:t>
            </a:r>
            <a:r>
              <a:rPr lang="en-US" altLang="zh-CN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二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36930" y="577215"/>
            <a:ext cx="527050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（九）口腔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383540" y="1488440"/>
            <a:ext cx="6715125" cy="17106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</a:t>
            </a:r>
            <a:r>
              <a:rPr sz="2400" dirty="0">
                <a:latin typeface="+mn-ea"/>
                <a:cs typeface="+mn-ea"/>
              </a:rPr>
              <a:t>观察婴幼儿口唇有无苍白，见于贫血、虚脱等；如口唇深红，见于发热；口唇干燥，见于脱水；观察婴幼儿口腔气味，牙龈炎、龋齿可引起臭味；在充分自然光线查看口腔黏膜情况，有无干燥、发红、出血、皮疹、溃疡，扁桃体有无红肿；若在第二磨牙的颊黏膜有白色小斑点，称为麻疹黏膜斑，为麻疹早期特征。若有黏膜充血、肿胀及小出血点，为黏膜疹，见于猩红热、风疹等。口角炎提示缺乏维生素B2。</a:t>
            </a:r>
            <a:endParaRPr sz="2400" dirty="0">
              <a:latin typeface="+mn-ea"/>
              <a:cs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667559" y="4635632"/>
            <a:ext cx="1144640" cy="1369693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36930" y="577215"/>
            <a:ext cx="527050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（十）食欲异常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383540" y="1488440"/>
            <a:ext cx="6715125" cy="17106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</a:t>
            </a:r>
            <a:r>
              <a:rPr sz="2400" b="1" dirty="0">
                <a:latin typeface="+mn-ea"/>
                <a:cs typeface="+mn-ea"/>
              </a:rPr>
              <a:t>1.食欲不振</a:t>
            </a:r>
            <a:endParaRPr sz="2400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    </a:t>
            </a:r>
            <a:r>
              <a:rPr sz="2400" dirty="0">
                <a:latin typeface="+mn-ea"/>
                <a:cs typeface="+mn-ea"/>
              </a:rPr>
              <a:t>食欲不振即食欲减退。食欲不振一般包括以下3种情况：</a:t>
            </a:r>
            <a:endParaRPr sz="2400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   </a:t>
            </a:r>
            <a:r>
              <a:rPr sz="2400" dirty="0">
                <a:latin typeface="+mn-ea"/>
                <a:cs typeface="+mn-ea"/>
              </a:rPr>
              <a:t>（1）伴有恶心、呕吐：平素食欲好，出现不想吃饭，尤其出现厌食油腻食物，伴有恶心、呕吐，常是肠炎、脾胃虚弱、消化不良；</a:t>
            </a:r>
            <a:endParaRPr sz="2400" dirty="0">
              <a:latin typeface="+mn-ea"/>
              <a:cs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667559" y="4635632"/>
            <a:ext cx="1144640" cy="1369693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36930" y="577215"/>
            <a:ext cx="527050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（十）食欲异常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383540" y="1488440"/>
            <a:ext cx="6715125" cy="17106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</a:t>
            </a:r>
            <a:r>
              <a:rPr sz="2400" b="1" dirty="0">
                <a:latin typeface="+mn-ea"/>
                <a:cs typeface="+mn-ea"/>
              </a:rPr>
              <a:t>1.食欲不振</a:t>
            </a:r>
            <a:endParaRPr sz="2400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   </a:t>
            </a:r>
            <a:r>
              <a:rPr sz="2400" dirty="0">
                <a:latin typeface="+mn-ea"/>
                <a:cs typeface="+mn-ea"/>
                <a:sym typeface="+mn-ea"/>
              </a:rPr>
              <a:t>（2）伴有面色苍白：食欲逐渐减退，面色逐渐失去红润，应检查血红蛋白指标是否正常，有无贫血；</a:t>
            </a:r>
            <a:endParaRPr sz="2400" dirty="0"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  <a:sym typeface="+mn-ea"/>
              </a:rPr>
              <a:t>    </a:t>
            </a:r>
            <a:r>
              <a:rPr sz="2400" dirty="0">
                <a:latin typeface="+mn-ea"/>
                <a:cs typeface="+mn-ea"/>
                <a:sym typeface="+mn-ea"/>
              </a:rPr>
              <a:t>（3）维生素A、D中毒会出现食欲不振、恶心呕吐。</a:t>
            </a:r>
            <a:endParaRPr sz="2400" dirty="0">
              <a:latin typeface="+mn-ea"/>
              <a:cs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667559" y="4635632"/>
            <a:ext cx="1144640" cy="1369693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36930" y="577215"/>
            <a:ext cx="527050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（十）食欲异常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383540" y="1488440"/>
            <a:ext cx="6715125" cy="17106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sz="2400" b="1" dirty="0">
                <a:latin typeface="+mn-ea"/>
                <a:cs typeface="+mn-ea"/>
              </a:rPr>
              <a:t>2.</a:t>
            </a:r>
            <a:r>
              <a:rPr lang="en-US" sz="2400" b="1" dirty="0">
                <a:latin typeface="+mn-ea"/>
                <a:cs typeface="+mn-ea"/>
              </a:rPr>
              <a:t> </a:t>
            </a:r>
            <a:r>
              <a:rPr sz="2400" b="1" dirty="0">
                <a:latin typeface="+mn-ea"/>
                <a:cs typeface="+mn-ea"/>
              </a:rPr>
              <a:t>异食癖</a:t>
            </a:r>
            <a:endParaRPr sz="2400" b="1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      </a:t>
            </a:r>
            <a:r>
              <a:rPr sz="2400" dirty="0">
                <a:latin typeface="+mn-ea"/>
                <a:cs typeface="+mn-ea"/>
              </a:rPr>
              <a:t>异食癖是指婴幼儿对食物以外的物品自觉或不自觉持续性地咬食，如喜吃泥土、沙子、蜡烛、煤渣、纸张等。缺铁、缺锌易导致异食癖。</a:t>
            </a:r>
            <a:endParaRPr sz="2400" dirty="0">
              <a:latin typeface="+mn-ea"/>
              <a:cs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667559" y="4635632"/>
            <a:ext cx="1144640" cy="1369693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36930" y="577215"/>
            <a:ext cx="527050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（十）食欲异常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383540" y="1488440"/>
            <a:ext cx="6715125" cy="17106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sz="2400" b="1" dirty="0">
                <a:latin typeface="+mn-ea"/>
                <a:cs typeface="+mn-ea"/>
              </a:rPr>
              <a:t>3.</a:t>
            </a:r>
            <a:r>
              <a:rPr lang="en-US" sz="2400" b="1" dirty="0">
                <a:latin typeface="+mn-ea"/>
                <a:cs typeface="+mn-ea"/>
              </a:rPr>
              <a:t> </a:t>
            </a:r>
            <a:r>
              <a:rPr sz="2400" b="1" dirty="0">
                <a:latin typeface="+mn-ea"/>
                <a:cs typeface="+mn-ea"/>
              </a:rPr>
              <a:t>食欲亢进</a:t>
            </a:r>
            <a:endParaRPr sz="2400" b="1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       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即超过自身正常食量的食量增多和频繁进食，常伴有饥饿感。伴有体重变化、情绪异常等症状。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667559" y="4635632"/>
            <a:ext cx="1144640" cy="1369693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429260" y="577215"/>
            <a:ext cx="531114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+mj-ea"/>
                <a:ea typeface="+mj-ea"/>
                <a:sym typeface="+mn-ea"/>
              </a:rPr>
              <a:t>（十一）大小便异常</a:t>
            </a:r>
            <a:endParaRPr sz="3200" b="1" dirty="0" smtClean="0">
              <a:latin typeface="+mj-ea"/>
              <a:ea typeface="+mj-ea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6995" y="1529715"/>
            <a:ext cx="7255510" cy="185102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1.大便异常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大便异常一般有以下几种情况：红色大便一般表明消化道出血，主要发生直肠或肛门的某种疾病。当大便呈“红果酱样”大便，伴有腹痛、呕吐，考虑肠套叠；当粪便表面有鲜血，且血与粪便不混在一起，考虑肛门裂。当大便呈脓血样且便次多，伴高热，考虑细菌性痢疾。黑色便，呈柏油样，常预示上消化道出血。小儿腹泻多见蛋花汤样，便再次增加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708676" y="4532321"/>
            <a:ext cx="1135456" cy="1358704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429260" y="577215"/>
            <a:ext cx="531114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+mj-ea"/>
                <a:ea typeface="+mj-ea"/>
                <a:sym typeface="+mn-ea"/>
              </a:rPr>
              <a:t>（十一）大小便异常</a:t>
            </a:r>
            <a:endParaRPr sz="3200" b="1" dirty="0" smtClean="0">
              <a:latin typeface="+mj-ea"/>
              <a:ea typeface="+mj-ea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6995" y="1529715"/>
            <a:ext cx="7255510" cy="185102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1.大便异常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大便异常一般有以下几种情况：红色大便一般表明消化道出血，主要发生直肠或肛门的某种疾病。当大便呈“红果酱样”大便，伴有腹痛、呕吐，考虑肠套叠；当粪便表面有鲜血，且血与粪便不混在一起，考虑肛门裂。当大便呈脓血样且便次多，伴高热，考虑细菌性痢疾。黑色便，呈柏油样，常预示上消化道出血。小儿腹泻多见蛋花汤样，便再次增加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708676" y="4532321"/>
            <a:ext cx="1135456" cy="1358704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429260" y="577215"/>
            <a:ext cx="531114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+mj-ea"/>
                <a:ea typeface="+mj-ea"/>
                <a:sym typeface="+mn-ea"/>
              </a:rPr>
              <a:t>（十一）大小便异常</a:t>
            </a:r>
            <a:endParaRPr sz="3200" b="1" dirty="0" smtClean="0">
              <a:latin typeface="+mj-ea"/>
              <a:ea typeface="+mj-ea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6995" y="1529715"/>
            <a:ext cx="7255510" cy="185102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2.小便异常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小便异常一般有以下几种情况：当尿呈乳白色，伴有发热、尿频、尿急、尿痛现象出现，考虑泌尿道感染；当尿呈红色，像洗肉水或浓茶，伴有眼皮浮肿，考虑急性肾炎； 尿为橘黄色或棕绿色时，考虑为肝、胆疾病。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708676" y="4532321"/>
            <a:ext cx="1135456" cy="1358704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17855" y="577215"/>
            <a:ext cx="5489575" cy="645160"/>
          </a:xfrm>
          <a:prstGeom prst="rect">
            <a:avLst/>
          </a:prstGeom>
          <a:noFill/>
        </p:spPr>
        <p:txBody>
          <a:bodyPr wrap="square" rtlCol="0" anchor="b" anchorCtr="0">
            <a:normAutofit fontScale="90000"/>
          </a:bodyPr>
          <a:lstStyle/>
          <a:p>
            <a:r>
              <a:rPr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（十二）睡眠</a:t>
            </a:r>
            <a:endParaRPr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184150" y="1221740"/>
            <a:ext cx="6914515" cy="193230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正常情况下，婴幼儿能很快入睡，且睡得平稳，无鼾声，无不安等现象。若出现睡觉的时间较晚，不易哄睡、翻转不安、易醒等现象，或者嗜睡、难叫醒等情况视为异常，提示小儿身体不舒服。婴幼儿睡眠不安除心理精神因素之外，考虑是否因患有蛲虫病、佝偻病等引起。嗜睡表现为过多且深沉的睡眠，能唤醒，有反应，如进行简单对话或进食，但紧接着倒头就睡。这大可能是脑膜炎、脑炎等疾病的早期表现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4720" y="3753485"/>
            <a:ext cx="6071870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 fontAlgn="auto">
              <a:lnSpc>
                <a:spcPct val="150000"/>
              </a:lnSpc>
            </a:pPr>
            <a:endParaRPr lang="zh-CN" sz="2800" b="1">
              <a:latin typeface="+mn-ea"/>
            </a:endParaRPr>
          </a:p>
          <a:p>
            <a:pPr indent="306070"/>
            <a:endParaRPr lang="zh-CN" altLang="en-US" sz="2800" b="1">
              <a:latin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933450" y="577215"/>
            <a:ext cx="6198235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r>
              <a:rPr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二、辨别婴幼儿患病时的症状</a:t>
            </a:r>
            <a:endParaRPr sz="32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209550" y="1110615"/>
            <a:ext cx="7092315" cy="193802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（一）哭喊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非疾病所致：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新生儿时期，饥饿、拉大小便、热、寒冷、噪音等原因，通过“哭”表达，一旦这些原因解决，哭闹平息；相反，新生儿患病，则常有不哭、不吃奶的表现。婴儿每天都有哭闹，如时间不长属于正常行为。婴幼儿生病时等会伴有疼痛不适，引发婴幼儿哭闹；大便时哭闹，可能是肛裂；小便时哭闹，可能是泌尿道感染，尿痛、排尿不畅等；卧位时安静，抱起时哭闹，考虑是否是肢体痛，检查有无骨折、脱臼的可能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>
            <p:custDataLst>
              <p:tags r:id="rId1"/>
            </p:custDataLst>
          </p:nvPr>
        </p:nvSpPr>
        <p:spPr>
          <a:xfrm>
            <a:off x="6550342" y="1971992"/>
            <a:ext cx="996950" cy="996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pc="20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TextBox 2"/>
          <p:cNvSpPr txBox="1"/>
          <p:nvPr>
            <p:custDataLst>
              <p:tags r:id="rId2"/>
            </p:custDataLst>
          </p:nvPr>
        </p:nvSpPr>
        <p:spPr>
          <a:xfrm>
            <a:off x="6503987" y="2010092"/>
            <a:ext cx="1089660" cy="9207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4400" spc="200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lt"/>
              </a:rPr>
              <a:t>01</a:t>
            </a:r>
            <a:endParaRPr lang="en-US" altLang="zh-CN" sz="4400" spc="200" dirty="0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2693035" y="464820"/>
            <a:ext cx="9151620" cy="5299075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一、教学目标: </a:t>
            </a:r>
            <a:b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知识目标：</a:t>
            </a:r>
            <a:b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1.了解婴幼儿婴幼儿患病的表面特征；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2.掌握辨别婴幼儿患病时的症状的正确方法。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能力目标：</a:t>
            </a:r>
            <a:b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1.能够掌握婴幼儿婴幼儿患病的表面特征；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2.能够辨别0～1岁、1～2岁、2～3岁的婴幼儿患病时的症状。</a:t>
            </a:r>
            <a:b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素质目标：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725" y="996315"/>
            <a:ext cx="10405110" cy="46412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3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</a:t>
            </a:r>
            <a:r>
              <a:rPr lang="en-US" altLang="zh-CN" sz="23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</a:t>
            </a:r>
            <a:r>
              <a:rPr sz="23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r>
              <a:rPr lang="en-US" sz="23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. </a:t>
            </a:r>
            <a:r>
              <a:rPr sz="23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生理性流涎</a:t>
            </a:r>
            <a:endParaRPr sz="23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3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 </a:t>
            </a:r>
            <a:r>
              <a:rPr sz="23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多发生于1岁半前，不超过4岁，一般视为正常情况。出生3～4个月时婴儿唾液分泌开始增多，5～6个月时唾液显著增多，由于婴儿口底浅，不懂及时吞咽唾液，故常发生流涎，称为“生理性流涎”。趴着睡或侧睡时常张口呼吸，也引起流涎，属于正常现象。</a:t>
            </a:r>
            <a:endParaRPr sz="23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3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2.</a:t>
            </a:r>
            <a:r>
              <a:rPr lang="en-US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疾病所致流涎</a:t>
            </a:r>
            <a:endParaRPr sz="23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3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sz="23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超过4岁仍流涎，一般因疾病引起，神经性肌肉功能障碍是最主要原因，如某些智力低下的患儿，由于口腔闭合不全，不能保留唾液在口腔，导致流涎。婴幼儿患口腔炎症也可致使唾液分泌增多；患脑炎后遗症等神经系统疾病时，吞咽障碍会引起流涎。</a:t>
            </a:r>
            <a:endParaRPr sz="23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altLang="zh-CN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pc="1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微软雅黑" panose="020B0503020204020204" charset="-122"/>
                <a:sym typeface="+mn-ea"/>
              </a:rPr>
              <a:t>（二）流涎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sz="1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1.腹痛部位</a:t>
            </a:r>
            <a:endParaRPr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一般腹痛部位多为病变部位。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（1）出现在中上腹部，一般见于胃炎、十二指肠、胰腺炎等；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（2）出现在右上腹部，多是胆囊炎及肝、胆疾病等；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（3）出现在左上腹部，一般是脾脏创伤等；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（4）出现在脐周围，一般是小肠疾病疼痛，肠蛔虫病、急性肠炎等；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（5）出现在右下腹部，一般是急性阑尾炎等；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（6）出现左下腹部，一般是结肠疾病，痢疾、粪块堵塞等；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（7）出现在腰部，一般是肾盂肾炎等。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altLang="zh-CN" sz="3200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</a:t>
            </a:r>
            <a:r>
              <a:rPr sz="32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（三）腹痛</a:t>
            </a:r>
            <a:endParaRPr lang="zh-CN" altLang="en-US" sz="3200" b="1" spc="1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09036" y="1591374"/>
            <a:ext cx="5182845" cy="3960956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608965" y="1591310"/>
            <a:ext cx="5183505" cy="39465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sz="24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2.腹痛性质</a:t>
            </a:r>
            <a:endParaRPr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400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     疼痛剧烈后恢复正常，多是肠道痉挛。阵发性剑突下钻顶样剧痛是胆道蛔虫病典型表现。</a:t>
            </a:r>
            <a:endParaRPr lang="zh-CN" altLang="en-US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6545438" y="1742574"/>
            <a:ext cx="4880440" cy="3660330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14"/>
            </p:custDataLst>
          </p:nvPr>
        </p:nvSpPr>
        <p:spPr>
          <a:xfrm>
            <a:off x="720090" y="153035"/>
            <a:ext cx="12205335" cy="608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sz="32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（三）腹痛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新生儿期：</a:t>
            </a: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新生儿食管较松弛，胃容量小，呈水平位，幽门括约肌发育较好贲门括约肌发育差，易出现呕吐现象。喂养不当是引起新生儿呕吐的常见原因。新生儿消化不良、消化道畸形（食管闭锁、肠道闭锁）、消化道功能紊乱、消化道黏膜受刺激如牛奶过敏都可致呕吐；脑部产伤、颅内高压，可致喷射性呕吐，常伴有脑性尖叫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婴儿时期：</a:t>
            </a: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喂奶过急可引起婴儿呕吐；肥大性幽门狭窄或幽门痉挛可致严重呕吐；各种感染、炎症，均有呕吐的症状。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幼儿时期：</a:t>
            </a: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胃肠道疾病最易引起呕吐；呼吸道、泌尿道感染；颅内损伤，颅内感染，如各种脑炎、脑膜炎；肠蛔虫病所致的并发症，均可引发呕吐症状。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（四）呕吐</a:t>
            </a:r>
            <a:endParaRPr lang="zh-CN" altLang="zh-CN" sz="32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j-ea"/>
              <a:cs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400203" y="1591374"/>
            <a:ext cx="5182845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折角形 33"/>
          <p:cNvSpPr/>
          <p:nvPr>
            <p:custDataLst>
              <p:tags r:id="rId9"/>
            </p:custDataLst>
          </p:nvPr>
        </p:nvSpPr>
        <p:spPr>
          <a:xfrm>
            <a:off x="609036" y="1591374"/>
            <a:ext cx="5182845" cy="3960956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10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106680" y="914400"/>
            <a:ext cx="6293485" cy="56908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 婴幼儿出现大便次数减少，伴排便困难，粪便干结，为便秘。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</a:t>
            </a:r>
            <a:r>
              <a:rPr sz="32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（六）咳嗽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	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      咳嗽是最常见的症状之一。引起咳嗽的常见原因常见有呼吸道疾病，皮肤受冷刺激、胸腔内炎症、邻近器官的压迫等可引起咳嗽。</a:t>
            </a:r>
            <a:endParaRPr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6545438" y="1742574"/>
            <a:ext cx="4880440" cy="3660330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14"/>
            </p:custDataLst>
          </p:nvPr>
        </p:nvSpPr>
        <p:spPr>
          <a:xfrm>
            <a:off x="389255" y="153035"/>
            <a:ext cx="11193780" cy="1095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sz="32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（五）便秘</a:t>
            </a:r>
            <a:endParaRPr lang="zh-CN" altLang="en-US" sz="32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j-ea"/>
              <a:cs typeface="+mn-ea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1.非疾病因素</a:t>
            </a:r>
            <a:endParaRPr lang="en-US" altLang="zh-CN"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生理性多汗，活动、吃热的食物、环境气温过高、穿盖过多等所致。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b="1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2.疾病因素</a:t>
            </a:r>
            <a:endParaRPr lang="en-US" altLang="zh-CN" sz="2400" b="1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(1）佝偻病。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(2）结核病。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(3）低血糖。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(4）铅汞中毒或有机磷中毒。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(5）休克早期。</a:t>
            </a:r>
            <a:endParaRPr lang="en-US" altLang="zh-CN" sz="2400" spc="50" dirty="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（七）多汗</a:t>
            </a:r>
            <a:endParaRPr altLang="zh-CN" sz="3200" b="1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4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单击此处添加副标题内容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谢谢聆听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310" y="577215"/>
            <a:ext cx="544957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一、婴幼儿患病的表面特征</a:t>
            </a:r>
            <a:endParaRPr sz="32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821815"/>
            <a:ext cx="6255385" cy="13322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婴幼儿生病时无法直接表述清楚自己身体的不舒服，照护者要学会观察，及时做出应对。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健康人表情自然，神态安怡。当婴幼儿生病，常会出现情绪反常。常表现为烦躁、不停哭闹、不易哄，或精神萎靡、表情呆滞、不爱动，疲倦、嗜睡等异常行为。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（一）神情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08399" y="1371600"/>
            <a:ext cx="10974649" cy="4572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16635" y="1255395"/>
            <a:ext cx="10109200" cy="4382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just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      </a:t>
            </a:r>
            <a:r>
              <a:rPr lang="zh-CN" altLang="en-US" sz="2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健康的婴幼儿面色红润。如若皮肤苍白，可因贫血、末梢毛细血管痉挛或充盈不足所致，如寒冷、惊恐、虚脱等；如若皮肤发红，生理情况一般见于运动，病理情况见于发热；皮肤黏膜黄染，可因过多食用胡萝卜、南瓜、橘子等导致，停止食用皮肤黄染逐渐消退，如是巩膜及皮肤黄染，说明黄疸。皮肤发绀，颊部、口唇、鼻尖等处青紫色，有先天性心脏病的可能。</a:t>
            </a:r>
            <a:endParaRPr lang="zh-CN" altLang="en-US" sz="24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（二）皮肤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（三）体温</a:t>
            </a:r>
            <a:endParaRPr sz="28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821815"/>
            <a:ext cx="6255385" cy="13322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早晨体温略低，下午略高，在24小时内波动幅度一般不超过1℃；运动或进食体温略高。体温37.5～38℃为低热；体温38.1～39℃为中热；体温39℃以上为高热。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（四）囟门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sz="28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843280" y="1821815"/>
            <a:ext cx="6255385" cy="13322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</a:t>
            </a:r>
            <a:r>
              <a:rPr lang="en-US" altLang="zh-CN"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sz="2400" spc="50" dirty="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前囟于1～1.5岁闭合，最迟不超过2岁。如出现前囟门凹陷、松弛，多见于脱水或重度营养不良。当出现前囟饱满隆起，常见于脑膜炎、脑炎、脑积水等疾病。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843267" y="4558754"/>
            <a:ext cx="1113367" cy="1332271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640715" y="577215"/>
            <a:ext cx="5466715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（五）淋巴结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245110" y="1301115"/>
            <a:ext cx="6853555" cy="150241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      </a:t>
            </a:r>
            <a:r>
              <a:rPr sz="2400" dirty="0">
                <a:latin typeface="+mn-ea"/>
                <a:cs typeface="+mn-ea"/>
              </a:rPr>
              <a:t>正常情况下，淋巴结较小，不易触及。正常的婴幼儿在颈旁、枕部、腹股沟处可摸到单个的软软的淋巴结，大小不超过1cm，6～7岁逐渐消失。感染时，有压痛。</a:t>
            </a:r>
            <a:endParaRPr sz="2400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      </a:t>
            </a:r>
            <a:r>
              <a:rPr lang="en-US" sz="2800" b="1" dirty="0">
                <a:latin typeface="+mj-ea"/>
                <a:ea typeface="+mj-ea"/>
                <a:cs typeface="+mn-ea"/>
              </a:rPr>
              <a:t>（六）眼</a:t>
            </a:r>
            <a:endParaRPr lang="en-US" sz="2800" b="1" dirty="0">
              <a:latin typeface="+mj-ea"/>
              <a:ea typeface="+mj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endParaRPr lang="en-US" sz="2800" b="1" dirty="0">
              <a:latin typeface="+mj-ea"/>
              <a:ea typeface="+mj-ea"/>
              <a:cs typeface="+mn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343535" y="4388485"/>
            <a:ext cx="6543040" cy="1503045"/>
          </a:xfrm>
          <a:prstGeom prst="rect">
            <a:avLst/>
          </a:prstGeom>
          <a:noFill/>
        </p:spPr>
        <p:txBody>
          <a:bodyPr wrap="square" rtlCol="0">
            <a:normAutofit fontScale="25000"/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       </a:t>
            </a:r>
            <a:r>
              <a:rPr lang="en-US" altLang="zh-CN" sz="9600" dirty="0">
                <a:solidFill>
                  <a:schemeClr val="accent2"/>
                </a:solidFill>
                <a:latin typeface="+mn-ea"/>
                <a:cs typeface="+mn-ea"/>
                <a:sym typeface="Arial" panose="020B0604020202020204" pitchFamily="34" charset="0"/>
              </a:rPr>
              <a:t>    </a:t>
            </a:r>
            <a:r>
              <a:rPr lang="en-US" altLang="zh-CN" sz="9600" dirty="0">
                <a:solidFill>
                  <a:schemeClr val="tx1"/>
                </a:solidFill>
                <a:latin typeface="+mn-ea"/>
                <a:cs typeface="+mn-ea"/>
                <a:sym typeface="Arial" panose="020B0604020202020204" pitchFamily="34" charset="0"/>
              </a:rPr>
              <a:t> 观察婴幼儿眼睑是否肿胀、下垂或出血，眼球是否突出，两瞳大小是否相等，结膜是否充血，角膜有无溃疡、浑浊或不透明点。</a:t>
            </a:r>
            <a:endParaRPr lang="en-US" altLang="zh-CN" sz="9600" dirty="0">
              <a:solidFill>
                <a:schemeClr val="tx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836930" y="577215"/>
            <a:ext cx="5270500" cy="64516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algn="l"/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（七）耳</a:t>
            </a:r>
            <a:endParaRPr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5"/>
          <p:cNvSpPr txBox="1"/>
          <p:nvPr>
            <p:custDataLst>
              <p:tags r:id="rId2"/>
            </p:custDataLst>
          </p:nvPr>
        </p:nvSpPr>
        <p:spPr>
          <a:xfrm>
            <a:off x="383540" y="1488440"/>
            <a:ext cx="6715125" cy="17106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       </a:t>
            </a:r>
            <a:r>
              <a:rPr sz="2400" dirty="0">
                <a:latin typeface="+mn-ea"/>
                <a:cs typeface="+mn-ea"/>
              </a:rPr>
              <a:t>外耳道内有局部红肿疼痛，并有耳廓牵拉痛为疖肿。如有脓液流出并有全身症状，考虑患了中耳炎。</a:t>
            </a:r>
            <a:endParaRPr sz="2400" dirty="0"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n-ea"/>
              </a:rPr>
              <a:t> </a:t>
            </a:r>
            <a:r>
              <a:rPr lang="en-US" sz="2800" b="1" dirty="0">
                <a:latin typeface="+mj-ea"/>
                <a:ea typeface="+mj-ea"/>
                <a:cs typeface="+mj-ea"/>
              </a:rPr>
              <a:t>    </a:t>
            </a:r>
            <a:r>
              <a:rPr sz="2800" b="1" dirty="0">
                <a:latin typeface="+mj-ea"/>
                <a:ea typeface="+mj-ea"/>
                <a:cs typeface="+mj-ea"/>
              </a:rPr>
              <a:t>（八）鼻</a:t>
            </a:r>
            <a:endParaRPr sz="2800" b="1" dirty="0"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lang="en-US" sz="2400" dirty="0">
                <a:latin typeface="+mn-ea"/>
                <a:cs typeface="+mj-ea"/>
              </a:rPr>
              <a:t>      </a:t>
            </a:r>
            <a:r>
              <a:rPr sz="2400" dirty="0">
                <a:latin typeface="+mn-ea"/>
                <a:cs typeface="+mj-ea"/>
              </a:rPr>
              <a:t>观察婴幼儿鼻子，黏稠发黄甚至发绿脓性分泌物，伴有鼻塞、头痛、鼻窦压痛提示患有鼻窦炎；有鼻翼扇动是缺氧较重的症状，有呼吸困难的高热性疾病；当有异物入鼻，鼻腔单侧会出现血性分泌物。</a:t>
            </a:r>
            <a:endParaRPr sz="2400" dirty="0">
              <a:latin typeface="+mn-ea"/>
              <a:cs typeface="+mj-ea"/>
            </a:endParaRPr>
          </a:p>
        </p:txBody>
      </p:sp>
      <p:sp>
        <p:nvSpPr>
          <p:cNvPr id="14" name="文本框 5"/>
          <p:cNvSpPr txBox="1"/>
          <p:nvPr>
            <p:custDataLst>
              <p:tags r:id="rId3"/>
            </p:custDataLst>
          </p:nvPr>
        </p:nvSpPr>
        <p:spPr>
          <a:xfrm>
            <a:off x="667559" y="4635632"/>
            <a:ext cx="1144640" cy="1369693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6033"/>
  <p:tag name="KSO_WM_UNIT_ID" val="custom20206033_7*i*1"/>
  <p:tag name="KSO_WM_UNIT_TYPE" val="i"/>
  <p:tag name="KSO_WM_UNIT_INDEX" val="1"/>
</p:tagLst>
</file>

<file path=ppt/tags/tag14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2"/>
  <p:tag name="KSO_WM_UNIT_TYPE" val="e"/>
  <p:tag name="KSO_WM_UNIT_INDEX" val="1"/>
  <p:tag name="KSO_WM_UNIT_PRESET_TEXT" val="01"/>
  <p:tag name="KSO_WM_TEMPLATE_CATEGORY" val="custom"/>
  <p:tag name="KSO_WM_TEMPLATE_INDEX" val="20206033"/>
  <p:tag name="KSO_WM_UNIT_ID" val="custom20206033_7*e*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7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5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5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5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16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16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16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166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74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7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86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94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9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02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06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14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18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3_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4_1"/>
  <p:tag name="KSO_WM_UNIT_TEXT_FILL_FORE_SCHEMECOLOR_INDEX" val="6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222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26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8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33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3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35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3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4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4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43.xml><?xml version="1.0" encoding="utf-8"?>
<p:tagLst xmlns:p="http://schemas.openxmlformats.org/presentationml/2006/main">
  <p:tag name="KSO_WM_UNIT_VALUE" val="1016*1355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2_1"/>
  <p:tag name="KSO_WM_UNIT_ID" val="custom20206033_9*h_d*2_1"/>
  <p:tag name="KSO_WM_TEMPLATE_CATEGORY" val="custom"/>
  <p:tag name="KSO_WM_TEMPLATE_INDEX" val="20206033"/>
  <p:tag name="KSO_WM_UNIT_SUPPORT_UNIT_TYPE" val="[&quot;d&quot;]"/>
  <p:tag name="KSO_WM_UNIT_LAYERLEVEL" val="1_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45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5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52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5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2_1"/>
</p:tagLst>
</file>

<file path=ppt/tags/tag257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58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59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VALUE" val="1016*1355"/>
  <p:tag name="KSO_WM_UNIT_HIGHLIGHT" val="0"/>
  <p:tag name="KSO_WM_UNIT_COMPATIBLE" val="0"/>
  <p:tag name="KSO_WM_UNIT_DIAGRAM_ISNUMVISUAL" val="0"/>
  <p:tag name="KSO_WM_UNIT_DIAGRAM_ISREFERUNIT" val="0"/>
  <p:tag name="KSO_WM_UNIT_TYPE" val="h_d"/>
  <p:tag name="KSO_WM_UNIT_INDEX" val="2_1"/>
  <p:tag name="KSO_WM_UNIT_ID" val="custom20206033_9*h_d*2_1"/>
  <p:tag name="KSO_WM_TEMPLATE_CATEGORY" val="custom"/>
  <p:tag name="KSO_WM_TEMPLATE_INDEX" val="20206033"/>
  <p:tag name="KSO_WM_UNIT_SUPPORT_UNIT_TYPE" val="[&quot;d&quot;]"/>
  <p:tag name="KSO_WM_UNIT_LAYERLEVEL" val="1_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6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6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67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6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6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6033"/>
  <p:tag name="KSO_WM_UNIT_ID" val="custom20206033_24*b*1"/>
  <p:tag name="KSO_WM_UNIT_ISNUMDGMTITLE" val="0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72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73.xml><?xml version="1.0" encoding="utf-8"?>
<p:tagLst xmlns:p="http://schemas.openxmlformats.org/presentationml/2006/main">
  <p:tag name="COMMONDATA" val="eyJoZGlkIjoiOTdkMWU3Zjc2YmQ5YjIzOWIzYzAzNmI5MGJlMzYyOGIifQ=="/>
  <p:tag name="KSO_WPP_MARK_KEY" val="feb67b87-9218-4510-bdec-3e099d05edea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3499</Words>
  <Application>WPS 演示</Application>
  <PresentationFormat>宽屏</PresentationFormat>
  <Paragraphs>148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Arial Unicode MS</vt:lpstr>
      <vt:lpstr>Calibri</vt:lpstr>
      <vt:lpstr>Office 主题</vt:lpstr>
      <vt:lpstr>1_Office 主题​​</vt:lpstr>
      <vt:lpstr>熟悉婴幼儿生病早期的外在特征表现</vt:lpstr>
      <vt:lpstr>一、教学目标:  知识目标： 1.了解婴幼儿婴幼儿患病的表面特征； 2.掌握辨别婴幼儿患病时的症状的正确方法。 能力目标： 1.能够掌握婴幼儿婴幼儿患病的表面特征； 2.能够辨别0～1岁、1～2岁、2～3岁的婴幼儿患病时的症状。 素质目标：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高高</cp:lastModifiedBy>
  <cp:revision>7</cp:revision>
  <dcterms:created xsi:type="dcterms:W3CDTF">2023-05-23T12:01:00Z</dcterms:created>
  <dcterms:modified xsi:type="dcterms:W3CDTF">2023-05-29T07:14:25Z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3E78DF10A00E48388012E96F23AA2795_12</vt:lpwstr>
  </property>
  <property fmtid="{D5CDD505-2E9C-101B-9397-08002B2CF9AE}" pid="3" name="KSOProductBuildVer">
    <vt:lpwstr>2052-11.1.0.14036</vt:lpwstr>
  </property>
</Properties>
</file>