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4" r:id="rId21"/>
    <p:sldId id="276" r:id="rId22"/>
    <p:sldId id="290" r:id="rId23"/>
    <p:sldId id="277" r:id="rId24"/>
    <p:sldId id="291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421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59917ba2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35F5969-FE62-4427-83CD-F301A92A432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第二章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动物的运动和行为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    </a:t>
            </a: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第三章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动物在生物圈中的作用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59917ba2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119D6C7-1891-454C-AA30-5A20B51021D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ce73adc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2b99e96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f608403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bc7961e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ce73adc1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42b99e96a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7f6084037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4bc7961ef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第二章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动物的运动和行为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    </a:t>
            </a:r>
            <a:r>
              <a:rPr lang="en-US" sz="24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第三章</a:t>
            </a: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动物在生物圈中的作用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94B43B9-33AB-1089-49AB-201C15C4DB55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E941E71-64A3-4592-A8D3-6876BDC5F1A8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07E6E12-B8C4-4BB9-B582-720A02F5A223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5ce73adc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2b99e96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7f6084037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4bc7961ef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5ce73adc1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42b99e96a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7f6084037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4bc7961ef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.png"/><Relationship Id="rId5" Type="http://schemas.openxmlformats.org/officeDocument/2006/relationships/image" Target="../media/image150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1_1#8dd0a55d6?sp=1&amp;vaa=1&amp;vcp=1&amp;vis=1&amp;pid=8bef1ebc9&amp;color=0,0,0&amp;vtp=1&amp;vaab=1&amp;bt=1&amp;bbb=1"/>
          <p:cNvSpPr/>
          <p:nvPr/>
        </p:nvSpPr>
        <p:spPr>
          <a:xfrm>
            <a:off x="539496" y="10111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（5）屈肘和伸肘：</a:t>
            </a:r>
            <a:endParaRPr lang="en-US" altLang="zh-CN" sz="2800" dirty="0"/>
          </a:p>
        </p:txBody>
      </p:sp>
      <p:graphicFrame>
        <p:nvGraphicFramePr>
          <p:cNvPr id="11" name="QB_7_BD.31_2#8dd0a55d6?colgroup=10,9,9&amp;vaa=1&amp;vcp=1&amp;vis=1&amp;pid=8bef1ebc9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470324"/>
              </p:ext>
            </p:extLst>
          </p:nvPr>
        </p:nvGraphicFramePr>
        <p:xfrm>
          <a:off x="539496" y="1692751"/>
          <a:ext cx="11100816" cy="2805496"/>
        </p:xfrm>
        <a:graphic>
          <a:graphicData uri="http://schemas.openxmlformats.org/drawingml/2006/table">
            <a:tbl>
              <a:tblPr/>
              <a:tblGrid>
                <a:gridCol w="37673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6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6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运动方式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肱二头肌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肱三头肌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屈肘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伸肘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两臂自然下垂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QB_7_AN.1_1#8dd0a55d6.blank?vaa=1&amp;vcp=1&amp;vis=1&amp;pid=8bef1ebc9&amp;color=0,0,0&amp;vpa=23&amp;vtp=1&amp;vaab=1&amp;bbb=1"/>
          <p:cNvSpPr/>
          <p:nvPr/>
        </p:nvSpPr>
        <p:spPr>
          <a:xfrm>
            <a:off x="5794915" y="221796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5" name="QB_7_AN.2_1#8dd0a55d6.blank?vaa=1&amp;vcp=1&amp;vis=1&amp;pid=8bef1ebc9&amp;color=0,0,0&amp;vpa=24&amp;vtp=1&amp;vaab=1&amp;bbb=1"/>
          <p:cNvSpPr/>
          <p:nvPr/>
        </p:nvSpPr>
        <p:spPr>
          <a:xfrm>
            <a:off x="9461658" y="221796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舒张</a:t>
            </a:r>
            <a:endParaRPr lang="en-US" altLang="zh-CN" sz="2800" dirty="0"/>
          </a:p>
        </p:txBody>
      </p:sp>
      <p:sp>
        <p:nvSpPr>
          <p:cNvPr id="6" name="QB_7_AN.3_1#8dd0a55d6.blank?vaa=1&amp;vcp=1&amp;vis=1&amp;pid=8bef1ebc9&amp;color=0,0,0&amp;vpa=25&amp;vtp=1&amp;vaab=1&amp;bbb=1"/>
          <p:cNvSpPr/>
          <p:nvPr/>
        </p:nvSpPr>
        <p:spPr>
          <a:xfrm>
            <a:off x="5794915" y="278444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舒张</a:t>
            </a:r>
            <a:endParaRPr lang="en-US" altLang="zh-CN" sz="2800" dirty="0"/>
          </a:p>
        </p:txBody>
      </p:sp>
      <p:sp>
        <p:nvSpPr>
          <p:cNvPr id="7" name="QB_7_AN.4_1#8dd0a55d6.blank?vaa=1&amp;vcp=1&amp;vis=1&amp;pid=8bef1ebc9&amp;color=0,0,0&amp;vpa=26&amp;vtp=1&amp;vaab=1&amp;bbb=1"/>
          <p:cNvSpPr/>
          <p:nvPr/>
        </p:nvSpPr>
        <p:spPr>
          <a:xfrm>
            <a:off x="9461658" y="278444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8" name="QB_7_AN.5_1#8dd0a55d6.blank?vaa=1&amp;vcp=1&amp;vis=1&amp;pid=8bef1ebc9&amp;color=0,0,0&amp;vpa=27&amp;vtp=1&amp;vaab=1&amp;bbb=1"/>
          <p:cNvSpPr/>
          <p:nvPr/>
        </p:nvSpPr>
        <p:spPr>
          <a:xfrm>
            <a:off x="5794915" y="335092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舒张</a:t>
            </a:r>
            <a:endParaRPr lang="en-US" altLang="zh-CN" sz="2800" dirty="0"/>
          </a:p>
        </p:txBody>
      </p:sp>
      <p:sp>
        <p:nvSpPr>
          <p:cNvPr id="9" name="QB_7_AN.6_1#8dd0a55d6.blank?vaa=1&amp;vcp=1&amp;vis=1&amp;pid=8bef1ebc9&amp;color=0,0,0&amp;vpa=28&amp;vtp=1&amp;vaab=1&amp;bbb=1"/>
          <p:cNvSpPr/>
          <p:nvPr/>
        </p:nvSpPr>
        <p:spPr>
          <a:xfrm>
            <a:off x="9461658" y="335092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舒张</a:t>
            </a:r>
            <a:endParaRPr lang="en-US" altLang="zh-CN" sz="2800" dirty="0"/>
          </a:p>
        </p:txBody>
      </p:sp>
      <p:sp>
        <p:nvSpPr>
          <p:cNvPr id="10" name="QB_7_AN.7_1#8dd0a55d6.blank?vaa=1&amp;vcp=1&amp;vis=1&amp;pid=8bef1ebc9&amp;color=0,0,0&amp;vpa=29&amp;vtp=1&amp;vaab=1&amp;bbb=1"/>
          <p:cNvSpPr/>
          <p:nvPr/>
        </p:nvSpPr>
        <p:spPr>
          <a:xfrm>
            <a:off x="5794915" y="391741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3" name="QB_7_AN.8_1#8dd0a55d6.blank?vaa=1&amp;vcp=1&amp;vis=1&amp;pid=8bef1ebc9&amp;color=0,0,0&amp;vpa=30&amp;vtp=1&amp;vaab=1&amp;bbb=1"/>
          <p:cNvSpPr/>
          <p:nvPr/>
        </p:nvSpPr>
        <p:spPr>
          <a:xfrm>
            <a:off x="9461658" y="391741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12" name="QB_7_BD.40_1#0bd1e8e32?vaa=1&amp;vcp=1&amp;vis=1&amp;pid=8bef1ebc9&amp;color=0,0,0&amp;vtp=1&amp;vaab=1&amp;bbb=1&amp;hb=1"/>
          <p:cNvSpPr/>
          <p:nvPr/>
        </p:nvSpPr>
        <p:spPr>
          <a:xfrm>
            <a:off x="539496" y="462645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）动物的运动不仅需要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系统来完成，还需要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系统来调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节与控制，所需能量有赖于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等系统的配合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3" name="QB_7_AN.41_1#0bd1e8e32.blank?vaa=1&amp;vcp=1&amp;vis=1&amp;pid=8bef1ebc9&amp;color=0,0,0&amp;vpa=31&amp;vtp=1&amp;vaab=1&amp;bbb=1"/>
          <p:cNvSpPr/>
          <p:nvPr/>
        </p:nvSpPr>
        <p:spPr>
          <a:xfrm>
            <a:off x="4639215" y="459597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运动</a:t>
            </a:r>
            <a:endParaRPr lang="en-US" altLang="zh-CN" sz="2800" dirty="0"/>
          </a:p>
        </p:txBody>
      </p:sp>
      <p:sp>
        <p:nvSpPr>
          <p:cNvPr id="14" name="QB_7_AN.42_1#0bd1e8e32.blank?vaa=1&amp;vcp=1&amp;vis=1&amp;pid=8bef1ebc9&amp;color=0,0,0&amp;vpa=32&amp;vtp=1&amp;vaab=1&amp;bbb=1"/>
          <p:cNvSpPr/>
          <p:nvPr/>
        </p:nvSpPr>
        <p:spPr>
          <a:xfrm>
            <a:off x="8906414" y="459597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</a:t>
            </a:r>
            <a:endParaRPr lang="en-US" altLang="zh-CN" sz="2800" dirty="0"/>
          </a:p>
        </p:txBody>
      </p:sp>
      <p:sp>
        <p:nvSpPr>
          <p:cNvPr id="15" name="QB_7_AN.43_1#0bd1e8e32.blank?vaa=1&amp;vcp=1&amp;vis=1&amp;pid=8bef1ebc9&amp;color=0,0,0&amp;vpa=33&amp;vtp=1&amp;vaab=1&amp;bbb=1"/>
          <p:cNvSpPr/>
          <p:nvPr/>
        </p:nvSpPr>
        <p:spPr>
          <a:xfrm>
            <a:off x="4817015" y="5222716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消化、呼吸、循环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3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4_1#66d0679f5?vaa=1&amp;vcp=1&amp;vis=1&amp;pid=150b31934&amp;color=0,0,0&amp;vtp=1&amp;vaab=1&amp;bt=1&amp;bbb=1"/>
          <p:cNvSpPr/>
          <p:nvPr/>
        </p:nvSpPr>
        <p:spPr>
          <a:xfrm>
            <a:off x="539496" y="12260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动物的行为：动物体在内外刺激下所产生的活动表现。</a:t>
            </a:r>
            <a:endParaRPr lang="en-US" altLang="zh-CN" sz="2800" dirty="0"/>
          </a:p>
        </p:txBody>
      </p:sp>
      <p:sp>
        <p:nvSpPr>
          <p:cNvPr id="3" name="QO_7_BD.45_1#12b155f8b?vaa=1&amp;vcp=1&amp;vis=1&amp;pid=66d0679f5&amp;color=0,0,0&amp;vtp=1&amp;vaab=1&amp;bbb=1"/>
          <p:cNvSpPr/>
          <p:nvPr/>
        </p:nvSpPr>
        <p:spPr>
          <a:xfrm>
            <a:off x="539496" y="184594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（1）按行为获得途径分类</a:t>
            </a:r>
            <a:endParaRPr lang="en-US" altLang="zh-CN" sz="2800" dirty="0"/>
          </a:p>
        </p:txBody>
      </p:sp>
      <p:sp>
        <p:nvSpPr>
          <p:cNvPr id="4" name="QB_8_BD.46_1#2187093e5?vaa=1&amp;vcp=1&amp;vis=1&amp;pid=12b155f8b&amp;color=0,0,0&amp;vtp=1&amp;vaab=1&amp;bbb=1&amp;hb=1"/>
          <p:cNvSpPr/>
          <p:nvPr/>
        </p:nvSpPr>
        <p:spPr>
          <a:xfrm>
            <a:off x="539496" y="247542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①先天性行为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：动物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的，由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所决定，适应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的环境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，是无脊椎动物行为的主要形式。</a:t>
            </a:r>
            <a:endParaRPr lang="en-US" altLang="zh-CN" sz="2800" dirty="0"/>
          </a:p>
        </p:txBody>
      </p:sp>
      <p:sp>
        <p:nvSpPr>
          <p:cNvPr id="5" name="QB_8_AN.1_1#2187093e5.blank?vaa=1&amp;vcp=1&amp;vis=1&amp;pid=12b155f8b&amp;color=0,0,0&amp;vpa=34&amp;vtp=1&amp;vaab=1&amp;bbb=1"/>
          <p:cNvSpPr/>
          <p:nvPr/>
        </p:nvSpPr>
        <p:spPr>
          <a:xfrm>
            <a:off x="3750215" y="244494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生来就有</a:t>
            </a:r>
            <a:endParaRPr lang="en-US" altLang="zh-CN" sz="2800" dirty="0"/>
          </a:p>
        </p:txBody>
      </p:sp>
      <p:sp>
        <p:nvSpPr>
          <p:cNvPr id="6" name="QB_8_AN.2_1#2187093e5.blank?vaa=1&amp;vcp=1&amp;vis=1&amp;pid=12b155f8b&amp;color=0,0,0&amp;vpa=35&amp;vtp=1&amp;vaab=1&amp;bbb=1"/>
          <p:cNvSpPr/>
          <p:nvPr/>
        </p:nvSpPr>
        <p:spPr>
          <a:xfrm>
            <a:off x="6595014" y="2444940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体内遗传物质</a:t>
            </a:r>
            <a:endParaRPr lang="en-US" altLang="zh-CN" sz="2800" dirty="0"/>
          </a:p>
        </p:txBody>
      </p:sp>
      <p:sp>
        <p:nvSpPr>
          <p:cNvPr id="7" name="QB_8_AN.3_1#2187093e5.blank?vaa=1&amp;vcp=1&amp;vis=1&amp;pid=12b155f8b&amp;color=0,0,0&amp;vpa=36&amp;vtp=1&amp;vaab=1&amp;bbb=1"/>
          <p:cNvSpPr/>
          <p:nvPr/>
        </p:nvSpPr>
        <p:spPr>
          <a:xfrm>
            <a:off x="549815" y="307168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相对稳定</a:t>
            </a:r>
            <a:endParaRPr lang="en-US" altLang="zh-CN" sz="2800" dirty="0"/>
          </a:p>
        </p:txBody>
      </p:sp>
      <p:sp>
        <p:nvSpPr>
          <p:cNvPr id="8" name="QB_8_BD.50_1#eb43a9014?vaa=1&amp;vcp=1&amp;vis=1&amp;pid=12b155f8b&amp;color=0,0,0&amp;vtp=1&amp;vaab=1&amp;bbb=1&amp;hb=1"/>
          <p:cNvSpPr/>
          <p:nvPr/>
        </p:nvSpPr>
        <p:spPr>
          <a:xfrm>
            <a:off x="539496" y="37524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②学习行为：在遗传因素的基础上，通过环境因素的作用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而获得的行为，适应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一般来说，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动物越高等，学习能力越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，学习行为越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8_AN.51_1#eb43a9014.blank?vaa=1&amp;vcp=1&amp;vis=1&amp;pid=12b155f8b&amp;color=0,0,0&amp;vpa=37&amp;vtp=1&amp;vaab=1&amp;bbb=1&amp;hb=1"/>
          <p:cNvSpPr/>
          <p:nvPr/>
        </p:nvSpPr>
        <p:spPr>
          <a:xfrm>
            <a:off x="539496" y="3721925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生活经验</a:t>
            </a:r>
            <a:endParaRPr lang="en-US" altLang="zh-CN" sz="2800" dirty="0"/>
          </a:p>
        </p:txBody>
      </p:sp>
      <p:sp>
        <p:nvSpPr>
          <p:cNvPr id="10" name="QB_8_AN.52_1#eb43a9014.blank?vaa=1&amp;vcp=1&amp;vis=1&amp;pid=12b155f8b&amp;color=0,0,0&amp;vpa=38&amp;vtp=1&amp;vaab=1&amp;bbb=1"/>
          <p:cNvSpPr/>
          <p:nvPr/>
        </p:nvSpPr>
        <p:spPr>
          <a:xfrm>
            <a:off x="1438815" y="436962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</a:t>
            </a:r>
            <a:endParaRPr lang="en-US" altLang="zh-CN" sz="2800" dirty="0"/>
          </a:p>
        </p:txBody>
      </p:sp>
      <p:sp>
        <p:nvSpPr>
          <p:cNvPr id="11" name="QB_8_AN.53_1#eb43a9014.blank?vaa=1&amp;vcp=1&amp;vis=1&amp;pid=12b155f8b&amp;color=0,0,0&amp;vpa=39&amp;vtp=1&amp;vaab=1&amp;bbb=1"/>
          <p:cNvSpPr/>
          <p:nvPr/>
        </p:nvSpPr>
        <p:spPr>
          <a:xfrm>
            <a:off x="5706015" y="4369625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不断变化的复杂</a:t>
            </a:r>
            <a:endParaRPr lang="en-US" altLang="zh-CN" sz="2800" dirty="0"/>
          </a:p>
        </p:txBody>
      </p:sp>
      <p:sp>
        <p:nvSpPr>
          <p:cNvPr id="12" name="QB_8_AN.54_1#eb43a9014.blank?vaa=1&amp;vcp=1&amp;vis=1&amp;pid=12b155f8b&amp;color=0,0,0&amp;vpa=40&amp;vtp=1&amp;vaab=1"/>
          <p:cNvSpPr/>
          <p:nvPr/>
        </p:nvSpPr>
        <p:spPr>
          <a:xfrm>
            <a:off x="4461415" y="499637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强</a:t>
            </a:r>
            <a:endParaRPr lang="en-US" altLang="zh-CN" sz="2800" dirty="0"/>
          </a:p>
        </p:txBody>
      </p:sp>
      <p:sp>
        <p:nvSpPr>
          <p:cNvPr id="13" name="QB_8_AN.55_1#eb43a9014.blank?vaa=1&amp;vcp=1&amp;vis=1&amp;pid=12b155f8b&amp;color=0,0,0&amp;vpa=41&amp;vtp=1&amp;vaab=1&amp;bbb=1"/>
          <p:cNvSpPr/>
          <p:nvPr/>
        </p:nvSpPr>
        <p:spPr>
          <a:xfrm>
            <a:off x="7306214" y="499637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复杂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56_1#60aa77e28?vaa=1&amp;vcp=1&amp;vis=1&amp;pid=66d0679f5&amp;color=0,0,0&amp;mp=1&amp;vtp=1&amp;vaab=1&amp;bt=1&amp;bbb=1&amp;hb=1"/>
          <p:cNvSpPr/>
          <p:nvPr/>
        </p:nvSpPr>
        <p:spPr>
          <a:xfrm>
            <a:off x="539496" y="15539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（2）按功能大致可分为取食行为、领域行为、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攻击行为（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之间的攻击斗争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）、防御行为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（往往发生在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动物之间）、繁殖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、节律行为、社会行为。</a:t>
            </a:r>
            <a:endParaRPr lang="en-US" altLang="zh-CN" sz="2800" dirty="0"/>
          </a:p>
        </p:txBody>
      </p:sp>
      <p:sp>
        <p:nvSpPr>
          <p:cNvPr id="3" name="QB_7_AN.1_1#60aa77e28.blank?vaa=1&amp;vcp=1&amp;vis=1&amp;pid=66d0679f5&amp;color=0,0,0&amp;mp=1&amp;vpa=42&amp;vtp=1&amp;vaab=1&amp;bbb=1"/>
          <p:cNvSpPr/>
          <p:nvPr/>
        </p:nvSpPr>
        <p:spPr>
          <a:xfrm>
            <a:off x="9617614" y="152349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同种</a:t>
            </a:r>
            <a:endParaRPr lang="en-US" altLang="zh-CN" sz="2800" dirty="0"/>
          </a:p>
        </p:txBody>
      </p:sp>
      <p:sp>
        <p:nvSpPr>
          <p:cNvPr id="4" name="QB_7_AN.2_1#60aa77e28.blank?vaa=1&amp;vcp=1&amp;vis=1&amp;pid=66d0679f5&amp;color=0,0,0&amp;mp=1&amp;vpa=43&amp;vtp=1&amp;vaab=1&amp;bbb=1"/>
          <p:cNvSpPr/>
          <p:nvPr/>
        </p:nvSpPr>
        <p:spPr>
          <a:xfrm>
            <a:off x="7306214" y="217119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不同种</a:t>
            </a:r>
            <a:endParaRPr lang="en-US" altLang="zh-CN" sz="2800" dirty="0"/>
          </a:p>
        </p:txBody>
      </p:sp>
      <p:sp>
        <p:nvSpPr>
          <p:cNvPr id="5" name="QB_7_BD.59_1#a32d532fe?sp=1&amp;vaa=1&amp;vcp=1&amp;vis=1&amp;pid=66d0679f5&amp;color=0,0,0&amp;vtp=1&amp;vaab=1&amp;bbb=1&amp;hb=1"/>
          <p:cNvSpPr/>
          <p:nvPr/>
        </p:nvSpPr>
        <p:spPr>
          <a:xfrm>
            <a:off x="539496" y="348227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（3）社会行为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特征：群体内部往往形成一定的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，成员之间有明确的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的群体还形成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60_1#a32d532fe.blank?vaa=1&amp;vcp=1&amp;vis=1&amp;pid=66d0679f5&amp;color=0,0,0&amp;vpa=44&amp;vtp=1&amp;vaab=1&amp;bbb=1"/>
          <p:cNvSpPr/>
          <p:nvPr/>
        </p:nvSpPr>
        <p:spPr>
          <a:xfrm>
            <a:off x="5528215" y="409949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组织</a:t>
            </a:r>
            <a:endParaRPr lang="en-US" altLang="zh-CN" sz="2800" dirty="0"/>
          </a:p>
        </p:txBody>
      </p:sp>
      <p:sp>
        <p:nvSpPr>
          <p:cNvPr id="7" name="QB_7_AN.61_1#a32d532fe.blank?vaa=1&amp;vcp=1&amp;vis=1&amp;pid=66d0679f5&amp;color=0,0,0&amp;vpa=45&amp;vtp=1&amp;vaab=1&amp;bbb=1"/>
          <p:cNvSpPr/>
          <p:nvPr/>
        </p:nvSpPr>
        <p:spPr>
          <a:xfrm>
            <a:off x="9795414" y="409949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分工</a:t>
            </a:r>
            <a:endParaRPr lang="en-US" altLang="zh-CN" sz="2800" dirty="0"/>
          </a:p>
        </p:txBody>
      </p:sp>
      <p:sp>
        <p:nvSpPr>
          <p:cNvPr id="8" name="QB_7_AN.62_1#a32d532fe.blank?vaa=1&amp;vcp=1&amp;vis=1&amp;pid=66d0679f5&amp;color=0,0,0&amp;vpa=46&amp;vtp=1&amp;vaab=1&amp;bbb=1"/>
          <p:cNvSpPr/>
          <p:nvPr/>
        </p:nvSpPr>
        <p:spPr>
          <a:xfrm>
            <a:off x="2683414" y="472624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63_1#186fa6e2a?vaa=1&amp;vcp=1&amp;vis=1&amp;pid=150b31934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研究动物行为的方法。</a:t>
            </a:r>
            <a:endParaRPr lang="en-US" altLang="zh-CN" sz="2800" dirty="0"/>
          </a:p>
        </p:txBody>
      </p:sp>
      <p:sp>
        <p:nvSpPr>
          <p:cNvPr id="3" name="QB_7_BD.64_1#ead79aba0?vaa=1&amp;vcp=1&amp;vis=1&amp;pid=186fa6e2a&amp;color=0,0,0&amp;vtp=1&amp;vaab=1&amp;bbb=1"/>
          <p:cNvSpPr/>
          <p:nvPr/>
        </p:nvSpPr>
        <p:spPr>
          <a:xfrm>
            <a:off x="539496" y="118209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观察法：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或影响最小。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（2）实验法：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，在设计的实验条件下进行。</a:t>
            </a:r>
            <a:endParaRPr lang="en-US" altLang="zh-CN" sz="2800" dirty="0"/>
          </a:p>
        </p:txBody>
      </p:sp>
      <p:sp>
        <p:nvSpPr>
          <p:cNvPr id="4" name="QB_7_AN.1_1#ead79aba0.blank?vaa=1&amp;vcp=1&amp;vis=1&amp;pid=186fa6e2a&amp;color=0,0,0&amp;vpa=47&amp;vtp=1&amp;vaab=1&amp;bbb=1"/>
          <p:cNvSpPr/>
          <p:nvPr/>
        </p:nvSpPr>
        <p:spPr>
          <a:xfrm>
            <a:off x="2861214" y="1151617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不施加任何影响</a:t>
            </a:r>
            <a:endParaRPr lang="en-US" altLang="zh-CN" sz="2800" dirty="0"/>
          </a:p>
        </p:txBody>
      </p:sp>
      <p:sp>
        <p:nvSpPr>
          <p:cNvPr id="6" name="QB_7_AN.2_1#ead79aba0.blank?vaa=1&amp;vcp=1&amp;vis=1&amp;pid=186fa6e2a&amp;color=0,0,0&amp;vpa=48&amp;vtp=1&amp;vaab=1&amp;bbb=1"/>
          <p:cNvSpPr/>
          <p:nvPr/>
        </p:nvSpPr>
        <p:spPr>
          <a:xfrm>
            <a:off x="2861214" y="177836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施加影响</a:t>
            </a:r>
            <a:endParaRPr lang="en-US" altLang="zh-CN" sz="2800" dirty="0"/>
          </a:p>
        </p:txBody>
      </p:sp>
      <p:sp>
        <p:nvSpPr>
          <p:cNvPr id="7" name="QB_6_BD.68_1#499eee15e?sp=1&amp;vaa=1&amp;vcp=1&amp;vis=1&amp;pid=150b31934&amp;color=0,0,0&amp;vtp=1&amp;vaab=1&amp;bbb=1"/>
          <p:cNvSpPr/>
          <p:nvPr/>
        </p:nvSpPr>
        <p:spPr>
          <a:xfrm>
            <a:off x="539496" y="2459082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动物在生物圈中的作用。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（1）在生态系统中，生物的种类、各种生物的数量和所占的比例总是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维持在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的状态，这种现象就叫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（2）多种多样的动物在维持生态平衡中起着重要作用。促进生态系统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的物质循环。帮助植物传粉、传播种子。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（3）当某种动物数量过多时，也会对植物造成危害，如蝗灾、蚜虫等。</a:t>
            </a:r>
            <a:endParaRPr lang="en-US" altLang="zh-CN" sz="2800" dirty="0"/>
          </a:p>
        </p:txBody>
      </p:sp>
      <p:sp>
        <p:nvSpPr>
          <p:cNvPr id="11" name="QB_6_AN.69_1#499eee15e.blank?vaa=1&amp;vcp=1&amp;vis=1&amp;pid=150b31934&amp;color=0,0,0&amp;vpa=49&amp;vtp=1&amp;vaab=1&amp;bbb=1"/>
          <p:cNvSpPr/>
          <p:nvPr/>
        </p:nvSpPr>
        <p:spPr>
          <a:xfrm>
            <a:off x="1616614" y="372400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相对稳定</a:t>
            </a:r>
            <a:endParaRPr lang="en-US" altLang="zh-CN" sz="2800" dirty="0"/>
          </a:p>
        </p:txBody>
      </p:sp>
      <p:sp>
        <p:nvSpPr>
          <p:cNvPr id="12" name="QB_6_AN.70_1#499eee15e.blank?vaa=1&amp;vcp=1&amp;vis=1&amp;pid=150b31934&amp;color=0,0,0&amp;vpa=50&amp;vtp=1&amp;vaab=1&amp;bbb=1"/>
          <p:cNvSpPr/>
          <p:nvPr/>
        </p:nvSpPr>
        <p:spPr>
          <a:xfrm>
            <a:off x="6950614" y="372400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生态平衡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11" grpId="0" build="p" animBg="1"/>
      <p:bldP spid="1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f9fd9de0?vcp=1&amp;pid=42b99e96a&amp;color=0,170,129&amp;vtp=1&amp;vaab=1&amp;bt=1&amp;bbb=1"/>
          <p:cNvSpPr/>
          <p:nvPr/>
        </p:nvSpPr>
        <p:spPr>
          <a:xfrm>
            <a:off x="539496" y="554400"/>
            <a:ext cx="11109960" cy="10871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15" name="QB_6_BD.71_1#a58932a6f?colgroup=3,7,18&amp;vaa=1&amp;vcp=1&amp;vis=1&amp;pid=5f9fd9de0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128789"/>
              </p:ext>
            </p:extLst>
          </p:nvPr>
        </p:nvGraphicFramePr>
        <p:xfrm>
          <a:off x="539496" y="1327576"/>
          <a:ext cx="11091672" cy="3428556"/>
        </p:xfrm>
        <a:graphic>
          <a:graphicData uri="http://schemas.openxmlformats.org/drawingml/2006/table">
            <a:tbl>
              <a:tblPr/>
              <a:tblGrid>
                <a:gridCol w="128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9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12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89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关节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结构模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7400"/>
                        </a:lnSpc>
                      </a:pPr>
                      <a:r>
                        <a:rPr lang="en-US" altLang="zh-CN" sz="97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关节由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关节面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关节囊和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关节腔组成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图中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使关节牢固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使关节灵活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关节在运动中起到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的作用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71_2#a58932a6f.table_image?tii=1&amp;vaa=1&amp;vcp=1&amp;vis=1&amp;pid=5f9fd9de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4036" y="2328654"/>
            <a:ext cx="1490472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72_1#a58932a6f.blank?vaa=1&amp;vcp=1&amp;vis=1&amp;pid=5f9fd9de0&amp;color=0,0,0&amp;vpa=51&amp;vtp=1&amp;vaab=1&amp;bbb=1"/>
          <p:cNvSpPr/>
          <p:nvPr/>
        </p:nvSpPr>
        <p:spPr>
          <a:xfrm>
            <a:off x="7212607" y="1916507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①、④</a:t>
            </a:r>
            <a:endParaRPr lang="en-US" altLang="zh-CN" sz="2800" dirty="0"/>
          </a:p>
        </p:txBody>
      </p:sp>
      <p:sp>
        <p:nvSpPr>
          <p:cNvPr id="6" name="QB_6_AN.73_1#a58932a6f.blank?vaa=1&amp;vcp=1&amp;vis=1&amp;pid=5f9fd9de0&amp;color=0,0,0&amp;vpa=52&amp;vtp=1&amp;vaab=1"/>
          <p:cNvSpPr/>
          <p:nvPr/>
        </p:nvSpPr>
        <p:spPr>
          <a:xfrm>
            <a:off x="5303825" y="248454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7" name="QB_6_AN.74_1#a58932a6f.blank?vaa=1&amp;vcp=1&amp;vis=1&amp;pid=5f9fd9de0&amp;color=0,0,0&amp;vpa=53&amp;vtp=1&amp;vaab=1"/>
          <p:cNvSpPr/>
          <p:nvPr/>
        </p:nvSpPr>
        <p:spPr>
          <a:xfrm>
            <a:off x="8160314" y="248454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8" name="QB_6_AN.75_1#a58932a6f.blank?vaa=1&amp;vcp=1&amp;vis=1&amp;pid=5f9fd9de0&amp;color=0,0,0&amp;vpa=54&amp;vtp=1&amp;vaab=1"/>
          <p:cNvSpPr/>
          <p:nvPr/>
        </p:nvSpPr>
        <p:spPr>
          <a:xfrm>
            <a:off x="6857007" y="3034107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9" name="QB_6_AN.76_1#a58932a6f.blank?vaa=1&amp;vcp=1&amp;vis=1&amp;pid=5f9fd9de0&amp;color=0,0,0&amp;vpa=55&amp;vtp=1&amp;vaab=1"/>
          <p:cNvSpPr/>
          <p:nvPr/>
        </p:nvSpPr>
        <p:spPr>
          <a:xfrm>
            <a:off x="10436037" y="3068143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endParaRPr lang="en-US" altLang="zh-CN" sz="2800" dirty="0"/>
          </a:p>
        </p:txBody>
      </p:sp>
      <p:sp>
        <p:nvSpPr>
          <p:cNvPr id="10" name="QB_6_AN.77_1#a58932a6f.blank?vaa=1&amp;vcp=1&amp;vis=1&amp;pid=5f9fd9de0&amp;color=0,0,0&amp;vpa=56&amp;vtp=1&amp;vaab=1&amp;bbb=1"/>
          <p:cNvSpPr/>
          <p:nvPr/>
        </p:nvSpPr>
        <p:spPr>
          <a:xfrm>
            <a:off x="8635007" y="413164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支点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QB_6_BD.78_1#a58932a6f?colgroup=3,7,18&amp;vaa=1&amp;vcp=1&amp;vis=1&amp;pid=5f9fd9de0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5604362"/>
                  </p:ext>
                </p:extLst>
              </p:nvPr>
            </p:nvGraphicFramePr>
            <p:xfrm>
              <a:off x="539496" y="2345912"/>
              <a:ext cx="11091672" cy="2870772"/>
            </p:xfrm>
            <a:graphic>
              <a:graphicData uri="http://schemas.openxmlformats.org/drawingml/2006/table">
                <a:tbl>
                  <a:tblPr/>
                  <a:tblGrid>
                    <a:gridCol w="12801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992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8122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331212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屈肘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与伸肘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示意图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700"/>
                            </a:lnSpc>
                          </a:pPr>
                          <a:r>
                            <a:rPr lang="en-US" altLang="zh-CN" sz="60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屈肘时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［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］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收缩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［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］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舒张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>
                            <a:solidFill>
                              <a:srgbClr val="000000"/>
                            </a:solidFill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（2）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由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和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构成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通过后者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楷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附着在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____________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骨上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QB_6_BD.78_1#a58932a6f?colgroup=3,7,18&amp;vaa=1&amp;vcp=1&amp;vis=1&amp;pid=5f9fd9de0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5604362"/>
                  </p:ext>
                </p:extLst>
              </p:nvPr>
            </p:nvGraphicFramePr>
            <p:xfrm>
              <a:off x="539496" y="2345912"/>
              <a:ext cx="11091672" cy="2870772"/>
            </p:xfrm>
            <a:graphic>
              <a:graphicData uri="http://schemas.openxmlformats.org/drawingml/2006/table">
                <a:tbl>
                  <a:tblPr/>
                  <a:tblGrid>
                    <a:gridCol w="12801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9992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8122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331212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屈肘</a:t>
                          </a:r>
                        </a:p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与伸肘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示意图</a:t>
                          </a:r>
                          <a:endParaRPr lang="en-US" altLang="zh-CN" sz="12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0700"/>
                            </a:lnSpc>
                          </a:pPr>
                          <a:r>
                            <a:rPr lang="en-US" altLang="zh-CN" sz="605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2880" t="-25065" r="-179" b="-47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QB_6_BD.78_2#a58932a6f.table_image?tii=2&amp;vaa=1&amp;vcp=1&amp;vis=1&amp;pid=5f9fd9de0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7400" y="3443002"/>
            <a:ext cx="2523744" cy="121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79_1#a58932a6f.blank?vaa=1&amp;vcp=1&amp;vis=1&amp;pid=5f9fd9de0&amp;color=0,0,0&amp;mp=1&amp;vpa=57&amp;vtp=1&amp;vaab=1&amp;bbb=1"/>
              <p:cNvSpPr/>
              <p:nvPr/>
            </p:nvSpPr>
            <p:spPr>
              <a:xfrm>
                <a:off x="7213401" y="2997231"/>
                <a:ext cx="354013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6_AN.79_1#a58932a6f.blank?vaa=1&amp;vcp=1&amp;vis=1&amp;pid=5f9fd9de0&amp;color=0,0,0&amp;mp=1&amp;vpa=57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3401" y="2997231"/>
                <a:ext cx="354013" cy="40284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80_1#a58932a6f.blank?vaa=1&amp;vcp=1&amp;vis=1&amp;pid=5f9fd9de0&amp;color=0,0,0&amp;mp=1&amp;vpa=58&amp;vtp=1&amp;vaab=1&amp;bbb=1"/>
          <p:cNvSpPr/>
          <p:nvPr/>
        </p:nvSpPr>
        <p:spPr>
          <a:xfrm>
            <a:off x="8004769" y="2955162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肱二头肌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AN.81_1#a58932a6f.blank?vaa=1&amp;vcp=1&amp;vis=1&amp;pid=5f9fd9de0&amp;color=0,0,0&amp;mp=1&amp;vpa=59&amp;vtp=1&amp;vaab=1&amp;bbb=1"/>
              <p:cNvSpPr/>
              <p:nvPr/>
            </p:nvSpPr>
            <p:spPr>
              <a:xfrm>
                <a:off x="5354438" y="3562120"/>
                <a:ext cx="376238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6_AN.81_1#a58932a6f.blank?vaa=1&amp;vcp=1&amp;vis=1&amp;pid=5f9fd9de0&amp;color=0,0,0&amp;mp=1&amp;vpa=59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4438" y="3562120"/>
                <a:ext cx="376238" cy="40284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82_1#a58932a6f.blank?vaa=1&amp;vcp=1&amp;vis=1&amp;pid=5f9fd9de0&amp;color=0,0,0&amp;mp=1&amp;vpa=60&amp;vtp=1&amp;vaab=1&amp;bbb=1"/>
          <p:cNvSpPr/>
          <p:nvPr/>
        </p:nvSpPr>
        <p:spPr>
          <a:xfrm>
            <a:off x="6159177" y="3514217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肱三头肌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8" name="QB_6_AN.83_1#a58932a6f.blank?vaa=1&amp;vcp=1&amp;vis=1&amp;pid=5f9fd9de0&amp;color=0,0,0&amp;mp=1&amp;vpa=61&amp;vtp=1&amp;vaab=1&amp;bbb=1"/>
          <p:cNvSpPr/>
          <p:nvPr/>
        </p:nvSpPr>
        <p:spPr>
          <a:xfrm>
            <a:off x="6306145" y="40529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肌腹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9" name="QB_6_AN.84_1#a58932a6f.blank?vaa=1&amp;vcp=1&amp;vis=1&amp;pid=5f9fd9de0&amp;color=0,0,0&amp;mp=1&amp;vpa=62&amp;vtp=1&amp;vaab=1&amp;bbb=1"/>
          <p:cNvSpPr/>
          <p:nvPr/>
        </p:nvSpPr>
        <p:spPr>
          <a:xfrm>
            <a:off x="7728544" y="40529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肌腱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6_AN.85_1#a58932a6f.blank?vaa=1&amp;vcp=1&amp;vis=1&amp;pid=5f9fd9de0&amp;color=0,0,0&amp;mp=1&amp;vpa=63&amp;vtp=1&amp;vaab=1&amp;bbb=1"/>
          <p:cNvSpPr/>
          <p:nvPr/>
        </p:nvSpPr>
        <p:spPr>
          <a:xfrm>
            <a:off x="5968006" y="4591685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相邻的两块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2" name="QB_6_BD.78_1#a58932a6f?colgroup=3,7,18&amp;vaa=1&amp;vcp=1&amp;vis=1&amp;pid=5f9fd9de0&amp;color=0,0,0&amp;mp=1&amp;vtp=1&amp;vaab=1&amp;bt=1&amp;bbb=1">
            <a:extLst>
              <a:ext uri="{FF2B5EF4-FFF2-40B4-BE49-F238E27FC236}">
                <a16:creationId xmlns:a16="http://schemas.microsoft.com/office/drawing/2014/main" id="{2A222530-1928-9F72-9579-93A5867A5722}"/>
              </a:ext>
            </a:extLst>
          </p:cNvPr>
          <p:cNvSpPr txBox="1"/>
          <p:nvPr/>
        </p:nvSpPr>
        <p:spPr>
          <a:xfrm>
            <a:off x="10913023" y="16375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QB_7_BD.89_1#988d44d9c?htil=2&amp;vaa=1&amp;vcp=1&amp;vis=1&amp;pid=23a14616e&amp;color=0,0,0&amp;vtp=1&amp;vaab=1&amp;bbb=1&amp;hb=1&amp;hs=1">
            <a:extLst>
              <a:ext uri="{FF2B5EF4-FFF2-40B4-BE49-F238E27FC236}">
                <a16:creationId xmlns:a16="http://schemas.microsoft.com/office/drawing/2014/main" id="{E916FA8F-4F74-1CB4-24CC-E0148BB8BDD7}"/>
              </a:ext>
            </a:extLst>
          </p:cNvPr>
          <p:cNvSpPr/>
          <p:nvPr/>
        </p:nvSpPr>
        <p:spPr>
          <a:xfrm>
            <a:off x="539995" y="4454189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会是直线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为了使蚂蚁尽快寻找到食物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要选择比较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的木条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2" name="C_5_BD#3a0873a75?vcp=1&amp;pid=42b99e96a&amp;color=0,170,129&amp;vtp=1&amp;vaab=1&amp;bt=1&amp;bbb=1"/>
          <p:cNvSpPr/>
          <p:nvPr/>
        </p:nvSpPr>
        <p:spPr>
          <a:xfrm>
            <a:off x="539496" y="554400"/>
            <a:ext cx="11109960" cy="10871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/>
          </a:p>
        </p:txBody>
      </p:sp>
      <p:sp>
        <p:nvSpPr>
          <p:cNvPr id="3" name="QO_6_BD.86_1#23a14616e?sp=1&amp;vaa=1&amp;vcp=1&amp;vis=1&amp;pid=3a0873a75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探究蚂蚁的通讯</a:t>
            </a:r>
            <a:endParaRPr lang="en-US" altLang="zh-CN" sz="2800" dirty="0"/>
          </a:p>
        </p:txBody>
      </p:sp>
      <p:pic>
        <p:nvPicPr>
          <p:cNvPr id="4" name="QO_6_BD.86_2#23a14616e?htil=2&amp;vaa=1&amp;vcp=1&amp;vis=1&amp;pid=3a0873a75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5731" y="1961941"/>
            <a:ext cx="3063240" cy="192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BD.87_1#20a504750?htil=2&amp;vaa=1&amp;vcp=1&amp;vis=1&amp;pid=23a14616e&amp;color=0,0,0&amp;vtp=1&amp;vaab=1&amp;bbb=1&amp;hb=1&amp;hs=1"/>
          <p:cNvSpPr/>
          <p:nvPr/>
        </p:nvSpPr>
        <p:spPr>
          <a:xfrm>
            <a:off x="539496" y="1908029"/>
            <a:ext cx="79095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（1）实验用的蚂蚁要来自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蚁穴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同时将这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些蚂蚁饲养一段时间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_1#20a504750.blank?vaa=1&amp;vcp=1&amp;vis=1&amp;pid=23a14616e&amp;color=0,0,0&amp;vpa=64&amp;vtp=1&amp;vaab=1&amp;bbb=1"/>
          <p:cNvSpPr/>
          <p:nvPr/>
        </p:nvSpPr>
        <p:spPr>
          <a:xfrm>
            <a:off x="4639215" y="18775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同一</a:t>
            </a:r>
            <a:endParaRPr lang="en-US" altLang="zh-CN" sz="2800" dirty="0"/>
          </a:p>
        </p:txBody>
      </p:sp>
      <p:sp>
        <p:nvSpPr>
          <p:cNvPr id="7" name="QB_7_BD.89_1#988d44d9c?htil=2&amp;vaa=1&amp;vcp=1&amp;vis=1&amp;pid=23a14616e&amp;color=0,0,0&amp;vtp=1&amp;vaab=1&amp;bbb=1&amp;hb=1&amp;hs=1"/>
          <p:cNvSpPr/>
          <p:nvPr/>
        </p:nvSpPr>
        <p:spPr>
          <a:xfrm>
            <a:off x="539496" y="3185014"/>
            <a:ext cx="79095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（2）为了使蚂蚁在木条上留下的气味存在时间较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应选择粗糙一些的木条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蚂蚁爬行的路线一般不</a:t>
            </a:r>
            <a:endParaRPr lang="en-US" altLang="zh-CN" sz="2800" dirty="0"/>
          </a:p>
        </p:txBody>
      </p:sp>
      <p:sp>
        <p:nvSpPr>
          <p:cNvPr id="8" name="QB_7_AN.2_1#988d44d9c.blank?vaa=1&amp;vcp=1&amp;vis=1&amp;pid=23a14616e&amp;color=0,0,0&amp;vpa=65&amp;vtp=1&amp;vaab=1"/>
          <p:cNvSpPr/>
          <p:nvPr/>
        </p:nvSpPr>
        <p:spPr>
          <a:xfrm>
            <a:off x="8737252" y="4450838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</a:t>
            </a:r>
            <a:endParaRPr lang="en-US" altLang="zh-CN" sz="2800" dirty="0"/>
          </a:p>
        </p:txBody>
      </p:sp>
      <p:sp>
        <p:nvSpPr>
          <p:cNvPr id="9" name="QB_7_BD.91_1#0ef163585?vaa=1&amp;vcp=1&amp;vis=1&amp;pid=23a14616e&amp;color=0,0,0&amp;vtp=1&amp;vaab=1&amp;bbb=1&amp;hb=1&amp;hs=1"/>
          <p:cNvSpPr/>
          <p:nvPr/>
        </p:nvSpPr>
        <p:spPr>
          <a:xfrm>
            <a:off x="539496" y="50836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（3）实验过程中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直接用手移动木条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否则会破坏蚂蚁留下的有气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味的物质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92_1#0ef163585.blank?vaa=1&amp;vcp=1&amp;vis=1&amp;pid=23a14616e&amp;color=0,0,0&amp;vpa=66&amp;vtp=1&amp;vaab=1&amp;bbb=1"/>
          <p:cNvSpPr/>
          <p:nvPr/>
        </p:nvSpPr>
        <p:spPr>
          <a:xfrm>
            <a:off x="3216815" y="505318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93_1#8244dbadf?htil=3&amp;vaa=1&amp;vcp=1&amp;vis=1&amp;pid=23a14616e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1158" y="1240536"/>
            <a:ext cx="4535424" cy="279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93_2#8244dbadf?htil=3&amp;vaa=1&amp;vcp=1&amp;vis=1&amp;pid=23a14616e&amp;color=0,0,0&amp;vtp=1&amp;vaab=1&amp;bt=1&amp;bbb=1&amp;hb=1&amp;hs=1"/>
          <p:cNvSpPr/>
          <p:nvPr/>
        </p:nvSpPr>
        <p:spPr>
          <a:xfrm>
            <a:off x="539496" y="1222248"/>
            <a:ext cx="644652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（4）实验现象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若将食物放在C岛上，蚂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蚁一开始在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岛和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岛间来回移动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有蚂蚁去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岛；若将连接B、C岛之间的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桥”和A、B岛的对换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则蚂蚁向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岛爬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不再去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岛。</a:t>
            </a:r>
            <a:endParaRPr lang="en-US" altLang="zh-CN" sz="2800" dirty="0"/>
          </a:p>
        </p:txBody>
      </p:sp>
      <p:sp>
        <p:nvSpPr>
          <p:cNvPr id="4" name="QB_7_AN.1_1#8244dbadf.blank?vaa=1&amp;vcp=1&amp;vis=1&amp;pid=23a14616e&amp;color=0,0,0&amp;vpa=67&amp;vtp=1&amp;vaab=1"/>
          <p:cNvSpPr/>
          <p:nvPr/>
        </p:nvSpPr>
        <p:spPr>
          <a:xfrm>
            <a:off x="2302414" y="183946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B_7_AN.2_1#8244dbadf.blank?vaa=1&amp;vcp=1&amp;vis=1&amp;pid=23a14616e&amp;color=0,0,0&amp;vpa=68&amp;vtp=1&amp;vaab=1"/>
          <p:cNvSpPr/>
          <p:nvPr/>
        </p:nvSpPr>
        <p:spPr>
          <a:xfrm>
            <a:off x="3547015" y="183946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B_7_AN.3_1#8244dbadf.blank?vaa=1&amp;vcp=1&amp;vis=1&amp;pid=23a14616e&amp;color=0,0,0&amp;vpa=69&amp;vtp=1&amp;vaab=1"/>
          <p:cNvSpPr/>
          <p:nvPr/>
        </p:nvSpPr>
        <p:spPr>
          <a:xfrm>
            <a:off x="1934114" y="248716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B_7_AN.4_1#8244dbadf.blank?vaa=1&amp;vcp=1&amp;vis=1&amp;pid=23a14616e&amp;color=0,0,0&amp;vpa=70&amp;vtp=1&amp;vaab=1"/>
          <p:cNvSpPr/>
          <p:nvPr/>
        </p:nvSpPr>
        <p:spPr>
          <a:xfrm>
            <a:off x="5586677" y="314509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B_7_AN.5_1#8244dbadf.blank?vaa=1&amp;vcp=1&amp;vis=1&amp;pid=23a14616e&amp;color=0,0,0&amp;vpa=71&amp;vtp=1&amp;vaab=1"/>
          <p:cNvSpPr/>
          <p:nvPr/>
        </p:nvSpPr>
        <p:spPr>
          <a:xfrm>
            <a:off x="2302414" y="380301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9" name="QB_7_BD.99_1#6ee9dbf73?vaa=1&amp;vcp=1&amp;vis=1&amp;pid=23a14616e&amp;color=0,0,0&amp;vtp=1&amp;vaab=1&amp;bbb=1&amp;hs=1"/>
          <p:cNvSpPr/>
          <p:nvPr/>
        </p:nvSpPr>
        <p:spPr>
          <a:xfrm>
            <a:off x="539496" y="44286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（5）在桥上涂上有气味的物质后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蚂蚁会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方向。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（6）实验结论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蚂蚁是通过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进行通讯的。</a:t>
            </a:r>
            <a:endParaRPr lang="en-US" altLang="zh-CN" sz="2800" dirty="0"/>
          </a:p>
        </p:txBody>
      </p:sp>
      <p:sp>
        <p:nvSpPr>
          <p:cNvPr id="10" name="QB_7_AN.6_1#6ee9dbf73.blank?vaa=1&amp;vcp=1&amp;vis=1&amp;pid=23a14616e&amp;color=0,0,0&amp;vpa=72&amp;vtp=1&amp;vaab=1&amp;bbb=1"/>
          <p:cNvSpPr/>
          <p:nvPr/>
        </p:nvSpPr>
        <p:spPr>
          <a:xfrm>
            <a:off x="7095744" y="442868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迷失</a:t>
            </a:r>
            <a:endParaRPr lang="en-US" altLang="zh-CN" sz="2800" dirty="0"/>
          </a:p>
        </p:txBody>
      </p:sp>
      <p:sp>
        <p:nvSpPr>
          <p:cNvPr id="12" name="QB_7_AN.102_1#6ee9dbf73.blank?vaa=1&amp;vcp=1&amp;vis=1&amp;pid=23a14616e&amp;color=0,0,0&amp;vpa=73&amp;vtp=1&amp;vaab=1&amp;bbb=1"/>
          <p:cNvSpPr/>
          <p:nvPr/>
        </p:nvSpPr>
        <p:spPr>
          <a:xfrm>
            <a:off x="5068445" y="505819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7f6084037.fixed?vcp=1&amp;pid=59917ba2c&amp;color=0,0,0&amp;vtp=1&amp;vaab=1&amp;bbb=1"/>
          <p:cNvSpPr/>
          <p:nvPr/>
        </p:nvSpPr>
        <p:spPr>
          <a:xfrm>
            <a:off x="320040" y="2507953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动物的运动和行为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35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动物在生物圈中的作用</a:t>
            </a:r>
            <a:endParaRPr lang="en-US" altLang="zh-CN" sz="3500" dirty="0"/>
          </a:p>
        </p:txBody>
      </p:sp>
      <p:sp>
        <p:nvSpPr>
          <p:cNvPr id="3" name="C_4_BD#7f6084037.fixed?vcp=1&amp;pid=59917ba2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300"/>
              </a:lnSpc>
            </a:pP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35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4_1#3cb66cd5b?vaa=1&amp;vcp=1&amp;vis=1&amp;pid=7f6084037&amp;color=0,0,0&amp;mp=1&amp;vtp=1&amp;vaab=1&amp;bt=1&amp;bbb=1&amp;hb=1"/>
          <p:cNvSpPr/>
          <p:nvPr/>
        </p:nvSpPr>
        <p:spPr>
          <a:xfrm>
            <a:off x="539496" y="781399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某生物兴趣小组利用硬纸板（代表骨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适当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长度的松紧带（代表肌肉）和几个工字钉（代表关节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制作肌肉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牵动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骨运动的模型，箭头表示前臂运动的方向。下列能正确模拟屈肘动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06_1#3cb66cd5b.bracket?vaa=1&amp;vcp=1&amp;vis=1&amp;pid=7f6084037&amp;color=0,0,0&amp;mp=1&amp;vpa=74&amp;vtp=1&amp;vaab=1"/>
          <p:cNvSpPr/>
          <p:nvPr/>
        </p:nvSpPr>
        <p:spPr>
          <a:xfrm>
            <a:off x="9407690" y="209993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104_2#3cb66cd5b.choices?vaa=1&amp;vcp=1&amp;vis=1&amp;pid=7f6084037&amp;color=0,0,0&amp;vtp=1&amp;vaab=1&amp;bbb=1"/>
          <p:cNvSpPr/>
          <p:nvPr/>
        </p:nvSpPr>
        <p:spPr>
          <a:xfrm>
            <a:off x="539496" y="3345529"/>
            <a:ext cx="11109960" cy="27155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108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</a:t>
            </a:r>
            <a:r>
              <a:rPr lang="en-US" altLang="zh-CN" sz="59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  <a:p>
            <a:pPr latinLnBrk="1">
              <a:lnSpc>
                <a:spcPts val="120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</a:t>
            </a:r>
            <a:r>
              <a:rPr lang="en-US" altLang="zh-CN" sz="675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</a:t>
            </a:r>
            <a:r>
              <a:rPr lang="en-US" altLang="zh-CN" sz="2800" b="0" i="0" kern="0" spc="-9990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900" b="0" i="0" kern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</a:t>
            </a:r>
            <a:endParaRPr lang="en-US" altLang="zh-CN" sz="900" dirty="0">
              <a:latin typeface="SimSun" panose="02010600030101010101" pitchFamily="2" charset="-122"/>
            </a:endParaRPr>
          </a:p>
        </p:txBody>
      </p:sp>
      <p:pic>
        <p:nvPicPr>
          <p:cNvPr id="5" name="QC_5_BD.104_2#3cb66cd5b.choice_image?vaa=1&amp;vcp=1&amp;vis=1&amp;pid=7f6084037&amp;color=0,0,0&amp;tib=255,255,255&amp;iip=1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0749" y="3343243"/>
            <a:ext cx="2350008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5_BD.104_2#3cb66cd5b.choice_image?vaa=1&amp;vcp=1&amp;vis=1&amp;pid=7f6084037&amp;color=0,0,0&amp;tib=255,255,255&amp;iip=2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1612" y="3343243"/>
            <a:ext cx="2487168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5_BD.104_2#3cb66cd5b.choice_image?vaa=1&amp;vcp=1&amp;vis=1&amp;pid=7f6084037&amp;color=0,0,0&amp;tib=255,255,255&amp;iip=3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434" y="4714145"/>
            <a:ext cx="2231136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5_BD.104_2#3cb66cd5b.choice_image?vaa=1&amp;vcp=1&amp;vis=1&amp;pid=7f6084037&amp;color=0,0,0&amp;tib=255,255,255&amp;iip=4&amp;vtp=1&amp;vaab=1" descr="preencoded.pn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9107" y="4714145"/>
            <a:ext cx="2359152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250a2569.fixed?vcp=1&amp;pid=1ecd7ee2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4250a2569.fixed?vcp=1&amp;pid=1ecd7ee21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4250a2569.fixed?vcp=1&amp;pid=1ecd7ee21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生物圈中的其他生物</a:t>
            </a:r>
            <a:endParaRPr lang="en-US" altLang="zh-CN" sz="4000" dirty="0"/>
          </a:p>
        </p:txBody>
      </p:sp>
      <p:sp>
        <p:nvSpPr>
          <p:cNvPr id="5" name="C_2#4250a2569.fixed?vcp=1&amp;pid=1ecd7ee21&amp;color=0,0,0&amp;vtp=1&amp;vaab=1&amp;bbb=1">
            <a:extLst>
              <a:ext uri="{FF2B5EF4-FFF2-40B4-BE49-F238E27FC236}">
                <a16:creationId xmlns:a16="http://schemas.microsoft.com/office/drawing/2014/main" id="{05C965F8-619E-2B22-A7ED-7CCE130951F8}"/>
              </a:ext>
            </a:extLst>
          </p:cNvPr>
          <p:cNvSpPr/>
          <p:nvPr/>
        </p:nvSpPr>
        <p:spPr>
          <a:xfrm>
            <a:off x="265176" y="457657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动物的运动和行为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动物在生物圈中的作用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3cb66cd5b?vaa=1&amp;vcp=1&amp;vis=1&amp;pid=7f6084037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解答此题的关键是要明确运动产生的原理。人体的所有运动都要有神经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系统的调节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，有骨、骨骼肌、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关节的共同参与和多组肌肉的协调作用，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才能完成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。骨骼肌中间较粗的部分叫肌腹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，两端较细的呈乳白色的部分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叫肌腱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。肌腱可绕过关节连在不同的骨上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。骨骼肌有受刺激而收缩的特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。当骨骼肌受到神经传来的刺激收缩时，就会牵动骨绕关节活动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是躯体就会产生运动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。但骨骼肌只能收缩牵拉骨而不能推开骨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，因此与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骨相连的肌肉总是由两组肌肉相互配合活动的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。屈肘时，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肱二头肌收缩，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肱三头肌舒张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，图中能正确模拟屈肘动作的是B。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07_1#7ce6df354?vaa=1&amp;vcp=1&amp;vis=1&amp;pid=7f6084037&amp;color=0,0,0&amp;mp=1&amp;vtp=1&amp;vaab=1&amp;bt=1&amp;bbb=1&amp;hb=1"/>
          <p:cNvSpPr/>
          <p:nvPr/>
        </p:nvSpPr>
        <p:spPr>
          <a:xfrm>
            <a:off x="539496" y="185724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广西·中考）到了冬季，狼会集群生活，形成一个有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首领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有“分工”并能利用各种信息交流、保持联系的群体。狼群的这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为属于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09_1#7ce6df354.bracket?vaa=1&amp;vcp=1&amp;vis=1&amp;pid=7f6084037&amp;color=0,0,0&amp;mp=1&amp;vpa=75&amp;vtp=1&amp;vaab=1"/>
          <p:cNvSpPr/>
          <p:nvPr/>
        </p:nvSpPr>
        <p:spPr>
          <a:xfrm>
            <a:off x="894208" y="321316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07_2#7ce6df354.choices?vaa=1&amp;vcp=1&amp;vis=1&amp;pid=7f6084037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.繁殖行为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.攻击行为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.社会（社群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）行为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.防御行为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7ce6df354?vaa=1&amp;vcp=1&amp;vis=1&amp;pid=7f6084037&amp;color=0,0,0&amp;vtp=1&amp;vaab=1&amp;bbb=1&amp;hb=1">
            <a:extLst>
              <a:ext uri="{FF2B5EF4-FFF2-40B4-BE49-F238E27FC236}">
                <a16:creationId xmlns:a16="http://schemas.microsoft.com/office/drawing/2014/main" id="{82F9283F-0BA3-E964-C020-D00DDBB67DCB}"/>
              </a:ext>
            </a:extLst>
          </p:cNvPr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本题主要考查社会行为的特点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社会行为是指一些营群体生活的动物，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群体内部形成一定的组织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，成员之间有明确分工，有的还形成等级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有成员共同维持群体生活的行为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。到了冬季，狼会集群生活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，形成一个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“首领”、有“分工”并能利用各种信息交流、保持联系的群体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，可见狼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群的这种行为属于社会行为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0728432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10_1#e726d436d?vaa=1&amp;vcp=1&amp;vis=1&amp;pid=7f6084037&amp;color=0,0,0&amp;mp=1&amp;vtp=1&amp;vaab=1&amp;bt=1&amp;bbb=1&amp;hb=1"/>
          <p:cNvSpPr/>
          <p:nvPr/>
        </p:nvSpPr>
        <p:spPr>
          <a:xfrm>
            <a:off x="539496" y="152196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山东聊城·模拟）关于动物对人类生产生活产生的影响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11_1#e726d436d.bracket?vaa=1&amp;vcp=1&amp;vis=1&amp;pid=7f6084037&amp;color=0,0,0&amp;mp=1&amp;vpa=76&amp;vtp=1&amp;vaab=1"/>
          <p:cNvSpPr/>
          <p:nvPr/>
        </p:nvSpPr>
        <p:spPr>
          <a:xfrm>
            <a:off x="2962068" y="215633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5_BD.110_2#e726d436d.choices?vaa=1&amp;vcp=1&amp;vis=1&amp;pid=7f6084037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A.没有动物会导致生态系统的物质循环无法进行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.通过对动物结构和功能的研究制成了雷达等仪器装备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.动物能够帮助植物传粉和传播种子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.如果随意引入某种动物，就可能会导致原生态系统的崩溃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e726d436d?vaa=1&amp;vcp=1&amp;vis=1&amp;pid=7f6084037&amp;color=0,0,0&amp;vtp=1&amp;vaab=1&amp;bbb=1&amp;hb=1">
            <a:extLst>
              <a:ext uri="{FF2B5EF4-FFF2-40B4-BE49-F238E27FC236}">
                <a16:creationId xmlns:a16="http://schemas.microsoft.com/office/drawing/2014/main" id="{207EB95C-B873-39FC-6F56-718F7F83D577}"/>
              </a:ext>
            </a:extLst>
          </p:cNvPr>
          <p:cNvSpPr/>
          <p:nvPr/>
        </p:nvSpPr>
        <p:spPr>
          <a:xfrm>
            <a:off x="539496" y="459150"/>
            <a:ext cx="11109960" cy="5887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解答此题要掌握动物在自然界中的作用。动物在自然界中的作用：维持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自然界的生态平衡，促进生态系统的物质循环，帮助植物传粉、传播种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子。动物可以促进生态系统的物质循环，但并不是没有动物，生态系统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的物质循环就无法进行，因为腐生细菌、真菌等营腐生生活的微生物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它们能将动植物残体等含有的有机物分解成简单的无机物，归还到无机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环境中，促进了物质的循环。仿生技术是指科学家通过对生物的认真观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察和研究，模仿生物的某些结构和功能来发明创造各种仪器设备的工程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技术，雷达是模仿蝙蝠回声定位的原理来制成的。随意引进某种动物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可能会造成外来物种入侵，会影响当地生态系统的平衡状态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51681571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bc7961ef.fixed?vcp=1&amp;pid=59917ba2c&amp;color=0,0,0&amp;vtp=1&amp;vaab=1&amp;bbb=1"/>
          <p:cNvSpPr/>
          <p:nvPr/>
        </p:nvSpPr>
        <p:spPr>
          <a:xfrm>
            <a:off x="320040" y="25481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动物的运动和行为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35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动物在生物圈中的作用</a:t>
            </a:r>
            <a:endParaRPr lang="en-US" altLang="zh-CN" sz="3500" dirty="0"/>
          </a:p>
        </p:txBody>
      </p:sp>
      <p:sp>
        <p:nvSpPr>
          <p:cNvPr id="3" name="C_4_BD#4bc7961ef.fixed?vcp=1&amp;pid=59917ba2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300"/>
              </a:lnSpc>
            </a:pP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35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bc229b009?vcp=1&amp;pid=4bc7961ef&amp;color=0,170,129&amp;vtp=1&amp;vaab=1&amp;bt=1&amp;bbb=1"/>
          <p:cNvSpPr/>
          <p:nvPr/>
        </p:nvSpPr>
        <p:spPr>
          <a:xfrm>
            <a:off x="539496" y="554400"/>
            <a:ext cx="11109960" cy="10871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112_1#a5930f3b0?vaa=1&amp;vcp=1&amp;vis=1&amp;pid=bc229b009&amp;color=0,0,0&amp;vtp=1&amp;vaab=1&amp;bbb=1&amp;hb=1"/>
          <p:cNvSpPr/>
          <p:nvPr/>
        </p:nvSpPr>
        <p:spPr>
          <a:xfrm>
            <a:off x="539496" y="126724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北极熊嗅觉灵敏，若发现冰面下有海豹，它会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在冰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面上等候，一旦海豹露头，就发动突然袭击。这种行为属于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AN.1_1#a5930f3b0.bracket?vaa=1&amp;vcp=1&amp;vis=1&amp;pid=bc229b009&amp;color=0,0,0&amp;vpa=77&amp;vtp=1&amp;vaab=1"/>
          <p:cNvSpPr/>
          <p:nvPr/>
        </p:nvSpPr>
        <p:spPr>
          <a:xfrm>
            <a:off x="7217314" y="194501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6_BD.112_2#a5930f3b0.choices?vaa=1&amp;vcp=1&amp;vis=1&amp;pid=bc229b009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.迁徙行为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.繁殖行为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C.取食行为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.社会（社群）行为</a:t>
            </a:r>
            <a:endParaRPr lang="en-US" altLang="zh-CN" sz="2800" dirty="0"/>
          </a:p>
        </p:txBody>
      </p:sp>
      <p:sp>
        <p:nvSpPr>
          <p:cNvPr id="6" name="QC_6_BD.114_1#c088d932a?vaa=1&amp;vcp=1&amp;vis=1&amp;pid=bc229b009&amp;color=0,0,0&amp;vtp=1&amp;vaab=1&amp;bbb=1&amp;hb=1"/>
          <p:cNvSpPr/>
          <p:nvPr/>
        </p:nvSpPr>
        <p:spPr>
          <a:xfrm>
            <a:off x="539496" y="3827634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（湖北十堰·模拟）从动物行为获得的途径来看，下列动物行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蜻蜓点水”属于同一类型的是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7" name="QC_6_AN.115_1#c088d932a.bracket?vaa=1&amp;vcp=1&amp;vis=1&amp;pid=bc229b009&amp;color=0,0,0&amp;vpa=78&amp;vtp=1&amp;vaab=1"/>
          <p:cNvSpPr/>
          <p:nvPr/>
        </p:nvSpPr>
        <p:spPr>
          <a:xfrm>
            <a:off x="4798899" y="446199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6_BD.114_2#c088d932a.choices?vaa=1&amp;vcp=1&amp;vis=1&amp;pid=bc229b009&amp;color=0,0,0&amp;vtp=1&amp;vaab=1&amp;bbb=1"/>
          <p:cNvSpPr/>
          <p:nvPr/>
        </p:nvSpPr>
        <p:spPr>
          <a:xfrm>
            <a:off x="539496" y="50968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.孔雀开屏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B.飞鸽传书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C.鹦鹉学舌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.惊弓之鸟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6_1#14528ea8d?vaa=1&amp;vcp=1&amp;vis=1&amp;pid=bc229b009&amp;color=0,0,0&amp;vtp=1&amp;vaab=1&amp;bt=1&amp;bbb=1&amp;hb=1"/>
          <p:cNvSpPr/>
          <p:nvPr/>
        </p:nvSpPr>
        <p:spPr>
          <a:xfrm>
            <a:off x="539496" y="152603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动物群体中的分工合作需要及时交流信息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。下列不属于信息交流的是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17_1#14528ea8d.bracket?vaa=1&amp;vcp=1&amp;vis=1&amp;pid=bc229b009&amp;color=0,0,0&amp;vpa=79&amp;vtp=1&amp;vaab=1"/>
          <p:cNvSpPr/>
          <p:nvPr/>
        </p:nvSpPr>
        <p:spPr>
          <a:xfrm>
            <a:off x="816515" y="216039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16_2#14528ea8d.choices?vaa=1&amp;vcp=1&amp;vis=1&amp;pid=bc229b009&amp;color=0,0,0&amp;vtp=1&amp;vaab=1&amp;bbb=1"/>
          <p:cNvSpPr/>
          <p:nvPr/>
        </p:nvSpPr>
        <p:spPr>
          <a:xfrm>
            <a:off x="539496" y="280092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A.蜜蜂跳舞传递蜜源信息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.雌蛾分泌性外激素吸引雄蛾进行交配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.萤火虫发出冷光“对话”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.蟾蜍受到攻击时身体会充气膨胀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8_1#e4a395f99?vaa=1&amp;vcp=1&amp;vis=1&amp;pid=bc229b009&amp;color=0,0,0&amp;vtp=1&amp;vaab=1&amp;bt=1&amp;bbb=1&amp;hb=1"/>
          <p:cNvSpPr/>
          <p:nvPr/>
        </p:nvSpPr>
        <p:spPr>
          <a:xfrm>
            <a:off x="539496" y="1863693"/>
            <a:ext cx="11374598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（四川凉山·模拟）央视春晚节目《朱鹮》以其飘逸灵动的舞蹈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谧梦幻的场景诉说着对人与自然关系的思考。科研人员为了更好地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保护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朱鹮，在其栖息地安装摄像机，记录朱鹮的行为。这种研究方法属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119_1#e4a395f99.bracket?vaa=1&amp;vcp=1&amp;vis=1&amp;pid=bc229b009&amp;color=0,0,0&amp;vpa=80&amp;vtp=1&amp;vaab=1"/>
          <p:cNvSpPr/>
          <p:nvPr/>
        </p:nvSpPr>
        <p:spPr>
          <a:xfrm>
            <a:off x="10995938" y="3182226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18_2#e4a395f99.choices?vaa=1&amp;vcp=1&amp;vis=1&amp;pid=bc229b009&amp;color=0,0,0&amp;vtp=1&amp;vaab=1&amp;bbb=1"/>
          <p:cNvSpPr/>
          <p:nvPr/>
        </p:nvSpPr>
        <p:spPr>
          <a:xfrm>
            <a:off x="539496" y="38903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A.观察法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B.实验法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C.比较法</a:t>
            </a:r>
            <a:r>
              <a:rPr lang="en-US" altLang="zh-CN" sz="2800" b="0" i="0" spc="-103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D.调查法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120_1#61dcca5c4?htil=4&amp;vaa=1&amp;vcp=1&amp;vis=1&amp;pid=bc229b009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18429" y="572689"/>
            <a:ext cx="3934707" cy="230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20_2#61dcca5c4?htil=4&amp;sp=1&amp;vaa=1&amp;vcp=1&amp;vis=1&amp;pid=bc229b009&amp;color=0,0,0&amp;vtp=1&amp;vaab=1&amp;bt=1&amp;bbb=1&amp;hb=1&amp;hs=1"/>
          <p:cNvSpPr/>
          <p:nvPr/>
        </p:nvSpPr>
        <p:spPr>
          <a:xfrm>
            <a:off x="539496" y="554400"/>
            <a:ext cx="5559552" cy="3427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在做“小鼠走迷宫获取食物的学习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行为”的探究实验时，生物兴趣小组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的同学选取经饥饿处理的小鼠，让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其在相同环境条件下多次走相同迷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宫，得到如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图结果。以下分析正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21_1#61dcca5c4.bracket?vaa=1&amp;vcp=1&amp;vis=1&amp;pid=bc229b009&amp;color=0,0,0&amp;vpa=81&amp;vtp=1&amp;vaab=1"/>
          <p:cNvSpPr/>
          <p:nvPr/>
        </p:nvSpPr>
        <p:spPr>
          <a:xfrm>
            <a:off x="1883314" y="3465622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120_3#61dcca5c4.choices?vaa=1&amp;vcp=1&amp;vis=1&amp;pid=bc229b009&amp;color=0,0,0&amp;vtp=1&amp;vaab=1&amp;bbb=1&amp;hs=1"/>
          <p:cNvSpPr/>
          <p:nvPr/>
        </p:nvSpPr>
        <p:spPr>
          <a:xfrm>
            <a:off x="539496" y="3997752"/>
            <a:ext cx="11109960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A.“小鼠走迷宫获取食物”属于先天性行为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.小鼠第一次实验的“尝试与错误”时间最少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.小鼠一旦学会走迷宫，就不会忘记和消失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.小鼠重复走迷宫的次数越多，走迷宫所用的时间越短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ce73adc1.fixed?vcp=1&amp;pid=59917ba2c&amp;color=0,0,0&amp;vtp=1&amp;vaab=1&amp;bbb=1"/>
          <p:cNvSpPr/>
          <p:nvPr/>
        </p:nvSpPr>
        <p:spPr>
          <a:xfrm>
            <a:off x="320040" y="251584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动物的运动和行为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35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动物在生物圈中的作用</a:t>
            </a:r>
            <a:endParaRPr lang="en-US" altLang="zh-CN" sz="3500" dirty="0"/>
          </a:p>
        </p:txBody>
      </p:sp>
      <p:sp>
        <p:nvSpPr>
          <p:cNvPr id="3" name="C_4_BD#5ce73adc1.fixed?vcp=1&amp;pid=59917ba2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300"/>
              </a:lnSpc>
            </a:pP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35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3c14c7ad?vcp=1&amp;pid=4bc7961ef&amp;color=0,170,129&amp;vtp=1&amp;vaab=1&amp;bt=1&amp;bbb=1"/>
          <p:cNvSpPr/>
          <p:nvPr/>
        </p:nvSpPr>
        <p:spPr>
          <a:xfrm>
            <a:off x="539496" y="554400"/>
            <a:ext cx="11109960" cy="5951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O_6_BD.122_1#31ce83c03?sp=1&amp;vaa=1&amp;vcp=1&amp;vis=1&amp;pid=73c14c7ad&amp;color=0,0,0&amp;vtp=1&amp;vaab=1&amp;bbb=1"/>
          <p:cNvSpPr/>
          <p:nvPr/>
        </p:nvSpPr>
        <p:spPr>
          <a:xfrm>
            <a:off x="539496" y="1213732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下图所示是人体关节、肌肉的结构，请据图回答下列问题。</a:t>
            </a:r>
            <a:endParaRPr lang="en-US" altLang="zh-CN" sz="2800" dirty="0"/>
          </a:p>
        </p:txBody>
      </p:sp>
      <p:pic>
        <p:nvPicPr>
          <p:cNvPr id="4" name="QO_6_BD.122_2#31ce83c03?htil=5&amp;vaa=1&amp;vcp=1&amp;vis=1&amp;pid=73c14c7ad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1852530"/>
            <a:ext cx="5422392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BD.123_1#d30bfd566?htil=5&amp;vaa=1&amp;vcp=1&amp;vis=1&amp;pid=31ce83c03&amp;color=0,0,0&amp;vtp=1&amp;vaab=1&amp;bbb=1&amp;hb=1&amp;hs=1"/>
          <p:cNvSpPr/>
          <p:nvPr/>
        </p:nvSpPr>
        <p:spPr>
          <a:xfrm>
            <a:off x="539496" y="1781537"/>
            <a:ext cx="5559552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（1）图甲标号①和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②的表面覆盖着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一层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，能减少运动时骨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与骨之间的摩擦，能增强关节的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_1#d30bfd566.blank?vaa=1&amp;vcp=1&amp;vis=1&amp;pid=31ce83c03&amp;color=0,0,0&amp;vpa=82&amp;vtp=1&amp;vaab=1&amp;bbb=1"/>
          <p:cNvSpPr/>
          <p:nvPr/>
        </p:nvSpPr>
        <p:spPr>
          <a:xfrm>
            <a:off x="1261015" y="2340020"/>
            <a:ext cx="16811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关节软骨</a:t>
            </a:r>
            <a:endParaRPr lang="en-US" altLang="zh-CN" sz="2800" dirty="0"/>
          </a:p>
        </p:txBody>
      </p:sp>
      <p:sp>
        <p:nvSpPr>
          <p:cNvPr id="7" name="QB_7_AN.2_1#d30bfd566.blank?vaa=1&amp;vcp=1&amp;vis=1&amp;pid=31ce83c03&amp;color=0,0,0&amp;vpa=83&amp;vtp=1&amp;vaab=1&amp;bbb=1"/>
          <p:cNvSpPr/>
          <p:nvPr/>
        </p:nvSpPr>
        <p:spPr>
          <a:xfrm>
            <a:off x="549815" y="3486259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灵活</a:t>
            </a:r>
            <a:endParaRPr lang="en-US" altLang="zh-CN" sz="2800" dirty="0"/>
          </a:p>
        </p:txBody>
      </p:sp>
      <p:sp>
        <p:nvSpPr>
          <p:cNvPr id="8" name="QB_7_BD.126_1#f2abfeac6?vaa=1&amp;vcp=1&amp;vis=1&amp;pid=31ce83c03&amp;color=0,0,0&amp;vtp=1&amp;vaab=1&amp;bbb=1&amp;hb=1&amp;hs=1"/>
          <p:cNvSpPr/>
          <p:nvPr/>
        </p:nvSpPr>
        <p:spPr>
          <a:xfrm>
            <a:off x="539496" y="4080238"/>
            <a:ext cx="11109960" cy="225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（2）适当的体育锻炼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，能使图甲中的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填序号）增厚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，并提高伸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，从而增加关节的牢固性、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柔韧性。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（3）运动时，若不小心用力过猛，则常会造成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从关节窝中滑</a:t>
            </a: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脱出来的现象，称为脱臼。</a:t>
            </a:r>
            <a:endParaRPr lang="en-US" altLang="zh-CN" sz="2800" dirty="0"/>
          </a:p>
        </p:txBody>
      </p:sp>
      <p:sp>
        <p:nvSpPr>
          <p:cNvPr id="9" name="QB_7_AN.3_1#f2abfeac6.blank?vaa=1&amp;vcp=1&amp;vis=1&amp;pid=31ce83c03&amp;color=0,0,0&amp;vpa=84&amp;vtp=1&amp;vaab=1"/>
          <p:cNvSpPr/>
          <p:nvPr/>
        </p:nvSpPr>
        <p:spPr>
          <a:xfrm>
            <a:off x="6417214" y="4054520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11" name="QB_7_AN.129_1#f2abfeac6.blank?vaa=1&amp;vcp=1&amp;vis=1&amp;pid=31ce83c03&amp;color=0,0,0&amp;vpa=85&amp;vtp=1&amp;vaab=1&amp;bbb=1"/>
          <p:cNvSpPr/>
          <p:nvPr/>
        </p:nvSpPr>
        <p:spPr>
          <a:xfrm>
            <a:off x="7839614" y="5222920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9" grpId="0" build="p" animBg="1"/>
      <p:bldP spid="11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0_1#d8b0820de?vaa=1&amp;vcp=1&amp;vis=1&amp;pid=31ce83c03&amp;color=0,0,0&amp;vtp=1&amp;vaab=1&amp;bt=1&amp;bbb=1&amp;hb=1"/>
          <p:cNvSpPr/>
          <p:nvPr/>
        </p:nvSpPr>
        <p:spPr>
          <a:xfrm>
            <a:off x="539496" y="117017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（4）图丙中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主要作用是使肌肉固着在相邻的骨上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；当拿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起茶杯喝水时，图乙中处于收缩状态的是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填序号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）；人体任何动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作的完成都是由骨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、骨骼肌和骨连结三者协调配合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配和其他系统的协调下完成的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31_1#d8b0820de.blank?vaa=1&amp;vcp=1&amp;vis=1&amp;pid=31ce83c03&amp;color=0,0,0&amp;vpa=86&amp;vtp=1&amp;vaab=1&amp;bbb=1"/>
          <p:cNvSpPr/>
          <p:nvPr/>
        </p:nvSpPr>
        <p:spPr>
          <a:xfrm>
            <a:off x="3216815" y="113969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肌腱</a:t>
            </a:r>
            <a:endParaRPr lang="en-US" altLang="zh-CN" sz="2800" dirty="0"/>
          </a:p>
        </p:txBody>
      </p:sp>
      <p:sp>
        <p:nvSpPr>
          <p:cNvPr id="4" name="QB_7_AN.132_1#d8b0820de.blank?vaa=1&amp;vcp=1&amp;vis=1&amp;pid=31ce83c03&amp;color=0,0,0&amp;vpa=87&amp;vtp=1&amp;vaab=1"/>
          <p:cNvSpPr/>
          <p:nvPr/>
        </p:nvSpPr>
        <p:spPr>
          <a:xfrm>
            <a:off x="6950614" y="1787398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5" name="QB_7_AN.134_1#d8b0820de.blank?vaa=1&amp;vcp=1&amp;vis=1&amp;pid=31ce83c03&amp;color=0,0,0&amp;vpa=88&amp;vtp=1&amp;vaab=1&amp;bbb=1"/>
          <p:cNvSpPr/>
          <p:nvPr/>
        </p:nvSpPr>
        <p:spPr>
          <a:xfrm>
            <a:off x="9084214" y="2435098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神经系统</a:t>
            </a:r>
            <a:endParaRPr lang="en-US" altLang="zh-CN" sz="2800" dirty="0"/>
          </a:p>
        </p:txBody>
      </p:sp>
      <p:pic>
        <p:nvPicPr>
          <p:cNvPr id="6" name="QO_6_BD.133_1#d8b0820de?vaa=1&amp;vcp=1&amp;vis=1&amp;pid=31ce83c0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3787394"/>
            <a:ext cx="5458968" cy="19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135_1#48fce427f?sp=1&amp;vaa=1&amp;vcp=1&amp;vis=1&amp;pid=73c14c7ad&amp;color=0,0,0&amp;vtp=1&amp;vaab=1&amp;bt=1&amp;bbb=1&amp;hb=1"/>
              <p:cNvSpPr/>
              <p:nvPr/>
            </p:nvSpPr>
            <p:spPr>
              <a:xfrm>
                <a:off x="539496" y="1865344"/>
                <a:ext cx="11109960" cy="3194401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7.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（四川凉山·模拟改编）某生物兴趣小组的同学调查大棚种植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草莓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时发现，当红色和蓝色两个品种种植在一起时，大量的蚜虫生活在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红色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草莓上，而在相邻的蓝色草莓上仅有少量。蚜虫对草莓的选择与颜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色刺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激有关吗?同学们通过查阅资料发现，蓝色草莓中含有物质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而红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色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草莓中没有。据此设计了模拟实验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6_BD.135_1#48fce427f?sp=1&amp;vaa=1&amp;vcp=1&amp;vis=1&amp;pid=73c14c7ad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65344"/>
                <a:ext cx="11109960" cy="3194401"/>
              </a:xfrm>
              <a:prstGeom prst="rect">
                <a:avLst/>
              </a:prstGeom>
              <a:blipFill>
                <a:blip r:embed="rId3"/>
                <a:stretch>
                  <a:fillRect l="-1976" r="-1153" b="-49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35_2#48fce427f?vaa=1&amp;vcp=1&amp;vis=1&amp;pid=73c14c7ad&amp;color=0,0,0&amp;mp=1&amp;vtp=1&amp;vaab=1&amp;bt=1&amp;bbb=1&amp;hb=1"/>
          <p:cNvSpPr/>
          <p:nvPr/>
        </p:nvSpPr>
        <p:spPr>
          <a:xfrm>
            <a:off x="539496" y="102333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取甲、乙两个相同装置分别引入20只发育阶段相同的蚜虫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。将配制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好的人工饲养液加入装置中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，一段时间后，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观察记录蚜虫的取食情况。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实验重复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3次，结果如下：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QO_6_BD.135_3#48fce427f?colgroup=11,9,9&amp;vaa=1&amp;vcp=1&amp;vis=1&amp;pid=73c14c7ad&amp;color=0,0,0&amp;mp=1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9350136"/>
                  </p:ext>
                </p:extLst>
              </p:nvPr>
            </p:nvGraphicFramePr>
            <p:xfrm>
              <a:off x="539496" y="3005549"/>
              <a:ext cx="11091672" cy="2829117"/>
            </p:xfrm>
            <a:graphic>
              <a:graphicData uri="http://schemas.openxmlformats.org/drawingml/2006/table">
                <a:tbl>
                  <a:tblPr/>
                  <a:tblGrid>
                    <a:gridCol w="14356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797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381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4381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58546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组别/项目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甲组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乙组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 rowSpan="2"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人工饲养液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适量的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10%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糖溶液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适量的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10%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糖溶液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加物质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W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u="none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?</a:t>
                          </a:r>
                          <a:r>
                            <a:rPr lang="en-US" altLang="zh-CN" sz="2800" b="0" i="0" u="sng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 </a:t>
                          </a:r>
                          <a:endParaRPr lang="en-US" altLang="zh-CN" sz="1200" u="sng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实验结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楷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平均取食频率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6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小时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26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小时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平均取食时间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0.3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分钟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1.8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分钟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QO_6_BD.135_3#48fce427f?colgroup=11,9,9&amp;vaa=1&amp;vcp=1&amp;vis=1&amp;pid=73c14c7ad&amp;color=0,0,0&amp;mp=1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09350136"/>
                  </p:ext>
                </p:extLst>
              </p:nvPr>
            </p:nvGraphicFramePr>
            <p:xfrm>
              <a:off x="539496" y="3005549"/>
              <a:ext cx="11091672" cy="2829117"/>
            </p:xfrm>
            <a:graphic>
              <a:graphicData uri="http://schemas.openxmlformats.org/drawingml/2006/table">
                <a:tbl>
                  <a:tblPr/>
                  <a:tblGrid>
                    <a:gridCol w="143560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797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4381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343814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58546">
                    <a:tc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组别/项目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甲组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乙组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484">
                    <a:tc rowSpan="2" gridSpan="2"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人工饲养液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2872" t="-105376" r="-100355" b="-3311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22872" t="-105376" r="-355" b="-33118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 gridSpan="2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22872" t="-203191" r="-100355" b="-2276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u="none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?</a:t>
                          </a:r>
                          <a:r>
                            <a:rPr lang="en-US" altLang="zh-CN" sz="2800" b="0" i="0" u="sng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 </a:t>
                          </a:r>
                          <a:endParaRPr lang="en-US" altLang="zh-CN" sz="1200" u="sng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 rowSpan="2"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实验结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楷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果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平均取食频率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6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小时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26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小时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484">
                    <a:tc vMerge="1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平均取食时间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0.3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分钟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1.8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分钟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52DBBA5-4D31-4682-A007-05A4DE8AF561}"/>
              </a:ext>
            </a:extLst>
          </p:cNvPr>
          <p:cNvSpPr txBox="1"/>
          <p:nvPr/>
        </p:nvSpPr>
        <p:spPr>
          <a:xfrm>
            <a:off x="9486900" y="4343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______</a:t>
            </a:r>
            <a:endParaRPr lang="zh-CN" altLang="en-US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36_1#4904f89ac?vaa=1&amp;vcp=1&amp;vis=1&amp;pid=48fce427f&amp;color=0,0,0&amp;mp=1&amp;vtp=1&amp;vaab=1&amp;bt=1&amp;bbb=1&amp;hb=1"/>
          <p:cNvSpPr/>
          <p:nvPr/>
        </p:nvSpPr>
        <p:spPr>
          <a:xfrm>
            <a:off x="539496" y="604107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（1）本实验的假设是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（2）模拟实验设置的实验变量是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，为形成对照，表格中“?”处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应填入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7_AN.1_1#4904f89ac.blank?vaa=1&amp;vcp=1&amp;vis=1&amp;pid=48fce427f&amp;color=0,0,0&amp;mp=1&amp;vpa=89&amp;vtp=1&amp;vaab=1&amp;bbb=1&amp;hb=1"/>
              <p:cNvSpPr/>
              <p:nvPr/>
            </p:nvSpPr>
            <p:spPr>
              <a:xfrm>
                <a:off x="539496" y="573627"/>
                <a:ext cx="11109960" cy="1207072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蚜虫对草莓的选择与草莓中的物质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W</m:t>
                    </m:r>
                  </m:oMath>
                </a14:m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有关（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或无关）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QB_7_AN.1_1#4904f89ac.blank?vaa=1&amp;vcp=1&amp;vis=1&amp;pid=48fce427f&amp;color=0,0,0&amp;mp=1&amp;vpa=89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73627"/>
                <a:ext cx="11109960" cy="1207072"/>
              </a:xfrm>
              <a:prstGeom prst="rect">
                <a:avLst/>
              </a:prstGeom>
              <a:blipFill>
                <a:blip r:embed="rId3"/>
                <a:stretch>
                  <a:fillRect l="-1976" r="-659" b="-161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7_AN.2_1#4904f89ac.blank?vaa=1&amp;vcp=1&amp;vis=1&amp;pid=48fce427f&amp;color=0,0,0&amp;vpa=90&amp;vtp=1&amp;vaab=1&amp;bbb=1"/>
              <p:cNvSpPr/>
              <p:nvPr/>
            </p:nvSpPr>
            <p:spPr>
              <a:xfrm>
                <a:off x="5719509" y="1988915"/>
                <a:ext cx="1219200" cy="41852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7_AN.2_1#4904f89ac.blank?vaa=1&amp;vcp=1&amp;vis=1&amp;pid=48fce427f&amp;color=0,0,0&amp;vpa=9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9509" y="1988915"/>
                <a:ext cx="1219200" cy="418529"/>
              </a:xfrm>
              <a:prstGeom prst="rect">
                <a:avLst/>
              </a:prstGeom>
              <a:blipFill>
                <a:blip r:embed="rId4"/>
                <a:stretch>
                  <a:fillRect l="-10500" t="-31884" b="-4782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3_1#4904f89ac.blank?vaa=1&amp;vcp=1&amp;vis=1&amp;pid=48fce427f&amp;color=0,0,0&amp;vpa=91&amp;vtp=1&amp;vaab=1&amp;bbb=1"/>
              <p:cNvSpPr/>
              <p:nvPr/>
            </p:nvSpPr>
            <p:spPr>
              <a:xfrm>
                <a:off x="1630108" y="2613374"/>
                <a:ext cx="1930400" cy="41852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不加物质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W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AN.3_1#4904f89ac.blank?vaa=1&amp;vcp=1&amp;vis=1&amp;pid=48fce427f&amp;color=0,0,0&amp;vpa=9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0108" y="2613374"/>
                <a:ext cx="1930400" cy="418529"/>
              </a:xfrm>
              <a:prstGeom prst="rect">
                <a:avLst/>
              </a:prstGeom>
              <a:blipFill>
                <a:blip r:embed="rId5"/>
                <a:stretch>
                  <a:fillRect l="-6309" t="-32353" b="-4852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BD.141_1#cd4419834?vaa=1&amp;vcp=1&amp;vis=1&amp;pid=48fce427f&amp;color=0,0,0&amp;vtp=1&amp;vaab=1&amp;bbb=1&amp;hb=1"/>
          <p:cNvSpPr/>
          <p:nvPr/>
        </p:nvSpPr>
        <p:spPr>
          <a:xfrm>
            <a:off x="539496" y="316741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（3）根据甲、乙两组数据，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可以得出的实验结论：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支持该结论的实验结果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：甲组的平均取食频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率比乙组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填“高”或“低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”）；甲组的平均取食时间比乙组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填“长”或“短”）。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AN.4_1#cd4419834.blank?vaa=1&amp;vcp=1&amp;vis=1&amp;pid=48fce427f&amp;color=0,0,0&amp;vpa=92&amp;vtp=1&amp;vaab=1&amp;bbb=1&amp;hb=1"/>
              <p:cNvSpPr/>
              <p:nvPr/>
            </p:nvSpPr>
            <p:spPr>
              <a:xfrm>
                <a:off x="539496" y="3136931"/>
                <a:ext cx="11109960" cy="1207072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                       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蚜虫对草莓的选择与草莓中的物质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W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有关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QB_7_AN.4_1#cd4419834.blank?vaa=1&amp;vcp=1&amp;vis=1&amp;pid=48fce427f&amp;color=0,0,0&amp;vpa=92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36931"/>
                <a:ext cx="11109960" cy="1207072"/>
              </a:xfrm>
              <a:prstGeom prst="rect">
                <a:avLst/>
              </a:prstGeom>
              <a:blipFill>
                <a:blip r:embed="rId6"/>
                <a:stretch>
                  <a:fillRect l="-1976" r="-1043" b="-156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AN.5_1#cd4419834.blank?vaa=1&amp;vcp=1&amp;vis=1&amp;pid=48fce427f&amp;color=0,0,0&amp;vpa=93&amp;vtp=1&amp;vaab=1"/>
          <p:cNvSpPr/>
          <p:nvPr/>
        </p:nvSpPr>
        <p:spPr>
          <a:xfrm>
            <a:off x="1972214" y="443233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7_AN.6_1#cd4419834.blank?vaa=1&amp;vcp=1&amp;vis=1&amp;pid=48fce427f&amp;color=0,0,0&amp;vpa=94&amp;vtp=1&amp;vaab=1"/>
          <p:cNvSpPr/>
          <p:nvPr/>
        </p:nvSpPr>
        <p:spPr>
          <a:xfrm>
            <a:off x="10068464" y="443233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短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1" name="QB_7_BD.145_1#3020d8e23?vaa=1&amp;vcp=1&amp;vis=1&amp;pid=48fce427f&amp;color=0,0,0&amp;vtp=1&amp;vaab=1&amp;bbb=1"/>
          <p:cNvSpPr/>
          <p:nvPr/>
        </p:nvSpPr>
        <p:spPr>
          <a:xfrm>
            <a:off x="539496" y="572500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（4）实验重复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3次的目的是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12" name="QB_7_AN.146_1#3020d8e23.blank?vaa=1&amp;vcp=1&amp;vis=1&amp;pid=48fce427f&amp;color=0,0,0&amp;vpa=95&amp;vtp=1&amp;vaab=1&amp;bbb=1"/>
          <p:cNvSpPr/>
          <p:nvPr/>
        </p:nvSpPr>
        <p:spPr>
          <a:xfrm>
            <a:off x="4817015" y="5673566"/>
            <a:ext cx="4525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避免偶然性，减小实验误差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0761569b?vcp=1&amp;pid=5ce73adc1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982980"/>
            <a:ext cx="11073384" cy="489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965CFBA-F45E-3C5F-BE3D-2D00870030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742" y="4391575"/>
            <a:ext cx="466725" cy="92392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80761569b?vcp=1&amp;pid=5ce73adc1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496" y="841248"/>
            <a:ext cx="11073384" cy="5175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2b99e96a.fixed?vcp=1&amp;pid=59917ba2c&amp;color=0,0,0&amp;vtp=1&amp;vaab=1&amp;bbb=1"/>
          <p:cNvSpPr/>
          <p:nvPr/>
        </p:nvSpPr>
        <p:spPr>
          <a:xfrm>
            <a:off x="320040" y="252457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400"/>
              </a:lnSpc>
            </a:pP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动物的运动和行为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4400"/>
              </a:lnSpc>
            </a:pPr>
            <a:r>
              <a:rPr lang="en-US" altLang="zh-CN" sz="35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35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5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动物在生物圈中的作用</a:t>
            </a:r>
            <a:endParaRPr lang="en-US" altLang="zh-CN" sz="3500" dirty="0"/>
          </a:p>
        </p:txBody>
      </p:sp>
      <p:sp>
        <p:nvSpPr>
          <p:cNvPr id="3" name="C_4_BD#42b99e96a.fixed?vcp=1&amp;pid=59917ba2c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4300"/>
              </a:lnSpc>
            </a:pPr>
            <a:r>
              <a:rPr lang="en-US" altLang="zh-CN" sz="35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35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50b31934?vcp=1&amp;pid=42b99e96a&amp;color=0,170,129&amp;vtp=1&amp;vaab=1&amp;bt=1&amp;bbb=1"/>
          <p:cNvSpPr/>
          <p:nvPr/>
        </p:nvSpPr>
        <p:spPr>
          <a:xfrm>
            <a:off x="539496" y="554400"/>
            <a:ext cx="11109960" cy="10871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6_BD.1_1#40310904b?vaa=1&amp;vcp=1&amp;vis=1&amp;pid=150b31934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动物多种多样的运动形式。</a:t>
            </a:r>
            <a:endParaRPr lang="en-US" altLang="zh-CN" sz="2800" dirty="0"/>
          </a:p>
        </p:txBody>
      </p:sp>
      <p:sp>
        <p:nvSpPr>
          <p:cNvPr id="4" name="QB_7_BD.2_1#986a38b47?vaa=1&amp;vcp=1&amp;vis=1&amp;pid=40310904b&amp;color=0,0,0&amp;vtp=1&amp;vaab=1&amp;bbb=1&amp;hb=1"/>
          <p:cNvSpPr/>
          <p:nvPr/>
        </p:nvSpPr>
        <p:spPr>
          <a:xfrm>
            <a:off x="539496" y="190802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（1）运动方式：水中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为主，空中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为主，陆上包括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（2）动物运动的意义：有利于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躲避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，争夺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和繁殖后代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以适应复杂多变的环境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986a38b47.blank?vaa=1&amp;vcp=1&amp;vis=1&amp;pid=40310904b&amp;color=0,0,0&amp;vpa=1&amp;vtp=1&amp;vaab=1&amp;bbb=1"/>
          <p:cNvSpPr/>
          <p:nvPr/>
        </p:nvSpPr>
        <p:spPr>
          <a:xfrm>
            <a:off x="3928015" y="18775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游泳</a:t>
            </a:r>
            <a:endParaRPr lang="en-US" altLang="zh-CN" sz="2800" dirty="0"/>
          </a:p>
        </p:txBody>
      </p:sp>
      <p:sp>
        <p:nvSpPr>
          <p:cNvPr id="6" name="QB_7_AN.2_1#986a38b47.blank?vaa=1&amp;vcp=1&amp;vis=1&amp;pid=40310904b&amp;color=0,0,0&amp;vpa=2&amp;vtp=1&amp;vaab=1&amp;bbb=1"/>
          <p:cNvSpPr/>
          <p:nvPr/>
        </p:nvSpPr>
        <p:spPr>
          <a:xfrm>
            <a:off x="6772814" y="18775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飞行</a:t>
            </a:r>
            <a:endParaRPr lang="en-US" altLang="zh-CN" sz="2800" dirty="0"/>
          </a:p>
        </p:txBody>
      </p:sp>
      <p:sp>
        <p:nvSpPr>
          <p:cNvPr id="7" name="QB_7_AN.3_1#986a38b47.blank?vaa=1&amp;vcp=1&amp;vis=1&amp;pid=40310904b&amp;color=0,0,0&amp;vpa=3&amp;vtp=1&amp;vaab=1&amp;bbb=1&amp;hb=1"/>
          <p:cNvSpPr/>
          <p:nvPr/>
        </p:nvSpPr>
        <p:spPr>
          <a:xfrm>
            <a:off x="539496" y="1877549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蠕动、爬行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、行走、奔跑、跳跃</a:t>
            </a:r>
            <a:endParaRPr lang="en-US" altLang="zh-CN" sz="2800" dirty="0"/>
          </a:p>
        </p:txBody>
      </p:sp>
      <p:sp>
        <p:nvSpPr>
          <p:cNvPr id="9" name="QB_7_AN.7_1#986a38b47.blank?vaa=1&amp;vcp=1&amp;vis=1&amp;pid=40310904b&amp;color=0,0,0&amp;vpa=4&amp;vtp=1&amp;vaab=1&amp;bbb=1"/>
          <p:cNvSpPr/>
          <p:nvPr/>
        </p:nvSpPr>
        <p:spPr>
          <a:xfrm>
            <a:off x="5350415" y="317294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寻觅食物</a:t>
            </a:r>
            <a:endParaRPr lang="en-US" altLang="zh-CN" sz="2800" dirty="0"/>
          </a:p>
        </p:txBody>
      </p:sp>
      <p:sp>
        <p:nvSpPr>
          <p:cNvPr id="10" name="QB_7_AN.8_1#986a38b47.blank?vaa=1&amp;vcp=1&amp;vis=1&amp;pid=40310904b&amp;color=0,0,0&amp;vpa=5&amp;vtp=1&amp;vaab=1&amp;bbb=1"/>
          <p:cNvSpPr/>
          <p:nvPr/>
        </p:nvSpPr>
        <p:spPr>
          <a:xfrm>
            <a:off x="8221477" y="31729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敌害</a:t>
            </a:r>
            <a:endParaRPr lang="en-US" altLang="zh-CN" sz="2800" dirty="0"/>
          </a:p>
        </p:txBody>
      </p:sp>
      <p:sp>
        <p:nvSpPr>
          <p:cNvPr id="11" name="QB_7_AN.9_1#986a38b47.blank?vaa=1&amp;vcp=1&amp;vis=1&amp;pid=40310904b&amp;color=0,0,0&amp;vpa=6&amp;vtp=1&amp;vaab=1&amp;bbb=1"/>
          <p:cNvSpPr/>
          <p:nvPr/>
        </p:nvSpPr>
        <p:spPr>
          <a:xfrm>
            <a:off x="10323893" y="319104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栖息地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0_1#8bef1ebc9?vaa=1&amp;vcp=1&amp;vis=1&amp;pid=150b31934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动物的运动</a:t>
            </a:r>
            <a:endParaRPr lang="en-US" altLang="zh-CN" sz="2800" dirty="0"/>
          </a:p>
        </p:txBody>
      </p:sp>
      <p:pic>
        <p:nvPicPr>
          <p:cNvPr id="3" name="QB_7_BD.11_1#2ad33f131?htil=1&amp;vaa=1&amp;vcp=1&amp;vis=1&amp;pid=8bef1ebc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75474" y="1319257"/>
            <a:ext cx="2130552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11_2#2ad33f131?htil=1&amp;sp=1&amp;vaa=1&amp;vcp=1&amp;vis=1&amp;pid=8bef1ebc9&amp;color=0,0,0&amp;vtp=1&amp;vaab=1&amp;bbb=1&amp;hb=1&amp;hs=1"/>
          <p:cNvSpPr/>
          <p:nvPr/>
        </p:nvSpPr>
        <p:spPr>
          <a:xfrm>
            <a:off x="539496" y="1182097"/>
            <a:ext cx="8842248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（1）运动系统的组成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：运动系统主要是由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2ad33f131.blank?vaa=1&amp;vcp=1&amp;vis=1&amp;pid=8bef1ebc9&amp;color=0,0,0&amp;vpa=7&amp;vtp=1&amp;vaab=1"/>
          <p:cNvSpPr/>
          <p:nvPr/>
        </p:nvSpPr>
        <p:spPr>
          <a:xfrm>
            <a:off x="7128414" y="1151617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</a:t>
            </a:r>
            <a:endParaRPr lang="en-US" altLang="zh-CN" sz="2800" dirty="0"/>
          </a:p>
        </p:txBody>
      </p:sp>
      <p:sp>
        <p:nvSpPr>
          <p:cNvPr id="6" name="QB_7_AN.2_1#2ad33f131.blank?vaa=1&amp;vcp=1&amp;vis=1&amp;pid=8bef1ebc9&amp;color=0,0,0&amp;vpa=8&amp;vtp=1&amp;vaab=1&amp;bbb=1"/>
          <p:cNvSpPr/>
          <p:nvPr/>
        </p:nvSpPr>
        <p:spPr>
          <a:xfrm>
            <a:off x="8195214" y="115161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</a:t>
            </a:r>
            <a:endParaRPr lang="en-US" altLang="zh-CN" sz="2800" dirty="0"/>
          </a:p>
        </p:txBody>
      </p:sp>
      <p:sp>
        <p:nvSpPr>
          <p:cNvPr id="7" name="QB_7_AN.3_1#2ad33f131.blank?vaa=1&amp;vcp=1&amp;vis=1&amp;pid=8bef1ebc9&amp;color=0,0,0&amp;vpa=9&amp;vtp=1&amp;vaab=1&amp;bbb=1"/>
          <p:cNvSpPr/>
          <p:nvPr/>
        </p:nvSpPr>
        <p:spPr>
          <a:xfrm>
            <a:off x="905415" y="177836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肌肉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7_BD.15_1#d021884f4?htil=1&amp;sp=1&amp;vaa=1&amp;vcp=1&amp;vis=1&amp;pid=8bef1ebc9&amp;color=0,0,0&amp;vtp=1&amp;vaab=1&amp;bbb=1&amp;hb=1&amp;hs=1"/>
              <p:cNvSpPr/>
              <p:nvPr/>
            </p:nvSpPr>
            <p:spPr>
              <a:xfrm>
                <a:off x="539496" y="2459082"/>
                <a:ext cx="8842248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（2）关节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关节由关节面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[1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]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[4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]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[2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[3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]</m:t>
                    </m:r>
                  </m:oMath>
                </a14:m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组成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其表面的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[5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可以减少活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动产生的摩擦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关节炎是关节囊发生病变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脱臼是关节头从关节窝中滑脱出来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8" name="QB_7_BD.15_1#d021884f4?htil=1&amp;sp=1&amp;vaa=1&amp;vcp=1&amp;vis=1&amp;pid=8bef1ebc9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59082"/>
                <a:ext cx="8842248" cy="2496757"/>
              </a:xfrm>
              <a:prstGeom prst="rect">
                <a:avLst/>
              </a:prstGeom>
              <a:blipFill>
                <a:blip r:embed="rId4"/>
                <a:stretch>
                  <a:fillRect l="-2483" r="-14690" b="-336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QB_7_AN.16_1#d021884f4.blank?vaa=1&amp;vcp=1&amp;vis=1&amp;pid=8bef1ebc9&amp;color=0,0,0&amp;vpa=10&amp;vtp=1&amp;vaab=1&amp;bbb=1"/>
          <p:cNvSpPr/>
          <p:nvPr/>
        </p:nvSpPr>
        <p:spPr>
          <a:xfrm>
            <a:off x="3483515" y="307630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关节头</a:t>
            </a:r>
            <a:endParaRPr lang="en-US" altLang="zh-CN" sz="2800" dirty="0"/>
          </a:p>
        </p:txBody>
      </p:sp>
      <p:sp>
        <p:nvSpPr>
          <p:cNvPr id="10" name="QB_7_AN.17_1#d021884f4.blank?vaa=1&amp;vcp=1&amp;vis=1&amp;pid=8bef1ebc9&amp;color=0,0,0&amp;vpa=11&amp;vtp=1&amp;vaab=1&amp;bbb=1"/>
          <p:cNvSpPr/>
          <p:nvPr/>
        </p:nvSpPr>
        <p:spPr>
          <a:xfrm>
            <a:off x="5706015" y="307630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关节窝</a:t>
            </a:r>
            <a:endParaRPr lang="en-US" altLang="zh-CN" sz="2800" dirty="0"/>
          </a:p>
        </p:txBody>
      </p:sp>
      <p:sp>
        <p:nvSpPr>
          <p:cNvPr id="11" name="QB_7_AN.18_1#d021884f4.blank?vaa=1&amp;vcp=1&amp;vis=1&amp;pid=8bef1ebc9&amp;color=0,0,0&amp;vpa=12&amp;vtp=1&amp;vaab=1&amp;bbb=1"/>
          <p:cNvSpPr/>
          <p:nvPr/>
        </p:nvSpPr>
        <p:spPr>
          <a:xfrm>
            <a:off x="8195214" y="3089808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关节囊</a:t>
            </a:r>
            <a:endParaRPr lang="en-US" altLang="zh-CN" sz="2800" dirty="0"/>
          </a:p>
        </p:txBody>
      </p:sp>
      <p:sp>
        <p:nvSpPr>
          <p:cNvPr id="12" name="QB_7_AN.19_1#d021884f4.blank?vaa=1&amp;vcp=1&amp;vis=1&amp;pid=8bef1ebc9&amp;color=0,0,0&amp;vpa=13&amp;vtp=1&amp;vaab=1&amp;bbb=1"/>
          <p:cNvSpPr/>
          <p:nvPr/>
        </p:nvSpPr>
        <p:spPr>
          <a:xfrm>
            <a:off x="994315" y="372400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关节腔</a:t>
            </a:r>
            <a:endParaRPr lang="en-US" altLang="zh-CN" sz="2800" dirty="0"/>
          </a:p>
        </p:txBody>
      </p:sp>
      <p:sp>
        <p:nvSpPr>
          <p:cNvPr id="13" name="QB_7_AN.20_1#d021884f4.blank?vaa=1&amp;vcp=1&amp;vis=1&amp;pid=8bef1ebc9&amp;color=0,0,0&amp;vpa=14&amp;vtp=1&amp;vaab=1&amp;bbb=1"/>
          <p:cNvSpPr/>
          <p:nvPr/>
        </p:nvSpPr>
        <p:spPr>
          <a:xfrm>
            <a:off x="5350415" y="372760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关节软骨</a:t>
            </a:r>
            <a:endParaRPr lang="en-US" altLang="zh-CN" sz="2800" dirty="0"/>
          </a:p>
        </p:txBody>
      </p:sp>
      <p:sp>
        <p:nvSpPr>
          <p:cNvPr id="14" name="QB_7_BD.15_1#d021884f4?htil=1&amp;sp=1&amp;vaa=1&amp;vcp=1&amp;vis=1&amp;pid=8bef1ebc9&amp;color=0,0,0&amp;vtp=1&amp;vaab=1&amp;bbb=1&amp;hb=1&amp;hs=1">
            <a:extLst>
              <a:ext uri="{FF2B5EF4-FFF2-40B4-BE49-F238E27FC236}">
                <a16:creationId xmlns:a16="http://schemas.microsoft.com/office/drawing/2014/main" id="{A394CAA7-119E-BF0C-F0B2-FA3EF75FEADB}"/>
              </a:ext>
            </a:extLst>
          </p:cNvPr>
          <p:cNvSpPr/>
          <p:nvPr/>
        </p:nvSpPr>
        <p:spPr>
          <a:xfrm>
            <a:off x="539995" y="5024482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1_1#986196d30?sp=1&amp;vaa=1&amp;vcp=1&amp;vis=1&amp;pid=8bef1ebc9&amp;color=0,0,0&amp;vtp=1&amp;vaab=1&amp;bt=1&amp;bbb=1"/>
          <p:cNvSpPr/>
          <p:nvPr/>
        </p:nvSpPr>
        <p:spPr>
          <a:xfrm>
            <a:off x="539496" y="15346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（3）骨骼肌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中间的叫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两端的叫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BD.21_2#986196d30?sp=1&amp;vaa=1&amp;vcp=1&amp;vis=1&amp;pid=8bef1ebc9&amp;color=0,0,0&amp;vtp=1&amp;vaab=1&amp;bbb=1"/>
          <p:cNvSpPr/>
          <p:nvPr/>
        </p:nvSpPr>
        <p:spPr>
          <a:xfrm>
            <a:off x="539496" y="28176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受到刺激而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每块骨骼肌最少附着在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块骨上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（4）运动的产生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当骨骼肌受到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传来的刺激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牵动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绕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躯体就会产生运动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986196d30.blank?vaa=1&amp;vcp=1&amp;vis=1&amp;pid=8bef1ebc9&amp;color=0,0,0&amp;vpa=15&amp;vtp=1&amp;vaab=1&amp;bbb=1"/>
          <p:cNvSpPr/>
          <p:nvPr/>
        </p:nvSpPr>
        <p:spPr>
          <a:xfrm>
            <a:off x="3353565" y="216418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肌腹</a:t>
            </a:r>
            <a:endParaRPr lang="en-US" altLang="zh-CN" sz="2800" dirty="0"/>
          </a:p>
        </p:txBody>
      </p:sp>
      <p:sp>
        <p:nvSpPr>
          <p:cNvPr id="6" name="QB_7_AN.2_1#986196d30.blank?vaa=1&amp;vcp=1&amp;vis=1&amp;pid=8bef1ebc9&amp;color=0,0,0&amp;vpa=16&amp;vtp=1&amp;vaab=1&amp;bbb=1"/>
          <p:cNvSpPr/>
          <p:nvPr/>
        </p:nvSpPr>
        <p:spPr>
          <a:xfrm>
            <a:off x="6149946" y="217304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肌腱</a:t>
            </a:r>
            <a:endParaRPr lang="en-US" altLang="zh-CN" sz="2800" dirty="0"/>
          </a:p>
        </p:txBody>
      </p:sp>
      <p:sp>
        <p:nvSpPr>
          <p:cNvPr id="7" name="QB_7_AN.3_1#986196d30.blank?vaa=1&amp;vcp=1&amp;vis=1&amp;pid=8bef1ebc9&amp;color=0,0,0&amp;vpa=17&amp;vtp=1&amp;vaab=1&amp;bbb=1"/>
          <p:cNvSpPr/>
          <p:nvPr/>
        </p:nvSpPr>
        <p:spPr>
          <a:xfrm>
            <a:off x="3709165" y="282045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8" name="QB_7_AN.4_1#986196d30.blank?vaa=1&amp;vcp=1&amp;vis=1&amp;pid=8bef1ebc9&amp;color=0,0,0&amp;vpa=18&amp;vtp=1&amp;vaab=1"/>
          <p:cNvSpPr/>
          <p:nvPr/>
        </p:nvSpPr>
        <p:spPr>
          <a:xfrm>
            <a:off x="4461415" y="343490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</a:t>
            </a:r>
            <a:endParaRPr lang="en-US" altLang="zh-CN" sz="2800" dirty="0"/>
          </a:p>
        </p:txBody>
      </p:sp>
      <p:sp>
        <p:nvSpPr>
          <p:cNvPr id="10" name="QB_7_AN.27_1#986196d30.blank?vaa=1&amp;vcp=1&amp;vis=1&amp;pid=8bef1ebc9&amp;color=0,0,0&amp;vpa=19&amp;vtp=1&amp;vaab=1&amp;bbb=1"/>
          <p:cNvSpPr/>
          <p:nvPr/>
        </p:nvSpPr>
        <p:spPr>
          <a:xfrm>
            <a:off x="5681590" y="408260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</a:t>
            </a:r>
            <a:endParaRPr lang="en-US" altLang="zh-CN" sz="2800" dirty="0"/>
          </a:p>
        </p:txBody>
      </p:sp>
      <p:sp>
        <p:nvSpPr>
          <p:cNvPr id="11" name="QB_7_AN.28_1#986196d30.blank?vaa=1&amp;vcp=1&amp;vis=1&amp;pid=8bef1ebc9&amp;color=0,0,0&amp;vpa=20&amp;vtp=1&amp;vaab=1&amp;bbb=1"/>
          <p:cNvSpPr/>
          <p:nvPr/>
        </p:nvSpPr>
        <p:spPr>
          <a:xfrm>
            <a:off x="8526389" y="408260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12" name="QB_7_AN.29_1#986196d30.blank?vaa=1&amp;vcp=1&amp;vis=1&amp;pid=8bef1ebc9&amp;color=0,0,0&amp;vpa=21&amp;vtp=1&amp;vaab=1"/>
          <p:cNvSpPr/>
          <p:nvPr/>
        </p:nvSpPr>
        <p:spPr>
          <a:xfrm>
            <a:off x="11008680" y="4066063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</a:t>
            </a:r>
            <a:endParaRPr lang="en-US" altLang="zh-CN" sz="2800" dirty="0"/>
          </a:p>
        </p:txBody>
      </p:sp>
      <p:sp>
        <p:nvSpPr>
          <p:cNvPr id="13" name="QB_7_AN.30_1#986196d30.blank?vaa=1&amp;vcp=1&amp;vis=1&amp;pid=8bef1ebc9&amp;color=0,0,0&amp;vpa=22&amp;vtp=1&amp;vaab=1&amp;bbb=1"/>
          <p:cNvSpPr/>
          <p:nvPr/>
        </p:nvSpPr>
        <p:spPr>
          <a:xfrm>
            <a:off x="549815" y="470935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1332</Words>
  <Application>Microsoft Office PowerPoint</Application>
  <PresentationFormat>宽屏</PresentationFormat>
  <Paragraphs>348</Paragraphs>
  <Slides>34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11</cp:revision>
  <dcterms:created xsi:type="dcterms:W3CDTF">2024-11-16T15:19:22Z</dcterms:created>
  <dcterms:modified xsi:type="dcterms:W3CDTF">2025-07-24T10:08:34Z</dcterms:modified>
  <cp:category/>
  <cp:contentStatus/>
</cp:coreProperties>
</file>