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7" r:id="rId17"/>
    <p:sldId id="271" r:id="rId18"/>
    <p:sldId id="293" r:id="rId19"/>
    <p:sldId id="273" r:id="rId20"/>
    <p:sldId id="288" r:id="rId21"/>
    <p:sldId id="289" r:id="rId22"/>
    <p:sldId id="290" r:id="rId23"/>
    <p:sldId id="272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94" r:id="rId34"/>
    <p:sldId id="284" r:id="rId35"/>
    <p:sldId id="291" r:id="rId36"/>
    <p:sldId id="292" r:id="rId37"/>
    <p:sldId id="283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3" d="100"/>
          <a:sy n="103" d="100"/>
        </p:scale>
        <p:origin x="79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1904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771DD-3058-7C70-C246-59D4D022D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872D55-E7A1-67F7-95FC-4953E0334F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444328-94BB-120B-80F3-5ADB4E8025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86160B-89A2-64D6-169E-0DFFA5D69A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2846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8F0EF-0598-1B82-D2AC-D79C9D822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8A0139-5C81-53F7-2494-71B94FA97B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38DB81-6A16-F919-BDA5-A95192BBCD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208DF5-8F80-150F-F02C-32479DF4DC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80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8b4fe30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BAA5B02-2E54-4FB6-929A-7539951003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 写作类型导练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2f38e380009f4e7a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6F16420-A5FC-2B71-16AD-4FAEBB4FF44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B4108E4-F079-46C0-A119-8F6CDB5C50B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b707be625?sp=1&amp;vcp=1&amp;pid=362073307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3.欲扬先抑，更显真实。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欲扬先抑使情节波澜起伏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，人物形象对比鲜明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，容易让读者在阅读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过程中留下比较深刻的印象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，使作者的感情抒发得更加深刻。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f7751f7e?sp=1&amp;vcp=1&amp;pid=9b5342c09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（二）记事作文</a:t>
            </a:r>
            <a:endParaRPr lang="en-US" altLang="zh-CN" sz="2800" dirty="0"/>
          </a:p>
        </p:txBody>
      </p:sp>
      <p:sp>
        <p:nvSpPr>
          <p:cNvPr id="3" name="P_8_BD#3ea90236d?sp=1&amp;vcp=1&amp;pid=ef7751f7e&amp;color=0,0,0&amp;vtp=1&amp;vaab=1&amp;bbb=1&amp;hb=1"/>
          <p:cNvSpPr/>
          <p:nvPr/>
        </p:nvSpPr>
        <p:spPr>
          <a:xfrm>
            <a:off x="539496" y="11883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1.选择熟悉、有感触的事情来写。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记叙文讲求真实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，记叙文中所记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、事、景、物多是真实存在的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。选择自己熟悉和有感触的事件才能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写得生动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，抒情真切。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3ea90236d?sp=1&amp;vcp=1&amp;pid=ef7751f7e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2.按照一定的顺序完整叙述事件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选择恰当的顺序进行叙述有助于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明晰思路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，使节奏富有变化。比如使用顺叙，即按照事情发生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、发展的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顺序来进行叙述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，可以使行文思路清晰；使用倒叙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，即把事件的结局或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某个最突出的片段提在前边叙述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，再从事件的开头进行叙述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，可以设置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悬念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，吸引读者的阅读兴趣；使用插叙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，即中断原来的叙述而插入另一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，可以突出中心人物、丰富情节、深化文章主题；使用补叙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行文中用三两句话或一小段话对相关的人或事作一些简单的补充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交代，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有助于更好地表达主题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，使文章结构完整，行文跌宕起伏。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3ea90236d?sp=1&amp;vcp=1&amp;pid=ef7751f7e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3.叙述要突出重点，详略得当。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记叙文一般要突出事件的重点过程、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重要场面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、主要矛盾等。我们要有选择地确定写作重点，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突出主要内容。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比如事情的经过可以详写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；事情发生的时间、地点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、起因和结果等可以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略写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3ea90236d?sp=1&amp;vcp=1&amp;pid=ef7751f7e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4.表达方式以记叙、描写为主。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就表达方式而言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，记叙和描写的结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合是记叙文写作的基本要求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。记叙是通过一般的述说和交代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，把人物或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事件及其相互关系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、变化介绍给读者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，使读者对事物的发展和全貌有一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个清晰的了解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；描写是用生动形象的语言，对人物、事件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、景物存在与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变化的具体状态作精细的描绘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。记叙文如果缺少描写，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就会平淡苍白，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主题不突出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，形象不鲜明，情节不感人。当然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，描写要恰当且要为中心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。所谓恰当，即突出特征，符合身份，写出变化。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efe6937b?vcp=1&amp;pid=6e1fec995&amp;color=238,61,73&amp;vtp=1&amp;vaab=1&amp;bt=1&amp;bbb=1"/>
          <p:cNvSpPr/>
          <p:nvPr/>
        </p:nvSpPr>
        <p:spPr>
          <a:xfrm>
            <a:off x="539496" y="430575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400" dirty="0"/>
          </a:p>
        </p:txBody>
      </p:sp>
      <p:sp>
        <p:nvSpPr>
          <p:cNvPr id="3" name="QO_5_BD.1_1#316f24c94?sp=1&amp;vaa=1&amp;vcp=1&amp;pid=cefe6937b&amp;color=0,0,0&amp;vtp=1&amp;vaab=1&amp;bbb=1&amp;hb=1"/>
          <p:cNvSpPr/>
          <p:nvPr/>
        </p:nvSpPr>
        <p:spPr>
          <a:xfrm>
            <a:off x="539496" y="1189489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阅读下面材料，任选一题作文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同学们交流登山经验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有同学说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想要放弃的时候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望望山顶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提醒自己山顶越来越近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就会找回希望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有同学说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特别疲惫时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回头看看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发现自己已经登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了这么高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便能重振精神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有同学说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这时候也可以停一停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喝口水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调整调整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继续走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有同学说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不怕慢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就怕站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这时候不能停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坚持一步一步往前走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316f24c94?sp=1&amp;vaa=1&amp;vcp=1&amp;pid=cefe6937b&amp;color=0,0,0&amp;vtp=1&amp;vaab=1&amp;bbb=1&amp;hb=1">
            <a:extLst>
              <a:ext uri="{FF2B5EF4-FFF2-40B4-BE49-F238E27FC236}">
                <a16:creationId xmlns:a16="http://schemas.microsoft.com/office/drawing/2014/main" id="{B6406D43-53DB-A360-1048-ECB2FDA40BC4}"/>
              </a:ext>
            </a:extLst>
          </p:cNvPr>
          <p:cNvSpPr/>
          <p:nvPr/>
        </p:nvSpPr>
        <p:spPr>
          <a:xfrm>
            <a:off x="539496" y="5654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老师说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大家说的都有道理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这些登山成功的经验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其实也是我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们在学习和生活中取得成功的密码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3" name="QO_5_BD.1_2#316f24c94?sp=1&amp;vaa=1&amp;vcp=1&amp;pid=cefe6937b&amp;color=0,0,0&amp;vtp=1&amp;vaab=1&amp;bbb=1&amp;hb=1">
            <a:extLst>
              <a:ext uri="{FF2B5EF4-FFF2-40B4-BE49-F238E27FC236}">
                <a16:creationId xmlns:a16="http://schemas.microsoft.com/office/drawing/2014/main" id="{197C97EC-19B5-5618-3341-D449CFFC7760}"/>
              </a:ext>
            </a:extLst>
          </p:cNvPr>
          <p:cNvSpPr/>
          <p:nvPr/>
        </p:nvSpPr>
        <p:spPr>
          <a:xfrm>
            <a:off x="539496" y="184376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（1）请以《我的成功密码》为题目，写一篇记叙文。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：①表达意图明确，内容充实具体；②不少于600字；③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避与你有关的人名、校名、地名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BD.1_3#316f24c94?sp=1&amp;vaa=1&amp;vcp=1&amp;pid=cefe6937b&amp;color=0,0,0&amp;vtp=1&amp;vaab=1&amp;bbb=1&amp;hb=1">
            <a:extLst>
              <a:ext uri="{FF2B5EF4-FFF2-40B4-BE49-F238E27FC236}">
                <a16:creationId xmlns:a16="http://schemas.microsoft.com/office/drawing/2014/main" id="{C016B569-992C-3D5A-9A9F-245D3391245E}"/>
              </a:ext>
            </a:extLst>
          </p:cNvPr>
          <p:cNvSpPr/>
          <p:nvPr/>
        </p:nvSpPr>
        <p:spPr>
          <a:xfrm>
            <a:off x="539496" y="377416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（2）以上材料引发你怎样的思考和感悟？请自选角度，自拟题目，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写一篇简单的议论文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：①观点明确，有理有据；②不少于600字；③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请回避与你有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关的人名、校名、地名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0171907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316f24c94?htil=1&amp;vaa=1&amp;vcp=1&amp;pid=cefe6937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809625"/>
            <a:ext cx="2429809" cy="62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316f24c94?htil=1&amp;vaa=1&amp;vcp=1&amp;pid=cefe6937b&amp;color=0,0,0&amp;vtp=1&amp;vaab=1&amp;bt=1&amp;bbb=1&amp;hb=1&amp;hs=1"/>
          <p:cNvSpPr/>
          <p:nvPr/>
        </p:nvSpPr>
        <p:spPr>
          <a:xfrm>
            <a:off x="3202451" y="556286"/>
            <a:ext cx="8449056" cy="12762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一、审题立意。首先，“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成功密码”是破题关键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它要求学生深入探讨并阐述个人在学习、生活或其他</a:t>
            </a:r>
            <a:endParaRPr lang="en-US" altLang="zh-CN" sz="2800" dirty="0"/>
          </a:p>
        </p:txBody>
      </p:sp>
      <p:sp>
        <p:nvSpPr>
          <p:cNvPr id="4" name="QO_5_AS.1_1#316f24c94?htil=1&amp;vaa=1&amp;vcp=1&amp;pid=cefe6937b&amp;color=0,0,0&amp;vtp=1&amp;vaab=1&amp;bt=1&amp;bbb=1&amp;hb=1&amp;hs=1">
            <a:extLst>
              <a:ext uri="{FF2B5EF4-FFF2-40B4-BE49-F238E27FC236}">
                <a16:creationId xmlns:a16="http://schemas.microsoft.com/office/drawing/2014/main" id="{21DDCC3E-890D-6E79-3343-15592C8F2AFB}"/>
              </a:ext>
            </a:extLst>
          </p:cNvPr>
          <p:cNvSpPr/>
          <p:nvPr/>
        </p:nvSpPr>
        <p:spPr>
          <a:xfrm>
            <a:off x="539496" y="1830687"/>
            <a:ext cx="11112011" cy="4074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领域中获得成功的关键因素或方法。这里的“密码”寓意着独特且有效的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策略，是每个人通往成功路上的关键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这些登山成功的经验，其实也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是我们在学习和生活中取得成功的密码”直接点明了作文的主题和思路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它引导学生将登山的体验与感悟，转化为对学习和生活的理解。在此过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程中，学生需要思考并提炼出自己在面对挑战、克服困难时，所采取的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策略或方法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9750A-70AD-6B05-0B9A-D01E49B33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5_AS.1_1#316f24c94?htil=1&amp;vaa=1&amp;vcp=1&amp;pid=cefe6937b&amp;color=0,0,0&amp;vtp=1&amp;vaab=1&amp;bt=1&amp;bbb=1&amp;hb=1&amp;hs=1">
            <a:extLst>
              <a:ext uri="{FF2B5EF4-FFF2-40B4-BE49-F238E27FC236}">
                <a16:creationId xmlns:a16="http://schemas.microsoft.com/office/drawing/2014/main" id="{82D06B7F-878A-F840-0A3D-AD2028670C23}"/>
              </a:ext>
            </a:extLst>
          </p:cNvPr>
          <p:cNvSpPr/>
          <p:nvPr/>
        </p:nvSpPr>
        <p:spPr>
          <a:xfrm>
            <a:off x="539496" y="1592562"/>
            <a:ext cx="11112011" cy="27317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二、构思选材。回忆自己在学习、生活或其他领域取得成功的经历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从中筛选出最能体现“成功密码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的关键事件或场景。我在哪个方面取得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了怎样的成功？是什么因素促使我取得了最后的成功？这对于我今后的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学习或生活将会产生什么样的影响？等等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7894269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316f24c94?vaa=1&amp;vcp=1&amp;pid=cefe6937b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【范文】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成功的密码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在人生的长河中，每个人都是勇敢的攀登者，面对一座座看似不可</a:t>
            </a:r>
            <a:endParaRPr lang="en-US" altLang="zh-CN" sz="2800" b="0" i="0" dirty="0"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越过的高峰，我们学会了坚持与超越。成功的密码，就藏在这一次次的</a:t>
            </a:r>
            <a:endParaRPr lang="en-US" altLang="zh-CN" sz="2800" b="0" i="0" dirty="0"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挑战与突破之中</a:t>
            </a:r>
            <a:r>
              <a:rPr lang="en-US" altLang="zh-CN" sz="2800" b="0" i="0" dirty="0"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                                     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题记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那是一个春日的午后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阳光透过叶缝洒在我的课桌上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斑驳陆离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那时的我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正被数学的几何题困扰得焦头烂额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每一个图形都像是一座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迷宫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让我找不到出口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回到家后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台灯下的我面对着空白的作业本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心中充满了挫败感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8b4fe30b.fixed?vcp=1&amp;pid=1d09082ac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78b4fe30b.fixed?vcp=1&amp;pid=1d09082ac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</a:t>
            </a:r>
            <a:endParaRPr lang="en-US" altLang="zh-CN" sz="4800" dirty="0"/>
          </a:p>
        </p:txBody>
      </p:sp>
      <p:sp>
        <p:nvSpPr>
          <p:cNvPr id="4" name="C_2_BD#78b4fe30b.fixed?vcp=1&amp;pid=1d09082ac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写作类型导练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316f24c94?vaa=1&amp;vcp=1&amp;pid=cefe6937b&amp;color=0,0,0&amp;vtp=1&amp;vaab=1&amp;bt=1&amp;bbb=1&amp;hb=1">
            <a:extLst>
              <a:ext uri="{FF2B5EF4-FFF2-40B4-BE49-F238E27FC236}">
                <a16:creationId xmlns:a16="http://schemas.microsoft.com/office/drawing/2014/main" id="{FF242A41-4387-427F-BDCB-ABEE14BCB56E}"/>
              </a:ext>
            </a:extLst>
          </p:cNvPr>
          <p:cNvSpPr/>
          <p:nvPr/>
        </p:nvSpPr>
        <p:spPr>
          <a:xfrm>
            <a:off x="541020" y="430575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这些谜题像牢笼一样困住了我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令我举步维艰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然而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我并未选择放弃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我开始尝试不同的方法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从基础概念入手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一点一滴地构建自己的知识体系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遇到难题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我不再逃避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而是主动向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老师请教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与同学讨论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功夫不负有心人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那些曾经让我头疼的图形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渐渐地在我的笔下变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得生动起来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仿佛它们也在为我加油鼓劲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我对自己说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世上无难事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只怕有心人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只要不放弃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终有一天我能解开这些谜题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这份信念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如同夜空中闪亮的星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指引我前行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日以继夜的努力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迎来了小试牛刀的机会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在一次数学测验中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我遇到了那道曾经让我望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9770051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316f24c94?vaa=1&amp;vcp=1&amp;pid=cefe6937b&amp;color=0,0,0&amp;vtp=1&amp;vaab=1&amp;bt=1&amp;bbb=1&amp;hb=1">
            <a:extLst>
              <a:ext uri="{FF2B5EF4-FFF2-40B4-BE49-F238E27FC236}">
                <a16:creationId xmlns:a16="http://schemas.microsoft.com/office/drawing/2014/main" id="{BC3BC4E0-389E-A795-2EF6-055027B751CA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而生畏的难题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但这一次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我没有退缩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而是冷静地分析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运用所学知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一步步破解了解题的密码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当笔尖在纸上划过最后一个等号时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我知道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我成功了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那一刻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喜悦如潮水般涌来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淹没了过往的疲惫与困惑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成功并没有让我停下脚步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反而成为我攀登下一座高峰的动力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开始更加积极地参与课堂讨论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主动承担学习小组的任务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帮助那些曾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经和我一样迷茫的同学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我发现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帮助他人走出困境的成就感远比独自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成功更加令人振奋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在这个过程中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我学会了坚持与自我挑战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更懂得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了合作与分享的重要性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9997033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316f24c94?vaa=1&amp;vcp=1&amp;pid=cefe6937b&amp;color=0,0,0&amp;vtp=1&amp;vaab=1&amp;bt=1&amp;bbb=1&amp;hb=1">
            <a:extLst>
              <a:ext uri="{FF2B5EF4-FFF2-40B4-BE49-F238E27FC236}">
                <a16:creationId xmlns:a16="http://schemas.microsoft.com/office/drawing/2014/main" id="{196205B9-66DA-16A8-B8B9-801BF9653EAF}"/>
              </a:ext>
            </a:extLst>
          </p:cNvPr>
          <p:cNvSpPr/>
          <p:nvPr/>
        </p:nvSpPr>
        <p:spPr>
          <a:xfrm>
            <a:off x="539496" y="12100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我开始明白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成功的密码不仅仅是智慧和努力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更是那份永不言败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的精神和对生活的热爱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人生就像是不断攀登高峰的过程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每当我们以为已经到达顶峰时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其实只是另一个起点的开始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但正是这些不断的挑战与超越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让我们变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得更加坚韧和强大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记住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成功的密码永远掌握在自己手中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只要我们不放弃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终将抵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达心中的那片星辰大海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6934683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316f24c94?vaa=1&amp;vcp=1&amp;pid=cefe6937b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点评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这是一篇情感真挚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结构清晰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主题深刻的优秀作文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作者通过生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动的细节描写和流畅的语言表达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成功地展现了自己面对挑战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不懈努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力的成长历程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并深刻揭示了成功的真谛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文章采用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遇到问题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努力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最终成功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感悟提升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的叙事结构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层层递进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部分都紧扣主题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既展现了作者成长的历程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又突出了成功的密码所在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使文章具有很强的感染力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9c497522.fixed?vcp=1&amp;pid=78b4fe30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写作类型导练</a:t>
            </a:r>
            <a:endParaRPr lang="en-US" altLang="zh-CN" sz="4000" dirty="0"/>
          </a:p>
        </p:txBody>
      </p:sp>
      <p:sp>
        <p:nvSpPr>
          <p:cNvPr id="3" name="C_3_BD#69c497522.fixed?vcp=1&amp;pid=78b4fe30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考点2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议论文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77faabb4?vcp=1&amp;pid=69c497522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要点梳理</a:t>
            </a:r>
            <a:endParaRPr lang="en-US" altLang="zh-CN" sz="3400" dirty="0"/>
          </a:p>
        </p:txBody>
      </p:sp>
      <p:sp>
        <p:nvSpPr>
          <p:cNvPr id="3" name="P_5_BD#490e4eba6?vcp=1&amp;pid=777faabb4&amp;color=0,0,0&amp;vtp=1&amp;vaab=1&amp;bbb=1&amp;hb=1"/>
          <p:cNvSpPr/>
          <p:nvPr/>
        </p:nvSpPr>
        <p:spPr>
          <a:xfrm>
            <a:off x="539496" y="13133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议论文是以议论为主要表达方式，通过摆事实、讲道理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，表达作者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的观点和主张的文体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，通常由论点、论据和论证三部分构成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。议论文要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求观点明确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，论据充分，语言精练，论证合理，有严密的逻辑性。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1aa2a41?vcp=1&amp;pid=777faabb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c84a2f7bb?sp=1&amp;vcp=1&amp;pid=181aa2a41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议论文的写作方法</a:t>
            </a:r>
            <a:endParaRPr lang="en-US" altLang="zh-CN" sz="3000" dirty="0"/>
          </a:p>
        </p:txBody>
      </p:sp>
      <p:sp>
        <p:nvSpPr>
          <p:cNvPr id="4" name="C_7_BD#847b9d544?sp=1&amp;vcp=1&amp;pid=c84a2f7bb&amp;color=0,0,0&amp;vtp=1&amp;vaab=1&amp;bbb=1"/>
          <p:cNvSpPr/>
          <p:nvPr/>
        </p:nvSpPr>
        <p:spPr>
          <a:xfrm>
            <a:off x="539496" y="1946789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（一）拟好标题</a:t>
            </a:r>
            <a:endParaRPr lang="en-US" altLang="zh-CN" sz="2800" dirty="0"/>
          </a:p>
        </p:txBody>
      </p:sp>
      <p:sp>
        <p:nvSpPr>
          <p:cNvPr id="5" name="P_8_BD#b374ec547?vcp=1&amp;pid=847b9d544&amp;color=0,0,0&amp;vtp=1&amp;vaab=1&amp;bbb=1&amp;hb=1"/>
          <p:cNvSpPr/>
          <p:nvPr/>
        </p:nvSpPr>
        <p:spPr>
          <a:xfrm>
            <a:off x="539496" y="258601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议论文拟题的基本要求是在准确的基础上力求新颖。具体而言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能激发读者的阅读兴趣且使之有耳目一新之感为佳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议论文的题目要符合文体特征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，观点鲜明，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使人能见其题而知其旨。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观点鲜明的文章标题能够传达出文章的主旨，便于读者把握整篇文章的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da14635b?sp=1&amp;vcp=1&amp;pid=c84a2f7bb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（二）写好开头</a:t>
            </a:r>
            <a:endParaRPr lang="en-US" altLang="zh-CN" sz="2800" dirty="0"/>
          </a:p>
        </p:txBody>
      </p:sp>
      <p:sp>
        <p:nvSpPr>
          <p:cNvPr id="3" name="P_8_BD#72a59553d?vcp=1&amp;pid=3da14635b&amp;color=0,0,0&amp;vtp=1&amp;vaab=1&amp;bbb=1&amp;hb=1"/>
          <p:cNvSpPr/>
          <p:nvPr/>
        </p:nvSpPr>
        <p:spPr>
          <a:xfrm>
            <a:off x="539496" y="1188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议论文的开头讲究“短、快、精”。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短，即简洁，短句成段，突出其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内容的重要性。快，即入题要快，最好简单几句就点明文章的基本观点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或议论的话题，达到“中心明确”的要求。精，即精彩。可采用比喻、排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比等修辞手法引出论点，还可通过引述名言，讲述故事来导入论题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8275d59a?sp=1&amp;vcp=1&amp;pid=c84a2f7bb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（三）中间段写好首句和末句</a:t>
            </a:r>
            <a:endParaRPr lang="en-US" altLang="zh-CN" sz="2800" dirty="0"/>
          </a:p>
        </p:txBody>
      </p:sp>
      <p:sp>
        <p:nvSpPr>
          <p:cNvPr id="3" name="P_8_BD#eaffd7639?vcp=1&amp;pid=88275d59a&amp;color=0,0,0&amp;vtp=1&amp;vaab=1&amp;bbb=1&amp;hb=1"/>
          <p:cNvSpPr/>
          <p:nvPr/>
        </p:nvSpPr>
        <p:spPr>
          <a:xfrm>
            <a:off x="539496" y="1188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中间段常见的论述模式是：首句为分论点或承上启下的过渡句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；中间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围绕分论点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，运用恰当的事实、理论论据论证分论点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，或针对现实生活中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的某些现象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，分析说理；最后结合论述内容写一两句话作为小结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。其中首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句和末句最重要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，它们能直接勾勒文章的脉络，显示全文的论述思路。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93cf45b1?sp=1&amp;vcp=1&amp;pid=c84a2f7bb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（四）论据要典型而鲜活</a:t>
            </a:r>
            <a:endParaRPr lang="en-US" altLang="zh-CN" sz="2800" dirty="0"/>
          </a:p>
        </p:txBody>
      </p:sp>
      <p:sp>
        <p:nvSpPr>
          <p:cNvPr id="3" name="P_8_BD#bb63fd10d?vcp=1&amp;pid=c93cf45b1&amp;color=0,0,0&amp;vtp=1&amp;vaab=1&amp;bbb=1&amp;hb=1"/>
          <p:cNvSpPr/>
          <p:nvPr/>
        </p:nvSpPr>
        <p:spPr>
          <a:xfrm>
            <a:off x="539496" y="118838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典型的论据是指能充分反映事物本质，具有代表性的论据。首先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论据要真实，切合题旨；其次，论据力求出新。选取人无我有、人有我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新的论据说理，能取得更好的效果；再次，有些同学习惯用古代事例阐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述事理，整篇文章未能联系现实生活，缺乏时代的活水，也不能达到充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分说理的目的。最好能引述时效性较强的言论和社会普遍关注的事例辅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助说理，加强说理的针对性、时代感，使文章更具说服力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9eb324be?vcp=1&amp;pid=78b4fe30b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知识建构</a:t>
            </a:r>
            <a:endParaRPr lang="en-US" altLang="zh-CN" sz="3400" dirty="0"/>
          </a:p>
        </p:txBody>
      </p:sp>
      <p:pic>
        <p:nvPicPr>
          <p:cNvPr id="3" name="P_4_BD#5f2e95408?vcp=1&amp;pid=a9eb324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69486"/>
            <a:ext cx="11064240" cy="442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89ec7dbd?sp=1&amp;vcp=1&amp;pid=c84a2f7bb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（五）写好结尾</a:t>
            </a:r>
            <a:endParaRPr lang="en-US" altLang="zh-CN" sz="2800" dirty="0"/>
          </a:p>
        </p:txBody>
      </p:sp>
      <p:sp>
        <p:nvSpPr>
          <p:cNvPr id="3" name="P_8_BD#f7f554faa?vcp=1&amp;pid=989ec7dbd&amp;color=0,0,0&amp;vtp=1&amp;vaab=1&amp;bbb=1&amp;hb=1"/>
          <p:cNvSpPr/>
          <p:nvPr/>
        </p:nvSpPr>
        <p:spPr>
          <a:xfrm>
            <a:off x="539496" y="11883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好的结尾当如豹尾，响亮有力，令人警醒，催人奋进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。要突出中心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，不能画蛇添足；语言要简练有力，富有启发性和鼓舞性。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33e86982?vcp=1&amp;pid=69c497522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400" dirty="0"/>
          </a:p>
        </p:txBody>
      </p:sp>
      <p:sp>
        <p:nvSpPr>
          <p:cNvPr id="3" name="QO_5_BD.5_1#fc4c812b2?sp=1&amp;vaa=1&amp;vcp=1&amp;pid=b33e86982&amp;color=0,0,0&amp;vtp=1&amp;vaab=1&amp;bbb=1&amp;hb=1"/>
          <p:cNvSpPr/>
          <p:nvPr/>
        </p:nvSpPr>
        <p:spPr>
          <a:xfrm>
            <a:off x="539496" y="1313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字下方添上意为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的部首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就演变成了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该汉字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本义为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后来丰富至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用微火长时间煮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的意思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再引申为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忍受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忍耐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请以《熬出来的精彩》为题，写一篇文章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①思想健康、感情真挚，努力做到有深意；②不少于600字，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书写规范、卷面整洁，文中不得出现真实的地名、校名、人名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fc4c812b2?htil=2&amp;vaa=1&amp;vcp=1&amp;pid=b33e8698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994" y="1496776"/>
            <a:ext cx="2564105" cy="6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fc4c812b2?htil=2&amp;vaa=1&amp;vcp=1&amp;pid=b33e86982&amp;color=0,0,0&amp;vtp=1&amp;vaab=1&amp;bt=1&amp;bbb=1&amp;hb=1&amp;hs=1"/>
          <p:cNvSpPr/>
          <p:nvPr/>
        </p:nvSpPr>
        <p:spPr>
          <a:xfrm>
            <a:off x="2825994" y="1411786"/>
            <a:ext cx="8449056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审题立意上，以《熬出来的精彩》为题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熬”在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此的意思是“忍受”。文章侧重点在“熬”这个词上，“熬”</a:t>
            </a:r>
            <a:endParaRPr lang="en-US" altLang="zh-CN" sz="2800" dirty="0"/>
          </a:p>
        </p:txBody>
      </p:sp>
      <p:sp>
        <p:nvSpPr>
          <p:cNvPr id="4" name="QO_5_AS.1_1#fc4c812b2?htil=2&amp;vaa=1&amp;vcp=1&amp;pid=b33e86982&amp;color=0,0,0&amp;vtp=1&amp;vaab=1&amp;bt=1&amp;bbb=1&amp;hb=1&amp;hs=1">
            <a:extLst>
              <a:ext uri="{FF2B5EF4-FFF2-40B4-BE49-F238E27FC236}">
                <a16:creationId xmlns:a16="http://schemas.microsoft.com/office/drawing/2014/main" id="{7CA546FE-7340-B6D7-CB4A-917451D823BE}"/>
              </a:ext>
            </a:extLst>
          </p:cNvPr>
          <p:cNvSpPr/>
          <p:nvPr/>
        </p:nvSpPr>
        <p:spPr>
          <a:xfrm>
            <a:off x="539994" y="2752725"/>
            <a:ext cx="11112011" cy="21921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的过程其实就是努力、坚持、磨砺的过程。以这个题目写一篇议论文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“熬出来的精彩”可以设论点为“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坚持方能成功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忍受困难才能看见曙光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“努力才有收获”“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熬过磨难才能获得成功”等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578A2-0E59-4BCC-0D40-9368AF142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5_AS.1_1#fc4c812b2?htil=2&amp;vaa=1&amp;vcp=1&amp;pid=b33e86982&amp;color=0,0,0&amp;vtp=1&amp;vaab=1&amp;bt=1&amp;bbb=1&amp;hb=1&amp;hs=1">
            <a:extLst>
              <a:ext uri="{FF2B5EF4-FFF2-40B4-BE49-F238E27FC236}">
                <a16:creationId xmlns:a16="http://schemas.microsoft.com/office/drawing/2014/main" id="{B50B610D-4EB7-DD98-20F3-9B43065225B0}"/>
              </a:ext>
            </a:extLst>
          </p:cNvPr>
          <p:cNvSpPr/>
          <p:nvPr/>
        </p:nvSpPr>
        <p:spPr>
          <a:xfrm>
            <a:off x="539496" y="1413787"/>
            <a:ext cx="11112011" cy="40304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选材上，中外历史上经历磨难、坚持不懈最终获得成功的例子有很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多：勾践卧薪尝胆，打败吴国；作家、教育家海伦·凯勒以毅力战胜身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体缺陷；蒲松龄四次应试举人落第，他并未因此而悲观失望，以“卧薪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尝胆，三千越甲可吞吴”自警自勉，终于写出了《聊斋志异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构思上，开篇点明论点，文中可用多个事例来证明论点，最后一段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总结全文，照应开头，深化论点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8762755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fc4c812b2?vaa=1&amp;vcp=1&amp;pid=b33e86982&amp;color=0,0,0&amp;vtp=1&amp;vaab=1&amp;bt=1&amp;bbb=1&amp;hb=1"/>
          <p:cNvSpPr/>
          <p:nvPr/>
        </p:nvSpPr>
        <p:spPr>
          <a:xfrm>
            <a:off x="539496" y="381000"/>
            <a:ext cx="11109960" cy="6096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【范文】</a:t>
            </a:r>
            <a:endParaRPr lang="en-US" altLang="zh-CN" sz="2800" dirty="0"/>
          </a:p>
          <a:p>
            <a:pPr algn="ctr" latinLnBrk="1">
              <a:lnSpc>
                <a:spcPts val="4800"/>
              </a:lnSpc>
            </a:pPr>
            <a:r>
              <a:rPr lang="en-US" altLang="zh-CN" sz="2800" b="1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熬出来的精彩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蝶在沉默了一冬之后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积蓄了全身的力量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终于把飞的梦想变成现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依米花在沉默了四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五年之后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耗尽自己毕生的心血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终于把花的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芬芳吐露给大地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坚定信念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放飞梦想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坚持才能成功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天将降大任于斯人也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必先苦其心志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劳其筋骨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饿其体肤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乏其身</a:t>
            </a:r>
            <a:r>
              <a:rPr lang="en-US" altLang="zh-CN" sz="2800" b="0" i="0" dirty="0"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孙膑在忍受挖去髌骨的酷刑之后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忍耐着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坚持着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执着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地用心完成一部流传千古的兵书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孙子兵法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孙膑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有多少人被你的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学富五车所折服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有多少人被你的智谋所吸引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你在沉默中靠着坚定的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信念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把自己的梦想放飞到蓝天中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fc4c812b2?vaa=1&amp;vcp=1&amp;pid=b33e86982&amp;color=0,0,0&amp;vtp=1&amp;vaab=1&amp;bt=1&amp;bbb=1&amp;hb=1">
            <a:extLst>
              <a:ext uri="{FF2B5EF4-FFF2-40B4-BE49-F238E27FC236}">
                <a16:creationId xmlns:a16="http://schemas.microsoft.com/office/drawing/2014/main" id="{CF38637F-56CE-A117-4358-73E5175B2BA1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天行健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君子以自强不息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这句话曾鼓舞着多少仁人志士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又曾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让多少失路之人重获新生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盲人作曲家阿炳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你在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几家欢乐几家愁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奔波流浪中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灵魂被深深地震撼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于是一曲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二泉映月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得以诞生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凄婉的乐音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那真挚的情感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使每一个人为之感动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此曲只应天上有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人间能有几回闻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你虽然失明了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但有一盏信念之灯在你的心中为你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指航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在心灯的指引下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你把梦想放飞到音乐殿堂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开创出民族音乐的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新天地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怎能忘记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诸葛亮躬耕南阳的身影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你的才华使刘备三顾茅庐而不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悔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你的潇洒使群儒百口莫辩而你游刃有余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5058423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fc4c812b2?vaa=1&amp;vcp=1&amp;pid=b33e86982&amp;color=0,0,0&amp;vtp=1&amp;vaab=1&amp;bt=1&amp;bbb=1&amp;hb=1">
            <a:extLst>
              <a:ext uri="{FF2B5EF4-FFF2-40B4-BE49-F238E27FC236}">
                <a16:creationId xmlns:a16="http://schemas.microsoft.com/office/drawing/2014/main" id="{E5DE90A2-0E8F-8F7B-73A6-9834A7865399}"/>
              </a:ext>
            </a:extLst>
          </p:cNvPr>
          <p:cNvSpPr/>
          <p:nvPr/>
        </p:nvSpPr>
        <p:spPr>
          <a:xfrm>
            <a:off x="539496" y="120240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酒香不怕巷子深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桃李不言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下自成蹊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你明白你的苦心终究会得到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回报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你只是在等待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等待你的梦想成为现实的那一天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树立信念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放飞梦想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你将能随它一起到达美丽的远方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树立信念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放飞梦想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你将会拥有一个更加灿烂的明天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蜗牛告诉我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背起行囊出发吧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梦想就是最好的理由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蜘蛛告诉我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如果没有梦想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连翅膀也会成为累赘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叶子告诉我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永远不要哀叹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一生绽放绿意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然后成就一个金色的梦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我告诉自己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坚持才能成功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1485239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fc4c812b2?vaa=1&amp;vcp=1&amp;pid=b33e86982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点评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本文是一篇议论文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开篇提出观点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坚持才能成功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中间三段通过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引用名言及孙膑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阿炳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诸葛亮等具体事例论证观点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最后一段总结全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照应开头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升华主题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78b4fe30b?lid=6e1fec995&amp;cid=6e1fec995&amp;tib=255,255,255&amp;vtp=1&amp;vaab=1&amp;bt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9544" y="2487168"/>
            <a:ext cx="566928" cy="566928"/>
          </a:xfrm>
          <a:prstGeom prst="rect">
            <a:avLst/>
          </a:prstGeom>
        </p:spPr>
      </p:pic>
      <p:sp>
        <p:nvSpPr>
          <p:cNvPr id="3" name="C_1#目录1:78b4fe30b?lid=6e1fec995&amp;cid=6e1fec995&amp;vtp=1&amp;vaab=1&amp;bbb=1">
            <a:hlinkClick r:id="rId3" action="ppaction://hlinksldjump"/>
          </p:cNvPr>
          <p:cNvSpPr/>
          <p:nvPr/>
        </p:nvSpPr>
        <p:spPr>
          <a:xfrm>
            <a:off x="3959352" y="2505456"/>
            <a:ext cx="7196328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180000"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E3D4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记叙文</a:t>
            </a:r>
            <a:endParaRPr lang="en-US" altLang="zh-CN" sz="3200" dirty="0"/>
          </a:p>
        </p:txBody>
      </p:sp>
      <p:pic>
        <p:nvPicPr>
          <p:cNvPr id="4" name="C_1#目录1:78b4fe30b?lid=69c497522&amp;cid=69c497522&amp;tib=255,255,255&amp;vtp=1&amp;vaab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9544" y="3602736"/>
            <a:ext cx="566928" cy="566928"/>
          </a:xfrm>
          <a:prstGeom prst="rect">
            <a:avLst/>
          </a:prstGeom>
        </p:spPr>
      </p:pic>
      <p:sp>
        <p:nvSpPr>
          <p:cNvPr id="5" name="C_1#目录1:78b4fe30b?lid=69c497522&amp;cid=69c497522&amp;vtp=1&amp;vaab=1&amp;bbb=1">
            <a:hlinkClick r:id="rId5" action="ppaction://hlinksldjump"/>
          </p:cNvPr>
          <p:cNvSpPr/>
          <p:nvPr/>
        </p:nvSpPr>
        <p:spPr>
          <a:xfrm>
            <a:off x="3959352" y="3611880"/>
            <a:ext cx="7196328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180000"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E3D4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议论文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e1fec995.fixed?vcp=1&amp;pid=78b4fe30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写作类型导练</a:t>
            </a:r>
            <a:endParaRPr lang="en-US" altLang="zh-CN" sz="4000" dirty="0"/>
          </a:p>
        </p:txBody>
      </p:sp>
      <p:sp>
        <p:nvSpPr>
          <p:cNvPr id="3" name="C_3_BD#6e1fec995.fixed?vcp=1&amp;pid=78b4fe30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考点1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记叙文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11b042c8?vcp=1&amp;pid=6e1fec995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要点梳理</a:t>
            </a:r>
            <a:endParaRPr lang="en-US" altLang="zh-CN" sz="3400" dirty="0"/>
          </a:p>
        </p:txBody>
      </p:sp>
      <p:sp>
        <p:nvSpPr>
          <p:cNvPr id="3" name="P_5_BD#43dc021ba?vcp=1&amp;pid=e11b042c8&amp;color=0,0,0&amp;vtp=1&amp;vaab=1&amp;bbb=1&amp;hb=1"/>
          <p:cNvSpPr/>
          <p:nvPr/>
        </p:nvSpPr>
        <p:spPr>
          <a:xfrm>
            <a:off x="539496" y="13133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记叙文就是记叙我们在生活中看到、听到、经历过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、接触过的一些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人物和事件的文章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。记叙人物和事件，必须掌握六个要素，即时间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、人物，以及事件的起因、经过、结果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。记叙文的表达方式以记叙和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，兼有抒情和议论。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7e27289?vcp=1&amp;pid=e11b042c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C_6_BD#9b5342c09?sp=1&amp;vcp=1&amp;pid=c67e27289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写人记事作文的写作方法</a:t>
            </a:r>
            <a:endParaRPr lang="en-US" altLang="zh-CN" sz="3000" dirty="0"/>
          </a:p>
        </p:txBody>
      </p:sp>
      <p:sp>
        <p:nvSpPr>
          <p:cNvPr id="4" name="C_7_BD#362073307?sp=1&amp;vcp=1&amp;pid=9b5342c09&amp;color=0,0,0&amp;vtp=1&amp;vaab=1&amp;bbb=1"/>
          <p:cNvSpPr/>
          <p:nvPr/>
        </p:nvSpPr>
        <p:spPr>
          <a:xfrm>
            <a:off x="539496" y="1946789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（一）写人作文</a:t>
            </a:r>
            <a:endParaRPr lang="en-US" altLang="zh-CN" sz="2800" dirty="0"/>
          </a:p>
        </p:txBody>
      </p:sp>
      <p:sp>
        <p:nvSpPr>
          <p:cNvPr id="5" name="P_8_BD#b707be625?sp=1&amp;vcp=1&amp;pid=362073307&amp;color=0,0,0&amp;vtp=1&amp;vaab=1&amp;bbb=1&amp;hb=1"/>
          <p:cNvSpPr/>
          <p:nvPr/>
        </p:nvSpPr>
        <p:spPr>
          <a:xfrm>
            <a:off x="539496" y="25860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1.精选事例，以事写人。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写人离不开写事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，人物的特点往往是在具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体事例中表现出来的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b707be625?sp=1&amp;vcp=1&amp;pid=362073307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2.抓住细节，突出特点。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人物的特点可以通过外貌、语言、动作、心理活动等细节来展现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（1）外貌描写。抓住外貌特点进行描写，是写人作文常用的方法。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描写人物的外貌时不要面面俱到，要抓住最能表现人物的性格和内心世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界的外貌特点进行描写，努力达到“以貌传神”的效果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（2）语言描写。“言为心声”，一个人的语言是其性格特征的镜子。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语言描写要符合人物的年龄和身份，不同的人说话的语气也不同。另外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人物的语言描写还要符合人物的特点，有的人说话直率干脆，有的人说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话幽默风趣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b707be625?sp=1&amp;vcp=1&amp;pid=362073307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（3）动作描写。动作描写对刻画人物性格、表现人物品质有着重要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的作用。要描写人的行为，就必须细心观察人物的动作，精心选择准确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恰当的词语进行描述，这样才能描绘出生动、具体、血肉丰满的人物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（4）心理描写。心理描写可以深刻揭示人物的精神世界，表达人物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的思想感情，使人物形象更加鲜明。心理描写可以运用人物直接倾吐心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声的方式，也可以运用语言、动作描写相结合等侧面描写的方法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1389</Words>
  <Application>Microsoft Office PowerPoint</Application>
  <PresentationFormat>宽屏</PresentationFormat>
  <Paragraphs>245</Paragraphs>
  <Slides>37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 (正文)</vt:lpstr>
      <vt:lpstr>仿宋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2024-11-21T07:19:02Z</dcterms:created>
  <dcterms:modified xsi:type="dcterms:W3CDTF">2025-07-24T03:59:54Z</dcterms:modified>
  <cp:category/>
  <cp:contentStatus/>
</cp:coreProperties>
</file>