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90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  <p:sldId id="333" r:id="rId73"/>
  </p:sldIdLst>
  <p:sldSz cx="12192000" cy="6858000"/>
  <p:notesSz cx="6858000" cy="12192000"/>
  <p:custDataLst>
    <p:tags r:id="rId7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6dfe7e0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0EDC3EE-DFB2-4009-A9BB-8EBF38BFF9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生命的演化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6dfe7e0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63C75ED-77A8-4B97-B100-59F0AB4C70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1bd3a19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e92d74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3a6275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1c64aae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1bd3a19a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e92d74b7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3a62752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81c64aae5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生命的演化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3f38e380009f4da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1FBE335-2094-E8F4-DF81-783DC7E509B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93C9AA2-7BBE-48D7-AE28-3975B03FFA0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48B8C8A-81C1-4520-9C99-174E6EDC9C2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1bd3a19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e92d74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3a6275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1c64aae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1bd3a19a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e92d74b7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3a62752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81c64aae5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_1#7c18df027?vaa=1&amp;vcp=1&amp;vis=1&amp;pid=e83c11cac&amp;color=0,0,0&amp;vtp=1&amp;vaab=1&amp;bt=1&amp;bbb=1&amp;hb=1"/>
          <p:cNvSpPr/>
          <p:nvPr/>
        </p:nvSpPr>
        <p:spPr>
          <a:xfrm>
            <a:off x="539496" y="12171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生物进化——指生物在与生存环境的相互作用中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，总是一代又一代地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发生着改变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1_1#daf5aacbb?vaa=1&amp;vcp=1&amp;vis=1&amp;pid=7c18df027&amp;color=0,0,0&amp;vtp=1&amp;vaab=1&amp;bbb=1"/>
          <p:cNvSpPr/>
          <p:nvPr/>
        </p:nvSpPr>
        <p:spPr>
          <a:xfrm>
            <a:off x="539496" y="24923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）化石是指保存在地层中的古代生物的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daf5aacbb.blank?vaa=1&amp;vcp=1&amp;vis=1&amp;pid=7c18df027&amp;color=0,0,0&amp;vpa=5&amp;vtp=1&amp;vaab=1&amp;bbb=1"/>
          <p:cNvSpPr/>
          <p:nvPr/>
        </p:nvSpPr>
        <p:spPr>
          <a:xfrm>
            <a:off x="7128414" y="244094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遗体</a:t>
            </a:r>
            <a:endParaRPr lang="en-US" altLang="zh-CN" sz="2800" dirty="0"/>
          </a:p>
        </p:txBody>
      </p:sp>
      <p:sp>
        <p:nvSpPr>
          <p:cNvPr id="5" name="QB_6_AN.2_1#daf5aacbb.blank?vaa=1&amp;vcp=1&amp;vis=1&amp;pid=7c18df027&amp;color=0,0,0&amp;vpa=6&amp;vtp=1&amp;vaab=1&amp;bbb=1"/>
          <p:cNvSpPr/>
          <p:nvPr/>
        </p:nvSpPr>
        <p:spPr>
          <a:xfrm>
            <a:off x="8550814" y="244094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遗物</a:t>
            </a:r>
            <a:endParaRPr lang="en-US" altLang="zh-CN" sz="2800" dirty="0"/>
          </a:p>
        </p:txBody>
      </p:sp>
      <p:sp>
        <p:nvSpPr>
          <p:cNvPr id="6" name="QB_6_AN.3_1#daf5aacbb.blank?vaa=1&amp;vcp=1&amp;vis=1&amp;pid=7c18df027&amp;color=0,0,0&amp;vpa=7&amp;vtp=1&amp;vaab=1&amp;bbb=1"/>
          <p:cNvSpPr/>
          <p:nvPr/>
        </p:nvSpPr>
        <p:spPr>
          <a:xfrm>
            <a:off x="9973214" y="244094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遗迹</a:t>
            </a:r>
            <a:endParaRPr lang="en-US" altLang="zh-CN" sz="2800" dirty="0"/>
          </a:p>
        </p:txBody>
      </p:sp>
      <p:sp>
        <p:nvSpPr>
          <p:cNvPr id="7" name="QB_6_BD.15_1#cd57a67ec?sp=1&amp;vaa=1&amp;vcp=1&amp;vis=1&amp;pid=7c18df027&amp;color=0,0,0&amp;vtp=1&amp;vaab=1&amp;bbb=1&amp;hb=1"/>
          <p:cNvSpPr/>
          <p:nvPr/>
        </p:nvSpPr>
        <p:spPr>
          <a:xfrm>
            <a:off x="539496" y="31218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（2）生物进化的原因：自然界中的生物，通过激烈的生存斗争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者生存下来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，不适应者被淘汰掉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《物种起源》中，达尔文认为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，自然选择是通过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实现的，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是自然选择的结果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16_1#cd57a67ec.blank?vaa=1&amp;vcp=1&amp;vis=1&amp;pid=7c18df027&amp;color=0,0,0&amp;vpa=8&amp;vtp=1&amp;vaab=1&amp;bbb=1"/>
          <p:cNvSpPr/>
          <p:nvPr/>
        </p:nvSpPr>
        <p:spPr>
          <a:xfrm>
            <a:off x="6950614" y="373907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自然选择</a:t>
            </a:r>
            <a:endParaRPr lang="en-US" altLang="zh-CN" sz="2800" dirty="0"/>
          </a:p>
        </p:txBody>
      </p:sp>
      <p:sp>
        <p:nvSpPr>
          <p:cNvPr id="9" name="QB_6_AN.17_1#cd57a67ec.blank?vaa=1&amp;vcp=1&amp;vis=1&amp;pid=7c18df027&amp;color=0,0,0&amp;vpa=9&amp;vtp=1&amp;vaab=1&amp;bbb=1"/>
          <p:cNvSpPr/>
          <p:nvPr/>
        </p:nvSpPr>
        <p:spPr>
          <a:xfrm>
            <a:off x="8373014" y="438677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生存竞争</a:t>
            </a:r>
            <a:endParaRPr lang="en-US" altLang="zh-CN" sz="2800" dirty="0"/>
          </a:p>
        </p:txBody>
      </p:sp>
      <p:sp>
        <p:nvSpPr>
          <p:cNvPr id="10" name="QB_6_AN.18_1#cd57a67ec.blank?vaa=1&amp;vcp=1&amp;vis=1&amp;pid=7c18df027&amp;color=0,0,0&amp;vpa=10&amp;vtp=1&amp;vaab=1&amp;bbb=1"/>
          <p:cNvSpPr/>
          <p:nvPr/>
        </p:nvSpPr>
        <p:spPr>
          <a:xfrm>
            <a:off x="1616614" y="501351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多样性</a:t>
            </a:r>
            <a:endParaRPr lang="en-US" altLang="zh-CN" sz="2800" dirty="0"/>
          </a:p>
        </p:txBody>
      </p:sp>
      <p:sp>
        <p:nvSpPr>
          <p:cNvPr id="11" name="QB_6_AN.19_1#cd57a67ec.blank?vaa=1&amp;vcp=1&amp;vis=1&amp;pid=7c18df027&amp;color=0,0,0&amp;vpa=11&amp;vtp=1&amp;vaab=1&amp;bbb=1"/>
          <p:cNvSpPr/>
          <p:nvPr/>
        </p:nvSpPr>
        <p:spPr>
          <a:xfrm>
            <a:off x="3394615" y="501351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适应性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0_1#97c0bc0be?vaa=1&amp;vcp=1&amp;vis=1&amp;pid=e83c11cac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人类的起源与进化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21_1#08a9da57b?vaa=1&amp;vcp=1&amp;vis=1&amp;pid=97c0bc0be&amp;color=0,0,0&amp;vtp=1&amp;vaab=1&amp;bbb=1"/>
              <p:cNvSpPr/>
              <p:nvPr/>
            </p:nvSpPr>
            <p:spPr>
              <a:xfrm>
                <a:off x="539496" y="1182097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）现代类人猿包括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黑猩猩、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大猩猩。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（2）类人猿与人类有着极为相似的特征，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是人类祖先与猿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分界的重要标志。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（3）人类进化过程分为南方古猿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______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直立人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智人等阶段。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（4）现代人可划分为4个人种：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、高加索人、尼格罗人和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（5）生物进化的总体趋势：从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21_1#08a9da57b?vaa=1&amp;vcp=1&amp;vis=1&amp;pid=97c0bc0b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2097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1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08a9da57b.blank?vaa=1&amp;vcp=1&amp;vis=1&amp;pid=97c0bc0be&amp;color=0,0,0&amp;vpa=12&amp;vtp=1&amp;vaab=1&amp;bbb=1"/>
          <p:cNvSpPr/>
          <p:nvPr/>
        </p:nvSpPr>
        <p:spPr>
          <a:xfrm>
            <a:off x="3928015" y="115161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长臂猿</a:t>
            </a:r>
            <a:endParaRPr lang="en-US" altLang="zh-CN" sz="2800" dirty="0"/>
          </a:p>
        </p:txBody>
      </p:sp>
      <p:sp>
        <p:nvSpPr>
          <p:cNvPr id="5" name="QB_6_AN.2_1#08a9da57b.blank?vaa=1&amp;vcp=1&amp;vis=1&amp;pid=97c0bc0be&amp;color=0,0,0&amp;vpa=13&amp;vtp=1&amp;vaab=1&amp;bbb=1"/>
          <p:cNvSpPr/>
          <p:nvPr/>
        </p:nvSpPr>
        <p:spPr>
          <a:xfrm>
            <a:off x="5706015" y="11516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猩猩</a:t>
            </a:r>
            <a:endParaRPr lang="en-US" altLang="zh-CN" sz="2800" dirty="0"/>
          </a:p>
        </p:txBody>
      </p:sp>
      <p:sp>
        <p:nvSpPr>
          <p:cNvPr id="7" name="QB_6_AN.3_1#08a9da57b.blank?vaa=1&amp;vcp=1&amp;vis=1&amp;pid=97c0bc0be&amp;color=0,0,0&amp;vpa=14&amp;vtp=1&amp;vaab=1&amp;bbb=1"/>
          <p:cNvSpPr/>
          <p:nvPr/>
        </p:nvSpPr>
        <p:spPr>
          <a:xfrm>
            <a:off x="7128414" y="179931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直立行走</a:t>
            </a:r>
            <a:endParaRPr lang="en-US" altLang="zh-CN" sz="2800" dirty="0"/>
          </a:p>
        </p:txBody>
      </p:sp>
      <p:sp>
        <p:nvSpPr>
          <p:cNvPr id="9" name="QB_6_AN.4_1#08a9da57b.blank?vaa=1&amp;vcp=1&amp;vis=1&amp;pid=97c0bc0be&amp;color=0,0,0&amp;vpa=15&amp;vtp=1&amp;vaab=1&amp;bbb=1"/>
          <p:cNvSpPr/>
          <p:nvPr/>
        </p:nvSpPr>
        <p:spPr>
          <a:xfrm>
            <a:off x="6182265" y="30947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能人</a:t>
            </a:r>
            <a:endParaRPr lang="en-US" altLang="zh-CN" sz="2800" dirty="0"/>
          </a:p>
        </p:txBody>
      </p:sp>
      <p:sp>
        <p:nvSpPr>
          <p:cNvPr id="11" name="QB_6_AN.5_1#08a9da57b.blank?vaa=1&amp;vcp=1&amp;vis=1&amp;pid=97c0bc0be&amp;color=0,0,0&amp;vpa=16&amp;vtp=1&amp;vaab=1&amp;bbb=1"/>
          <p:cNvSpPr/>
          <p:nvPr/>
        </p:nvSpPr>
        <p:spPr>
          <a:xfrm>
            <a:off x="5528215" y="374241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蒙古利亚人</a:t>
            </a:r>
            <a:endParaRPr lang="en-US" altLang="zh-CN" sz="2800" dirty="0"/>
          </a:p>
        </p:txBody>
      </p:sp>
      <p:sp>
        <p:nvSpPr>
          <p:cNvPr id="12" name="QB_6_AN.6_1#08a9da57b.blank?vaa=1&amp;vcp=1&amp;vis=1&amp;pid=97c0bc0be&amp;color=0,0,0&amp;vpa=17&amp;vtp=1&amp;vaab=1&amp;bbb=1"/>
          <p:cNvSpPr/>
          <p:nvPr/>
        </p:nvSpPr>
        <p:spPr>
          <a:xfrm>
            <a:off x="549815" y="439011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澳大利亚人</a:t>
            </a:r>
            <a:endParaRPr lang="en-US" altLang="zh-CN" sz="2800" dirty="0"/>
          </a:p>
        </p:txBody>
      </p:sp>
      <p:sp>
        <p:nvSpPr>
          <p:cNvPr id="14" name="QB_6_AN.32_1#08a9da57b.blank?vaa=1&amp;vcp=1&amp;vis=1&amp;pid=97c0bc0be&amp;color=0,0,0&amp;vpa=18&amp;vtp=1&amp;vaab=1&amp;bbb=1"/>
          <p:cNvSpPr/>
          <p:nvPr/>
        </p:nvSpPr>
        <p:spPr>
          <a:xfrm>
            <a:off x="5350415" y="50378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低等</a:t>
            </a:r>
            <a:endParaRPr lang="en-US" altLang="zh-CN" sz="2800" dirty="0"/>
          </a:p>
        </p:txBody>
      </p:sp>
      <p:sp>
        <p:nvSpPr>
          <p:cNvPr id="15" name="QB_6_AN.33_1#08a9da57b.blank?vaa=1&amp;vcp=1&amp;vis=1&amp;pid=97c0bc0be&amp;color=0,0,0&amp;vpa=19&amp;vtp=1&amp;vaab=1&amp;bbb=1"/>
          <p:cNvSpPr/>
          <p:nvPr/>
        </p:nvSpPr>
        <p:spPr>
          <a:xfrm>
            <a:off x="6772814" y="50378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高等</a:t>
            </a:r>
            <a:endParaRPr lang="en-US" altLang="zh-CN" sz="2800" dirty="0"/>
          </a:p>
        </p:txBody>
      </p:sp>
      <p:sp>
        <p:nvSpPr>
          <p:cNvPr id="16" name="QB_6_AN.34_1#08a9da57b.blank?vaa=1&amp;vcp=1&amp;vis=1&amp;pid=97c0bc0be&amp;color=0,0,0&amp;vpa=20&amp;vtp=1&amp;vaab=1&amp;bbb=1"/>
          <p:cNvSpPr/>
          <p:nvPr/>
        </p:nvSpPr>
        <p:spPr>
          <a:xfrm>
            <a:off x="8550814" y="50378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简单</a:t>
            </a:r>
            <a:endParaRPr lang="en-US" altLang="zh-CN" sz="2800" dirty="0"/>
          </a:p>
        </p:txBody>
      </p:sp>
      <p:sp>
        <p:nvSpPr>
          <p:cNvPr id="17" name="QB_6_AN.35_1#08a9da57b.blank?vaa=1&amp;vcp=1&amp;vis=1&amp;pid=97c0bc0be&amp;color=0,0,0&amp;vpa=21&amp;vtp=1&amp;vaab=1&amp;bbb=1"/>
          <p:cNvSpPr/>
          <p:nvPr/>
        </p:nvSpPr>
        <p:spPr>
          <a:xfrm>
            <a:off x="9973214" y="50378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复杂</a:t>
            </a:r>
            <a:endParaRPr lang="en-US" altLang="zh-CN" sz="2800" dirty="0"/>
          </a:p>
        </p:txBody>
      </p:sp>
      <p:sp>
        <p:nvSpPr>
          <p:cNvPr id="18" name="QB_6_AN.36_1#08a9da57b.blank?vaa=1&amp;vcp=1&amp;vis=1&amp;pid=97c0bc0be&amp;color=0,0,0&amp;vpa=22&amp;vtp=1&amp;vaab=1&amp;bbb=1"/>
          <p:cNvSpPr/>
          <p:nvPr/>
        </p:nvSpPr>
        <p:spPr>
          <a:xfrm>
            <a:off x="905415" y="566456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水生</a:t>
            </a:r>
            <a:endParaRPr lang="en-US" altLang="zh-CN" sz="2800" dirty="0"/>
          </a:p>
        </p:txBody>
      </p:sp>
      <p:sp>
        <p:nvSpPr>
          <p:cNvPr id="19" name="QB_6_AN.37_1#08a9da57b.blank?vaa=1&amp;vcp=1&amp;vis=1&amp;pid=97c0bc0be&amp;color=0,0,0&amp;vpa=23&amp;vtp=1&amp;vaab=1&amp;bbb=1"/>
          <p:cNvSpPr/>
          <p:nvPr/>
        </p:nvSpPr>
        <p:spPr>
          <a:xfrm>
            <a:off x="2327814" y="566456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8_1#871748072?vaa=1&amp;vcp=1&amp;vis=1&amp;pid=e83c11cac&amp;color=0,0,0&amp;vtp=1&amp;vaab=1&amp;bt=1&amp;bbb=1"/>
          <p:cNvSpPr/>
          <p:nvPr/>
        </p:nvSpPr>
        <p:spPr>
          <a:xfrm>
            <a:off x="539496" y="12339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生物的分类: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科学地将生物进行分类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，弄清生物间的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B_5_AN.1_1#871748072.blank?vaa=1&amp;vcp=1&amp;vis=1&amp;pid=e83c11cac&amp;color=0,0,0&amp;vpa=24&amp;vtp=1&amp;vaab=1&amp;bbb=1"/>
          <p:cNvSpPr/>
          <p:nvPr/>
        </p:nvSpPr>
        <p:spPr>
          <a:xfrm>
            <a:off x="8592089" y="1182497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亲缘</a:t>
            </a:r>
            <a:endParaRPr lang="en-US" altLang="zh-CN" sz="2800" spc="-100" dirty="0"/>
          </a:p>
        </p:txBody>
      </p:sp>
      <p:sp>
        <p:nvSpPr>
          <p:cNvPr id="4" name="QB_5_AN.2_1#871748072.blank?vaa=1&amp;vcp=1&amp;vis=1&amp;pid=e83c11cac&amp;color=0,0,0&amp;vpa=25&amp;vtp=1&amp;vaab=1&amp;bbb=1"/>
          <p:cNvSpPr/>
          <p:nvPr/>
        </p:nvSpPr>
        <p:spPr>
          <a:xfrm>
            <a:off x="9925589" y="1182497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进化</a:t>
            </a:r>
            <a:endParaRPr lang="en-US" altLang="zh-CN" sz="2800" spc="-100" dirty="0"/>
          </a:p>
        </p:txBody>
      </p:sp>
      <p:sp>
        <p:nvSpPr>
          <p:cNvPr id="5" name="QB_6_BD.41_1#ae6ad46d9?vaa=1&amp;vcp=1&amp;vis=1&amp;pid=871748072&amp;color=0,0,0&amp;vtp=1&amp;vaab=1&amp;bbb=1&amp;hb=1"/>
          <p:cNvSpPr/>
          <p:nvPr/>
        </p:nvSpPr>
        <p:spPr>
          <a:xfrm>
            <a:off x="539496" y="18662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（1）分类依据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：生物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的程度和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的远近。被子植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往往是分类的重要依据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3_1#ae6ad46d9.blank?vaa=1&amp;vcp=1&amp;vis=1&amp;pid=871748072&amp;color=0,0,0&amp;vpa=26&amp;vtp=1&amp;vaab=1&amp;bbb=1"/>
          <p:cNvSpPr/>
          <p:nvPr/>
        </p:nvSpPr>
        <p:spPr>
          <a:xfrm>
            <a:off x="3928015" y="183572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性状差异</a:t>
            </a:r>
            <a:endParaRPr lang="en-US" altLang="zh-CN" sz="2800" dirty="0"/>
          </a:p>
        </p:txBody>
      </p:sp>
      <p:sp>
        <p:nvSpPr>
          <p:cNvPr id="7" name="QB_6_AN.4_1#ae6ad46d9.blank?vaa=1&amp;vcp=1&amp;vis=1&amp;pid=871748072&amp;color=0,0,0&amp;vpa=27&amp;vtp=1&amp;vaab=1&amp;bbb=1"/>
          <p:cNvSpPr/>
          <p:nvPr/>
        </p:nvSpPr>
        <p:spPr>
          <a:xfrm>
            <a:off x="7128414" y="183572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亲缘关系</a:t>
            </a:r>
            <a:endParaRPr lang="en-US" altLang="zh-CN" sz="2800" dirty="0"/>
          </a:p>
        </p:txBody>
      </p:sp>
      <p:sp>
        <p:nvSpPr>
          <p:cNvPr id="8" name="QB_6_AN.5_1#ae6ad46d9.blank?vaa=1&amp;vcp=1&amp;vis=1&amp;pid=871748072&amp;color=0,0,0&amp;vpa=28&amp;vtp=1&amp;vaab=1&amp;bbb=1"/>
          <p:cNvSpPr/>
          <p:nvPr/>
        </p:nvSpPr>
        <p:spPr>
          <a:xfrm>
            <a:off x="1261015" y="2462466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花、果实、种子</a:t>
            </a:r>
            <a:endParaRPr lang="en-US" altLang="zh-CN" sz="2800" dirty="0"/>
          </a:p>
        </p:txBody>
      </p:sp>
      <p:sp>
        <p:nvSpPr>
          <p:cNvPr id="9" name="QB_6_BD.45_1#1c9baa0ab?sp=1&amp;vaa=1&amp;vcp=1&amp;vis=1&amp;pid=871748072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分类单位等级从高到低依次是：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、门、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目、科、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是生物分类的最基本单位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分类单位越小，所包括生物的种类越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，生物间的相同特征越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亲缘关系也就越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46_1#1c9baa0ab.blank?vaa=1&amp;vcp=1&amp;vis=1&amp;pid=871748072&amp;color=0,0,0&amp;vpa=29&amp;vtp=1&amp;vaab=1"/>
          <p:cNvSpPr/>
          <p:nvPr/>
        </p:nvSpPr>
        <p:spPr>
          <a:xfrm>
            <a:off x="6417214" y="311270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</a:t>
            </a:r>
            <a:endParaRPr lang="en-US" altLang="zh-CN" sz="2800" dirty="0"/>
          </a:p>
        </p:txBody>
      </p:sp>
      <p:sp>
        <p:nvSpPr>
          <p:cNvPr id="11" name="QB_6_AN.47_1#1c9baa0ab.blank?vaa=1&amp;vcp=1&amp;vis=1&amp;pid=871748072&amp;color=0,0,0&amp;vpa=30&amp;vtp=1&amp;vaab=1"/>
          <p:cNvSpPr/>
          <p:nvPr/>
        </p:nvSpPr>
        <p:spPr>
          <a:xfrm>
            <a:off x="8195214" y="311270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纲</a:t>
            </a:r>
            <a:endParaRPr lang="en-US" altLang="zh-CN" sz="2800" dirty="0"/>
          </a:p>
        </p:txBody>
      </p:sp>
      <p:sp>
        <p:nvSpPr>
          <p:cNvPr id="12" name="QB_6_AN.48_1#1c9baa0ab.blank?vaa=1&amp;vcp=1&amp;vis=1&amp;pid=871748072&amp;color=0,0,0&amp;vpa=31&amp;vtp=1&amp;vaab=1"/>
          <p:cNvSpPr/>
          <p:nvPr/>
        </p:nvSpPr>
        <p:spPr>
          <a:xfrm>
            <a:off x="549815" y="376040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13" name="QB_6_AN.49_1#1c9baa0ab.blank?vaa=1&amp;vcp=1&amp;vis=1&amp;pid=871748072&amp;color=0,0,0&amp;vpa=32&amp;vtp=1&amp;vaab=1"/>
          <p:cNvSpPr/>
          <p:nvPr/>
        </p:nvSpPr>
        <p:spPr>
          <a:xfrm>
            <a:off x="1616614" y="376040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14" name="QB_6_AN.50_1#1c9baa0ab.blank?vaa=1&amp;vcp=1&amp;vis=1&amp;pid=871748072&amp;color=0,0,0&amp;vpa=33&amp;vtp=1&amp;vaab=1"/>
          <p:cNvSpPr/>
          <p:nvPr/>
        </p:nvSpPr>
        <p:spPr>
          <a:xfrm>
            <a:off x="6239415" y="440810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5" name="QB_6_AN.51_1#1c9baa0ab.blank?vaa=1&amp;vcp=1&amp;vis=1&amp;pid=871748072&amp;color=0,0,0&amp;vpa=34&amp;vtp=1&amp;vaab=1"/>
          <p:cNvSpPr/>
          <p:nvPr/>
        </p:nvSpPr>
        <p:spPr>
          <a:xfrm>
            <a:off x="10506614" y="440810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16" name="QB_6_AN.52_1#1c9baa0ab.blank?vaa=1&amp;vcp=1&amp;vis=1&amp;pid=871748072&amp;color=0,0,0&amp;vpa=35&amp;vtp=1&amp;vaab=1"/>
          <p:cNvSpPr/>
          <p:nvPr/>
        </p:nvSpPr>
        <p:spPr>
          <a:xfrm>
            <a:off x="3039014" y="503485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3_1#8899fd913?vaa=1&amp;vcp=1&amp;vis=1&amp;pid=e83c11cac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原生生物的主要类群</a:t>
            </a:r>
            <a:endParaRPr lang="en-US" altLang="zh-CN" sz="2800" dirty="0"/>
          </a:p>
        </p:txBody>
      </p:sp>
      <p:sp>
        <p:nvSpPr>
          <p:cNvPr id="3" name="QB_6_BD.54_1#400037e6e?vaa=1&amp;vcp=1&amp;vis=1&amp;pid=8899fd913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（1）原生动物是结构较简单的一类原生生物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，整个身体由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，能从周围环境中摄取食物，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完成全部的生理功能。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（2）藻类主要生活在水环境中，细胞里都含有叶绿素和类胡萝卜素，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能进行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，没有根、茎、叶等器官的分化。</a:t>
            </a:r>
            <a:endParaRPr lang="en-US" altLang="zh-CN" sz="2800" dirty="0"/>
          </a:p>
        </p:txBody>
      </p:sp>
      <p:sp>
        <p:nvSpPr>
          <p:cNvPr id="4" name="QB_6_AN.1_1#400037e6e.blank?vaa=1&amp;vcp=1&amp;vis=1&amp;pid=8899fd913&amp;color=0,0,0&amp;vpa=36&amp;vtp=1&amp;vaab=1&amp;bbb=1"/>
          <p:cNvSpPr/>
          <p:nvPr/>
        </p:nvSpPr>
        <p:spPr>
          <a:xfrm>
            <a:off x="9617614" y="246208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</a:t>
            </a:r>
            <a:endParaRPr lang="en-US" altLang="zh-CN" sz="2800" dirty="0"/>
          </a:p>
        </p:txBody>
      </p:sp>
      <p:sp>
        <p:nvSpPr>
          <p:cNvPr id="6" name="QB_6_AN.57_1#400037e6e.blank?vaa=1&amp;vcp=1&amp;vis=1&amp;pid=8899fd913&amp;color=0,0,0&amp;vpa=37&amp;vtp=1&amp;vaab=1&amp;bbb=1"/>
          <p:cNvSpPr/>
          <p:nvPr/>
        </p:nvSpPr>
        <p:spPr>
          <a:xfrm>
            <a:off x="1616614" y="438423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光合作用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8_1#404df6d9b?sp=1&amp;vaa=1&amp;vcp=1&amp;vis=1&amp;pid=e83c11cac&amp;color=0,0,0&amp;vtp=1&amp;vaab=1&amp;bt=1&amp;bbb=1"/>
          <p:cNvSpPr/>
          <p:nvPr/>
        </p:nvSpPr>
        <p:spPr>
          <a:xfrm>
            <a:off x="539496" y="16905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植物的主要类群</a:t>
            </a:r>
            <a:endParaRPr lang="en-US" altLang="zh-CN" sz="2800" dirty="0"/>
          </a:p>
        </p:txBody>
      </p:sp>
      <p:graphicFrame>
        <p:nvGraphicFramePr>
          <p:cNvPr id="18" name="QB_5_BD.58_2#404df6d9b?colgroup=7,11,4,5&amp;vaa=1&amp;vcp=1&amp;vis=1&amp;pid=e83c11cac&amp;color=0,0,0&amp;vtp=1&amp;vaab=1&amp;bbb=1&amp;hb=1"/>
          <p:cNvGraphicFramePr>
            <a:graphicFrameLocks noGrp="1"/>
          </p:cNvGraphicFramePr>
          <p:nvPr/>
        </p:nvGraphicFramePr>
        <p:xfrm>
          <a:off x="539496" y="2372137"/>
          <a:ext cx="11073384" cy="2782000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2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植物类群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输导组织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孢子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苔藓植物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植株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一般具有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阴湿的陆地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蕨类植物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的分化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5_AN.59_1#404df6d9b.blank?vaa=1&amp;vcp=1&amp;vis=1&amp;pid=e83c11cac&amp;color=0,0,0&amp;vpa=38&amp;vtp=1&amp;vaab=1&amp;bbb=1"/>
          <p:cNvSpPr/>
          <p:nvPr/>
        </p:nvSpPr>
        <p:spPr>
          <a:xfrm>
            <a:off x="4696991" y="291538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矮小</a:t>
            </a:r>
            <a:endParaRPr lang="en-US" altLang="zh-CN" sz="2800" dirty="0"/>
          </a:p>
        </p:txBody>
      </p:sp>
      <p:sp>
        <p:nvSpPr>
          <p:cNvPr id="5" name="QB_5_AN.60_1#404df6d9b.blank?vaa=1&amp;vcp=1&amp;vis=1&amp;pid=e83c11cac&amp;color=0,0,0&amp;vpa=39&amp;vtp=1&amp;vaab=1&amp;bbb=1"/>
          <p:cNvSpPr/>
          <p:nvPr/>
        </p:nvSpPr>
        <p:spPr>
          <a:xfrm>
            <a:off x="3985791" y="345411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茎和叶</a:t>
            </a:r>
            <a:endParaRPr lang="en-US" altLang="zh-CN" sz="2800" dirty="0"/>
          </a:p>
        </p:txBody>
      </p:sp>
      <p:sp>
        <p:nvSpPr>
          <p:cNvPr id="6" name="QB_5_AN.61_1#404df6d9b.blank?vaa=1&amp;vcp=1&amp;vis=1&amp;pid=e83c11cac&amp;color=0,0,0&amp;vpa=40&amp;vtp=1&amp;vaab=1"/>
          <p:cNvSpPr/>
          <p:nvPr/>
        </p:nvSpPr>
        <p:spPr>
          <a:xfrm>
            <a:off x="8137167" y="317471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7" name="QB_5_AN.62_1#404df6d9b.blank?vaa=1&amp;vcp=1&amp;vis=1&amp;pid=e83c11cac&amp;color=0,0,0&amp;vpa=41&amp;vtp=1&amp;vaab=1&amp;bbb=1"/>
          <p:cNvSpPr/>
          <p:nvPr/>
        </p:nvSpPr>
        <p:spPr>
          <a:xfrm>
            <a:off x="4341391" y="429593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根、茎、叶</a:t>
            </a:r>
            <a:endParaRPr lang="en-US" altLang="zh-CN" sz="2800" dirty="0"/>
          </a:p>
        </p:txBody>
      </p:sp>
      <p:sp>
        <p:nvSpPr>
          <p:cNvPr id="8" name="QB_5_AN.63_1#404df6d9b.blank?vaa=1&amp;vcp=1&amp;vis=1&amp;pid=e83c11cac&amp;color=0,0,0&amp;vpa=42&amp;vtp=1&amp;vaab=1"/>
          <p:cNvSpPr/>
          <p:nvPr/>
        </p:nvSpPr>
        <p:spPr>
          <a:xfrm>
            <a:off x="8137167" y="429593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9" name="QB_5_AN.64_1#404df6d9b.blank?vaa=1&amp;vcp=1&amp;vis=1&amp;pid=e83c11cac&amp;color=0,0,0&amp;vpa=43&amp;vtp=1&amp;vaab=1&amp;bbb=1&amp;hb=1"/>
          <p:cNvSpPr/>
          <p:nvPr/>
        </p:nvSpPr>
        <p:spPr>
          <a:xfrm>
            <a:off x="9572616" y="4036600"/>
            <a:ext cx="198526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阴湿的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5_BD.65_1#404df6d9b?colgroup=7,11,4,5&amp;vaa=1&amp;vcp=1&amp;vis=1&amp;pid=e83c11ca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96662"/>
          <a:ext cx="11073384" cy="2227264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2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植物类群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输导组织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裸子植物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分布广泛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5_BD.65_2#404df6d9b?vaa=1&amp;vcp=1&amp;vis=1&amp;pid=e83c11cac&amp;color=0,0,0&amp;mp=1&amp;vtp=1&amp;vaab=1&amp;bbb=1&amp;hb=1"/>
          <p:cNvSpPr/>
          <p:nvPr/>
        </p:nvSpPr>
        <p:spPr>
          <a:xfrm>
            <a:off x="539496" y="43588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植物是监测空气污染的指示植物；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植物是植物界进化程度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最高的一个类群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我国被称为“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植物故乡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4" name="QB_5_AN.66_1#404df6d9b.blank?vaa=1&amp;vcp=1&amp;vis=1&amp;pid=e83c11cac&amp;color=0,0,0&amp;mp=1&amp;vpa=44&amp;vtp=1&amp;vaab=1&amp;bbb=1"/>
          <p:cNvSpPr/>
          <p:nvPr/>
        </p:nvSpPr>
        <p:spPr>
          <a:xfrm>
            <a:off x="3985791" y="2521871"/>
            <a:ext cx="3103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根、茎、叶、种子</a:t>
            </a:r>
            <a:endParaRPr lang="en-US" altLang="zh-CN" sz="2800" dirty="0"/>
          </a:p>
        </p:txBody>
      </p:sp>
      <p:sp>
        <p:nvSpPr>
          <p:cNvPr id="5" name="QB_5_AN.67_1#404df6d9b.blank?vaa=1&amp;vcp=1&amp;vis=1&amp;pid=e83c11cac&amp;color=0,0,0&amp;mp=1&amp;vpa=45&amp;vtp=1&amp;vaab=1"/>
          <p:cNvSpPr/>
          <p:nvPr/>
        </p:nvSpPr>
        <p:spPr>
          <a:xfrm>
            <a:off x="8137167" y="25218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6" name="QB_5_AN.68_1#404df6d9b.blank?vaa=1&amp;vcp=1&amp;vis=1&amp;pid=e83c11cac&amp;color=0,0,0&amp;mp=1&amp;vpa=46&amp;vtp=1&amp;vaab=1&amp;bbb=1"/>
          <p:cNvSpPr/>
          <p:nvPr/>
        </p:nvSpPr>
        <p:spPr>
          <a:xfrm>
            <a:off x="9938534" y="25218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  <p:sp>
        <p:nvSpPr>
          <p:cNvPr id="7" name="QB_5_AN.69_1#404df6d9b.blank?vaa=1&amp;vcp=1&amp;vis=1&amp;pid=e83c11cac&amp;color=0,0,0&amp;mp=1&amp;vpa=47&amp;vtp=1&amp;vaab=1&amp;bbb=1"/>
          <p:cNvSpPr/>
          <p:nvPr/>
        </p:nvSpPr>
        <p:spPr>
          <a:xfrm>
            <a:off x="549815" y="432838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苔藓</a:t>
            </a:r>
            <a:endParaRPr lang="en-US" altLang="zh-CN" sz="2800" dirty="0"/>
          </a:p>
        </p:txBody>
      </p:sp>
      <p:sp>
        <p:nvSpPr>
          <p:cNvPr id="8" name="QB_5_AN.70_1#404df6d9b.blank?vaa=1&amp;vcp=1&amp;vis=1&amp;pid=e83c11cac&amp;color=0,0,0&amp;mp=1&amp;vpa=48&amp;vtp=1&amp;vaab=1&amp;bbb=1"/>
          <p:cNvSpPr/>
          <p:nvPr/>
        </p:nvSpPr>
        <p:spPr>
          <a:xfrm>
            <a:off x="6950614" y="432838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被子</a:t>
            </a:r>
            <a:endParaRPr lang="en-US" altLang="zh-CN" sz="2800" dirty="0"/>
          </a:p>
        </p:txBody>
      </p:sp>
      <p:sp>
        <p:nvSpPr>
          <p:cNvPr id="9" name="QB_5_AN.71_1#404df6d9b.blank?vaa=1&amp;vcp=1&amp;vis=1&amp;pid=e83c11cac&amp;color=0,0,0&amp;mp=1&amp;vpa=49&amp;vtp=1&amp;vaab=1&amp;bbb=1"/>
          <p:cNvSpPr/>
          <p:nvPr/>
        </p:nvSpPr>
        <p:spPr>
          <a:xfrm>
            <a:off x="5329777" y="495512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裸子</a:t>
            </a:r>
            <a:endParaRPr lang="en-US" altLang="zh-CN" sz="2800" dirty="0"/>
          </a:p>
        </p:txBody>
      </p:sp>
      <p:sp>
        <p:nvSpPr>
          <p:cNvPr id="2" name="QB_5_BD.65_1#404df6d9b?colgroup=7,11,4,5&amp;vaa=1&amp;vcp=1&amp;vis=1&amp;pid=e83c11cac&amp;color=0,0,0&amp;mp=1&amp;vtp=1&amp;vaab=1&amp;bt=1&amp;bbb=1"/>
          <p:cNvSpPr txBox="1"/>
          <p:nvPr/>
        </p:nvSpPr>
        <p:spPr>
          <a:xfrm>
            <a:off x="10894735" y="12882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2_1#516765cb2?vaa=1&amp;vcp=1&amp;vis=1&amp;pid=e83c11cac&amp;color=0,0,0&amp;vtp=1&amp;vaab=1&amp;bt=1&amp;bbb=1"/>
          <p:cNvSpPr/>
          <p:nvPr/>
        </p:nvSpPr>
        <p:spPr>
          <a:xfrm>
            <a:off x="539496" y="13730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动物的主要类群</a:t>
            </a:r>
            <a:endParaRPr lang="en-US" altLang="zh-CN" sz="2800" dirty="0"/>
          </a:p>
        </p:txBody>
      </p:sp>
      <p:sp>
        <p:nvSpPr>
          <p:cNvPr id="3" name="QB_6_BD.73_1#dec93c8d2?sp=1&amp;vaa=1&amp;vcp=1&amp;vis=1&amp;pid=516765cb2&amp;color=0,0,0&amp;vtp=1&amp;vaab=1&amp;bbb=1"/>
          <p:cNvSpPr/>
          <p:nvPr/>
        </p:nvSpPr>
        <p:spPr>
          <a:xfrm>
            <a:off x="539496" y="19929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（1）无脊椎动物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：身体里没有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0" name="QB_6_BD.73_2#dec93c8d2?colgroup=5,24&amp;vaa=1&amp;vcp=1&amp;vis=1&amp;pid=516765cb2&amp;color=0,0,0&amp;vtp=1&amp;vaab=1&amp;bbb=1&amp;hb=1"/>
          <p:cNvGraphicFramePr>
            <a:graphicFrameLocks noGrp="1"/>
          </p:cNvGraphicFramePr>
          <p:nvPr/>
        </p:nvGraphicFramePr>
        <p:xfrm>
          <a:off x="539496" y="2676302"/>
          <a:ext cx="11091672" cy="2782000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无脊椎动物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腔肠动物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细胞组成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体内有消化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扁形动物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扁平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74_1#dec93c8d2.blank?vaa=1&amp;vcp=1&amp;vis=1&amp;pid=516765cb2&amp;color=0,0,0&amp;vpa=50&amp;vtp=1&amp;vaab=1&amp;bbb=1"/>
          <p:cNvSpPr/>
          <p:nvPr/>
        </p:nvSpPr>
        <p:spPr>
          <a:xfrm>
            <a:off x="5350415" y="194148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脊椎骨</a:t>
            </a:r>
            <a:endParaRPr lang="en-US" altLang="zh-CN" sz="2800" dirty="0"/>
          </a:p>
        </p:txBody>
      </p:sp>
      <p:sp>
        <p:nvSpPr>
          <p:cNvPr id="6" name="QB_6_AN.75_1#dec93c8d2.blank?vaa=1&amp;vcp=1&amp;vis=1&amp;pid=516765cb2&amp;color=0,0,0&amp;vpa=51&amp;vtp=1&amp;vaab=1&amp;bbb=1"/>
          <p:cNvSpPr/>
          <p:nvPr/>
        </p:nvSpPr>
        <p:spPr>
          <a:xfrm>
            <a:off x="4046750" y="37742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辐射</a:t>
            </a:r>
            <a:endParaRPr lang="en-US" altLang="zh-CN" sz="2800" dirty="0"/>
          </a:p>
        </p:txBody>
      </p:sp>
      <p:sp>
        <p:nvSpPr>
          <p:cNvPr id="7" name="QB_6_AN.76_1#dec93c8d2.blank?vaa=1&amp;vcp=1&amp;vis=1&amp;pid=516765cb2&amp;color=0,0,0&amp;vpa=52&amp;vtp=1&amp;vaab=1&amp;bbb=1"/>
          <p:cNvSpPr/>
          <p:nvPr/>
        </p:nvSpPr>
        <p:spPr>
          <a:xfrm>
            <a:off x="6878851" y="37742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两层</a:t>
            </a:r>
            <a:endParaRPr lang="en-US" altLang="zh-CN" sz="2800" dirty="0"/>
          </a:p>
        </p:txBody>
      </p:sp>
      <p:sp>
        <p:nvSpPr>
          <p:cNvPr id="8" name="QB_6_AN.77_1#dec93c8d2.blank?vaa=1&amp;vcp=1&amp;vis=1&amp;pid=516765cb2&amp;color=0,0,0&amp;vpa=53&amp;vtp=1&amp;vaab=1&amp;bbb=1"/>
          <p:cNvSpPr/>
          <p:nvPr/>
        </p:nvSpPr>
        <p:spPr>
          <a:xfrm>
            <a:off x="4389650" y="431301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无肛门</a:t>
            </a:r>
            <a:endParaRPr lang="en-US" altLang="zh-CN" sz="2800" dirty="0"/>
          </a:p>
        </p:txBody>
      </p:sp>
      <p:sp>
        <p:nvSpPr>
          <p:cNvPr id="9" name="QB_6_AN.78_1#dec93c8d2.blank?vaa=1&amp;vcp=1&amp;vis=1&amp;pid=516765cb2&amp;color=0,0,0&amp;vpa=54&amp;vtp=1&amp;vaab=1&amp;bbb=1"/>
          <p:cNvSpPr/>
          <p:nvPr/>
        </p:nvSpPr>
        <p:spPr>
          <a:xfrm>
            <a:off x="2979950" y="487746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背腹</a:t>
            </a:r>
            <a:endParaRPr lang="en-US" altLang="zh-CN" sz="2800" dirty="0"/>
          </a:p>
        </p:txBody>
      </p:sp>
      <p:sp>
        <p:nvSpPr>
          <p:cNvPr id="10" name="QB_6_AN.79_1#dec93c8d2.blank?vaa=1&amp;vcp=1&amp;vis=1&amp;pid=516765cb2&amp;color=0,0,0&amp;vpa=55&amp;vtp=1&amp;vaab=1&amp;bbb=1"/>
          <p:cNvSpPr/>
          <p:nvPr/>
        </p:nvSpPr>
        <p:spPr>
          <a:xfrm>
            <a:off x="6167650" y="487746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两侧</a:t>
            </a:r>
            <a:endParaRPr lang="en-US" altLang="zh-CN" sz="2800" dirty="0"/>
          </a:p>
        </p:txBody>
      </p:sp>
      <p:sp>
        <p:nvSpPr>
          <p:cNvPr id="11" name="QB_6_AN.80_1#dec93c8d2.blank?vaa=1&amp;vcp=1&amp;vis=1&amp;pid=516765cb2&amp;color=0,0,0&amp;vpa=56&amp;vtp=1&amp;vaab=1&amp;bbb=1"/>
          <p:cNvSpPr/>
          <p:nvPr/>
        </p:nvSpPr>
        <p:spPr>
          <a:xfrm>
            <a:off x="9355351" y="487746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无肛门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81_1#dec93c8d2?colgroup=5,24&amp;vaa=1&amp;vcp=1&amp;vis=1&amp;pid=516765cb2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9078"/>
          <a:ext cx="11091672" cy="5024440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无脊椎动物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线虫动物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身体呈细长的圆柱形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具有完整的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软体动物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身体柔软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分为头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内脏团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部分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体表有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常包有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环节动物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细长而柔软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分成许多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⑫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节肢动物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身体和附肢均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体表有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完全适应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陆地生活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82_1#dec93c8d2.blank?vaa=1&amp;vcp=1&amp;vis=1&amp;pid=516765cb2&amp;color=0,0,0&amp;mp=1&amp;vpa=57&amp;vtp=1&amp;vaab=1&amp;bbb=1"/>
          <p:cNvSpPr/>
          <p:nvPr/>
        </p:nvSpPr>
        <p:spPr>
          <a:xfrm>
            <a:off x="8301251" y="236705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消化道</a:t>
            </a:r>
            <a:endParaRPr lang="en-US" altLang="zh-CN" sz="2800" dirty="0"/>
          </a:p>
        </p:txBody>
      </p:sp>
      <p:sp>
        <p:nvSpPr>
          <p:cNvPr id="4" name="QB_6_AN.83_1#dec93c8d2.blank?vaa=1&amp;vcp=1&amp;vis=1&amp;pid=516765cb2&amp;color=0,0,0&amp;mp=1&amp;vpa=58&amp;vtp=1&amp;vaab=1&amp;bbb=1"/>
          <p:cNvSpPr/>
          <p:nvPr/>
        </p:nvSpPr>
        <p:spPr>
          <a:xfrm>
            <a:off x="2979950" y="290579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有肛门</a:t>
            </a:r>
            <a:endParaRPr lang="en-US" altLang="zh-CN" sz="2800" dirty="0"/>
          </a:p>
        </p:txBody>
      </p:sp>
      <p:sp>
        <p:nvSpPr>
          <p:cNvPr id="5" name="QB_6_AN.84_1#dec93c8d2.blank?vaa=1&amp;vcp=1&amp;vis=1&amp;pid=516765cb2&amp;color=0,0,0&amp;mp=1&amp;vpa=59&amp;vtp=1&amp;vaab=1&amp;bbb=1"/>
          <p:cNvSpPr/>
          <p:nvPr/>
        </p:nvSpPr>
        <p:spPr>
          <a:xfrm>
            <a:off x="2979950" y="402701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外套膜</a:t>
            </a:r>
            <a:endParaRPr lang="en-US" altLang="zh-CN" sz="2800" dirty="0"/>
          </a:p>
        </p:txBody>
      </p:sp>
      <p:sp>
        <p:nvSpPr>
          <p:cNvPr id="6" name="QB_6_AN.85_1#dec93c8d2.blank?vaa=1&amp;vcp=1&amp;vis=1&amp;pid=516765cb2&amp;color=0,0,0&amp;mp=1&amp;vpa=60&amp;vtp=1&amp;vaab=1&amp;bbb=1"/>
          <p:cNvSpPr/>
          <p:nvPr/>
        </p:nvSpPr>
        <p:spPr>
          <a:xfrm>
            <a:off x="6167650" y="402701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贝壳</a:t>
            </a:r>
            <a:endParaRPr lang="en-US" altLang="zh-CN" sz="2800" dirty="0"/>
          </a:p>
        </p:txBody>
      </p:sp>
      <p:sp>
        <p:nvSpPr>
          <p:cNvPr id="7" name="QB_6_AN.86_1#dec93c8d2.blank?vaa=1&amp;vcp=1&amp;vis=1&amp;pid=516765cb2&amp;color=0,0,0&amp;mp=1&amp;vpa=61&amp;vtp=1&amp;vaab=1&amp;bbb=1"/>
          <p:cNvSpPr/>
          <p:nvPr/>
        </p:nvSpPr>
        <p:spPr>
          <a:xfrm>
            <a:off x="4118189" y="459146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蠕虫状</a:t>
            </a:r>
            <a:endParaRPr lang="en-US" altLang="zh-CN" sz="2800" dirty="0"/>
          </a:p>
        </p:txBody>
      </p:sp>
      <p:sp>
        <p:nvSpPr>
          <p:cNvPr id="8" name="QB_6_AN.87_1#dec93c8d2.blank?vaa=1&amp;vcp=1&amp;vis=1&amp;pid=516765cb2&amp;color=0,0,0&amp;mp=1&amp;vpa=62&amp;vtp=1&amp;vaab=1&amp;bbb=1"/>
          <p:cNvSpPr/>
          <p:nvPr/>
        </p:nvSpPr>
        <p:spPr>
          <a:xfrm>
            <a:off x="9853826" y="459146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体节</a:t>
            </a:r>
            <a:endParaRPr lang="en-US" altLang="zh-CN" sz="2800" dirty="0"/>
          </a:p>
        </p:txBody>
      </p:sp>
      <p:sp>
        <p:nvSpPr>
          <p:cNvPr id="9" name="QB_6_AN.88_1#dec93c8d2.blank?vaa=1&amp;vcp=1&amp;vis=1&amp;pid=516765cb2&amp;color=0,0,0&amp;mp=1&amp;vpa=63&amp;vtp=1&amp;vaab=1&amp;bbb=1"/>
          <p:cNvSpPr/>
          <p:nvPr/>
        </p:nvSpPr>
        <p:spPr>
          <a:xfrm>
            <a:off x="5184989" y="51759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分节</a:t>
            </a:r>
            <a:endParaRPr lang="en-US" altLang="zh-CN" sz="2800" dirty="0"/>
          </a:p>
        </p:txBody>
      </p:sp>
      <p:sp>
        <p:nvSpPr>
          <p:cNvPr id="10" name="QB_6_AN.89_1#dec93c8d2.blank?vaa=1&amp;vcp=1&amp;vis=1&amp;pid=516765cb2&amp;color=0,0,0&amp;mp=1&amp;vpa=64&amp;vtp=1&amp;vaab=1&amp;bbb=1"/>
          <p:cNvSpPr/>
          <p:nvPr/>
        </p:nvSpPr>
        <p:spPr>
          <a:xfrm>
            <a:off x="8088526" y="517598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外骨骼</a:t>
            </a:r>
            <a:endParaRPr lang="en-US" altLang="zh-CN" sz="2800" dirty="0"/>
          </a:p>
        </p:txBody>
      </p:sp>
      <p:sp>
        <p:nvSpPr>
          <p:cNvPr id="2" name="QB_6_BD.81_1#dec93c8d2?colgroup=5,24&amp;vaa=1&amp;vcp=1&amp;vis=1&amp;pid=516765cb2&amp;color=0,0,0&amp;mp=1&amp;vtp=1&amp;vaab=1&amp;bt=1&amp;bbb=1"/>
          <p:cNvSpPr txBox="1"/>
          <p:nvPr/>
        </p:nvSpPr>
        <p:spPr>
          <a:xfrm>
            <a:off x="10913023" y="560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0_1#25732bde8?sp=1&amp;vaa=1&amp;vcp=1&amp;vis=1&amp;pid=516765cb2&amp;color=0,0,0&amp;vtp=1&amp;vaab=1&amp;bt=1&amp;bbb=1"/>
          <p:cNvSpPr/>
          <p:nvPr/>
        </p:nvSpPr>
        <p:spPr>
          <a:xfrm>
            <a:off x="539496" y="17281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（2）脊椎动物：身体里有脊椎骨的动物。</a:t>
            </a:r>
            <a:endParaRPr lang="en-US" altLang="zh-CN" sz="2800" dirty="0"/>
          </a:p>
        </p:txBody>
      </p:sp>
      <p:graphicFrame>
        <p:nvGraphicFramePr>
          <p:cNvPr id="22" name="QB_6_BD.90_2#25732bde8?colgroup=3,5,9,4,5&amp;vaa=1&amp;vcp=1&amp;vis=1&amp;pid=516765cb2&amp;color=0,0,0&amp;vtp=1&amp;vaab=1&amp;bbb=1&amp;hb=1"/>
          <p:cNvGraphicFramePr>
            <a:graphicFrameLocks noGrp="1"/>
          </p:cNvGraphicFramePr>
          <p:nvPr/>
        </p:nvGraphicFramePr>
        <p:xfrm>
          <a:off x="539496" y="2409761"/>
          <a:ext cx="11064240" cy="2702942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鱼类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两侧大多有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91_1#25732bde8.blank?vaa=1&amp;vcp=1&amp;vis=1&amp;pid=516765cb2&amp;color=0,0,0&amp;vpa=65&amp;vtp=1&amp;vaab=1&amp;bbb=1"/>
          <p:cNvSpPr/>
          <p:nvPr/>
        </p:nvSpPr>
        <p:spPr>
          <a:xfrm>
            <a:off x="2568471" y="373532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水中</a:t>
            </a:r>
            <a:endParaRPr lang="en-US" altLang="zh-CN" sz="2800" dirty="0"/>
          </a:p>
        </p:txBody>
      </p:sp>
      <p:sp>
        <p:nvSpPr>
          <p:cNvPr id="5" name="QB_6_AN.92_1#25732bde8.blank?vaa=1&amp;vcp=1&amp;vis=1&amp;pid=516765cb2&amp;color=0,0,0&amp;vpa=66&amp;vtp=1&amp;vaab=1&amp;bbb=1"/>
          <p:cNvSpPr/>
          <p:nvPr/>
        </p:nvSpPr>
        <p:spPr>
          <a:xfrm>
            <a:off x="5628662" y="291719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流线型</a:t>
            </a:r>
            <a:endParaRPr lang="en-US" altLang="zh-CN" sz="2800" dirty="0"/>
          </a:p>
        </p:txBody>
      </p:sp>
      <p:sp>
        <p:nvSpPr>
          <p:cNvPr id="6" name="QB_6_AN.93_1#25732bde8.blank?vaa=1&amp;vcp=1&amp;vis=1&amp;pid=516765cb2&amp;color=0,0,0&amp;vpa=67&amp;vtp=1&amp;vaab=1&amp;bbb=1"/>
          <p:cNvSpPr/>
          <p:nvPr/>
        </p:nvSpPr>
        <p:spPr>
          <a:xfrm>
            <a:off x="4561862" y="40347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侧线</a:t>
            </a:r>
            <a:endParaRPr lang="en-US" altLang="zh-CN" sz="2800" dirty="0"/>
          </a:p>
        </p:txBody>
      </p:sp>
      <p:sp>
        <p:nvSpPr>
          <p:cNvPr id="7" name="QB_6_AN.94_1#25732bde8.blank?vaa=1&amp;vcp=1&amp;vis=1&amp;pid=516765cb2&amp;color=0,0,0&amp;vpa=68&amp;vtp=1&amp;vaab=1&amp;bbb=1"/>
          <p:cNvSpPr/>
          <p:nvPr/>
        </p:nvSpPr>
        <p:spPr>
          <a:xfrm>
            <a:off x="4561862" y="457352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鳞片</a:t>
            </a:r>
            <a:endParaRPr lang="en-US" altLang="zh-CN" sz="2800" dirty="0"/>
          </a:p>
        </p:txBody>
      </p:sp>
      <p:sp>
        <p:nvSpPr>
          <p:cNvPr id="8" name="QB_6_AN.95_1#25732bde8.blank?vaa=1&amp;vcp=1&amp;vis=1&amp;pid=516765cb2&amp;color=0,0,0&amp;vpa=69&amp;vtp=1&amp;vaab=1"/>
          <p:cNvSpPr/>
          <p:nvPr/>
        </p:nvSpPr>
        <p:spPr>
          <a:xfrm>
            <a:off x="8210317" y="373532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B_6_BD.96_1#25732bde8?colgroup=3,7,4,7,5&amp;vaa=1&amp;vcp=1&amp;vis=1&amp;pid=516765cb2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9212"/>
          <a:ext cx="11073384" cy="3904172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7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两栖类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幼体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皮肤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幼体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爬行类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一般覆盖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⑫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97_1#25732bde8.blank?vaa=1&amp;vcp=1&amp;vis=1&amp;pid=516765cb2&amp;color=0,0,0&amp;mp=1&amp;vpa=70&amp;vtp=1&amp;vaab=1&amp;bbb=1"/>
          <p:cNvSpPr/>
          <p:nvPr/>
        </p:nvSpPr>
        <p:spPr>
          <a:xfrm>
            <a:off x="3571262" y="237677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水中</a:t>
            </a:r>
            <a:endParaRPr lang="en-US" altLang="zh-CN" sz="2800" dirty="0"/>
          </a:p>
        </p:txBody>
      </p:sp>
      <p:sp>
        <p:nvSpPr>
          <p:cNvPr id="4" name="QB_6_AN.98_1#25732bde8.blank?vaa=1&amp;vcp=1&amp;vis=1&amp;pid=516765cb2&amp;color=0,0,0&amp;mp=1&amp;vpa=71&amp;vtp=1&amp;vaab=1&amp;bbb=1&amp;hb=1"/>
          <p:cNvSpPr/>
          <p:nvPr/>
        </p:nvSpPr>
        <p:spPr>
          <a:xfrm>
            <a:off x="2138544" y="2935573"/>
            <a:ext cx="257048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潮湿陆地</a:t>
            </a:r>
            <a:endParaRPr lang="en-US" altLang="zh-CN" sz="2800" dirty="0"/>
          </a:p>
        </p:txBody>
      </p:sp>
      <p:sp>
        <p:nvSpPr>
          <p:cNvPr id="5" name="QB_6_AN.99_1#25732bde8.blank?vaa=1&amp;vcp=1&amp;vis=1&amp;pid=516765cb2&amp;color=0,0,0&amp;mp=1&amp;vpa=72&amp;vtp=1&amp;vaab=1&amp;bbb=1"/>
          <p:cNvSpPr/>
          <p:nvPr/>
        </p:nvSpPr>
        <p:spPr>
          <a:xfrm>
            <a:off x="5201942" y="319490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裸露</a:t>
            </a:r>
            <a:endParaRPr lang="en-US" altLang="zh-CN" sz="2800" dirty="0"/>
          </a:p>
        </p:txBody>
      </p:sp>
      <p:sp>
        <p:nvSpPr>
          <p:cNvPr id="6" name="QB_6_AN.100_1#25732bde8.blank?vaa=1&amp;vcp=1&amp;vis=1&amp;pid=516765cb2&amp;color=0,0,0&amp;mp=1&amp;vpa=73&amp;vtp=1&amp;vaab=1"/>
          <p:cNvSpPr/>
          <p:nvPr/>
        </p:nvSpPr>
        <p:spPr>
          <a:xfrm>
            <a:off x="8042679" y="237677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鳃</a:t>
            </a:r>
            <a:endParaRPr lang="en-US" altLang="zh-CN" sz="2800" dirty="0"/>
          </a:p>
        </p:txBody>
      </p:sp>
      <p:sp>
        <p:nvSpPr>
          <p:cNvPr id="7" name="QB_6_AN.101_1#25732bde8.blank?vaa=1&amp;vcp=1&amp;vis=1&amp;pid=516765cb2&amp;color=0,0,0&amp;mp=1&amp;vpa=74&amp;vtp=1&amp;vaab=1&amp;bbb=1&amp;hb=1"/>
          <p:cNvSpPr/>
          <p:nvPr/>
        </p:nvSpPr>
        <p:spPr>
          <a:xfrm>
            <a:off x="6609959" y="2935573"/>
            <a:ext cx="2872232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肺，皮肤辅助呼吸</a:t>
            </a:r>
            <a:endParaRPr lang="en-US" altLang="zh-CN" sz="2800" dirty="0"/>
          </a:p>
        </p:txBody>
      </p:sp>
      <p:sp>
        <p:nvSpPr>
          <p:cNvPr id="8" name="QB_6_AN.102_1#25732bde8.blank?vaa=1&amp;vcp=1&amp;vis=1&amp;pid=516765cb2&amp;color=0,0,0&amp;mp=1&amp;vpa=75&amp;vtp=1&amp;vaab=1&amp;bbb=1"/>
          <p:cNvSpPr/>
          <p:nvPr/>
        </p:nvSpPr>
        <p:spPr>
          <a:xfrm>
            <a:off x="2575901" y="45978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  <p:sp>
        <p:nvSpPr>
          <p:cNvPr id="9" name="QB_6_AN.103_1#25732bde8.blank?vaa=1&amp;vcp=1&amp;vis=1&amp;pid=516765cb2&amp;color=0,0,0&amp;mp=1&amp;vpa=76&amp;vtp=1&amp;vaab=1&amp;bbb=1"/>
          <p:cNvSpPr/>
          <p:nvPr/>
        </p:nvSpPr>
        <p:spPr>
          <a:xfrm>
            <a:off x="4757442" y="515661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鳞片或甲</a:t>
            </a:r>
            <a:endParaRPr lang="en-US" altLang="zh-CN" sz="2800" dirty="0"/>
          </a:p>
        </p:txBody>
      </p:sp>
      <p:sp>
        <p:nvSpPr>
          <p:cNvPr id="10" name="QB_6_AN.104_1#25732bde8.blank?vaa=1&amp;vcp=1&amp;vis=1&amp;pid=516765cb2&amp;color=0,0,0&amp;mp=1&amp;vpa=77&amp;vtp=1&amp;vaab=1"/>
          <p:cNvSpPr/>
          <p:nvPr/>
        </p:nvSpPr>
        <p:spPr>
          <a:xfrm>
            <a:off x="7047317" y="459781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2" name="QB_6_BD.96_1#25732bde8?colgroup=3,7,4,7,5&amp;vaa=1&amp;vcp=1&amp;vis=1&amp;pid=516765cb2&amp;color=0,0,0&amp;mp=1&amp;vtp=1&amp;vaab=1&amp;bt=1&amp;bbb=1"/>
          <p:cNvSpPr txBox="1"/>
          <p:nvPr/>
        </p:nvSpPr>
        <p:spPr>
          <a:xfrm>
            <a:off x="10894735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48ac4ce5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848ac4ce5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105_1#25732bde8?colgroup=4,6,7,5,4&amp;vaa=1&amp;vcp=1&amp;vis=1&amp;pid=516765cb2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70487"/>
          <a:ext cx="11055096" cy="3336736"/>
        </p:xfrm>
        <a:graphic>
          <a:graphicData uri="http://schemas.openxmlformats.org/drawingml/2006/table">
            <a:tbl>
              <a:tblPr/>
              <a:tblGrid>
                <a:gridCol w="1700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9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0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鸟类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适于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飞翔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身体大多呈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哺乳类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⑲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06_1#25732bde8.blank?vaa=1&amp;vcp=1&amp;vis=1&amp;pid=516765cb2&amp;color=0,0,0&amp;mp=1&amp;vpa=78&amp;vtp=1&amp;vaab=1&amp;bbb=1"/>
          <p:cNvSpPr/>
          <p:nvPr/>
        </p:nvSpPr>
        <p:spPr>
          <a:xfrm>
            <a:off x="3460837" y="26910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空中</a:t>
            </a:r>
            <a:endParaRPr lang="en-US" altLang="zh-CN" sz="2800" dirty="0"/>
          </a:p>
        </p:txBody>
      </p:sp>
      <p:sp>
        <p:nvSpPr>
          <p:cNvPr id="4" name="QB_6_AN.107_1#25732bde8.blank?vaa=1&amp;vcp=1&amp;vis=1&amp;pid=516765cb2&amp;color=0,0,0&amp;mp=1&amp;vpa=79&amp;vtp=1&amp;vaab=1&amp;bbb=1"/>
          <p:cNvSpPr/>
          <p:nvPr/>
        </p:nvSpPr>
        <p:spPr>
          <a:xfrm>
            <a:off x="4892062" y="297049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流线型</a:t>
            </a:r>
            <a:endParaRPr lang="en-US" altLang="zh-CN" sz="2800" dirty="0"/>
          </a:p>
        </p:txBody>
      </p:sp>
      <p:sp>
        <p:nvSpPr>
          <p:cNvPr id="5" name="QB_6_AN.108_1#25732bde8.blank?vaa=1&amp;vcp=1&amp;vis=1&amp;pid=516765cb2&amp;color=0,0,0&amp;mp=1&amp;vpa=80&amp;vtp=1&amp;vaab=1&amp;bbb=1"/>
          <p:cNvSpPr/>
          <p:nvPr/>
        </p:nvSpPr>
        <p:spPr>
          <a:xfrm>
            <a:off x="5319101" y="350923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羽毛</a:t>
            </a:r>
            <a:endParaRPr lang="en-US" altLang="zh-CN" sz="2800" dirty="0"/>
          </a:p>
        </p:txBody>
      </p:sp>
      <p:sp>
        <p:nvSpPr>
          <p:cNvPr id="6" name="QB_6_AN.109_1#25732bde8.blank?vaa=1&amp;vcp=1&amp;vis=1&amp;pid=516765cb2&amp;color=0,0,0&amp;mp=1&amp;vpa=81&amp;vtp=1&amp;vaab=1&amp;bbb=1"/>
          <p:cNvSpPr/>
          <p:nvPr/>
        </p:nvSpPr>
        <p:spPr>
          <a:xfrm>
            <a:off x="2749637" y="434902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各种环境</a:t>
            </a:r>
            <a:endParaRPr lang="en-US" altLang="zh-CN" sz="2800" dirty="0"/>
          </a:p>
        </p:txBody>
      </p:sp>
      <p:sp>
        <p:nvSpPr>
          <p:cNvPr id="7" name="QB_6_AN.110_1#25732bde8.blank?vaa=1&amp;vcp=1&amp;vis=1&amp;pid=516765cb2&amp;color=0,0,0&amp;mp=1&amp;vpa=82&amp;vtp=1&amp;vaab=1&amp;bbb=1"/>
          <p:cNvSpPr/>
          <p:nvPr/>
        </p:nvSpPr>
        <p:spPr>
          <a:xfrm>
            <a:off x="6385901" y="43490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体毛</a:t>
            </a:r>
            <a:endParaRPr lang="en-US" altLang="zh-CN" sz="2800" dirty="0"/>
          </a:p>
        </p:txBody>
      </p:sp>
      <p:sp>
        <p:nvSpPr>
          <p:cNvPr id="8" name="QB_6_AN.111_1#25732bde8.blank?vaa=1&amp;vcp=1&amp;vis=1&amp;pid=516765cb2&amp;color=0,0,0&amp;mp=1&amp;vpa=83&amp;vtp=1&amp;vaab=1&amp;bbb=1&amp;hb=1"/>
          <p:cNvSpPr/>
          <p:nvPr/>
        </p:nvSpPr>
        <p:spPr>
          <a:xfrm>
            <a:off x="9560560" y="4628515"/>
            <a:ext cx="2202815" cy="561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胎生、哺乳</a:t>
            </a:r>
            <a:endParaRPr lang="en-US" altLang="zh-CN" sz="2800" dirty="0"/>
          </a:p>
        </p:txBody>
      </p:sp>
      <p:sp>
        <p:nvSpPr>
          <p:cNvPr id="2" name="QB_6_BD.105_1#25732bde8?colgroup=4,6,7,5,4&amp;vaa=1&amp;vcp=1&amp;vis=1&amp;pid=516765cb2&amp;color=0,0,0&amp;mp=1&amp;vtp=1&amp;vaab=1&amp;bt=1&amp;bbb=1"/>
          <p:cNvSpPr txBox="1"/>
          <p:nvPr/>
        </p:nvSpPr>
        <p:spPr>
          <a:xfrm>
            <a:off x="10876447" y="116208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7d9a91fd?vcp=1&amp;pid=0e92d74b7&amp;color=0,170,129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识图分析</a:t>
            </a:r>
            <a:endParaRPr lang="en-US" altLang="zh-CN" sz="3200" dirty="0"/>
          </a:p>
        </p:txBody>
      </p:sp>
      <p:sp>
        <p:nvSpPr>
          <p:cNvPr id="3" name="QB_5_BD.112_1#4a26cef2f?sp=1&amp;vaa=1&amp;vcp=1&amp;vis=1&amp;pid=17d9a91f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下图是四种孢子植物的分类图解，甲、乙、丙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、丁所代表的植物分别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AN.113_1#4a26cef2f.blank?vaa=1&amp;vcp=1&amp;vis=1&amp;pid=17d9a91fd&amp;color=0,0,0&amp;vpa=84&amp;vtp=1&amp;vaab=1&amp;bbb=1"/>
          <p:cNvSpPr/>
          <p:nvPr/>
        </p:nvSpPr>
        <p:spPr>
          <a:xfrm>
            <a:off x="905415" y="18635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单细胞</a:t>
            </a:r>
            <a:endParaRPr lang="en-US" altLang="zh-CN" sz="2800" dirty="0"/>
          </a:p>
        </p:txBody>
      </p:sp>
      <p:sp>
        <p:nvSpPr>
          <p:cNvPr id="5" name="QB_5_AN.114_1#4a26cef2f.blank?vaa=1&amp;vcp=1&amp;vis=1&amp;pid=17d9a91fd&amp;color=0,0,0&amp;vpa=85&amp;vtp=1&amp;vaab=1&amp;bbb=1"/>
          <p:cNvSpPr/>
          <p:nvPr/>
        </p:nvSpPr>
        <p:spPr>
          <a:xfrm>
            <a:off x="3394615" y="18635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藻类</a:t>
            </a:r>
            <a:endParaRPr lang="en-US" altLang="zh-CN" sz="2800" dirty="0"/>
          </a:p>
        </p:txBody>
      </p:sp>
      <p:sp>
        <p:nvSpPr>
          <p:cNvPr id="6" name="QB_5_AN.115_1#4a26cef2f.blank?vaa=1&amp;vcp=1&amp;vis=1&amp;pid=17d9a91fd&amp;color=0,0,0&amp;vpa=86&amp;vtp=1&amp;vaab=1&amp;bbb=1"/>
          <p:cNvSpPr/>
          <p:nvPr/>
        </p:nvSpPr>
        <p:spPr>
          <a:xfrm>
            <a:off x="5528215" y="18635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苔藓</a:t>
            </a:r>
            <a:endParaRPr lang="en-US" altLang="zh-CN" sz="2800" dirty="0"/>
          </a:p>
        </p:txBody>
      </p:sp>
      <p:sp>
        <p:nvSpPr>
          <p:cNvPr id="7" name="QB_5_AN.117_1#4a26cef2f.blank?vaa=1&amp;vcp=1&amp;vis=1&amp;pid=17d9a91fd&amp;color=0,0,0&amp;vpa=87&amp;vtp=1&amp;vaab=1&amp;bbb=1"/>
          <p:cNvSpPr/>
          <p:nvPr/>
        </p:nvSpPr>
        <p:spPr>
          <a:xfrm>
            <a:off x="7661814" y="18635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蕨类</a:t>
            </a:r>
            <a:endParaRPr lang="en-US" altLang="zh-CN" sz="2800" dirty="0"/>
          </a:p>
        </p:txBody>
      </p:sp>
      <p:pic>
        <p:nvPicPr>
          <p:cNvPr id="8" name="QB_5_BD.116_1#4a26cef2f?vaa=1&amp;vcp=1&amp;vis=1&amp;pid=17d9a91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1" y="2604560"/>
            <a:ext cx="6072747" cy="3377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8_1#0e77ce179?sp=1&amp;vaa=1&amp;vcp=1&amp;vis=1&amp;pid=17d9a91f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请根据下列五种动物图示回答：</a:t>
            </a:r>
            <a:endParaRPr lang="en-US" altLang="zh-CN" sz="2800" dirty="0"/>
          </a:p>
        </p:txBody>
      </p:sp>
      <p:pic>
        <p:nvPicPr>
          <p:cNvPr id="3" name="QO_5_BD.118_2#0e77ce179?vaa=1&amp;vcp=1&amp;vis=1&amp;pid=17d9a91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236008"/>
            <a:ext cx="6780172" cy="143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19_1#c9eb08a3c?vaa=1&amp;vcp=1&amp;vis=1&amp;pid=0e77ce179&amp;color=0,0,0&amp;vtp=1&amp;vaab=1&amp;bbb=1&amp;hb=1"/>
              <p:cNvSpPr/>
              <p:nvPr/>
            </p:nvSpPr>
            <p:spPr>
              <a:xfrm>
                <a:off x="539496" y="2518709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动物，图中与它同为一大类的有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填字母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），它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们都属于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动物。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（2）上述动物中，体温恒定的是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（填字母）。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（3）动物有适于各自生活环境的呼吸器官，如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呼吸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C用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呼吸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呼吸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（4）从生物分类上看，图中五种动物所属的共同分类单位是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19_1#c9eb08a3c?vaa=1&amp;vcp=1&amp;vis=1&amp;pid=0e77ce17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8709"/>
                <a:ext cx="1110996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3" t="-8" r="3" b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c9eb08a3c.blank?vaa=1&amp;vcp=1&amp;vis=1&amp;pid=0e77ce179&amp;color=0,0,0&amp;vpa=88&amp;vtp=1&amp;vaab=1&amp;bbb=1"/>
          <p:cNvSpPr/>
          <p:nvPr/>
        </p:nvSpPr>
        <p:spPr>
          <a:xfrm>
            <a:off x="2407189" y="24882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软体</a:t>
            </a:r>
            <a:endParaRPr lang="en-US" altLang="zh-CN" sz="2800" dirty="0"/>
          </a:p>
        </p:txBody>
      </p:sp>
      <p:sp>
        <p:nvSpPr>
          <p:cNvPr id="6" name="QB_6_AN.2_1#c9eb08a3c.blank?vaa=1&amp;vcp=1&amp;vis=1&amp;pid=0e77ce179&amp;color=0,0,0&amp;vpa=89&amp;vtp=1&amp;vaab=1"/>
          <p:cNvSpPr/>
          <p:nvPr/>
        </p:nvSpPr>
        <p:spPr>
          <a:xfrm>
            <a:off x="8414289" y="24882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B_6_AN.3_1#c9eb08a3c.blank?vaa=1&amp;vcp=1&amp;vis=1&amp;pid=0e77ce179&amp;color=0,0,0&amp;vpa=90&amp;vtp=1&amp;vaab=1&amp;bbb=1"/>
          <p:cNvSpPr/>
          <p:nvPr/>
        </p:nvSpPr>
        <p:spPr>
          <a:xfrm>
            <a:off x="1972214" y="313592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无脊椎</a:t>
            </a:r>
            <a:endParaRPr lang="en-US" altLang="zh-CN" sz="2800" dirty="0"/>
          </a:p>
        </p:txBody>
      </p:sp>
      <p:sp>
        <p:nvSpPr>
          <p:cNvPr id="9" name="QB_6_AN.4_1#c9eb08a3c.blank?vaa=1&amp;vcp=1&amp;vis=1&amp;pid=0e77ce179&amp;color=0,0,0&amp;vpa=91&amp;vtp=1&amp;vaab=1"/>
          <p:cNvSpPr/>
          <p:nvPr/>
        </p:nvSpPr>
        <p:spPr>
          <a:xfrm>
            <a:off x="5680615" y="37836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B_6_AN.5_1#c9eb08a3c.blank?vaa=1&amp;vcp=1&amp;vis=1&amp;pid=0e77ce179&amp;color=0,0,0&amp;vpa=92&amp;vtp=1&amp;vaab=1"/>
          <p:cNvSpPr/>
          <p:nvPr/>
        </p:nvSpPr>
        <p:spPr>
          <a:xfrm>
            <a:off x="8431753" y="443132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12" name="QB_6_AN.6_1#c9eb08a3c.blank?vaa=1&amp;vcp=1&amp;vis=1&amp;pid=0e77ce179&amp;color=0,0,0&amp;vpa=93&amp;vtp=1&amp;vaab=1&amp;bbb=1"/>
          <p:cNvSpPr/>
          <p:nvPr/>
        </p:nvSpPr>
        <p:spPr>
          <a:xfrm>
            <a:off x="638715" y="507902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皮肤辅助肺</a:t>
            </a:r>
            <a:endParaRPr lang="en-US" altLang="zh-CN" sz="2800" dirty="0"/>
          </a:p>
        </p:txBody>
      </p:sp>
      <p:sp>
        <p:nvSpPr>
          <p:cNvPr id="13" name="QB_6_AN.7_1#c9eb08a3c.blank?vaa=1&amp;vcp=1&amp;vis=1&amp;pid=0e77ce179&amp;color=0,0,0&amp;vpa=94&amp;vtp=1&amp;vaab=1"/>
          <p:cNvSpPr/>
          <p:nvPr/>
        </p:nvSpPr>
        <p:spPr>
          <a:xfrm>
            <a:off x="4488402" y="507902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鳃</a:t>
            </a:r>
            <a:endParaRPr lang="en-US" altLang="zh-CN" sz="2800" dirty="0"/>
          </a:p>
        </p:txBody>
      </p:sp>
      <p:sp>
        <p:nvSpPr>
          <p:cNvPr id="15" name="QB_6_AN.130_1#c9eb08a3c.blank?vaa=1&amp;vcp=1&amp;vis=1&amp;pid=0e77ce179&amp;color=0,0,0&amp;vpa=95&amp;vtp=1&amp;vaab=1"/>
          <p:cNvSpPr/>
          <p:nvPr/>
        </p:nvSpPr>
        <p:spPr>
          <a:xfrm>
            <a:off x="9973214" y="570577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1_1#77cb631fb?vaa=1&amp;vcp=1&amp;vis=1&amp;pid=17d9a91fd&amp;color=0,0,0&amp;vtp=1&amp;vaab=1&amp;bt=1&amp;bbb=1"/>
          <p:cNvSpPr/>
          <p:nvPr/>
        </p:nvSpPr>
        <p:spPr>
          <a:xfrm>
            <a:off x="539496" y="11787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下图分别是细菌和真菌的结构示意图。请据图回答下列问题：</a:t>
            </a:r>
            <a:endParaRPr lang="en-US" altLang="zh-CN" sz="2800" dirty="0"/>
          </a:p>
        </p:txBody>
      </p:sp>
      <p:sp>
        <p:nvSpPr>
          <p:cNvPr id="3" name="QB_6_BD.132_1#7eb9b998b?sp=1&amp;vaa=1&amp;vcp=1&amp;vis=1&amp;pid=77cb631fb&amp;color=0,0,0&amp;vtp=1&amp;vaab=1&amp;bbb=1&amp;hb=1"/>
          <p:cNvSpPr/>
          <p:nvPr/>
        </p:nvSpPr>
        <p:spPr>
          <a:xfrm>
            <a:off x="539496" y="180647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（1）图一与图二中的生物相比较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，细胞中具有染色体的是图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33_1#7eb9b998b.blank?vaa=1&amp;vcp=1&amp;vis=1&amp;pid=77cb631fb&amp;color=0,0,0&amp;vpa=96&amp;vtp=1&amp;vaab=1"/>
          <p:cNvSpPr/>
          <p:nvPr/>
        </p:nvSpPr>
        <p:spPr>
          <a:xfrm>
            <a:off x="9973214" y="177599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endParaRPr lang="en-US" altLang="zh-CN" sz="2800" dirty="0"/>
          </a:p>
        </p:txBody>
      </p:sp>
      <p:pic>
        <p:nvPicPr>
          <p:cNvPr id="5" name="QB_6_BD.132_3#7eb9b998b?iti=1&amp;htil=1&amp;vaa=1&amp;vcp=1&amp;vis=1&amp;pid=77cb631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752" y="2866866"/>
            <a:ext cx="1679448" cy="209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6_BD.132_4#7eb9b998b?iti=2&amp;htil=1&amp;vaa=1&amp;vcp=1&amp;vis=1&amp;pid=77cb631f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7496" y="3081876"/>
            <a:ext cx="1411408" cy="187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132_5#7eb9b998b?iti=1&amp;htil=1&amp;vaa=1&amp;vcp=1&amp;vis=1&amp;pid=77cb631fb&amp;color=0,0,0&amp;vtp=1&amp;vaab=1&amp;bbb=1"/>
          <p:cNvSpPr/>
          <p:nvPr/>
        </p:nvSpPr>
        <p:spPr>
          <a:xfrm>
            <a:off x="2923191" y="509317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8" name="QB_6_BD.132_6#7eb9b998b?iti=2&amp;htil=1&amp;vaa=1&amp;vcp=1&amp;vis=1&amp;pid=77cb631fb&amp;color=0,0,0&amp;vtp=1&amp;vaab=1&amp;bbb=1"/>
          <p:cNvSpPr/>
          <p:nvPr/>
        </p:nvSpPr>
        <p:spPr>
          <a:xfrm>
            <a:off x="8482743" y="508403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34_1#a4e45e761?vaa=1&amp;vcp=1&amp;vis=1&amp;pid=77cb631fb&amp;color=0,0,0&amp;vtp=1&amp;vaab=1&amp;bt=1&amp;bbb=1&amp;hb=1"/>
              <p:cNvSpPr/>
              <p:nvPr/>
            </p:nvSpPr>
            <p:spPr>
              <a:xfrm>
                <a:off x="539496" y="188439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（2）图一所示的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可以使该生物在水中游动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。在环境条件恶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劣时，图一生物能形成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具有较强的抵抗能力，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以度过不良环境。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）图二所示生物的菌体是由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构成的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[1]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[2]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4）图一生物的生殖方式是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，图二生物用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来繁殖后代。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34_1#a4e45e761?vaa=1&amp;vcp=1&amp;vis=1&amp;pid=77cb631f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439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3312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_1#a4e45e761.blank?vaa=1&amp;vcp=1&amp;vis=1&amp;pid=77cb631fb&amp;color=0,0,0&amp;vpa=97&amp;vtp=1&amp;vaab=1&amp;bbb=1"/>
          <p:cNvSpPr/>
          <p:nvPr/>
        </p:nvSpPr>
        <p:spPr>
          <a:xfrm>
            <a:off x="3829590" y="18539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鞭毛</a:t>
            </a:r>
            <a:endParaRPr lang="en-US" altLang="zh-CN" sz="2800" dirty="0"/>
          </a:p>
        </p:txBody>
      </p:sp>
      <p:sp>
        <p:nvSpPr>
          <p:cNvPr id="4" name="QB_6_AN.2_1#a4e45e761.blank?vaa=1&amp;vcp=1&amp;vis=1&amp;pid=77cb631fb&amp;color=0,0,0&amp;vpa=98&amp;vtp=1&amp;vaab=1&amp;bbb=1"/>
          <p:cNvSpPr/>
          <p:nvPr/>
        </p:nvSpPr>
        <p:spPr>
          <a:xfrm>
            <a:off x="4105815" y="25016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芽孢</a:t>
            </a:r>
            <a:endParaRPr lang="en-US" altLang="zh-CN" sz="2800" dirty="0"/>
          </a:p>
        </p:txBody>
      </p:sp>
      <p:sp>
        <p:nvSpPr>
          <p:cNvPr id="6" name="QB_6_AN.3_1#a4e45e761.blank?vaa=1&amp;vcp=1&amp;vis=1&amp;pid=77cb631fb&amp;color=0,0,0&amp;vpa=99&amp;vtp=1&amp;vaab=1&amp;bbb=1"/>
          <p:cNvSpPr/>
          <p:nvPr/>
        </p:nvSpPr>
        <p:spPr>
          <a:xfrm>
            <a:off x="5350415" y="31493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菌丝</a:t>
            </a:r>
            <a:endParaRPr lang="en-US" altLang="zh-CN" sz="2800" dirty="0"/>
          </a:p>
        </p:txBody>
      </p:sp>
      <p:sp>
        <p:nvSpPr>
          <p:cNvPr id="7" name="QB_6_AN.4_1#a4e45e761.blank?vaa=1&amp;vcp=1&amp;vis=1&amp;pid=77cb631fb&amp;color=0,0,0&amp;vpa=100&amp;vtp=1&amp;vaab=1&amp;bbb=1"/>
          <p:cNvSpPr/>
          <p:nvPr/>
        </p:nvSpPr>
        <p:spPr>
          <a:xfrm>
            <a:off x="8639714" y="314931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营养菌丝</a:t>
            </a:r>
            <a:endParaRPr lang="en-US" altLang="zh-CN" sz="2800" dirty="0"/>
          </a:p>
        </p:txBody>
      </p:sp>
      <p:sp>
        <p:nvSpPr>
          <p:cNvPr id="8" name="QB_6_AN.5_1#a4e45e761.blank?vaa=1&amp;vcp=1&amp;vis=1&amp;pid=77cb631fb&amp;color=0,0,0&amp;vpa=101&amp;vtp=1&amp;vaab=1&amp;bbb=1"/>
          <p:cNvSpPr/>
          <p:nvPr/>
        </p:nvSpPr>
        <p:spPr>
          <a:xfrm>
            <a:off x="549815" y="379701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直立菌丝</a:t>
            </a:r>
            <a:endParaRPr lang="en-US" altLang="zh-CN" sz="2800" dirty="0"/>
          </a:p>
        </p:txBody>
      </p:sp>
      <p:sp>
        <p:nvSpPr>
          <p:cNvPr id="10" name="QB_6_AN.142_1#a4e45e761.blank?vaa=1&amp;vcp=1&amp;vis=1&amp;pid=77cb631fb&amp;color=0,0,0&amp;vpa=102&amp;vtp=1&amp;vaab=1&amp;bbb=1"/>
          <p:cNvSpPr/>
          <p:nvPr/>
        </p:nvSpPr>
        <p:spPr>
          <a:xfrm>
            <a:off x="4909090" y="4423759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分裂生殖</a:t>
            </a:r>
            <a:endParaRPr lang="en-US" altLang="zh-CN" sz="2800" spc="-50" dirty="0"/>
          </a:p>
        </p:txBody>
      </p:sp>
      <p:sp>
        <p:nvSpPr>
          <p:cNvPr id="11" name="QB_6_AN.143_1#a4e45e761.blank?vaa=1&amp;vcp=1&amp;vis=1&amp;pid=77cb631fb&amp;color=0,0,0&amp;vpa=103&amp;vtp=1&amp;vaab=1&amp;bbb=1"/>
          <p:cNvSpPr/>
          <p:nvPr/>
        </p:nvSpPr>
        <p:spPr>
          <a:xfrm>
            <a:off x="8731789" y="4423759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孢子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3a627521.fixed?vcp=1&amp;pid=06dfe7e0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生命的演化</a:t>
            </a:r>
            <a:endParaRPr lang="en-US" altLang="zh-CN" sz="4000" dirty="0"/>
          </a:p>
        </p:txBody>
      </p:sp>
      <p:sp>
        <p:nvSpPr>
          <p:cNvPr id="3" name="C_3_BD#43a627521.fixed?vcp=1&amp;pid=06dfe7e0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44_1#43f682198?vaa=1&amp;vcp=1&amp;vis=1&amp;pid=43a627521&amp;color=0,0,0&amp;vtp=1&amp;vaab=1&amp;bt=1&amp;bbb=1&amp;hb=1"/>
              <p:cNvSpPr/>
              <p:nvPr/>
            </p:nvSpPr>
            <p:spPr>
              <a:xfrm>
                <a:off x="539496" y="893826"/>
                <a:ext cx="11109960" cy="38484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考点1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湖北·中考）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创新题·科学研究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虹鳚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è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i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是生活在某地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溪流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中的一种鱼，在溪流上游群体中，体色鲜艳个体的比例大于下游群体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。经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调查发现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该溪流下游的水比上游深，聚集了更多虹鳚的捕食者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②捕食者更容易发现并捕食体色鲜艳的虹鳚；③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雌性虹鳚更喜欢与体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艳的雄性虹鳚繁殖后代。根据上述调查，关于上下游虹鳚群体中体色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成的原因，下列叙述正确的是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4_BD.144_1#43f682198?vaa=1&amp;vcp=1&amp;vis=1&amp;pid=43a62752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3826"/>
                <a:ext cx="11109960" cy="3848426"/>
              </a:xfrm>
              <a:prstGeom prst="rect">
                <a:avLst/>
              </a:prstGeom>
              <a:blipFill>
                <a:blip r:embed="rId3"/>
                <a:stretch>
                  <a:fillRect l="-1976" r="-878" b="-4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BD.144_2#43f682198.choices?vaa=1&amp;vcp=1&amp;vis=1&amp;pid=43a627521&amp;color=0,0,0&amp;vtp=1&amp;vaab=1&amp;bbb=1"/>
          <p:cNvSpPr/>
          <p:nvPr/>
        </p:nvSpPr>
        <p:spPr>
          <a:xfrm>
            <a:off x="539496" y="47444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.虹鳚体色与基因没有关系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.虹鳚体色只由溪流深浅决定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C.体色鲜艳的虹鳚生存机会更大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.捕食者对虹鳚的体色进行了选择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43f682198?vaa=1&amp;vcp=1&amp;vis=1&amp;pid=43a627521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达尔文自然选择学说的主要内容：过度繁殖、生存斗争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、遗传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和变异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、适者生存。其中，过度繁殖是自然选择的前提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，生存斗争是自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然选择的手段和动力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，遗传变异是自然选择的内因和基础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，适者生存是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自然选择的结果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。虹鳚体色属于性状，性状主要由基因决定，A错误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鳚体色属于性状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，性状主要由基因决定，也受溪流深浅（环境）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的影响，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错误。捕食者更容易发现并捕食体色鲜艳的虹鳚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，说明体色鲜艳的虹鳚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生存机会更小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，C错误。下游聚集了更多虹鳚的捕食者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，更容易发现并捕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食体色鲜艳的虹鳚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，故捕食者对虹鳚的体色进行了选择，D正确。</a:t>
            </a:r>
            <a:endParaRPr lang="en-US" altLang="zh-CN" sz="2800" spc="-50" dirty="0"/>
          </a:p>
        </p:txBody>
      </p:sp>
      <p:sp>
        <p:nvSpPr>
          <p:cNvPr id="3" name="QC_4_AN.2_1#43f682198?vaa=1&amp;vcp=1&amp;vis=1&amp;pid=43a627521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8_1#165b106ba?vaa=1&amp;vcp=1&amp;vis=1&amp;pid=43a627521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山东菏泽·中考）下图是植物类群的思维导图，有关说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4_BD.148_2#165b106ba?vaa=1&amp;vcp=1&amp;vis=1&amp;pid=43a6275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5144" y="1891329"/>
            <a:ext cx="759866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148_3#165b106ba.choices?vaa=1&amp;vcp=1&amp;vis=1&amp;pid=43a627521&amp;color=0,0,0&amp;vtp=1&amp;vaab=1&amp;bbb=1"/>
          <p:cNvSpPr/>
          <p:nvPr/>
        </p:nvSpPr>
        <p:spPr>
          <a:xfrm>
            <a:off x="539496" y="38217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A.①②③分别表示孢子植物、裸子植物、双子叶植物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.蕨类植物有真正的根、茎、叶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.裸子植物的种子裸露，没有果皮包被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.双受精是种子植物特有的现象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C_4_BD.148_2#165b106ba?vaa=1&amp;vcp=1&amp;vis=1&amp;pid=43a627521&amp;color=0,0,0&amp;tib=255,255,255&amp;vtp=1&amp;vaab=1" descr="preencoded.png">
            <a:extLst>
              <a:ext uri="{FF2B5EF4-FFF2-40B4-BE49-F238E27FC236}">
                <a16:creationId xmlns:a16="http://schemas.microsoft.com/office/drawing/2014/main" id="{43E230C0-6A4B-5DB9-DC0E-07A380D18D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880" y="4811591"/>
            <a:ext cx="6883908" cy="16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C_4_EX.1_1#165b106ba?vaa=1&amp;vcp=1&amp;vis=1&amp;pid=43a627521&amp;color=0,0,0&amp;vtp=1&amp;vaab=1&amp;bt=1&amp;bbb=1&amp;hb=1"/>
          <p:cNvSpPr/>
          <p:nvPr/>
        </p:nvSpPr>
        <p:spPr>
          <a:xfrm>
            <a:off x="259080" y="539464"/>
            <a:ext cx="11765280" cy="491282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自然界中的植物多种多样，根据能否产生种子可分为种子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和孢子植物两大类，种子植物包括裸子植物和被子植物，被子植物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又可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分为单子叶植物和双子叶植物。孢子植物包括藻类植物、苔藓植物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类植物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当雄蕊的花粉落到雌蕊的柱头上后，在柱头黏液的刺激下，花粉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萌发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出花粉管，花粉管穿过花柱到达子房，进入胚珠珠孔后，前端破裂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释放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出两个精子，其中一个精子与珠孔附近的卵细胞融合，形成受精卵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另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一个精子与胚珠中央的两个极核融合形成受精极核，这个过程称为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双受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精。双受精现象不是所有植物都具有的，而是被子植物（又叫绿色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开花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植物）所特有的，D错误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_1#165b106ba?vaa=1&amp;vcp=1&amp;vis=1&amp;pid=43a627521&amp;color=0,0,0&amp;vtp=1&amp;vaab=1&amp;bbb=1"/>
          <p:cNvSpPr/>
          <p:nvPr/>
        </p:nvSpPr>
        <p:spPr>
          <a:xfrm>
            <a:off x="259080" y="5764879"/>
            <a:ext cx="28971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1bd3a19a.fixed?vcp=1&amp;pid=06dfe7e0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生命的演化</a:t>
            </a:r>
            <a:endParaRPr lang="en-US" altLang="zh-CN" sz="4000" dirty="0"/>
          </a:p>
        </p:txBody>
      </p:sp>
      <p:sp>
        <p:nvSpPr>
          <p:cNvPr id="3" name="C_3_BD#01bd3a19a.fixed?vcp=1&amp;pid=06dfe7e0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2_1#3ee2eb1c9?vaa=1&amp;vcp=1&amp;vis=1&amp;pid=43a627521&amp;color=0,0,0&amp;vtp=1&amp;vaab=1&amp;bt=1&amp;bbb=1&amp;hb=1"/>
          <p:cNvSpPr/>
          <p:nvPr/>
        </p:nvSpPr>
        <p:spPr>
          <a:xfrm>
            <a:off x="539496" y="43230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内蒙古通辽·中考）下列有关无脊椎动物的特征描述不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52_2#3ee2eb1c9.choices?vaa=1&amp;vcp=1&amp;vis=1&amp;pid=43a627521&amp;color=0,0,0&amp;vtp=1&amp;vaab=1&amp;bbb=1"/>
          <p:cNvSpPr/>
          <p:nvPr/>
        </p:nvSpPr>
        <p:spPr>
          <a:xfrm>
            <a:off x="539496" y="171532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A.刺细胞是腔肠动物特有的攻击和防御利器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B.蚯蚓的身体呈圆筒形，由许多彼此相似的体节组成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C.血吸虫寄生在人的小肠里，体表包裹着一层角质层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D.蝗虫的身体分为头部、胸部、腹部三部分，体表有坚韧的外骨骼</a:t>
            </a:r>
            <a:endParaRPr lang="en-US" altLang="zh-CN" sz="2800" dirty="0"/>
          </a:p>
        </p:txBody>
      </p:sp>
      <p:sp>
        <p:nvSpPr>
          <p:cNvPr id="3" name="QC_4_EX.1_1#3ee2eb1c9?vaa=1&amp;vcp=1&amp;vis=1&amp;pid=43a627521&amp;color=0,0,0&amp;mp=1&amp;vtp=1&amp;vaab=1&amp;bt=1&amp;bbb=1&amp;hb=1"/>
          <p:cNvSpPr/>
          <p:nvPr/>
        </p:nvSpPr>
        <p:spPr>
          <a:xfrm>
            <a:off x="539496" y="42569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扁形动物身体呈两侧对称，背腹扁平，有口无肛门。代表动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物有华枝睾吸虫、血吸虫、绦虫、涡虫等，血吸虫寄生在宿主的静脉中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体表包裹着一层角质层，C符合题意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AN.2_1#3ee2eb1c9?vaa=1&amp;vcp=1&amp;vis=1&amp;pid=43a627521&amp;color=0,0,0&amp;vtp=1&amp;vaab=1&amp;bbb=1"/>
          <p:cNvSpPr/>
          <p:nvPr/>
        </p:nvSpPr>
        <p:spPr>
          <a:xfrm>
            <a:off x="1291187" y="1103212"/>
            <a:ext cx="12816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6_1#fb447017f?vaa=1&amp;vcp=1&amp;vis=1&amp;pid=43a627521&amp;color=0,0,0&amp;vtp=1&amp;vaab=1&amp;bt=1&amp;bbb=1&amp;hb=1"/>
          <p:cNvSpPr/>
          <p:nvPr/>
        </p:nvSpPr>
        <p:spPr>
          <a:xfrm>
            <a:off x="539496" y="880618"/>
            <a:ext cx="1110996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江苏无锡·中考）长江江豚是国家一级保护动物，被称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水中大熊猫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近年来在长江流域频频现身，体现了长江“十年禁渔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极生态效应。长江江豚每胎只产1只崽，由雌豚授乳。下列有关长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豚的叙述错误的是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56_2#fb447017f.choices?vaa=1&amp;vcp=1&amp;vis=1&amp;pid=43a627521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A.用鳍游泳，用鳃呼吸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.属于恒温动物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.具有胎生、哺乳的特点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.身体呈流线型，以减少在水中运动的阻力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fb447017f?vaa=1&amp;vcp=1&amp;vis=1&amp;pid=43a627521&amp;color=0,0,0&amp;vtp=1&amp;vaab=1&amp;bt=1&amp;bbb=1&amp;hb=1"/>
          <p:cNvSpPr/>
          <p:nvPr/>
        </p:nvSpPr>
        <p:spPr>
          <a:xfrm>
            <a:off x="539496" y="904843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长江江豚具有胎生、哺乳的特点，属于哺乳动物，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用鳍游泳，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但用肺呼吸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，A错误、C正确。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体温不因外界环境温度的变化而变化，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始终保持相对稳定的动物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，叫做恒温动物，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如绝大多数鸟类和哺乳动物。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长江江豚是哺乳动物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，属于恒温动物，B正确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。流线型是物体的一种外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部形状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，通常表现为前圆后尖、表面光滑，略像水滴的形状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。具有这种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形状的物体在流体中运动时所受到的阻力较小。长江江豚的身体呈流线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，以减少在水中运动的阻力，D正确。</a:t>
            </a:r>
            <a:endParaRPr lang="en-US" altLang="zh-CN" sz="2800" dirty="0"/>
          </a:p>
        </p:txBody>
      </p:sp>
      <p:sp>
        <p:nvSpPr>
          <p:cNvPr id="3" name="QC_4_AN.2_1#fb447017f?vaa=1&amp;vcp=1&amp;vis=1&amp;pid=43a627521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0_1#78cef671e?vaa=1&amp;vcp=1&amp;vis=1&amp;pid=43a627521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内蒙古通辽·中考）下列有关生命起源及实验探索的叙述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60_2#78cef671e.choices?vaa=1&amp;vcp=1&amp;vis=1&amp;pid=43a627521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A.原始生命诞生的场所是原始海洋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.原始大气中没有氧气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.米勒实验中的火花室放电模拟了闪电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.米勒实验表明原始地球上可形成生命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78cef671e?vaa=1&amp;vcp=1&amp;vis=1&amp;pid=43a627521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原始海洋就像一盆稀薄的热汤，其中所含的有机物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，不断地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，经过极其漫长的岁月，逐渐形成了原始生命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，因此原始海洋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是原始生命的摇篮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，A正确。原始大气的主要成分是氨、氢、甲烷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蒸气等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，没有氧气，B正确。米勒通过两个电极放电产生电火花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，模拟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原始天空的闪电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，以激发密闭装置中的不同气体发生化学反应，C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米勒通过这个实验证实了生命起源的第一步。米勒得出的结论是在原始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地球的条件下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，从无机小分子物质形成有机小分子物质，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是完全可能的，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</a:t>
            </a:r>
            <a:endParaRPr lang="en-US" altLang="zh-CN" sz="2800" dirty="0"/>
          </a:p>
        </p:txBody>
      </p:sp>
      <p:sp>
        <p:nvSpPr>
          <p:cNvPr id="3" name="QC_4_AN.2_1#78cef671e?vaa=1&amp;vcp=1&amp;vis=1&amp;pid=43a627521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4_1#f792c0068?vaa=1&amp;vcp=1&amp;vis=1&amp;pid=43a627521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江苏常州·中考）下图是部分蝶形花科植物分类，下列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4_BD.164_2#f792c0068?htil=2&amp;vaa=1&amp;vcp=1&amp;vis=1&amp;pid=43a6275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5067" y="2858897"/>
            <a:ext cx="3172968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164_3#f792c0068.choices?htil=2&amp;vaa=1&amp;vcp=1&amp;vis=1&amp;pid=43a627521&amp;color=0,0,0&amp;vtp=1&amp;vaab=1&amp;bbb=1"/>
          <p:cNvSpPr/>
          <p:nvPr/>
        </p:nvSpPr>
        <p:spPr>
          <a:xfrm>
            <a:off x="539496" y="2804985"/>
            <a:ext cx="78089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A.菜豆和紫檀没有亲缘关系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.图中所示最大的分类单位是科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.蝶形花科所包含的植物种类比紫檀属多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.紫檀、绿豆和菜豆属于同一个分类等级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f792c0068?htil=3&amp;vaa=1&amp;vcp=1&amp;vis=1&amp;pid=43a62752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0964" y="572690"/>
            <a:ext cx="3100212" cy="206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f792c0068?htil=3&amp;vaa=1&amp;vcp=1&amp;vis=1&amp;pid=43a627521&amp;color=0,0,0&amp;vtp=1&amp;vaab=1&amp;bt=1&amp;bbb=1&amp;hb=1&amp;hs=1"/>
          <p:cNvSpPr/>
          <p:nvPr/>
        </p:nvSpPr>
        <p:spPr>
          <a:xfrm>
            <a:off x="539496" y="554400"/>
            <a:ext cx="7808976" cy="225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生物的分类单位从高到低依次为界、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门、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、目、科、属、种，界是最大的分类单位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，种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是最基本的分类单位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。生物所属的等级越大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物之间的亲缘关系越远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，共同特征越少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；生物所</a:t>
            </a:r>
            <a:endParaRPr lang="en-US" altLang="zh-CN" sz="2800" dirty="0"/>
          </a:p>
        </p:txBody>
      </p:sp>
      <p:sp>
        <p:nvSpPr>
          <p:cNvPr id="4" name="QC_4_AN.2_1#f792c0068?vaa=1&amp;vcp=1&amp;vis=1&amp;pid=43a627521&amp;color=0,0,0&amp;vtp=1&amp;vaab=1&amp;bbb=1&amp;hs=1"/>
          <p:cNvSpPr/>
          <p:nvPr/>
        </p:nvSpPr>
        <p:spPr>
          <a:xfrm>
            <a:off x="539496" y="5759623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EX.1_1#f792c0068?htil=3&amp;vaa=1&amp;vcp=1&amp;vis=1&amp;pid=43a627521&amp;color=0,0,0&amp;vtp=1&amp;vaab=1&amp;bt=1&amp;bbb=1&amp;hb=1&amp;hs=1"/>
          <p:cNvSpPr/>
          <p:nvPr/>
        </p:nvSpPr>
        <p:spPr>
          <a:xfrm>
            <a:off x="539496" y="2868531"/>
            <a:ext cx="11112011" cy="2842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属的等级越小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，生物的亲缘关系越近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，共同特征越多。菜豆和紫檀都属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于蝶形花科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有亲缘关系，故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。生物的分类单位从高到低依次为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门、纲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、目、科、属、种，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图中科是最大的分类单位，故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蝶形花科的分类单位大于紫檀属，所以包含的植物种类更多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紫檀、绿豆和菜豆属于同一分类等级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——种，故D正确。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8_1#caeca9c8a?vaa=1&amp;vcp=1&amp;vis=1&amp;pid=43a627521&amp;color=0,0,0&amp;vtp=1&amp;vaab=1&amp;bt=1&amp;bbb=1&amp;hb=1"/>
          <p:cNvSpPr/>
          <p:nvPr/>
        </p:nvSpPr>
        <p:spPr>
          <a:xfrm>
            <a:off x="539496" y="1533398"/>
            <a:ext cx="1110996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江西·中考）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创新题·科学研究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近期，我国某科考团队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对外发布，在江西境内发现的短芒复叶耳蕨是一个新物种。该物种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部着生的孢子囊集中分布在叶脉中脉附近。据此判断，该物种适合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68_2#caeca9c8a.choices?vaa=1&amp;vcp=1&amp;vis=1&amp;pid=43a627521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藻类学》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.《中国苔藓志》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蕨类植物学》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.《中国裸子植物志》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caeca9c8a?vaa=1&amp;vcp=1&amp;vis=1&amp;pid=43a627521&amp;color=0,0,0&amp;vtp=1&amp;vaab=1&amp;bt=1&amp;bbb=1&amp;hb=1"/>
          <p:cNvSpPr/>
          <p:nvPr/>
        </p:nvSpPr>
        <p:spPr>
          <a:xfrm>
            <a:off x="539496" y="554400"/>
            <a:ext cx="11109960" cy="5078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植物根据生殖细胞的不同可分为孢子植物和种子植物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。用孢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子来繁殖后代的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，包括藻类（原生生物）、苔藓植物和蕨类植物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。种子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植物用种子来繁殖后代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，种子植物包括裸子植物和被子植物。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蕨类植物生活在阴湿的环境中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，与苔藓植物相比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，蕨类植物高大得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，结构也复杂得多。蕨类植物有根、茎、叶的分化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，在这些器官中有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专门运输物质的通道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——输导组织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。蕨类植物的叶片背面那些褐色的隆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起是孢子囊群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，成熟的孢子散落出来，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在潮湿的土壤上发育成叶状体。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由题意可知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，短芒复叶耳蕨属于蕨类植物，因此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，该物种适合收录在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蕨类植物学》。</a:t>
            </a:r>
            <a:endParaRPr lang="en-US" altLang="zh-CN" sz="2800" dirty="0"/>
          </a:p>
        </p:txBody>
      </p:sp>
      <p:sp>
        <p:nvSpPr>
          <p:cNvPr id="3" name="QC_4_AN.2_1#caeca9c8a?vaa=1&amp;vcp=1&amp;vis=1&amp;pid=43a627521&amp;color=0,0,0&amp;vtp=1&amp;vaab=1&amp;bbb=1"/>
          <p:cNvSpPr/>
          <p:nvPr/>
        </p:nvSpPr>
        <p:spPr>
          <a:xfrm>
            <a:off x="539496" y="568342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2_1#9071654d3?vaa=1&amp;vcp=1&amp;vis=1&amp;pid=43a627521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考点8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下列对四种动物类群及其主要特征的概述正确的是(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72_2#9071654d3.choices?vaa=1&amp;vcp=1&amp;vis=1&amp;pid=43a627521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A.水母—腔肠动物—身体辐射对称，有口有肛门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.血吸虫—扁形动物—身体两侧对称，有口无肛门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.蚯蚓—线形动物—身体由许多相似的体节组成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.龙虾—软体动物—体表有外骨骼，身体和附肢都分节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13dd6935?sp=1&amp;vcp=1&amp;pid=01bd3a19a&amp;color=0,0,0&amp;vtp=1&amp;vaab=1&amp;bt=1&amp;bbb=1"/>
          <p:cNvSpPr/>
          <p:nvPr/>
        </p:nvSpPr>
        <p:spPr>
          <a:xfrm>
            <a:off x="539496" y="8549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生命的起源与进化</a:t>
            </a:r>
            <a:endParaRPr lang="en-US" altLang="zh-CN" sz="2800" dirty="0"/>
          </a:p>
        </p:txBody>
      </p:sp>
      <p:pic>
        <p:nvPicPr>
          <p:cNvPr id="3" name="P_4_BD#513dd6935?vcp=1&amp;pid=01bd3a1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536573"/>
            <a:ext cx="10881360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9071654d3?vaa=1&amp;vcp=1&amp;vis=1&amp;pid=43a627521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水母属于腔肠动物，身体辐射对称，体表有刺细胞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，体壁由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外胚层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、内胚层和中胶层构成，体内有消化腔，有口无肛门，A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血吸虫属于扁形动物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，身体背腹扁平、左右对称（两侧对称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）、有口无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肛门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，B正确。蚯蚓属于环节动物，身体细长呈圆筒形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，由许多彼此相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似的环状体节组成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，有体腔，靠刚毛或疣足辅助运动，C错误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。龙虾属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于节肢动物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，体表有外骨骼，足和触角分节，D错误。</a:t>
            </a:r>
            <a:endParaRPr lang="en-US" altLang="zh-CN" sz="2800" dirty="0"/>
          </a:p>
        </p:txBody>
      </p:sp>
      <p:sp>
        <p:nvSpPr>
          <p:cNvPr id="3" name="QC_4_AN.2_1#9071654d3?vaa=1&amp;vcp=1&amp;vis=1&amp;pid=43a627521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1c64aae5.fixed?vcp=1&amp;pid=06dfe7e0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生命的演化</a:t>
            </a:r>
            <a:endParaRPr lang="en-US" altLang="zh-CN" sz="4000" dirty="0"/>
          </a:p>
        </p:txBody>
      </p:sp>
      <p:sp>
        <p:nvSpPr>
          <p:cNvPr id="3" name="C_3_BD#81c64aae5.fixed?vcp=1&amp;pid=06dfe7e0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7c6a8d4e?vcp=1&amp;pid=81c64aae5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176_1#0941de5ae?vaa=1&amp;vcp=1&amp;vis=1&amp;pid=37c6a8d4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下列关于生命起源和生物进化的说法，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1_1#0941de5ae.bracket?vaa=1&amp;vcp=1&amp;vis=1&amp;pid=37c6a8d4e&amp;color=0,0,0&amp;vpa=112&amp;vtp=1&amp;vaab=1"/>
          <p:cNvSpPr/>
          <p:nvPr/>
        </p:nvSpPr>
        <p:spPr>
          <a:xfrm>
            <a:off x="8550814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76_2#0941de5ae.choices?vaa=1&amp;vcp=1&amp;vis=1&amp;pid=37c6a8d4e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A.地球上原本没有生命，生命是由非生命物质逐渐演变而来的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.原始大气与现代大气的成分相同，原始生命诞生于原始海洋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.郑氏始孔子鸟的特征说明了爬行类由原始的鸟类进化而来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.人类是由现代类人猿逐渐进化而来的，在进化过程中脑容量增加</a:t>
            </a:r>
            <a:endParaRPr lang="en-US" altLang="zh-CN" sz="2800" dirty="0"/>
          </a:p>
        </p:txBody>
      </p:sp>
      <p:sp>
        <p:nvSpPr>
          <p:cNvPr id="6" name="QC_5_BD.178_1#c8a0721fd?vaa=1&amp;vcp=1&amp;vis=1&amp;pid=37c6a8d4e&amp;color=0,0,0&amp;vtp=1&amp;vaab=1&amp;bbb=1"/>
          <p:cNvSpPr/>
          <p:nvPr/>
        </p:nvSpPr>
        <p:spPr>
          <a:xfrm>
            <a:off x="539496" y="44656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地球上原始大气的主要成分是(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179_1#c8a0721fd.bracket?vaa=1&amp;vcp=1&amp;vis=1&amp;pid=37c6a8d4e&amp;color=0,0,0&amp;vpa=113&amp;vtp=1&amp;vaab=1"/>
          <p:cNvSpPr/>
          <p:nvPr/>
        </p:nvSpPr>
        <p:spPr>
          <a:xfrm>
            <a:off x="5706015" y="445228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178_2#c8a0721fd.choices?vaa=1&amp;vcp=1&amp;vis=1&amp;pid=37c6a8d4e&amp;color=0,0,0&amp;vtp=1&amp;vaab=1&amp;bbb=1"/>
          <p:cNvSpPr/>
          <p:nvPr/>
        </p:nvSpPr>
        <p:spPr>
          <a:xfrm>
            <a:off x="539496" y="50950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A.甲烷、氨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、二氧化硫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.甲烷、氨、氢气、氧气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.二氧化硫、氨、氢气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、氧气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.甲烷、氨、氢气、水蒸气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0_1#da44a2791?vaa=1&amp;vcp=1&amp;vis=1&amp;pid=37c6a8d4e&amp;color=0,0,0&amp;vtp=1&amp;vaab=1&amp;bt=1&amp;bbb=1&amp;hb=1"/>
          <p:cNvSpPr/>
          <p:nvPr/>
        </p:nvSpPr>
        <p:spPr>
          <a:xfrm>
            <a:off x="539496" y="12095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马达加斯加群岛与非洲大陆只相隔着狭窄的海域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，但两地的生物种类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却有许多不同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造成这种现象的主要原因是(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da44a2791.bracket?vaa=1&amp;vcp=1&amp;vis=1&amp;pid=37c6a8d4e&amp;color=0,0,0&amp;vpa=114&amp;vtp=1&amp;vaab=1"/>
          <p:cNvSpPr/>
          <p:nvPr/>
        </p:nvSpPr>
        <p:spPr>
          <a:xfrm>
            <a:off x="7572914" y="18439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80_2#da44a2791.choices?vaa=1&amp;vcp=1&amp;vis=1&amp;pid=37c6a8d4e&amp;color=0,0,0&amp;vtp=1&amp;vaab=1&amp;bbb=1"/>
          <p:cNvSpPr/>
          <p:nvPr/>
        </p:nvSpPr>
        <p:spPr>
          <a:xfrm>
            <a:off x="539496" y="24925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.自然选择的结果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.人工选择的结果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C.定向变异导致的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.岛上生物不进化</a:t>
            </a:r>
            <a:endParaRPr lang="en-US" altLang="zh-CN" sz="2800" dirty="0"/>
          </a:p>
        </p:txBody>
      </p:sp>
      <p:sp>
        <p:nvSpPr>
          <p:cNvPr id="5" name="QC_5_BD.182_1#aa771db7e?vaa=1&amp;vcp=1&amp;vis=1&amp;pid=37c6a8d4e&amp;color=0,0,0&amp;vtp=1&amp;vaab=1&amp;bbb=1"/>
          <p:cNvSpPr/>
          <p:nvPr/>
        </p:nvSpPr>
        <p:spPr>
          <a:xfrm>
            <a:off x="539496" y="3761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人与猿的本质区别是(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83_1#aa771db7e.bracket?vaa=1&amp;vcp=1&amp;vis=1&amp;pid=37c6a8d4e&amp;color=0,0,0&amp;vpa=115&amp;vtp=1&amp;vaab=1"/>
          <p:cNvSpPr/>
          <p:nvPr/>
        </p:nvSpPr>
        <p:spPr>
          <a:xfrm>
            <a:off x="4283615" y="37484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82_2#aa771db7e.choices?vaa=1&amp;vcp=1&amp;vis=1&amp;pid=37c6a8d4e&amp;color=0,0,0&amp;vtp=1&amp;vaab=1&amp;bbb=1"/>
          <p:cNvSpPr/>
          <p:nvPr/>
        </p:nvSpPr>
        <p:spPr>
          <a:xfrm>
            <a:off x="539496" y="43912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.直立行走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.大脑发达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C.形成了语言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.能制造和使用工具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4_1#1a84faa08?vaa=1&amp;vcp=1&amp;vis=1&amp;pid=37c6a8d4e&amp;color=0,0,0&amp;mp=1&amp;vtp=1&amp;vaab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在下列动物中，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不属于类人猿的是(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1a84faa08.bracket?vaa=1&amp;vcp=1&amp;vis=1&amp;pid=37c6a8d4e&amp;color=0,0,0&amp;mp=1&amp;vpa=116&amp;vtp=1&amp;vaab=1"/>
          <p:cNvSpPr/>
          <p:nvPr/>
        </p:nvSpPr>
        <p:spPr>
          <a:xfrm>
            <a:off x="6417214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84_2#1a84faa08.choices?vaa=1&amp;vcp=1&amp;vis=1&amp;pid=37c6a8d4e&amp;color=0,0,0&amp;vtp=1&amp;vaab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.黑猩猩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B.大猩猩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C.猕猴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.长臂猿</a:t>
            </a:r>
            <a:endParaRPr lang="en-US" altLang="zh-CN" sz="2800" dirty="0"/>
          </a:p>
        </p:txBody>
      </p:sp>
      <p:sp>
        <p:nvSpPr>
          <p:cNvPr id="5" name="QC_5_BD.186_1#4c4fe9737?vaa=1&amp;vcp=1&amp;vis=1&amp;pid=37c6a8d4e&amp;color=0,0,0&amp;vtp=1&amp;vaab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下列分类单位中包含生物类型最多的是(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87_1#4c4fe9737.bracket?vaa=1&amp;vcp=1&amp;vis=1&amp;pid=37c6a8d4e&amp;color=0,0,0&amp;vpa=117&amp;vtp=1&amp;vaab=1"/>
          <p:cNvSpPr/>
          <p:nvPr/>
        </p:nvSpPr>
        <p:spPr>
          <a:xfrm>
            <a:off x="7128414" y="342439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86_2#4c4fe9737.choices?vaa=1&amp;vcp=1&amp;vis=1&amp;pid=37c6a8d4e&amp;color=0,0,0&amp;vtp=1&amp;vaab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8_1#3fc0afc89?vaa=1&amp;vcp=1&amp;vis=1&amp;pid=37c6a8d4e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（甘肃·中考）下列对生物进行分类以及进化顺序的叙述，正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89_1#3fc0afc89.bracket?vaa=1&amp;vcp=1&amp;vis=1&amp;pid=37c6a8d4e&amp;color=0,0,0&amp;mp=1&amp;vpa=118&amp;vtp=1&amp;vaab=1"/>
          <p:cNvSpPr/>
          <p:nvPr/>
        </p:nvSpPr>
        <p:spPr>
          <a:xfrm>
            <a:off x="895702" y="21864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88_2#3fc0afc89.choices?vaa=1&amp;vcp=1&amp;vis=1&amp;pid=37c6a8d4e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A.在被子植物中，根、茎、叶是分类的主要依据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.无种子的植物从低等到高等的排列顺序是藻类、蕨类、苔藓、裸子植物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.脊椎动物从低等到高等的排列顺序是两栖类、鱼类、爬行类、哺乳类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.生物分类可揭示生物之间的亲缘关系，对研究生物的进化有很大的帮助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0_1#e0e6961be?vaa=1&amp;vcp=1&amp;vis=1&amp;pid=37c6a8d4e&amp;color=0,0,0&amp;vtp=1&amp;vaab=1&amp;bt=1&amp;bbb=1"/>
          <p:cNvSpPr/>
          <p:nvPr/>
        </p:nvSpPr>
        <p:spPr>
          <a:xfrm>
            <a:off x="539496" y="5608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我们经常食用的鱿鱼、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章鱼及田螺属于(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e0e6961be.bracket?vaa=1&amp;vcp=1&amp;vis=1&amp;pid=37c6a8d4e&amp;color=0,0,0&amp;vpa=119&amp;vtp=1&amp;vaab=1"/>
          <p:cNvSpPr/>
          <p:nvPr/>
        </p:nvSpPr>
        <p:spPr>
          <a:xfrm>
            <a:off x="7128414" y="5474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0_2#e0e6961be.choices?vaa=1&amp;vcp=1&amp;vis=1&amp;pid=37c6a8d4e&amp;color=0,0,0&amp;vtp=1&amp;vaab=1&amp;bbb=1"/>
          <p:cNvSpPr/>
          <p:nvPr/>
        </p:nvSpPr>
        <p:spPr>
          <a:xfrm>
            <a:off x="539496" y="11852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.腔肠动物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B.软体动物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C.节肢动物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.扁形动物</a:t>
            </a:r>
            <a:endParaRPr lang="en-US" altLang="zh-CN" sz="2800" dirty="0"/>
          </a:p>
        </p:txBody>
      </p:sp>
      <p:pic>
        <p:nvPicPr>
          <p:cNvPr id="5" name="QC_5_BD.192_1#5a45a8bdc?htil=4&amp;vaa=1&amp;vcp=1&amp;vis=1&amp;pid=37c6a8d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9797" y="1833054"/>
            <a:ext cx="4370832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192_2#5a45a8bdc?htil=4&amp;sp=1&amp;vaa=1&amp;vcp=1&amp;vis=1&amp;pid=37c6a8d4e&amp;color=0,0,0&amp;vtp=1&amp;vaab=1&amp;bbb=1&amp;hb=1"/>
          <p:cNvSpPr/>
          <p:nvPr/>
        </p:nvSpPr>
        <p:spPr>
          <a:xfrm>
            <a:off x="539496" y="1814766"/>
            <a:ext cx="6611112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（江苏无锡·中考）某同学尝试填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类部分特征图（如图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下列对应填写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5_AN.193_1#5a45a8bdc.bracket?vaa=1&amp;vcp=1&amp;vis=1&amp;pid=37c6a8d4e&amp;color=0,0,0&amp;vpa=120&amp;vtp=1&amp;vaab=1"/>
          <p:cNvSpPr/>
          <p:nvPr/>
        </p:nvSpPr>
        <p:spPr>
          <a:xfrm>
            <a:off x="1539667" y="309683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5_BD.192_3#5a45a8bdc.choices?htil=4&amp;vaa=1&amp;vcp=1&amp;vis=1&amp;pid=37c6a8d4e&amp;color=0,0,0&amp;vtp=1&amp;vaab=1&amp;bbb=1"/>
          <p:cNvSpPr/>
          <p:nvPr/>
        </p:nvSpPr>
        <p:spPr>
          <a:xfrm>
            <a:off x="539496" y="3745166"/>
            <a:ext cx="66111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A.④体温不恒定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.③有气囊，辅助肺呼吸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.①翼，是鸟类的飞行器官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.②流线型，可以减少飞行时空气的阻力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4_1#c56f60168?vaa=1&amp;vcp=1&amp;vis=1&amp;pid=37c6a8d4e&amp;color=0,0,0&amp;vtp=1&amp;vaab=1&amp;bt=1&amp;bbb=1"/>
          <p:cNvSpPr/>
          <p:nvPr/>
        </p:nvSpPr>
        <p:spPr>
          <a:xfrm>
            <a:off x="539496" y="15439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下列动物不属于无脊椎动物的是(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c56f60168.bracket?vaa=1&amp;vcp=1&amp;vis=1&amp;pid=37c6a8d4e&amp;color=0,0,0&amp;vpa=121&amp;vtp=1&amp;vaab=1"/>
          <p:cNvSpPr/>
          <p:nvPr/>
        </p:nvSpPr>
        <p:spPr>
          <a:xfrm>
            <a:off x="6239415" y="15305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94_2#c56f60168.choices?vaa=1&amp;vcp=1&amp;vis=1&amp;pid=37c6a8d4e&amp;color=0,0,0&amp;vtp=1&amp;vaab=1&amp;bbb=1"/>
          <p:cNvSpPr/>
          <p:nvPr/>
        </p:nvSpPr>
        <p:spPr>
          <a:xfrm>
            <a:off x="539496" y="21683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.涡虫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B.蜗牛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C.螃蟹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.野兔</a:t>
            </a:r>
            <a:endParaRPr lang="en-US" altLang="zh-CN" sz="2800" dirty="0"/>
          </a:p>
        </p:txBody>
      </p:sp>
      <p:sp>
        <p:nvSpPr>
          <p:cNvPr id="5" name="QC_5_BD.196_1#8b292f48d?vaa=1&amp;vcp=1&amp;vis=1&amp;pid=37c6a8d4e&amp;color=0,0,0&amp;vtp=1&amp;vaab=1&amp;bbb=1&amp;hb=1"/>
          <p:cNvSpPr/>
          <p:nvPr/>
        </p:nvSpPr>
        <p:spPr>
          <a:xfrm>
            <a:off x="539496" y="27978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“杂交水稻之父”袁隆平，一生致力于杂交水稻的研究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，培育出不少高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产的水稻品种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，为粮食的持续稳定增产作出了重大的贡献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。在生物分类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97_1#8b292f48d.bracket?vaa=1&amp;vcp=1&amp;vis=1&amp;pid=37c6a8d4e&amp;color=0,0,0&amp;vpa=122&amp;vtp=1&amp;vaab=1"/>
          <p:cNvSpPr/>
          <p:nvPr/>
        </p:nvSpPr>
        <p:spPr>
          <a:xfrm>
            <a:off x="2950114" y="40799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96_2#8b292f48d.choices?vaa=1&amp;vcp=1&amp;vis=1&amp;pid=37c6a8d4e&amp;color=0,0,0&amp;vtp=1&amp;vaab=1&amp;bbb=1"/>
          <p:cNvSpPr/>
          <p:nvPr/>
        </p:nvSpPr>
        <p:spPr>
          <a:xfrm>
            <a:off x="539496" y="47204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.裸子植物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B.被子植物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C.蕨类植物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.苔藓植物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8_1#d5ab03da7?vaa=1&amp;vcp=1&amp;vis=1&amp;pid=37c6a8d4e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（山东·中考）动物的形态结构与其生活环境相适应。下列叙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99_1#d5ab03da7.bracket?vaa=1&amp;vcp=1&amp;vis=1&amp;pid=37c6a8d4e&amp;color=0,0,0&amp;vpa=123&amp;vtp=1&amp;vaab=1"/>
          <p:cNvSpPr/>
          <p:nvPr/>
        </p:nvSpPr>
        <p:spPr>
          <a:xfrm>
            <a:off x="1647243" y="221881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8_2#d5ab03da7.choices?vaa=1&amp;vcp=1&amp;vis=1&amp;pid=37c6a8d4e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A.蚯蚓通过湿润的体壁进行呼吸，适于生活在潮湿的土壤中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.软体动物身体分节，大多具有贝壳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.腔肠动物身体呈辐射对称，可从各个方向捕食猎物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.麻雀的气囊不能进行气体交换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72765e69?vcp=1&amp;pid=81c64aae5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200_1#1d42d5007?vaa=1&amp;vcp=1&amp;vis=1&amp;pid=f72765e69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生命起源的过程是(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01_1#1d42d5007.bracket?vaa=1&amp;vcp=1&amp;vis=1&amp;pid=f72765e69&amp;color=0,0,0&amp;vpa=124&amp;vtp=1&amp;vaab=1"/>
          <p:cNvSpPr/>
          <p:nvPr/>
        </p:nvSpPr>
        <p:spPr>
          <a:xfrm>
            <a:off x="3928015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200_2#1d42d5007.choices?vaa=1&amp;vcp=1&amp;vis=1&amp;pid=f72765e69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A.有机物—无机物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—原始生命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.无机物—有机物—原始生命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.无机物—原始生命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—有机物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.原始生命—无机物—有机物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13dd6935?sp=1&amp;vcp=1&amp;pid=01bd3a19a&amp;color=0,0,0&amp;vtp=1&amp;vaab=1&amp;bt=1&amp;bbb=1"/>
          <p:cNvSpPr/>
          <p:nvPr/>
        </p:nvSpPr>
        <p:spPr>
          <a:xfrm>
            <a:off x="539496" y="11292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人类的起源与进化</a:t>
            </a:r>
            <a:endParaRPr lang="en-US" altLang="zh-CN" sz="2800" dirty="0"/>
          </a:p>
        </p:txBody>
      </p:sp>
      <p:pic>
        <p:nvPicPr>
          <p:cNvPr id="3" name="P_4_BD#513dd6935?vcp=1&amp;pid=01bd3a1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768" y="1810893"/>
            <a:ext cx="4471416" cy="39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02_1#1da6fb8e8?sp=1&amp;vaa=1&amp;vcp=1&amp;vis=1&amp;pid=f72765e69&amp;color=0,0,0&amp;vtp=1&amp;vaab=1&amp;bt=1&amp;bbb=1&amp;hb=1"/>
              <p:cNvSpPr/>
              <p:nvPr/>
            </p:nvSpPr>
            <p:spPr>
              <a:xfrm>
                <a:off x="539496" y="844010"/>
                <a:ext cx="11109960" cy="2540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（河南·中考）比较各种生物的同一种蛋白质（如细胞色素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基酸组成，可判断它们之间的亲缘关系。几种生物的细胞色素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的相比，存在差异的氨基酸数目如下图所示，其中与人类亲缘关系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最近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202_1#1da6fb8e8?sp=1&amp;vaa=1&amp;vcp=1&amp;vis=1&amp;pid=f72765e6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44010"/>
                <a:ext cx="11109960" cy="2540375"/>
              </a:xfrm>
              <a:prstGeom prst="rect">
                <a:avLst/>
              </a:prstGeom>
              <a:blipFill>
                <a:blip r:embed="rId3"/>
                <a:stretch>
                  <a:fillRect l="-1976" r="-878" b="-7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03_1#1da6fb8e8.bracket?vaa=1&amp;vcp=1&amp;vis=1&amp;pid=f72765e69&amp;color=0,0,0&amp;vpa=125&amp;vtp=1&amp;vaab=1"/>
          <p:cNvSpPr/>
          <p:nvPr/>
        </p:nvSpPr>
        <p:spPr>
          <a:xfrm>
            <a:off x="1184067" y="28165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5_BD.202_2#1da6fb8e8?vaa=1&amp;vcp=1&amp;vis=1&amp;pid=f72765e6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0480" y="3465798"/>
            <a:ext cx="450799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202_3#1da6fb8e8.choices?vaa=1&amp;vcp=1&amp;vis=1&amp;pid=f72765e69&amp;color=0,0,0&amp;vtp=1&amp;vaab=1&amp;bbb=1"/>
          <p:cNvSpPr/>
          <p:nvPr/>
        </p:nvSpPr>
        <p:spPr>
          <a:xfrm>
            <a:off x="539496" y="54469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.猕猴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B.果蝇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C.小麦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.向日葵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4_1#1f828ba76?vaa=1&amp;vcp=1&amp;vis=1&amp;pid=f72765e69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下列关于自然选择与人工选择的主要区别不正确的是(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05_1#1f828ba76.bracket?vaa=1&amp;vcp=1&amp;vis=1&amp;pid=f72765e69&amp;color=0,0,0&amp;vpa=126&amp;vtp=1&amp;vaab=1"/>
          <p:cNvSpPr/>
          <p:nvPr/>
        </p:nvSpPr>
        <p:spPr>
          <a:xfrm>
            <a:off x="92620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04_2#1f828ba76.choices?vaa=1&amp;vcp=1&amp;vis=1&amp;pid=f72765e69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A.人工选择速度较快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.人工选择的结果促进生物进化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.自然选择进行得十分缓慢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.自然选择是各种环境因素共同起作用的结果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6_1#84ece9dfd?vaa=1&amp;vcp=1&amp;vis=1&amp;pid=f72765e69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（山东菏泽·中考）下列有关鲫鱼的说法，错误的是(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07_1#84ece9dfd.bracket?vaa=1&amp;vcp=1&amp;vis=1&amp;pid=f72765e69&amp;color=0,0,0&amp;mp=1&amp;vpa=127&amp;vtp=1&amp;vaab=1"/>
          <p:cNvSpPr/>
          <p:nvPr/>
        </p:nvSpPr>
        <p:spPr>
          <a:xfrm>
            <a:off x="9089257" y="186867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06_2#84ece9dfd.choices?vaa=1&amp;vcp=1&amp;vis=1&amp;pid=f72765e69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A.体内具有由脊椎骨组成的脊柱，属于脊椎动物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.体表覆盖鳞片，用鳃呼吸，用鳍游泳，体温恒定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.身体呈梭形，减少运动时的阻力，适于水中生活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.侧线具有感知水流方向和水压的作用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8_1#9916d825e?vaa=1&amp;vcp=1&amp;vis=1&amp;pid=f72765e69&amp;color=0,0,0&amp;vtp=1&amp;vaab=1&amp;bt=1&amp;bbb=1&amp;hb=1"/>
          <p:cNvSpPr/>
          <p:nvPr/>
        </p:nvSpPr>
        <p:spPr>
          <a:xfrm>
            <a:off x="539496" y="12159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某兴趣小组的同学在调查红石公园月波湖中的生物种类时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，发现了一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种生物并将其归为藻类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他们的理由最可能是(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9916d825e.bracket?vaa=1&amp;vcp=1&amp;vis=1&amp;pid=f72765e69&amp;color=0,0,0&amp;vpa=128&amp;vtp=1&amp;vaab=1"/>
          <p:cNvSpPr/>
          <p:nvPr/>
        </p:nvSpPr>
        <p:spPr>
          <a:xfrm>
            <a:off x="7928514" y="1850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08_2#9916d825e.choices?vaa=1&amp;vcp=1&amp;vis=1&amp;pid=f72765e69&amp;color=0,0,0&amp;vtp=1&amp;vaab=1&amp;bbb=1"/>
          <p:cNvSpPr/>
          <p:nvPr/>
        </p:nvSpPr>
        <p:spPr>
          <a:xfrm>
            <a:off x="539496" y="24990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.具有假根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.生活在水中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C.具有叶绿体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.没有根、茎、叶的分化</a:t>
            </a:r>
            <a:endParaRPr lang="en-US" altLang="zh-CN" sz="2800" dirty="0"/>
          </a:p>
        </p:txBody>
      </p:sp>
      <p:sp>
        <p:nvSpPr>
          <p:cNvPr id="5" name="QC_5_BD.210_1#5f77f510d?vaa=1&amp;vcp=1&amp;vis=1&amp;pid=f72765e69&amp;color=0,0,0&amp;vtp=1&amp;vaab=1&amp;bbb=1&amp;hb=1"/>
          <p:cNvSpPr/>
          <p:nvPr/>
        </p:nvSpPr>
        <p:spPr>
          <a:xfrm>
            <a:off x="539496" y="377599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（云南·中考）根据生物在形态结构和生理功能上的相似度进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类，狼这一物种不会被划入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211_1#5f77f510d.bracket?vaa=1&amp;vcp=1&amp;vis=1&amp;pid=f72765e69&amp;color=0,0,0&amp;vpa=129&amp;vtp=1&amp;vaab=1"/>
          <p:cNvSpPr/>
          <p:nvPr/>
        </p:nvSpPr>
        <p:spPr>
          <a:xfrm>
            <a:off x="4430786" y="44589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10_2#5f77f510d.choices?vaa=1&amp;vcp=1&amp;vis=1&amp;pid=f72765e69&amp;color=0,0,0&amp;vtp=1&amp;vaab=1&amp;bbb=1"/>
          <p:cNvSpPr/>
          <p:nvPr/>
        </p:nvSpPr>
        <p:spPr>
          <a:xfrm>
            <a:off x="539496" y="50451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.食肉目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B.猫科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C.哺乳纲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.犬属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2_1#bc560e36b?vaa=1&amp;vcp=1&amp;vis=1&amp;pid=f72765e69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下列关于生物个体特征的叙述，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13_1#bc560e36b.bracket?vaa=1&amp;vcp=1&amp;vis=1&amp;pid=f72765e69&amp;color=0,0,0&amp;vpa=130&amp;vtp=1&amp;vaab=1"/>
          <p:cNvSpPr/>
          <p:nvPr/>
        </p:nvSpPr>
        <p:spPr>
          <a:xfrm>
            <a:off x="748401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12_2#bc560e36b.choices?vaa=1&amp;vcp=1&amp;vis=1&amp;pid=f72765e69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A.卷柏的植株矮小，茎和叶内没有输导组织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.苏铁的果皮含丰富的营养物质，能诱使动物传播种子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.草履虫主要通过胞肛把体内产生的代谢废物排出体外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.血吸虫的身体呈两侧对称，背腹扁平，有口无肛门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4_1#e03668332?vaa=1&amp;vcp=1&amp;vis=1&amp;pid=f72765e69&amp;color=0,0,0&amp;mp=1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（云南·中考）下列关于从猿到人进化过程的叙述，错误的是(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e03668332.bracket?vaa=1&amp;vcp=1&amp;vis=1&amp;pid=f72765e69&amp;color=0,0,0&amp;mp=1&amp;vpa=131&amp;vtp=1&amp;vaab=1"/>
          <p:cNvSpPr/>
          <p:nvPr/>
        </p:nvSpPr>
        <p:spPr>
          <a:xfrm>
            <a:off x="10511844" y="159470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14_2#e03668332.choices?vaa=1&amp;vcp=1&amp;vis=1&amp;pid=f72765e69&amp;color=0,0,0&amp;vtp=1&amp;vaab=1&amp;bbb=1"/>
          <p:cNvSpPr/>
          <p:nvPr/>
        </p:nvSpPr>
        <p:spPr>
          <a:xfrm>
            <a:off x="539496" y="21979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.由四肢着地逐渐发展为直立行走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.在群体生活中产生了语言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C.制造的工具越来越复杂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.骨骼形态始终不变</a:t>
            </a:r>
            <a:endParaRPr lang="en-US" altLang="zh-CN" sz="2800" dirty="0"/>
          </a:p>
        </p:txBody>
      </p:sp>
      <p:sp>
        <p:nvSpPr>
          <p:cNvPr id="5" name="QC_5_BD.216_1#3f6684a37?vaa=1&amp;vcp=1&amp;vis=1&amp;pid=f72765e69&amp;color=0,0,0&amp;vtp=1&amp;vaab=1&amp;bbb=1"/>
          <p:cNvSpPr/>
          <p:nvPr/>
        </p:nvSpPr>
        <p:spPr>
          <a:xfrm>
            <a:off x="539496" y="34671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下列动物中，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与其他动物亲缘关系最远的是(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217_1#3f6684a37.bracket?vaa=1&amp;vcp=1&amp;vis=1&amp;pid=f72765e69&amp;color=0,0,0&amp;vpa=132&amp;vtp=1&amp;vaab=1"/>
          <p:cNvSpPr/>
          <p:nvPr/>
        </p:nvSpPr>
        <p:spPr>
          <a:xfrm>
            <a:off x="7839614" y="345379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16_2#3f6684a37.choices?vaa=1&amp;vcp=1&amp;vis=1&amp;pid=f72765e69&amp;color=0,0,0&amp;vtp=1&amp;vaab=1&amp;bbb=1"/>
          <p:cNvSpPr/>
          <p:nvPr/>
        </p:nvSpPr>
        <p:spPr>
          <a:xfrm>
            <a:off x="539496" y="40887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C.鲸鱼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18_1#8811be9ff?sp=1&amp;vaa=1&amp;vcp=1&amp;vis=1&amp;pid=f72765e69&amp;color=0,0,0&amp;vtp=1&amp;vaab=1&amp;bt=1&amp;bbb=1&amp;hb=1"/>
              <p:cNvSpPr/>
              <p:nvPr/>
            </p:nvSpPr>
            <p:spPr>
              <a:xfrm>
                <a:off x="539496" y="134794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下图是比较三种动物特征的示意图，其中三者的交叉部分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[3]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218_1#8811be9ff?sp=1&amp;vaa=1&amp;vcp=1&amp;vis=1&amp;pid=f72765e6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4794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19_1#8811be9ff.bracket?vaa=1&amp;vcp=1&amp;vis=1&amp;pid=f72765e69&amp;color=0,0,0&amp;vpa=133&amp;vtp=1&amp;vaab=1"/>
          <p:cNvSpPr/>
          <p:nvPr/>
        </p:nvSpPr>
        <p:spPr>
          <a:xfrm>
            <a:off x="816515" y="198231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218_2#8811be9ff?vaa=1&amp;vcp=1&amp;vis=1&amp;pid=f72765e6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2676747"/>
            <a:ext cx="2587752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218_3#8811be9ff.choices?vaa=1&amp;vcp=1&amp;vis=1&amp;pid=f72765e69&amp;color=0,0,0&amp;vtp=1&amp;vaab=1&amp;bbb=1"/>
          <p:cNvSpPr/>
          <p:nvPr/>
        </p:nvSpPr>
        <p:spPr>
          <a:xfrm>
            <a:off x="539496" y="49373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.用鳃呼吸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B.卵生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C.体温恒定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.体内有脊柱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0_1#15cab1aec?vaa=1&amp;vcp=1&amp;vis=1&amp;pid=f72765e69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自然界中动物种类繁多，形态千差万别，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下列描述错误的是(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21_1#15cab1aec.bracket?vaa=1&amp;vcp=1&amp;vis=1&amp;pid=f72765e69&amp;color=0,0,0&amp;vpa=134&amp;vtp=1&amp;vaab=1"/>
          <p:cNvSpPr/>
          <p:nvPr/>
        </p:nvSpPr>
        <p:spPr>
          <a:xfrm>
            <a:off x="1048699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20_2#15cab1aec.choices?vaa=1&amp;vcp=1&amp;vis=1&amp;pid=f72765e69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A.鸟类的身体大都呈流线型，有与肺相通的气囊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.哺乳动物大多数体表被毛，胎生、哺乳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.鱼属于脊椎动物，体温会随温度的变化而改变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.蚯蚓身体分节，因此蚯蚓属于节肢动物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2_1#7cd77d5ba?vaa=1&amp;vcp=1&amp;vis=1&amp;pid=f72765e69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“鹰击长空，鱼翔浅底，万类霜天竞自由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。”下列关于诗中动物的叙述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23_1#7cd77d5ba.bracket?vaa=1&amp;vcp=1&amp;vis=1&amp;pid=f72765e69&amp;color=0,0,0&amp;vpa=135&amp;vtp=1&amp;vaab=1"/>
          <p:cNvSpPr/>
          <p:nvPr/>
        </p:nvSpPr>
        <p:spPr>
          <a:xfrm>
            <a:off x="22389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22_2#7cd77d5ba.choices?vaa=1&amp;vcp=1&amp;vis=1&amp;pid=f72765e6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A.鹰有发达的翼，飞行能力较强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.鹰的体温恒定，能适应多变的环境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.鳍的摆动为鱼游泳提供主要动力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.鱼依靠鳃进行呼吸，适于水中生活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ffb66f41?vcp=1&amp;pid=81c64aae5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224_1#89f4b90d1?vaa=1&amp;vcp=1&amp;vis=1&amp;pid=2ffb66f4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在生命起源的研究中，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已经得到了科学家实验证实的是下列哪个阶段？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25_1#89f4b90d1.bracket?vaa=1&amp;vcp=1&amp;vis=1&amp;pid=2ffb66f41&amp;color=0,0,0&amp;vpa=136&amp;vtp=1&amp;vaab=1"/>
          <p:cNvSpPr/>
          <p:nvPr/>
        </p:nvSpPr>
        <p:spPr>
          <a:xfrm>
            <a:off x="816515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224_2#89f4b90d1.choices?vaa=1&amp;vcp=1&amp;vis=1&amp;pid=2ffb66f41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A.从无机小分子物质生成有机小分子物质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.从有机小分子物质形成有机大分子物质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.从有机大分子物质演变为原始生命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.从原始生命发展为单细胞生物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13dd6935?sp=1&amp;vcp=1&amp;pid=01bd3a19a&amp;color=0,0,0&amp;vtp=1&amp;vaab=1&amp;bt=1&amp;bbb=1"/>
          <p:cNvSpPr/>
          <p:nvPr/>
        </p:nvSpPr>
        <p:spPr>
          <a:xfrm>
            <a:off x="539496" y="4522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生物的分类</a:t>
            </a:r>
            <a:endParaRPr lang="en-US" altLang="zh-CN" sz="28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5AC8ACC-1996-1D5D-7AC2-0A074D9237FE}"/>
              </a:ext>
            </a:extLst>
          </p:cNvPr>
          <p:cNvGrpSpPr/>
          <p:nvPr/>
        </p:nvGrpSpPr>
        <p:grpSpPr>
          <a:xfrm>
            <a:off x="539496" y="1437577"/>
            <a:ext cx="5366004" cy="3127883"/>
            <a:chOff x="539496" y="1437577"/>
            <a:chExt cx="5366004" cy="3127883"/>
          </a:xfrm>
        </p:grpSpPr>
        <p:pic>
          <p:nvPicPr>
            <p:cNvPr id="3" name="P_4_BD#513dd6935?vcp=1&amp;pid=01bd3a19a&amp;color=0,0,0&amp;tib=255,255,255&amp;vtp=1&amp;vaab=1" descr="preencoded.png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941" b="73321"/>
            <a:stretch/>
          </p:blipFill>
          <p:spPr>
            <a:xfrm>
              <a:off x="539496" y="1437577"/>
              <a:ext cx="5366004" cy="1350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4" name="P_4_BD#513dd6935?vcp=1&amp;pid=01bd3a19a&amp;color=0,0,0&amp;tib=255,255,255&amp;vtp=1&amp;vaab=1" descr="preencoded.png">
              <a:extLst>
                <a:ext uri="{FF2B5EF4-FFF2-40B4-BE49-F238E27FC236}">
                  <a16:creationId xmlns:a16="http://schemas.microsoft.com/office/drawing/2014/main" id="{D43A81A4-4BC8-CCD2-4571-55E1EA202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6679" r="94669" b="17464"/>
            <a:stretch/>
          </p:blipFill>
          <p:spPr>
            <a:xfrm>
              <a:off x="539496" y="1738440"/>
              <a:ext cx="649224" cy="2827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226_1#5786a14b3?htil=5&amp;vaa=1&amp;vcp=1&amp;vis=1&amp;pid=2ffb66f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6581" y="1875536"/>
            <a:ext cx="260604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226_2#5786a14b3?htil=5&amp;sp=1&amp;vaa=1&amp;vcp=1&amp;vis=1&amp;pid=2ffb66f41&amp;color=0,0,0&amp;vtp=1&amp;vaab=1&amp;bt=1&amp;bbb=1&amp;hb=1"/>
          <p:cNvSpPr/>
          <p:nvPr/>
        </p:nvSpPr>
        <p:spPr>
          <a:xfrm>
            <a:off x="539496" y="1857248"/>
            <a:ext cx="83667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某化石采集队，在甲、乙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、丙三个不同地层内挖掘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到许多化石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（如下图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），这些地层按地质年代由远到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近排列应是(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27_1#5786a14b3.bracket?vaa=1&amp;vcp=1&amp;vis=1&amp;pid=2ffb66f41&amp;color=0,0,0&amp;vpa=137&amp;vtp=1&amp;vaab=1"/>
          <p:cNvSpPr/>
          <p:nvPr/>
        </p:nvSpPr>
        <p:spPr>
          <a:xfrm>
            <a:off x="2594514" y="31393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226_3#5786a14b3.choices?htil=5&amp;vaa=1&amp;vcp=1&amp;vis=1&amp;pid=2ffb66f41&amp;color=0,0,0&amp;vtp=1&amp;vaab=1&amp;bbb=1"/>
          <p:cNvSpPr/>
          <p:nvPr/>
        </p:nvSpPr>
        <p:spPr>
          <a:xfrm>
            <a:off x="539496" y="3780980"/>
            <a:ext cx="83667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2913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.乙、甲、丙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2913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.丙、甲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.乙、丙、甲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8_1#f7ea703af?vaa=1&amp;vcp=1&amp;vis=1&amp;pid=2ffb66f41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“结构与功能相适应”是生物学的重要观念，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29_1#f7ea703af.bracket?vaa=1&amp;vcp=1&amp;vis=1&amp;pid=2ffb66f41&amp;color=0,0,0&amp;mp=1&amp;vpa=138&amp;vtp=1&amp;vaab=1"/>
          <p:cNvSpPr/>
          <p:nvPr/>
        </p:nvSpPr>
        <p:spPr>
          <a:xfrm>
            <a:off x="10643139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28_2#f7ea703af.choices?vaa=1&amp;vcp=1&amp;vis=1&amp;pid=2ffb66f41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A.蝉体表的外骨骼可保护和支持身体，并能防止体内水分蒸发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.鱼类的鳃丝密布着毛细血管，适于在水中进行气体交换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.鸟类的直肠极短，有利于飞行时减轻体重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.家兔有门齿、犬齿和臼齿，与其植食性生活相适应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30_1#adbc90e29?sp=1&amp;vaa=1&amp;vcp=1&amp;vis=1&amp;pid=2ffb66f41&amp;color=0,0,0&amp;vtp=1&amp;vaab=1&amp;bt=1&amp;bbb=1&amp;hb=1"/>
              <p:cNvSpPr/>
              <p:nvPr/>
            </p:nvSpPr>
            <p:spPr>
              <a:xfrm>
                <a:off x="539496" y="1558512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（山西晋中·中考）科学家比较了几种现代类人猿与人类的某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得到下图所示结果，该结果说明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230_1#adbc90e29?sp=1&amp;vaa=1&amp;vcp=1&amp;vis=1&amp;pid=2ffb66f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8512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r="-1482" b="-16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31_1#adbc90e29.bracket?vaa=1&amp;vcp=1&amp;vis=1&amp;pid=2ffb66f41&amp;color=0,0,0&amp;vpa=139&amp;vtp=1&amp;vaab=1"/>
          <p:cNvSpPr/>
          <p:nvPr/>
        </p:nvSpPr>
        <p:spPr>
          <a:xfrm>
            <a:off x="5846826" y="22230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5_BD.230_2#adbc90e29?htil=6&amp;vaa=1&amp;vcp=1&amp;vis=1&amp;pid=2ffb66f4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6120" y="2895440"/>
            <a:ext cx="4434514" cy="271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230_3#adbc90e29.choices?htil=6&amp;vaa=1&amp;vcp=1&amp;vis=1&amp;pid=2ffb66f41&amp;color=0,0,0&amp;vtp=1&amp;vaab=1&amp;bbb=1"/>
          <p:cNvSpPr/>
          <p:nvPr/>
        </p:nvSpPr>
        <p:spPr>
          <a:xfrm>
            <a:off x="539496" y="2768441"/>
            <a:ext cx="70957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A.长臂猿与人类没有亲缘关系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.黑猩猩与人类的亲缘关系更近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.黑猩猩是人类的祖先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.现代类人猿与人类的共同祖先是一类古猿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2_1#c4964843f?vaa=1&amp;vcp=1&amp;vis=1&amp;pid=2ffb66f41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在从古人类进化到现代人类的过程中，从结构特征上看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，变化最显著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33_1#c4964843f.bracket?vaa=1&amp;vcp=1&amp;vis=1&amp;pid=2ffb66f41&amp;color=0,0,0&amp;vpa=140&amp;vtp=1&amp;vaab=1"/>
          <p:cNvSpPr/>
          <p:nvPr/>
        </p:nvSpPr>
        <p:spPr>
          <a:xfrm>
            <a:off x="1527714" y="28091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32_2#c4964843f.choices?vaa=1&amp;vcp=1&amp;vis=1&amp;pid=2ffb66f41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.上下肢分工的程度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.脑容量的变化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C.感官集中于前部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.身高增长的程度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4_1#83f618f88?vaa=1&amp;vcp=1&amp;vis=1&amp;pid=2ffb66f41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（山东临沂·中考）下列有关生物分类和生物多样性的叙述，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235_1#83f618f88.bracket?vaa=1&amp;vcp=1&amp;vis=1&amp;pid=2ffb66f41&amp;color=0,0,0&amp;mp=1&amp;vpa=141&amp;vtp=1&amp;vaab=1"/>
          <p:cNvSpPr/>
          <p:nvPr/>
        </p:nvSpPr>
        <p:spPr>
          <a:xfrm>
            <a:off x="820997" y="22118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34_2#83f618f88.choices?vaa=1&amp;vcp=1&amp;vis=1&amp;pid=2ffb66f41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A.种是最基本的分类单位，同种生物的亲缘关系是最密切的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.被子植物的花、果实、种子往往作为分类的重要依据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.每个生物都是一个丰富的基因库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.生物种类的多样性实质上是基因的多样性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36_1#3624b8440?sp=1&amp;vaa=1&amp;vcp=1&amp;vis=1&amp;pid=2ffb66f41&amp;color=0,0,0&amp;vtp=1&amp;vaab=1&amp;bt=1&amp;bbb=1"/>
          <p:cNvSpPr/>
          <p:nvPr/>
        </p:nvSpPr>
        <p:spPr>
          <a:xfrm>
            <a:off x="539496" y="16672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下列植物与其特征对应正确的是(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72" name="QB_5_BD.236_2#3624b8440?colgroup=6,6,16&amp;vaa=1&amp;vcp=1&amp;vis=1&amp;pid=2ffb66f41&amp;color=0,0,0&amp;vtp=1&amp;vaab=1&amp;bbb=1"/>
          <p:cNvGraphicFramePr>
            <a:graphicFrameLocks noGrp="1"/>
          </p:cNvGraphicFramePr>
          <p:nvPr/>
        </p:nvGraphicFramePr>
        <p:xfrm>
          <a:off x="539496" y="2353405"/>
          <a:ext cx="11082528" cy="2824036"/>
        </p:xfrm>
        <a:graphic>
          <a:graphicData uri="http://schemas.openxmlformats.org/drawingml/2006/table">
            <a:tbl>
              <a:tblPr/>
              <a:tblGrid>
                <a:gridCol w="2441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苏铁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种子外有果皮包被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玉米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种子外无果皮包被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墙藓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叶的分化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桫椤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有输导组织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用孢子繁殖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5_AN.237_1#3624b8440.bracket?vaa=1&amp;vcp=1&amp;vis=1&amp;pid=2ffb66f41&amp;color=0,0,0&amp;vpa=142&amp;vtp=1&amp;vaab=1"/>
          <p:cNvSpPr/>
          <p:nvPr/>
        </p:nvSpPr>
        <p:spPr>
          <a:xfrm>
            <a:off x="5883815" y="16538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238_1#0b9ed0b25?htil=7&amp;vaa=1&amp;vcp=1&amp;vis=1&amp;pid=2ffb66f4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6841" y="2172684"/>
            <a:ext cx="2025723" cy="118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238_2#0b9ed0b25?htil=7&amp;sp=1&amp;vaa=1&amp;vcp=1&amp;vis=1&amp;pid=2ffb66f41&amp;color=0,0,0&amp;vtp=1&amp;vaab=1&amp;bt=1&amp;bbb=1&amp;hb=1&amp;hs=1"/>
          <p:cNvSpPr/>
          <p:nvPr/>
        </p:nvSpPr>
        <p:spPr>
          <a:xfrm>
            <a:off x="539496" y="2185384"/>
            <a:ext cx="8348472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（湖南岳阳·中考）下图为甲、乙两个圆圈构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包含关系图，以下对应关系不相符的是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239_1#0b9ed0b25.bracket?vaa=1&amp;vcp=1&amp;vis=1&amp;pid=2ffb66f41&amp;color=0,0,0&amp;vpa=143&amp;vtp=1&amp;vaab=1"/>
          <p:cNvSpPr/>
          <p:nvPr/>
        </p:nvSpPr>
        <p:spPr>
          <a:xfrm>
            <a:off x="6504620" y="284989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238_3#0b9ed0b25.choices?vaa=1&amp;vcp=1&amp;vis=1&amp;pid=2ffb66f41&amp;color=0,0,0&amp;vtp=1&amp;vaab=1&amp;bbb=1&amp;hs=1"/>
          <p:cNvSpPr/>
          <p:nvPr/>
        </p:nvSpPr>
        <p:spPr>
          <a:xfrm>
            <a:off x="539496" y="34598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A.甲为蝙蝠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，乙为鸟类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.甲为昆虫，乙为节肢动物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.甲为鱼类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，乙为水生动物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.甲为爬行动物，乙为脊椎动物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0_1#d186bce14?sp=1&amp;vaa=1&amp;vcp=1&amp;vis=1&amp;pid=2ffb66f41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（江苏无锡·中考）根据下列材料，请分析回答下列问题。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自泰伯奔吴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教民蚕桑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无锡的桑蚕业至今有三千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多年了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无锡金匮县志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丝旧惟开化乡有之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自同治初经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乱田荒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人多植桑饲蚕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辄获奇羡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其风始盛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廷及于各乡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种桑养蚕逐渐在无锡各乡普及蔓延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丝形成一条完整成熟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的产业链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无锡也就成为远近闻名的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丝码头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240_2#d186bce14?vaa=1&amp;vcp=1&amp;vis=1&amp;pid=2ffb66f41&amp;color=0,0,0&amp;mp=1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材料二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家蚕一般每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蜕皮一次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蜕皮期间不食不动的状态称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经过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眠后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体内绢丝腺发育成熟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停止取食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吐丝结茧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茧内化蛹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蛹经过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余天羽化成蚕蛾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雄蚕蛾均不取食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即进行交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交配后雄蛾死去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雌蛾产卵后死去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240_2#d186bce14?vaa=1&amp;vcp=1&amp;vis=1&amp;pid=2ffb66f41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111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41_1#4b9fb9f12?vaa=1&amp;vcp=1&amp;vis=1&amp;pid=d186bce14&amp;color=0,0,0&amp;vtp=1&amp;vaab=1&amp;bt=1&amp;bbb=1&amp;hb=1"/>
              <p:cNvSpPr/>
              <p:nvPr/>
            </p:nvSpPr>
            <p:spPr>
              <a:xfrm>
                <a:off x="539496" y="9357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（1）用蚕种孵化家蚕，孵化温度一般控制在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，孵化时间需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。采摘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饲养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，每天清理饲养纸盒。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241_1#4b9fb9f12?vaa=1&amp;vcp=1&amp;vis=1&amp;pid=d186bce1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573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2" r="3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_1#4b9fb9f12.blank?vaa=1&amp;vcp=1&amp;vis=1&amp;pid=d186bce14&amp;color=0,0,0&amp;vpa=144&amp;vtp=1&amp;vaab=1&amp;bbb=1"/>
          <p:cNvSpPr/>
          <p:nvPr/>
        </p:nvSpPr>
        <p:spPr>
          <a:xfrm>
            <a:off x="2996153" y="153200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桑叶</a:t>
            </a:r>
            <a:endParaRPr lang="en-US" altLang="zh-CN" sz="2800" dirty="0"/>
          </a:p>
        </p:txBody>
      </p:sp>
      <p:sp>
        <p:nvSpPr>
          <p:cNvPr id="4" name="QB_6_BD.243_1#f1c3a9ae4?vaa=1&amp;vcp=1&amp;vis=1&amp;pid=d186bce14&amp;color=0,0,0&amp;vtp=1&amp;vaab=1&amp;bbb=1&amp;hb=1"/>
          <p:cNvSpPr/>
          <p:nvPr/>
        </p:nvSpPr>
        <p:spPr>
          <a:xfrm>
            <a:off x="539496" y="214210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家蚕的一生要经过卵、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蛹和成虫四个时期，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发育过程中，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其形态结构和生活习性上有着明显的差别，这样的发育过程叫作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2_1#f1c3a9ae4.blank?vaa=1&amp;vcp=1&amp;vis=1&amp;pid=d186bce14&amp;color=0,0,0&amp;vpa=145&amp;vtp=1&amp;vaab=1&amp;bbb=1"/>
          <p:cNvSpPr/>
          <p:nvPr/>
        </p:nvSpPr>
        <p:spPr>
          <a:xfrm>
            <a:off x="4994815" y="21116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幼虫</a:t>
            </a:r>
            <a:endParaRPr lang="en-US" altLang="zh-CN" sz="2800" dirty="0"/>
          </a:p>
        </p:txBody>
      </p:sp>
      <p:sp>
        <p:nvSpPr>
          <p:cNvPr id="6" name="QB_6_AN.3_1#f1c3a9ae4.blank?vaa=1&amp;vcp=1&amp;vis=1&amp;pid=d186bce14&amp;color=0,0,0&amp;vpa=146&amp;vtp=1&amp;vaab=1&amp;bbb=1&amp;hb=1"/>
          <p:cNvSpPr/>
          <p:nvPr/>
        </p:nvSpPr>
        <p:spPr>
          <a:xfrm>
            <a:off x="539496" y="2759329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完全变态发育</a:t>
            </a:r>
            <a:endParaRPr lang="en-US" altLang="zh-CN" sz="2800" dirty="0"/>
          </a:p>
        </p:txBody>
      </p:sp>
      <p:sp>
        <p:nvSpPr>
          <p:cNvPr id="7" name="QB_6_BD.246_1#b16052cc9?vaa=1&amp;vcp=1&amp;vis=1&amp;pid=d186bce14&amp;color=0,0,0&amp;vtp=1&amp;vaab=1&amp;bbb=1&amp;hb=1"/>
          <p:cNvSpPr/>
          <p:nvPr/>
        </p:nvSpPr>
        <p:spPr>
          <a:xfrm>
            <a:off x="539496" y="40693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（3）饲养过程中，每天观察记录家蚕的形态变化及表现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。最初看到饲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养纸盒中死亡的蚕蛾的性别最可能是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性，理由是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247_1#b16052cc9.blank?vaa=1&amp;vcp=1&amp;vis=1&amp;pid=d186bce14&amp;color=0,0,0&amp;vpa=147&amp;vtp=1&amp;vaab=1"/>
          <p:cNvSpPr/>
          <p:nvPr/>
        </p:nvSpPr>
        <p:spPr>
          <a:xfrm>
            <a:off x="6239415" y="468661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雄</a:t>
            </a:r>
            <a:endParaRPr lang="en-US" altLang="zh-CN" sz="2800" dirty="0"/>
          </a:p>
        </p:txBody>
      </p:sp>
      <p:sp>
        <p:nvSpPr>
          <p:cNvPr id="9" name="QB_6_AN.248_1#b16052cc9.blank?vaa=1&amp;vcp=1&amp;vis=1&amp;pid=d186bce14&amp;color=0,0,0&amp;vpa=148&amp;vtp=1&amp;vaab=1&amp;bbb=1&amp;hb=1"/>
          <p:cNvSpPr/>
          <p:nvPr/>
        </p:nvSpPr>
        <p:spPr>
          <a:xfrm>
            <a:off x="539496" y="4686617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雄蛾交配后死去，雌蛾产卵后死去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，雄蛾死亡的时间早于雌蛾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86FE9C-D6CB-87BE-3E3D-110990B65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" y="517540"/>
            <a:ext cx="11201400" cy="58521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9_1#ae7df28da?sp=1&amp;vaa=1&amp;vcp=1&amp;vis=1&amp;pid=2ffb66f41&amp;color=0,0,0&amp;vtp=1&amp;vaab=1&amp;bt=1&amp;bbb=1"/>
          <p:cNvSpPr/>
          <p:nvPr/>
        </p:nvSpPr>
        <p:spPr>
          <a:xfrm>
            <a:off x="539496" y="8983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下图为生物进化历程的示意图，据图回答下列问题：</a:t>
            </a:r>
            <a:endParaRPr lang="en-US" altLang="zh-CN" sz="2800" dirty="0"/>
          </a:p>
        </p:txBody>
      </p:sp>
      <p:pic>
        <p:nvPicPr>
          <p:cNvPr id="3" name="QO_5_BD.249_2#ae7df28da?htil=8&amp;vaa=1&amp;vcp=1&amp;vis=1&amp;pid=2ffb66f4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8339" y="1580006"/>
            <a:ext cx="4075812" cy="430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50_1#7b645644b?htil=8&amp;vaa=1&amp;vcp=1&amp;vis=1&amp;pid=ae7df28da&amp;color=0,0,0&amp;vtp=1&amp;vaab=1&amp;bbb=1&amp;hb=1"/>
          <p:cNvSpPr/>
          <p:nvPr/>
        </p:nvSpPr>
        <p:spPr>
          <a:xfrm>
            <a:off x="539496" y="1526095"/>
            <a:ext cx="73792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A代表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，B代表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，C代表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7b645644b.blank?vaa=1&amp;vcp=1&amp;vis=1&amp;pid=ae7df28da&amp;color=0,0,0&amp;vpa=149&amp;vtp=1&amp;vaab=1&amp;bbb=1"/>
          <p:cNvSpPr/>
          <p:nvPr/>
        </p:nvSpPr>
        <p:spPr>
          <a:xfrm>
            <a:off x="3473990" y="149561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原始生命</a:t>
            </a:r>
            <a:endParaRPr lang="en-US" altLang="zh-CN" sz="2800" dirty="0"/>
          </a:p>
        </p:txBody>
      </p:sp>
      <p:sp>
        <p:nvSpPr>
          <p:cNvPr id="6" name="QB_6_AN.2_1#7b645644b.blank?vaa=1&amp;vcp=1&amp;vis=1&amp;pid=ae7df28da&amp;color=0,0,0&amp;vpa=150&amp;vtp=1&amp;vaab=1&amp;bbb=1&amp;hb=1"/>
          <p:cNvSpPr/>
          <p:nvPr/>
        </p:nvSpPr>
        <p:spPr>
          <a:xfrm>
            <a:off x="539496" y="1495615"/>
            <a:ext cx="7379208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爬行动物</a:t>
            </a:r>
            <a:endParaRPr lang="en-US" altLang="zh-CN" sz="2800" dirty="0"/>
          </a:p>
        </p:txBody>
      </p:sp>
      <p:sp>
        <p:nvSpPr>
          <p:cNvPr id="7" name="QB_6_AN.3_1#7b645644b.blank?vaa=1&amp;vcp=1&amp;vis=1&amp;pid=ae7df28da&amp;color=0,0,0&amp;vpa=151&amp;vtp=1&amp;vaab=1&amp;bbb=1"/>
          <p:cNvSpPr/>
          <p:nvPr/>
        </p:nvSpPr>
        <p:spPr>
          <a:xfrm>
            <a:off x="2386553" y="212236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裸子植物</a:t>
            </a:r>
            <a:endParaRPr lang="en-US" altLang="zh-CN" sz="2800" dirty="0"/>
          </a:p>
        </p:txBody>
      </p:sp>
      <p:sp>
        <p:nvSpPr>
          <p:cNvPr id="8" name="QB_6_BD.254_1#6a7df751e?htil=8&amp;vaa=1&amp;vcp=1&amp;vis=1&amp;pid=ae7df28da&amp;color=0,0,0&amp;vtp=1&amp;vaab=1&amp;bbb=1&amp;hb=1"/>
          <p:cNvSpPr/>
          <p:nvPr/>
        </p:nvSpPr>
        <p:spPr>
          <a:xfrm>
            <a:off x="539496" y="2803080"/>
            <a:ext cx="73792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）最适于陆地生活的无脊椎动物类群是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，最适于陆地生活的优势植物类群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4_1#6a7df751e.blank?vaa=1&amp;vcp=1&amp;vis=1&amp;pid=ae7df28da&amp;color=0,0,0&amp;vpa=152&amp;vtp=1&amp;vaab=1&amp;bbb=1"/>
          <p:cNvSpPr/>
          <p:nvPr/>
        </p:nvSpPr>
        <p:spPr>
          <a:xfrm>
            <a:off x="638715" y="342030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节肢动物</a:t>
            </a:r>
            <a:endParaRPr lang="en-US" altLang="zh-CN" sz="2800" dirty="0"/>
          </a:p>
        </p:txBody>
      </p:sp>
      <p:sp>
        <p:nvSpPr>
          <p:cNvPr id="10" name="QB_6_AN.5_1#6a7df751e.blank?vaa=1&amp;vcp=1&amp;vis=1&amp;pid=ae7df28da&amp;color=0,0,0&amp;vpa=153&amp;vtp=1&amp;vaab=1&amp;bbb=1"/>
          <p:cNvSpPr/>
          <p:nvPr/>
        </p:nvSpPr>
        <p:spPr>
          <a:xfrm>
            <a:off x="905415" y="404704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被子植物</a:t>
            </a:r>
            <a:endParaRPr lang="en-US" altLang="zh-CN" sz="2800" dirty="0"/>
          </a:p>
        </p:txBody>
      </p:sp>
      <p:sp>
        <p:nvSpPr>
          <p:cNvPr id="11" name="QB_6_BD.257_1#52346b95b?htil=8&amp;vaa=1&amp;vcp=1&amp;vis=1&amp;pid=ae7df28da&amp;color=0,0,0&amp;vtp=1&amp;vaab=1&amp;bbb=1&amp;hb=1"/>
          <p:cNvSpPr/>
          <p:nvPr/>
        </p:nvSpPr>
        <p:spPr>
          <a:xfrm>
            <a:off x="539496" y="4733480"/>
            <a:ext cx="73792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（3）从图中可以看出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，所有生物之间都存在着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或远或近的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6_AN.258_1#52346b95b.blank?vaa=1&amp;vcp=1&amp;vis=1&amp;pid=ae7df28da&amp;color=0,0,0&amp;vpa=154&amp;vtp=1&amp;vaab=1&amp;bbb=1"/>
          <p:cNvSpPr/>
          <p:nvPr/>
        </p:nvSpPr>
        <p:spPr>
          <a:xfrm>
            <a:off x="2327814" y="53297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亲缘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59_1#8506efa64?sp=1&amp;vaa=1&amp;vcp=1&amp;vis=1&amp;pid=2ffb66f41&amp;color=0,0,0&amp;vtp=1&amp;vaab=1&amp;bt=1&amp;bbb=1"/>
          <p:cNvSpPr/>
          <p:nvPr/>
        </p:nvSpPr>
        <p:spPr>
          <a:xfrm>
            <a:off x="539496" y="9022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下图是几种动物与呼吸有关的形态结构示意图，请分析回答问题：</a:t>
            </a:r>
            <a:endParaRPr lang="en-US" altLang="zh-CN" sz="2800" dirty="0"/>
          </a:p>
        </p:txBody>
      </p:sp>
      <p:pic>
        <p:nvPicPr>
          <p:cNvPr id="3" name="QO_5_BD.259_2#8506efa64?htil=9&amp;vaa=1&amp;vcp=1&amp;vis=1&amp;pid=2ffb66f4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9532" y="1583817"/>
            <a:ext cx="405993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260_1#ed2fd883f?htil=9&amp;vaa=1&amp;vcp=1&amp;vis=1&amp;pid=8506efa64&amp;color=0,0,0&amp;vtp=1&amp;vaab=1&amp;bbb=1&amp;hb=1&amp;hs=1"/>
              <p:cNvSpPr/>
              <p:nvPr/>
            </p:nvSpPr>
            <p:spPr>
              <a:xfrm>
                <a:off x="539496" y="1529905"/>
                <a:ext cx="692200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（1）图中甲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、乙都靠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在水中呼吸；当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水经过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[8]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时，溶解在水中的氧就会进入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[8]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中密布着的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260_1#ed2fd883f?htil=9&amp;vaa=1&amp;vcp=1&amp;vis=1&amp;pid=8506efa6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9905"/>
                <a:ext cx="6922008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10" r="4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ed2fd883f.blank?vaa=1&amp;vcp=1&amp;vis=1&amp;pid=8506efa64&amp;color=0,0,0&amp;vpa=155&amp;vtp=1&amp;vaab=1"/>
          <p:cNvSpPr/>
          <p:nvPr/>
        </p:nvSpPr>
        <p:spPr>
          <a:xfrm>
            <a:off x="3928015" y="149942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鳃</a:t>
            </a:r>
            <a:endParaRPr lang="en-US" altLang="zh-CN" sz="2800" dirty="0"/>
          </a:p>
        </p:txBody>
      </p:sp>
      <p:sp>
        <p:nvSpPr>
          <p:cNvPr id="6" name="QB_6_AN.2_1#ed2fd883f.blank?vaa=1&amp;vcp=1&amp;vis=1&amp;pid=8506efa64&amp;color=0,0,0&amp;vpa=156&amp;vtp=1&amp;vaab=1&amp;bbb=1"/>
          <p:cNvSpPr/>
          <p:nvPr/>
        </p:nvSpPr>
        <p:spPr>
          <a:xfrm>
            <a:off x="2327814" y="277387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7" name="QB_6_BD.263_1#71f719b21?htil=9&amp;vaa=1&amp;vcp=1&amp;vis=1&amp;pid=8506efa64&amp;color=0,0,0&amp;vtp=1&amp;vaab=1&amp;bbb=1&amp;hb=1&amp;hs=1"/>
          <p:cNvSpPr/>
          <p:nvPr/>
        </p:nvSpPr>
        <p:spPr>
          <a:xfrm>
            <a:off x="539496" y="3452495"/>
            <a:ext cx="6922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（2）图中丙、丁都能用肺在陆上呼吸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。其</a:t>
            </a:r>
            <a:endParaRPr lang="en-US" altLang="zh-CN" sz="2800" dirty="0"/>
          </a:p>
        </p:txBody>
      </p:sp>
      <p:sp>
        <p:nvSpPr>
          <p:cNvPr id="8" name="QB_6_AN.264_1#71f719b21.blank?vaa=1&amp;vcp=1&amp;vis=1&amp;pid=8506efa64&amp;color=0,0,0&amp;vpa=157&amp;vtp=1&amp;vaab=1&amp;bbb=1"/>
          <p:cNvSpPr/>
          <p:nvPr/>
        </p:nvSpPr>
        <p:spPr>
          <a:xfrm>
            <a:off x="8373014" y="405149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湿润的皮肤</a:t>
            </a:r>
            <a:endParaRPr lang="en-US" altLang="zh-CN" sz="2800" dirty="0"/>
          </a:p>
        </p:txBody>
      </p:sp>
      <p:sp>
        <p:nvSpPr>
          <p:cNvPr id="9" name="QB_6_AN.265_1#71f719b21.blank?vaa=1&amp;vcp=1&amp;vis=1&amp;pid=8506efa64&amp;color=0,0,0&amp;vpa=158&amp;vtp=1&amp;vaab=1&amp;bbb=1"/>
          <p:cNvSpPr/>
          <p:nvPr/>
        </p:nvSpPr>
        <p:spPr>
          <a:xfrm>
            <a:off x="5528215" y="469919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endParaRPr lang="en-US" altLang="zh-CN" sz="2800" dirty="0"/>
          </a:p>
        </p:txBody>
      </p:sp>
      <p:sp>
        <p:nvSpPr>
          <p:cNvPr id="10" name="QB_6_AN.266_1#71f719b21.blank?vaa=1&amp;vcp=1&amp;vis=1&amp;pid=8506efa64&amp;color=0,0,0&amp;vpa=159&amp;vtp=1&amp;vaab=1&amp;bbb=1"/>
          <p:cNvSpPr/>
          <p:nvPr/>
        </p:nvSpPr>
        <p:spPr>
          <a:xfrm>
            <a:off x="7661814" y="5325935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气体交换效率</a:t>
            </a:r>
            <a:endParaRPr lang="en-US" altLang="zh-CN" sz="2800" dirty="0"/>
          </a:p>
        </p:txBody>
      </p:sp>
      <p:sp>
        <p:nvSpPr>
          <p:cNvPr id="11" name="QB_6_BD.263_1#71f719b21?htil=9&amp;vaa=1&amp;vcp=1&amp;vis=1&amp;pid=8506efa64&amp;color=0,0,0&amp;vtp=1&amp;vaab=1&amp;bbb=1&amp;hb=1&amp;hs=1"/>
          <p:cNvSpPr/>
          <p:nvPr/>
        </p:nvSpPr>
        <p:spPr>
          <a:xfrm>
            <a:off x="539496" y="4081970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，丙的肺结构简单，气体交换能力弱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，还需要用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辅助呼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吸。图丁的肺周围分布着许多［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］，能保证它在吸气和呼气时，肺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内都有富含氧气的空气通过，从而大大提高了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7_1#6c2b95070?vaa=1&amp;vcp=1&amp;vis=1&amp;pid=8506efa64&amp;color=0,0,0&amp;vtp=1&amp;vaab=1&amp;bt=1&amp;bbb=1&amp;hb=1"/>
          <p:cNvSpPr/>
          <p:nvPr/>
        </p:nvSpPr>
        <p:spPr>
          <a:xfrm>
            <a:off x="539496" y="1344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（3）图戊属于无脊椎动物中唯一适应陆地生活的种类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，它的呼吸器官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68_1#6c2b95070.blank?vaa=1&amp;vcp=1&amp;vis=1&amp;pid=8506efa64&amp;color=0,0,0&amp;vpa=160&amp;vtp=1&amp;vaab=1&amp;bbb=1"/>
          <p:cNvSpPr/>
          <p:nvPr/>
        </p:nvSpPr>
        <p:spPr>
          <a:xfrm>
            <a:off x="905415" y="19411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气管</a:t>
            </a:r>
            <a:endParaRPr lang="en-US" altLang="zh-CN" sz="2800" dirty="0"/>
          </a:p>
        </p:txBody>
      </p:sp>
      <p:pic>
        <p:nvPicPr>
          <p:cNvPr id="4" name="QO_5_BD.267_2#6c2b95070?vaa=1&amp;vcp=1&amp;vis=1&amp;pid=8506efa6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681859"/>
            <a:ext cx="491032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e92d74b7.fixed?vcp=1&amp;pid=06dfe7e0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生命的演化</a:t>
            </a:r>
            <a:endParaRPr lang="en-US" altLang="zh-CN" sz="4000" dirty="0"/>
          </a:p>
        </p:txBody>
      </p:sp>
      <p:sp>
        <p:nvSpPr>
          <p:cNvPr id="3" name="C_3_BD#0e92d74b7.fixed?vcp=1&amp;pid=06dfe7e0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83c11cac?vcp=1&amp;pid=0e92d74b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5_BD.1_1#4660313a3?vaa=1&amp;vcp=1&amp;vis=1&amp;pid=e83c11ca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生命的起源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2_1#01a8ca292?vaa=1&amp;vcp=1&amp;vis=1&amp;pid=4660313a3&amp;color=0,0,0&amp;vtp=1&amp;vaab=1&amp;bbb=1"/>
              <p:cNvSpPr/>
              <p:nvPr/>
            </p:nvSpPr>
            <p:spPr>
              <a:xfrm>
                <a:off x="539496" y="1908029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（1）原始大气与现代大气的主要区别是原始大气不含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（2）原始生命的摇篮——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（3）米勒的实验：模拟原始地球环境，将无机小分子合成为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（4）生命起源过程：原始大气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有机小分子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有机大分子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原始生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命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生物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2_1#01a8ca292?vaa=1&amp;vcp=1&amp;vis=1&amp;pid=4660313a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01a8ca292.blank?vaa=1&amp;vcp=1&amp;vis=1&amp;pid=4660313a3&amp;color=0,0,0&amp;vpa=1&amp;vtp=1&amp;vaab=1&amp;bbb=1"/>
          <p:cNvSpPr/>
          <p:nvPr/>
        </p:nvSpPr>
        <p:spPr>
          <a:xfrm>
            <a:off x="8906414" y="18775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7" name="QB_6_AN.2_1#01a8ca292.blank?vaa=1&amp;vcp=1&amp;vis=1&amp;pid=4660313a3&amp;color=0,0,0&amp;vpa=2&amp;vtp=1&amp;vaab=1&amp;bbb=1"/>
          <p:cNvSpPr/>
          <p:nvPr/>
        </p:nvSpPr>
        <p:spPr>
          <a:xfrm>
            <a:off x="4639215" y="252524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原始海洋</a:t>
            </a:r>
            <a:endParaRPr lang="en-US" altLang="zh-CN" sz="2800" dirty="0"/>
          </a:p>
        </p:txBody>
      </p:sp>
      <p:sp>
        <p:nvSpPr>
          <p:cNvPr id="9" name="QB_6_AN.3_1#01a8ca292.blank?vaa=1&amp;vcp=1&amp;vis=1&amp;pid=4660313a3&amp;color=0,0,0&amp;vpa=3&amp;vtp=1&amp;vaab=1&amp;bbb=1&amp;hb=1"/>
          <p:cNvSpPr/>
          <p:nvPr/>
        </p:nvSpPr>
        <p:spPr>
          <a:xfrm>
            <a:off x="539496" y="3172949"/>
            <a:ext cx="11109960" cy="84279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有机小分</a:t>
            </a:r>
            <a:endParaRPr lang="en-US" altLang="zh-CN" sz="2800" dirty="0"/>
          </a:p>
        </p:txBody>
      </p:sp>
      <p:sp>
        <p:nvSpPr>
          <p:cNvPr id="11" name="QB_6_AN.9_1#01a8ca292.blank?vaa=1&amp;vcp=1&amp;vis=1&amp;pid=4660313a3&amp;color=0,0,0&amp;vpa=4&amp;vtp=1&amp;vaab=1&amp;bbb=1"/>
          <p:cNvSpPr/>
          <p:nvPr/>
        </p:nvSpPr>
        <p:spPr>
          <a:xfrm>
            <a:off x="2092864" y="448065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2914</Words>
  <Application>Microsoft Office PowerPoint</Application>
  <PresentationFormat>宽屏</PresentationFormat>
  <Paragraphs>682</Paragraphs>
  <Slides>72</Slides>
  <Notes>72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1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958751573@qq.com</cp:lastModifiedBy>
  <cp:revision>11</cp:revision>
  <dcterms:created xsi:type="dcterms:W3CDTF">2024-11-19T10:39:00Z</dcterms:created>
  <dcterms:modified xsi:type="dcterms:W3CDTF">2025-07-25T08:04:13Z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6496E319B75A4FE28EC20CA41DB1A6A3_12</vt:lpwstr>
  </property>
  <property fmtid="{D5CDD505-2E9C-101B-9397-08002B2CF9AE}" pid="3" name="KSOProductBuildVer">
    <vt:lpwstr>2052-12.1.0.18608</vt:lpwstr>
  </property>
</Properties>
</file>