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9"/>
  </p:notes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09" r:id="rId52"/>
    <p:sldId id="310" r:id="rId53"/>
    <p:sldId id="311" r:id="rId54"/>
    <p:sldId id="312" r:id="rId55"/>
    <p:sldId id="313" r:id="rId56"/>
    <p:sldId id="314" r:id="rId57"/>
    <p:sldId id="315" r:id="rId58"/>
    <p:sldId id="316" r:id="rId59"/>
    <p:sldId id="317" r:id="rId60"/>
    <p:sldId id="318" r:id="rId61"/>
    <p:sldId id="319" r:id="rId62"/>
    <p:sldId id="320" r:id="rId63"/>
    <p:sldId id="321" r:id="rId64"/>
    <p:sldId id="322" r:id="rId65"/>
    <p:sldId id="323" r:id="rId66"/>
    <p:sldId id="324" r:id="rId67"/>
    <p:sldId id="325" r:id="rId6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72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6188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7.xml"/><Relationship Id="rId5" Type="http://schemas.openxmlformats.org/officeDocument/2006/relationships/slide" Target="../slides/slide2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7.xml"/><Relationship Id="rId5" Type="http://schemas.openxmlformats.org/officeDocument/2006/relationships/slide" Target="../slides/slide2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49ffc1fb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2E6AAD0-5D53-4E16-8135-D1264E05BB0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第5单元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生物圈中的动物和微生物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9ffc1fb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0D90982-5FA5-4919-9245-A79242D0F36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120976d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328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5165ff3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639e6e1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20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e120976db&amp;color=RGB(64,64,64)">
            <a:hlinkClick r:id="rId3" action="ppaction://hlinksldjump"/>
          </p:cNvPr>
          <p:cNvSpPr/>
          <p:nvPr/>
        </p:nvSpPr>
        <p:spPr>
          <a:xfrm>
            <a:off x="355701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8" name="MasterShapeName?linknodeid=65165ff32&amp;color=RGB(64,64,64)">
            <a:hlinkClick r:id="rId5" action="ppaction://hlinksldjump"/>
          </p:cNvPr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9" name="MasterShapeName?linknodeid=0639e6e12&amp;color=RGB(64,64,64)">
            <a:hlinkClick r:id="rId6" action="ppaction://hlinksldjump"/>
          </p:cNvPr>
          <p:cNvSpPr/>
          <p:nvPr/>
        </p:nvSpPr>
        <p:spPr>
          <a:xfrm>
            <a:off x="74157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第5单元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生物圈中的动物和微生物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cc51f6855087e73718b#tid=673ae2d3f38e380009f4da9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8DA7348-85DE-5868-4936-896034FC08F2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B9B7DFF-F8DD-44FE-A912-C4FED98BF1C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7BBB060-6D7C-4BB9-AF0A-8F1E56B84AD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120976d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328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5165ff3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639e6e1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20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e120976db&amp;color=RGB(64,64,64)">
            <a:hlinkClick r:id="rId3" action="ppaction://hlinksldjump"/>
          </p:cNvPr>
          <p:cNvSpPr/>
          <p:nvPr/>
        </p:nvSpPr>
        <p:spPr>
          <a:xfrm>
            <a:off x="355701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8" name="MasterShapeName?linknodeid=65165ff32&amp;color=RGB(64,64,64)">
            <a:hlinkClick r:id="rId5" action="ppaction://hlinksldjump"/>
          </p:cNvPr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9" name="MasterShapeName?linknodeid=0639e6e12&amp;color=RGB(64,64,64)">
            <a:hlinkClick r:id="rId6" action="ppaction://hlinksldjump"/>
          </p:cNvPr>
          <p:cNvSpPr/>
          <p:nvPr/>
        </p:nvSpPr>
        <p:spPr>
          <a:xfrm>
            <a:off x="74157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2.png"/><Relationship Id="rId5" Type="http://schemas.openxmlformats.org/officeDocument/2006/relationships/image" Target="../media/image19.png"/><Relationship Id="rId4" Type="http://schemas.openxmlformats.org/officeDocument/2006/relationships/image" Target="../media/image1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1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5_1#1622db1e7?sp=1&amp;vaa=1&amp;vcp=1&amp;vis=1&amp;pid=39cef9a11&amp;color=0,0,0&amp;vtp=1&amp;vaab=1&amp;bt=1&amp;bbb=1"/>
          <p:cNvSpPr/>
          <p:nvPr/>
        </p:nvSpPr>
        <p:spPr>
          <a:xfrm>
            <a:off x="539496" y="78635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（2）关节（见下图）</a:t>
            </a:r>
            <a:endParaRPr lang="en-US" altLang="zh-CN" sz="2800" dirty="0"/>
          </a:p>
        </p:txBody>
      </p:sp>
      <p:pic>
        <p:nvPicPr>
          <p:cNvPr id="3" name="QB_6_BD.15_2#1622db1e7?vaa=1&amp;vcp=1&amp;vis=1&amp;pid=39cef9a1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10912" y="1467961"/>
            <a:ext cx="2176272" cy="259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15_3#1622db1e7?vaa=1&amp;vcp=1&amp;vis=1&amp;pid=39cef9a11&amp;color=0,0,0&amp;vtp=1&amp;vaab=1&amp;bbb=1&amp;hb=1"/>
              <p:cNvSpPr/>
              <p:nvPr/>
            </p:nvSpPr>
            <p:spPr>
              <a:xfrm>
                <a:off x="539496" y="4198461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关节由关节面（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[1]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[4]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[2]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[3]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组成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，关节面表面的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[5]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可以减少活动产生的摩擦。关节炎是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关节囊发生了病变;脱臼是关节头从关节窝中滑脱出来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BD.15_3#1622db1e7?vaa=1&amp;vcp=1&amp;vis=1&amp;pid=39cef9a11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198461"/>
                <a:ext cx="11109960" cy="1849057"/>
              </a:xfrm>
              <a:prstGeom prst="rect">
                <a:avLst/>
              </a:prstGeom>
              <a:blipFill>
                <a:blip r:embed="rId4"/>
                <a:stretch>
                  <a:fillRect l="-1976" r="-2744" b="-1254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16_1#1622db1e7.blank?vaa=1&amp;vcp=1&amp;vis=1&amp;pid=39cef9a11&amp;color=0,0,0&amp;vpa=10&amp;vtp=1&amp;vaab=1&amp;bbb=1"/>
          <p:cNvSpPr/>
          <p:nvPr/>
        </p:nvSpPr>
        <p:spPr>
          <a:xfrm>
            <a:off x="3483515" y="416798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关节头</a:t>
            </a:r>
            <a:endParaRPr lang="en-US" altLang="zh-CN" sz="2800" dirty="0"/>
          </a:p>
        </p:txBody>
      </p:sp>
      <p:sp>
        <p:nvSpPr>
          <p:cNvPr id="6" name="QB_6_AN.17_1#1622db1e7.blank?vaa=1&amp;vcp=1&amp;vis=1&amp;pid=39cef9a11&amp;color=0,0,0&amp;vpa=11&amp;vtp=1&amp;vaab=1&amp;bbb=1"/>
          <p:cNvSpPr/>
          <p:nvPr/>
        </p:nvSpPr>
        <p:spPr>
          <a:xfrm>
            <a:off x="5706015" y="416798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关节窝</a:t>
            </a:r>
            <a:endParaRPr lang="en-US" altLang="zh-CN" sz="2800" dirty="0"/>
          </a:p>
        </p:txBody>
      </p:sp>
      <p:sp>
        <p:nvSpPr>
          <p:cNvPr id="7" name="QB_6_AN.18_1#1622db1e7.blank?vaa=1&amp;vcp=1&amp;vis=1&amp;pid=39cef9a11&amp;color=0,0,0&amp;vpa=12&amp;vtp=1&amp;vaab=1&amp;bbb=1"/>
          <p:cNvSpPr/>
          <p:nvPr/>
        </p:nvSpPr>
        <p:spPr>
          <a:xfrm>
            <a:off x="8284114" y="416798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关节囊</a:t>
            </a:r>
            <a:endParaRPr lang="en-US" altLang="zh-CN" sz="2800" dirty="0"/>
          </a:p>
        </p:txBody>
      </p:sp>
      <p:sp>
        <p:nvSpPr>
          <p:cNvPr id="8" name="QB_6_AN.19_1#1622db1e7.blank?vaa=1&amp;vcp=1&amp;vis=1&amp;pid=39cef9a11&amp;color=0,0,0&amp;vpa=13&amp;vtp=1&amp;vaab=1&amp;bbb=1&amp;hb=1"/>
          <p:cNvSpPr/>
          <p:nvPr/>
        </p:nvSpPr>
        <p:spPr>
          <a:xfrm>
            <a:off x="539496" y="4167981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关节腔</a:t>
            </a:r>
            <a:endParaRPr lang="en-US" altLang="zh-CN" sz="2800" dirty="0"/>
          </a:p>
        </p:txBody>
      </p:sp>
      <p:sp>
        <p:nvSpPr>
          <p:cNvPr id="9" name="QB_6_AN.20_1#1622db1e7.blank?vaa=1&amp;vcp=1&amp;vis=1&amp;pid=39cef9a11&amp;color=0,0,0&amp;vpa=14&amp;vtp=1&amp;vaab=1&amp;bbb=1"/>
          <p:cNvSpPr/>
          <p:nvPr/>
        </p:nvSpPr>
        <p:spPr>
          <a:xfrm>
            <a:off x="4230275" y="4846161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关节软骨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1_1#71cd605e4?vaa=1&amp;vcp=1&amp;vis=1&amp;pid=39cef9a11&amp;color=0,0,0&amp;vtp=1&amp;vaab=1&amp;bt=1&amp;bbb=1"/>
          <p:cNvSpPr/>
          <p:nvPr/>
        </p:nvSpPr>
        <p:spPr>
          <a:xfrm>
            <a:off x="539496" y="15397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（3）骨骼肌</a:t>
            </a:r>
            <a:endParaRPr lang="en-US" altLang="zh-CN" sz="2800" dirty="0"/>
          </a:p>
        </p:txBody>
      </p:sp>
      <p:sp>
        <p:nvSpPr>
          <p:cNvPr id="3" name="QB_7_BD.22_1#e1bb4ab7c?vaa=1&amp;vcp=1&amp;vis=1&amp;pid=71cd605e4&amp;color=0,0,0&amp;vtp=1&amp;vaab=1&amp;bbb=1"/>
          <p:cNvSpPr/>
          <p:nvPr/>
        </p:nvSpPr>
        <p:spPr>
          <a:xfrm>
            <a:off x="539496" y="216744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①组成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:中间的叫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，两端的叫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②特性:受到刺激而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③每块骨骼肌最少附着在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块骨上。</a:t>
            </a:r>
            <a:endParaRPr lang="en-US" altLang="zh-CN" sz="2800" dirty="0"/>
          </a:p>
        </p:txBody>
      </p:sp>
      <p:sp>
        <p:nvSpPr>
          <p:cNvPr id="4" name="QB_7_AN.1_1#e1bb4ab7c.blank?vaa=1&amp;vcp=1&amp;vis=1&amp;pid=71cd605e4&amp;color=0,0,0&amp;vpa=15&amp;vtp=1&amp;vaab=1&amp;bbb=1"/>
          <p:cNvSpPr/>
          <p:nvPr/>
        </p:nvSpPr>
        <p:spPr>
          <a:xfrm>
            <a:off x="3137440" y="213696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肌腹</a:t>
            </a:r>
            <a:endParaRPr lang="en-US" altLang="zh-CN" sz="2800" dirty="0"/>
          </a:p>
        </p:txBody>
      </p:sp>
      <p:sp>
        <p:nvSpPr>
          <p:cNvPr id="5" name="QB_7_AN.2_1#e1bb4ab7c.blank?vaa=1&amp;vcp=1&amp;vis=1&amp;pid=71cd605e4&amp;color=0,0,0&amp;vpa=16&amp;vtp=1&amp;vaab=1&amp;bbb=1"/>
          <p:cNvSpPr/>
          <p:nvPr/>
        </p:nvSpPr>
        <p:spPr>
          <a:xfrm>
            <a:off x="5982240" y="213696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肌腱</a:t>
            </a:r>
            <a:endParaRPr lang="en-US" altLang="zh-CN" sz="2800" dirty="0"/>
          </a:p>
        </p:txBody>
      </p:sp>
      <p:sp>
        <p:nvSpPr>
          <p:cNvPr id="7" name="QB_7_AN.3_1#e1bb4ab7c.blank?vaa=1&amp;vcp=1&amp;vis=1&amp;pid=71cd605e4&amp;color=0,0,0&amp;vpa=17&amp;vtp=1&amp;vaab=1&amp;bbb=1"/>
          <p:cNvSpPr/>
          <p:nvPr/>
        </p:nvSpPr>
        <p:spPr>
          <a:xfrm>
            <a:off x="3493040" y="278466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收缩</a:t>
            </a:r>
            <a:endParaRPr lang="en-US" altLang="zh-CN" sz="2800" dirty="0"/>
          </a:p>
        </p:txBody>
      </p:sp>
      <p:sp>
        <p:nvSpPr>
          <p:cNvPr id="9" name="QB_7_AN.4_1#e1bb4ab7c.blank?vaa=1&amp;vcp=1&amp;vis=1&amp;pid=71cd605e4&amp;color=0,0,0&amp;vpa=18&amp;vtp=1&amp;vaab=1"/>
          <p:cNvSpPr/>
          <p:nvPr/>
        </p:nvSpPr>
        <p:spPr>
          <a:xfrm>
            <a:off x="4461415" y="341141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</a:t>
            </a:r>
            <a:endParaRPr lang="en-US" altLang="zh-CN" sz="2800" dirty="0"/>
          </a:p>
        </p:txBody>
      </p:sp>
      <p:sp>
        <p:nvSpPr>
          <p:cNvPr id="10" name="QB_6_BD.29_1#56055a1b2?vaa=1&amp;vcp=1&amp;vis=1&amp;pid=39cef9a11&amp;color=0,0,0&amp;vtp=1&amp;vaab=1&amp;bbb=1&amp;hb=1"/>
          <p:cNvSpPr/>
          <p:nvPr/>
        </p:nvSpPr>
        <p:spPr>
          <a:xfrm>
            <a:off x="539496" y="409784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（4）躯体运动由骨、关节和骨骼肌共同完成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。当骨骼肌受到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来的刺激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时，牵动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绕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，躯体就会产生运动。</a:t>
            </a:r>
            <a:endParaRPr lang="en-US" altLang="zh-CN" sz="2800" dirty="0"/>
          </a:p>
        </p:txBody>
      </p:sp>
      <p:sp>
        <p:nvSpPr>
          <p:cNvPr id="11" name="QB_6_AN.30_1#56055a1b2.blank?vaa=1&amp;vcp=1&amp;vis=1&amp;pid=39cef9a11&amp;color=0,0,0&amp;vpa=19&amp;vtp=1&amp;vaab=1&amp;bbb=1"/>
          <p:cNvSpPr/>
          <p:nvPr/>
        </p:nvSpPr>
        <p:spPr>
          <a:xfrm>
            <a:off x="9973214" y="406736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神经</a:t>
            </a:r>
            <a:endParaRPr lang="en-US" altLang="zh-CN" sz="2800" dirty="0"/>
          </a:p>
        </p:txBody>
      </p:sp>
      <p:sp>
        <p:nvSpPr>
          <p:cNvPr id="12" name="QB_6_AN.31_1#56055a1b2.blank?vaa=1&amp;vcp=1&amp;vis=1&amp;pid=39cef9a11&amp;color=0,0,0&amp;vpa=20&amp;vtp=1&amp;vaab=1&amp;bbb=1"/>
          <p:cNvSpPr/>
          <p:nvPr/>
        </p:nvSpPr>
        <p:spPr>
          <a:xfrm>
            <a:off x="1972214" y="469411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收缩</a:t>
            </a:r>
            <a:endParaRPr lang="en-US" altLang="zh-CN" sz="2800" dirty="0"/>
          </a:p>
        </p:txBody>
      </p:sp>
      <p:sp>
        <p:nvSpPr>
          <p:cNvPr id="13" name="QB_6_AN.32_1#56055a1b2.blank?vaa=1&amp;vcp=1&amp;vis=1&amp;pid=39cef9a11&amp;color=0,0,0&amp;vpa=21&amp;vtp=1&amp;vaab=1"/>
          <p:cNvSpPr/>
          <p:nvPr/>
        </p:nvSpPr>
        <p:spPr>
          <a:xfrm>
            <a:off x="4461415" y="469411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骨</a:t>
            </a:r>
            <a:endParaRPr lang="en-US" altLang="zh-CN" sz="2800" dirty="0"/>
          </a:p>
        </p:txBody>
      </p:sp>
      <p:sp>
        <p:nvSpPr>
          <p:cNvPr id="14" name="QB_6_AN.33_1#56055a1b2.blank?vaa=1&amp;vcp=1&amp;vis=1&amp;pid=39cef9a11&amp;color=0,0,0&amp;vpa=22&amp;vtp=1&amp;vaab=1&amp;bbb=1"/>
          <p:cNvSpPr/>
          <p:nvPr/>
        </p:nvSpPr>
        <p:spPr>
          <a:xfrm>
            <a:off x="5528215" y="469411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4_1#3a19784c7?sp=1&amp;vaa=1&amp;vcp=1&amp;vis=1&amp;pid=39cef9a11&amp;color=0,0,0&amp;vtp=1&amp;vaab=1&amp;bt=1&amp;bbb=1"/>
          <p:cNvSpPr/>
          <p:nvPr/>
        </p:nvSpPr>
        <p:spPr>
          <a:xfrm>
            <a:off x="539496" y="101114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（5）屈肘和伸肘：</a:t>
            </a:r>
            <a:endParaRPr lang="en-US" altLang="zh-CN" sz="2800" dirty="0"/>
          </a:p>
        </p:txBody>
      </p:sp>
      <p:graphicFrame>
        <p:nvGraphicFramePr>
          <p:cNvPr id="15" name="QB_6_BD.34_2#3a19784c7?colgroup=9,9,9&amp;vaa=1&amp;vcp=1&amp;vis=1&amp;pid=39cef9a11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3590802"/>
              </p:ext>
            </p:extLst>
          </p:nvPr>
        </p:nvGraphicFramePr>
        <p:xfrm>
          <a:off x="539496" y="1692751"/>
          <a:ext cx="11073384" cy="2805496"/>
        </p:xfrm>
        <a:graphic>
          <a:graphicData uri="http://schemas.openxmlformats.org/drawingml/2006/table">
            <a:tbl>
              <a:tblPr/>
              <a:tblGrid>
                <a:gridCol w="3758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肱二头肌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肱三头肌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屈肘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伸肘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两臂自然下垂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⑤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提重物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⑦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⑧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6_AN.1_1#3a19784c7.blank?vaa=1&amp;vcp=1&amp;vis=1&amp;pid=39cef9a11&amp;color=0,0,0&amp;vpa=23&amp;vtp=1&amp;vaab=1&amp;bbb=1"/>
          <p:cNvSpPr/>
          <p:nvPr/>
        </p:nvSpPr>
        <p:spPr>
          <a:xfrm>
            <a:off x="5781198" y="2217960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收缩</a:t>
            </a:r>
            <a:endParaRPr lang="en-US" altLang="zh-CN" sz="2800" dirty="0"/>
          </a:p>
        </p:txBody>
      </p:sp>
      <p:sp>
        <p:nvSpPr>
          <p:cNvPr id="5" name="QB_6_AN.2_1#3a19784c7.blank?vaa=1&amp;vcp=1&amp;vis=1&amp;pid=39cef9a11&amp;color=0,0,0&amp;vpa=24&amp;vtp=1&amp;vaab=1&amp;bbb=1"/>
          <p:cNvSpPr/>
          <p:nvPr/>
        </p:nvSpPr>
        <p:spPr>
          <a:xfrm>
            <a:off x="9438799" y="2217960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舒张</a:t>
            </a:r>
            <a:endParaRPr lang="en-US" altLang="zh-CN" sz="2800" dirty="0"/>
          </a:p>
        </p:txBody>
      </p:sp>
      <p:sp>
        <p:nvSpPr>
          <p:cNvPr id="6" name="QB_6_AN.3_1#3a19784c7.blank?vaa=1&amp;vcp=1&amp;vis=1&amp;pid=39cef9a11&amp;color=0,0,0&amp;vpa=25&amp;vtp=1&amp;vaab=1&amp;bbb=1"/>
          <p:cNvSpPr/>
          <p:nvPr/>
        </p:nvSpPr>
        <p:spPr>
          <a:xfrm>
            <a:off x="5781198" y="278444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舒张</a:t>
            </a:r>
            <a:endParaRPr lang="en-US" altLang="zh-CN" sz="2800" dirty="0"/>
          </a:p>
        </p:txBody>
      </p:sp>
      <p:sp>
        <p:nvSpPr>
          <p:cNvPr id="7" name="QB_6_AN.4_1#3a19784c7.blank?vaa=1&amp;vcp=1&amp;vis=1&amp;pid=39cef9a11&amp;color=0,0,0&amp;vpa=26&amp;vtp=1&amp;vaab=1&amp;bbb=1"/>
          <p:cNvSpPr/>
          <p:nvPr/>
        </p:nvSpPr>
        <p:spPr>
          <a:xfrm>
            <a:off x="9438799" y="278444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收缩</a:t>
            </a:r>
            <a:endParaRPr lang="en-US" altLang="zh-CN" sz="2800" dirty="0"/>
          </a:p>
        </p:txBody>
      </p:sp>
      <p:sp>
        <p:nvSpPr>
          <p:cNvPr id="8" name="QB_6_AN.5_1#3a19784c7.blank?vaa=1&amp;vcp=1&amp;vis=1&amp;pid=39cef9a11&amp;color=0,0,0&amp;vpa=27&amp;vtp=1&amp;vaab=1&amp;bbb=1"/>
          <p:cNvSpPr/>
          <p:nvPr/>
        </p:nvSpPr>
        <p:spPr>
          <a:xfrm>
            <a:off x="5781198" y="3350928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舒张</a:t>
            </a:r>
            <a:endParaRPr lang="en-US" altLang="zh-CN" sz="2800" dirty="0"/>
          </a:p>
        </p:txBody>
      </p:sp>
      <p:sp>
        <p:nvSpPr>
          <p:cNvPr id="9" name="QB_6_AN.6_1#3a19784c7.blank?vaa=1&amp;vcp=1&amp;vis=1&amp;pid=39cef9a11&amp;color=0,0,0&amp;vpa=28&amp;vtp=1&amp;vaab=1&amp;bbb=1"/>
          <p:cNvSpPr/>
          <p:nvPr/>
        </p:nvSpPr>
        <p:spPr>
          <a:xfrm>
            <a:off x="9438799" y="3350928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舒张</a:t>
            </a:r>
            <a:endParaRPr lang="en-US" altLang="zh-CN" sz="2800" dirty="0"/>
          </a:p>
        </p:txBody>
      </p:sp>
      <p:sp>
        <p:nvSpPr>
          <p:cNvPr id="10" name="QB_6_AN.7_1#3a19784c7.blank?vaa=1&amp;vcp=1&amp;vis=1&amp;pid=39cef9a11&amp;color=0,0,0&amp;vpa=29&amp;vtp=1&amp;vaab=1&amp;bbb=1"/>
          <p:cNvSpPr/>
          <p:nvPr/>
        </p:nvSpPr>
        <p:spPr>
          <a:xfrm>
            <a:off x="5781198" y="391741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收缩</a:t>
            </a:r>
            <a:endParaRPr lang="en-US" altLang="zh-CN" sz="2800" dirty="0"/>
          </a:p>
        </p:txBody>
      </p:sp>
      <p:sp>
        <p:nvSpPr>
          <p:cNvPr id="11" name="QB_6_AN.8_1#3a19784c7.blank?vaa=1&amp;vcp=1&amp;vis=1&amp;pid=39cef9a11&amp;color=0,0,0&amp;vpa=30&amp;vtp=1&amp;vaab=1&amp;bbb=1"/>
          <p:cNvSpPr/>
          <p:nvPr/>
        </p:nvSpPr>
        <p:spPr>
          <a:xfrm>
            <a:off x="9438799" y="391741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收缩</a:t>
            </a:r>
            <a:endParaRPr lang="en-US" altLang="zh-CN" sz="2800" dirty="0"/>
          </a:p>
        </p:txBody>
      </p:sp>
      <p:sp>
        <p:nvSpPr>
          <p:cNvPr id="12" name="QB_6_BD.43_1#4e20a6fba?vaa=1&amp;vcp=1&amp;vis=1&amp;pid=39cef9a11&amp;color=0,0,0&amp;vtp=1&amp;vaab=1&amp;bbb=1&amp;hb=1"/>
          <p:cNvSpPr/>
          <p:nvPr/>
        </p:nvSpPr>
        <p:spPr>
          <a:xfrm>
            <a:off x="539496" y="462645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）动物的运动不仅需要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系统来完成，还需要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系统来调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节与控制，所需能量有赖于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等系统的配合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3" name="QB_6_AN.44_1#4e20a6fba.blank?vaa=1&amp;vcp=1&amp;vis=1&amp;pid=39cef9a11&amp;color=0,0,0&amp;vpa=31&amp;vtp=1&amp;vaab=1&amp;bbb=1"/>
          <p:cNvSpPr/>
          <p:nvPr/>
        </p:nvSpPr>
        <p:spPr>
          <a:xfrm>
            <a:off x="4639215" y="459597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运动</a:t>
            </a:r>
            <a:endParaRPr lang="en-US" altLang="zh-CN" sz="2800" dirty="0"/>
          </a:p>
        </p:txBody>
      </p:sp>
      <p:sp>
        <p:nvSpPr>
          <p:cNvPr id="14" name="QB_6_AN.45_1#4e20a6fba.blank?vaa=1&amp;vcp=1&amp;vis=1&amp;pid=39cef9a11&amp;color=0,0,0&amp;vpa=32&amp;vtp=1&amp;vaab=1&amp;bbb=1"/>
          <p:cNvSpPr/>
          <p:nvPr/>
        </p:nvSpPr>
        <p:spPr>
          <a:xfrm>
            <a:off x="8906414" y="459597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神经</a:t>
            </a:r>
            <a:endParaRPr lang="en-US" altLang="zh-CN" sz="2800" dirty="0"/>
          </a:p>
        </p:txBody>
      </p:sp>
      <p:sp>
        <p:nvSpPr>
          <p:cNvPr id="3" name="QB_6_AN.46_1#4e20a6fba.blank?vaa=1&amp;vcp=1&amp;vis=1&amp;pid=39cef9a11&amp;color=0,0,0&amp;vpa=33&amp;vtp=1&amp;vaab=1&amp;bbb=1"/>
          <p:cNvSpPr/>
          <p:nvPr/>
        </p:nvSpPr>
        <p:spPr>
          <a:xfrm>
            <a:off x="4817015" y="5222716"/>
            <a:ext cx="3103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消化、呼吸、循环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3" grpId="0" build="p" animBg="1"/>
      <p:bldP spid="14" grpId="0" build="p" animBg="1"/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47_1#6808c8ebd?vaa=1&amp;vcp=1&amp;vis=1&amp;pid=38aefec86&amp;color=0,0,0&amp;vtp=1&amp;vaab=1&amp;bt=1&amp;bbb=1"/>
          <p:cNvSpPr/>
          <p:nvPr/>
        </p:nvSpPr>
        <p:spPr>
          <a:xfrm>
            <a:off x="539496" y="122605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动物的行为：动物体在内外刺激下所产生的活动表现。</a:t>
            </a:r>
            <a:endParaRPr lang="en-US" altLang="zh-CN" sz="2800" dirty="0"/>
          </a:p>
        </p:txBody>
      </p:sp>
      <p:sp>
        <p:nvSpPr>
          <p:cNvPr id="3" name="QO_6_BD.48_1#6e2d21690?vaa=1&amp;vcp=1&amp;vis=1&amp;pid=6808c8ebd&amp;color=0,0,0&amp;vtp=1&amp;vaab=1&amp;bbb=1"/>
          <p:cNvSpPr/>
          <p:nvPr/>
        </p:nvSpPr>
        <p:spPr>
          <a:xfrm>
            <a:off x="539496" y="184594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（1）按行为获得途径分:</a:t>
            </a:r>
            <a:endParaRPr lang="en-US" altLang="zh-CN" sz="2800" dirty="0"/>
          </a:p>
        </p:txBody>
      </p:sp>
      <p:sp>
        <p:nvSpPr>
          <p:cNvPr id="4" name="QB_7_BD.49_1#d810c868d?vaa=1&amp;vcp=1&amp;vis=1&amp;pid=6e2d21690&amp;color=0,0,0&amp;vtp=1&amp;vaab=1&amp;bbb=1&amp;hb=1"/>
          <p:cNvSpPr/>
          <p:nvPr/>
        </p:nvSpPr>
        <p:spPr>
          <a:xfrm>
            <a:off x="539496" y="247542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先天性行为：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的本能行为，由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所决定，适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的环境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，是无脊椎动物行为的主要形式。</a:t>
            </a:r>
            <a:endParaRPr lang="en-US" altLang="zh-CN" sz="2800" dirty="0"/>
          </a:p>
        </p:txBody>
      </p:sp>
      <p:sp>
        <p:nvSpPr>
          <p:cNvPr id="5" name="QB_7_AN.1_1#d810c868d.blank?vaa=1&amp;vcp=1&amp;vis=1&amp;pid=6e2d21690&amp;color=0,0,0&amp;vpa=34&amp;vtp=1&amp;vaab=1&amp;bbb=1"/>
          <p:cNvSpPr/>
          <p:nvPr/>
        </p:nvSpPr>
        <p:spPr>
          <a:xfrm>
            <a:off x="3039014" y="2444940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生来就有</a:t>
            </a:r>
            <a:endParaRPr lang="en-US" altLang="zh-CN" sz="2800" dirty="0"/>
          </a:p>
        </p:txBody>
      </p:sp>
      <p:sp>
        <p:nvSpPr>
          <p:cNvPr id="6" name="QB_7_AN.2_1#d810c868d.blank?vaa=1&amp;vcp=1&amp;vis=1&amp;pid=6e2d21690&amp;color=0,0,0&amp;vpa=35&amp;vtp=1&amp;vaab=1&amp;bbb=1"/>
          <p:cNvSpPr/>
          <p:nvPr/>
        </p:nvSpPr>
        <p:spPr>
          <a:xfrm>
            <a:off x="7306214" y="2444940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体内遗传物质</a:t>
            </a:r>
            <a:endParaRPr lang="en-US" altLang="zh-CN" sz="2800" dirty="0"/>
          </a:p>
        </p:txBody>
      </p:sp>
      <p:sp>
        <p:nvSpPr>
          <p:cNvPr id="7" name="QB_7_AN.3_1#d810c868d.blank?vaa=1&amp;vcp=1&amp;vis=1&amp;pid=6e2d21690&amp;color=0,0,0&amp;vpa=36&amp;vtp=1&amp;vaab=1&amp;bbb=1"/>
          <p:cNvSpPr/>
          <p:nvPr/>
        </p:nvSpPr>
        <p:spPr>
          <a:xfrm>
            <a:off x="905415" y="307168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相对稳定</a:t>
            </a:r>
            <a:endParaRPr lang="en-US" altLang="zh-CN" sz="2800" dirty="0"/>
          </a:p>
        </p:txBody>
      </p:sp>
      <p:sp>
        <p:nvSpPr>
          <p:cNvPr id="8" name="QB_7_BD.53_1#13e71245f?vaa=1&amp;vcp=1&amp;vis=1&amp;pid=6e2d21690&amp;color=0,0,0&amp;vtp=1&amp;vaab=1&amp;bbb=1&amp;hb=1"/>
          <p:cNvSpPr/>
          <p:nvPr/>
        </p:nvSpPr>
        <p:spPr>
          <a:xfrm>
            <a:off x="539496" y="375240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②后天学习行为：在遗传因素的基础上，通过环境因素的作用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而获得的行为，适应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环境。一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般来说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，动物越高等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，学习能力越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，学习行为越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7_AN.54_1#13e71245f.blank?vaa=1&amp;vcp=1&amp;vis=1&amp;pid=6e2d21690&amp;color=0,0,0&amp;vpa=37&amp;vtp=1&amp;vaab=1&amp;bbb=1"/>
          <p:cNvSpPr/>
          <p:nvPr/>
        </p:nvSpPr>
        <p:spPr>
          <a:xfrm>
            <a:off x="638715" y="436962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生活经验</a:t>
            </a:r>
            <a:endParaRPr lang="en-US" altLang="zh-CN" sz="2800" dirty="0"/>
          </a:p>
        </p:txBody>
      </p:sp>
      <p:sp>
        <p:nvSpPr>
          <p:cNvPr id="10" name="QB_7_AN.55_1#13e71245f.blank?vaa=1&amp;vcp=1&amp;vis=1&amp;pid=6e2d21690&amp;color=0,0,0&amp;vpa=38&amp;vtp=1&amp;vaab=1&amp;bbb=1"/>
          <p:cNvSpPr/>
          <p:nvPr/>
        </p:nvSpPr>
        <p:spPr>
          <a:xfrm>
            <a:off x="2861214" y="436962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</a:t>
            </a:r>
            <a:endParaRPr lang="en-US" altLang="zh-CN" sz="2800" dirty="0"/>
          </a:p>
        </p:txBody>
      </p:sp>
      <p:sp>
        <p:nvSpPr>
          <p:cNvPr id="11" name="QB_7_AN.56_1#13e71245f.blank?vaa=1&amp;vcp=1&amp;vis=1&amp;pid=6e2d21690&amp;color=0,0,0&amp;vpa=39&amp;vtp=1&amp;vaab=1&amp;bbb=1"/>
          <p:cNvSpPr/>
          <p:nvPr/>
        </p:nvSpPr>
        <p:spPr>
          <a:xfrm>
            <a:off x="7128414" y="4369625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不断变化的复杂</a:t>
            </a:r>
            <a:endParaRPr lang="en-US" altLang="zh-CN" sz="2800" dirty="0"/>
          </a:p>
        </p:txBody>
      </p:sp>
      <p:sp>
        <p:nvSpPr>
          <p:cNvPr id="12" name="QB_7_AN.57_1#13e71245f.blank?vaa=1&amp;vcp=1&amp;vis=1&amp;pid=6e2d21690&amp;color=0,0,0&amp;vpa=40&amp;vtp=1&amp;vaab=1"/>
          <p:cNvSpPr/>
          <p:nvPr/>
        </p:nvSpPr>
        <p:spPr>
          <a:xfrm>
            <a:off x="5883815" y="499637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强</a:t>
            </a:r>
            <a:endParaRPr lang="en-US" altLang="zh-CN" sz="2800" dirty="0"/>
          </a:p>
        </p:txBody>
      </p:sp>
      <p:sp>
        <p:nvSpPr>
          <p:cNvPr id="13" name="QB_7_AN.58_1#13e71245f.blank?vaa=1&amp;vcp=1&amp;vis=1&amp;pid=6e2d21690&amp;color=0,0,0&amp;vpa=41&amp;vtp=1&amp;vaab=1&amp;bbb=1"/>
          <p:cNvSpPr/>
          <p:nvPr/>
        </p:nvSpPr>
        <p:spPr>
          <a:xfrm>
            <a:off x="8728614" y="499637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复杂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9_1#fd886889d?vaa=1&amp;vcp=1&amp;vis=1&amp;pid=6808c8ebd&amp;color=0,0,0&amp;mp=1&amp;vtp=1&amp;vaab=1&amp;bt=1&amp;bbb=1&amp;hb=1"/>
          <p:cNvSpPr/>
          <p:nvPr/>
        </p:nvSpPr>
        <p:spPr>
          <a:xfrm>
            <a:off x="539496" y="155397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（2）按功能大致可分为取食行为、领域行为、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攻击行为（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之间的攻击斗争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）、防御行为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（往往发生在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动物之间）、繁殖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、节律行为、社群行为。</a:t>
            </a:r>
            <a:endParaRPr lang="en-US" altLang="zh-CN" sz="2800" dirty="0"/>
          </a:p>
        </p:txBody>
      </p:sp>
      <p:sp>
        <p:nvSpPr>
          <p:cNvPr id="3" name="QB_6_AN.1_1#fd886889d.blank?vaa=1&amp;vcp=1&amp;vis=1&amp;pid=6808c8ebd&amp;color=0,0,0&amp;mp=1&amp;vpa=42&amp;vtp=1&amp;vaab=1&amp;bbb=1"/>
          <p:cNvSpPr/>
          <p:nvPr/>
        </p:nvSpPr>
        <p:spPr>
          <a:xfrm>
            <a:off x="9617614" y="152349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同种</a:t>
            </a:r>
            <a:endParaRPr lang="en-US" altLang="zh-CN" sz="2800" dirty="0"/>
          </a:p>
        </p:txBody>
      </p:sp>
      <p:sp>
        <p:nvSpPr>
          <p:cNvPr id="4" name="QB_6_AN.2_1#fd886889d.blank?vaa=1&amp;vcp=1&amp;vis=1&amp;pid=6808c8ebd&amp;color=0,0,0&amp;mp=1&amp;vpa=43&amp;vtp=1&amp;vaab=1&amp;bbb=1"/>
          <p:cNvSpPr/>
          <p:nvPr/>
        </p:nvSpPr>
        <p:spPr>
          <a:xfrm>
            <a:off x="7306214" y="2171192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不同种</a:t>
            </a:r>
            <a:endParaRPr lang="en-US" altLang="zh-CN" sz="2800" dirty="0"/>
          </a:p>
        </p:txBody>
      </p:sp>
      <p:sp>
        <p:nvSpPr>
          <p:cNvPr id="5" name="QB_6_BD.62_1#200cc4bcb?sp=1&amp;vaa=1&amp;vcp=1&amp;vis=1&amp;pid=6808c8ebd&amp;color=0,0,0&amp;vtp=1&amp;vaab=1&amp;bbb=1&amp;hb=1"/>
          <p:cNvSpPr/>
          <p:nvPr/>
        </p:nvSpPr>
        <p:spPr>
          <a:xfrm>
            <a:off x="539496" y="34822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（3）社群行为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特征：群体内部形成一定的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，成员之间有明确的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，有的群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体还形成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6_AN.63_1#200cc4bcb.blank?vaa=1&amp;vcp=1&amp;vis=1&amp;pid=6808c8ebd&amp;color=0,0,0&amp;vpa=44&amp;vtp=1&amp;vaab=1&amp;bbb=1"/>
          <p:cNvSpPr/>
          <p:nvPr/>
        </p:nvSpPr>
        <p:spPr>
          <a:xfrm>
            <a:off x="4817015" y="409949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组织</a:t>
            </a:r>
            <a:endParaRPr lang="en-US" altLang="zh-CN" sz="2800" dirty="0"/>
          </a:p>
        </p:txBody>
      </p:sp>
      <p:sp>
        <p:nvSpPr>
          <p:cNvPr id="7" name="QB_6_AN.64_1#200cc4bcb.blank?vaa=1&amp;vcp=1&amp;vis=1&amp;pid=6808c8ebd&amp;color=0,0,0&amp;vpa=45&amp;vtp=1&amp;vaab=1&amp;bbb=1"/>
          <p:cNvSpPr/>
          <p:nvPr/>
        </p:nvSpPr>
        <p:spPr>
          <a:xfrm>
            <a:off x="9084214" y="409949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分工</a:t>
            </a:r>
            <a:endParaRPr lang="en-US" altLang="zh-CN" sz="2800" dirty="0"/>
          </a:p>
        </p:txBody>
      </p:sp>
      <p:sp>
        <p:nvSpPr>
          <p:cNvPr id="8" name="QB_6_AN.65_1#200cc4bcb.blank?vaa=1&amp;vcp=1&amp;vis=1&amp;pid=6808c8ebd&amp;color=0,0,0&amp;vpa=46&amp;vtp=1&amp;vaab=1&amp;bbb=1"/>
          <p:cNvSpPr/>
          <p:nvPr/>
        </p:nvSpPr>
        <p:spPr>
          <a:xfrm>
            <a:off x="1972214" y="472624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8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66_1#0a52f88e0?sp=1&amp;vaa=1&amp;vcp=1&amp;vis=1&amp;pid=38aefec86&amp;color=0,0,0&amp;vtp=1&amp;vaab=1&amp;bt=1&amp;bbb=1"/>
          <p:cNvSpPr/>
          <p:nvPr/>
        </p:nvSpPr>
        <p:spPr>
          <a:xfrm>
            <a:off x="539496" y="24927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研究动物行为的方法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观察法：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或影响最小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实验法：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在设计的实验条件下进行。</a:t>
            </a:r>
            <a:endParaRPr lang="en-US" altLang="zh-CN" sz="2800" dirty="0"/>
          </a:p>
        </p:txBody>
      </p:sp>
      <p:sp>
        <p:nvSpPr>
          <p:cNvPr id="3" name="QB_5_AN.67_1#0a52f88e0.blank?vaa=1&amp;vcp=1&amp;vis=1&amp;pid=38aefec86&amp;color=0,0,0&amp;vpa=47&amp;vtp=1&amp;vaab=1&amp;bbb=1"/>
          <p:cNvSpPr/>
          <p:nvPr/>
        </p:nvSpPr>
        <p:spPr>
          <a:xfrm>
            <a:off x="1972214" y="3109944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不施加任何影响</a:t>
            </a:r>
            <a:endParaRPr lang="en-US" altLang="zh-CN" sz="2800" dirty="0"/>
          </a:p>
        </p:txBody>
      </p:sp>
      <p:sp>
        <p:nvSpPr>
          <p:cNvPr id="4" name="QB_5_AN.68_1#0a52f88e0.blank?vaa=1&amp;vcp=1&amp;vis=1&amp;pid=38aefec86&amp;color=0,0,0&amp;vpa=48&amp;vtp=1&amp;vaab=1&amp;bbb=1"/>
          <p:cNvSpPr/>
          <p:nvPr/>
        </p:nvSpPr>
        <p:spPr>
          <a:xfrm>
            <a:off x="1972214" y="3736689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施加影响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69_1#ad645a7bf?vaa=1&amp;vcp=1&amp;vis=1&amp;pid=38aefec86&amp;color=0,0,0&amp;vtp=1&amp;vaab=1&amp;bt=1&amp;bbb=1"/>
          <p:cNvSpPr/>
          <p:nvPr/>
        </p:nvSpPr>
        <p:spPr>
          <a:xfrm>
            <a:off x="539496" y="153984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动物在生物圈中的作用</a:t>
            </a:r>
            <a:endParaRPr lang="en-US" altLang="zh-CN" sz="2800" dirty="0"/>
          </a:p>
        </p:txBody>
      </p:sp>
      <p:sp>
        <p:nvSpPr>
          <p:cNvPr id="3" name="QB_6_BD.70_1#b9739ac42?sp=1&amp;vaa=1&amp;vcp=1&amp;vis=1&amp;pid=ad645a7bf&amp;color=0,0,0&amp;vtp=1&amp;vaab=1&amp;bbb=1&amp;hb=1"/>
          <p:cNvSpPr/>
          <p:nvPr/>
        </p:nvSpPr>
        <p:spPr>
          <a:xfrm>
            <a:off x="539496" y="21675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（1）动物是生物圈中的消费者。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直接以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为食的消费者称为植食动物；以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为食的消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费者称为肉食动物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；既能吃植物，也能吃动物的消费者称为杂食动物。</a:t>
            </a:r>
            <a:endParaRPr lang="en-US" altLang="zh-CN" sz="2800" dirty="0"/>
          </a:p>
        </p:txBody>
      </p:sp>
      <p:sp>
        <p:nvSpPr>
          <p:cNvPr id="4" name="QB_6_AN.1_1#b9739ac42.blank?vaa=1&amp;vcp=1&amp;vis=1&amp;pid=ad645a7bf&amp;color=0,0,0&amp;vpa=49&amp;vtp=1&amp;vaab=1&amp;bbb=1"/>
          <p:cNvSpPr/>
          <p:nvPr/>
        </p:nvSpPr>
        <p:spPr>
          <a:xfrm>
            <a:off x="1616614" y="2784760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绿色植物</a:t>
            </a:r>
            <a:endParaRPr lang="en-US" altLang="zh-CN" sz="2800" dirty="0"/>
          </a:p>
        </p:txBody>
      </p:sp>
      <p:sp>
        <p:nvSpPr>
          <p:cNvPr id="5" name="QB_6_AN.2_1#b9739ac42.blank?vaa=1&amp;vcp=1&amp;vis=1&amp;pid=ad645a7bf&amp;color=0,0,0&amp;vpa=50&amp;vtp=1&amp;vaab=1&amp;bbb=1"/>
          <p:cNvSpPr/>
          <p:nvPr/>
        </p:nvSpPr>
        <p:spPr>
          <a:xfrm>
            <a:off x="8373014" y="2784760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其他动物</a:t>
            </a:r>
            <a:endParaRPr lang="en-US" altLang="zh-CN" sz="2800" dirty="0"/>
          </a:p>
        </p:txBody>
      </p:sp>
      <p:sp>
        <p:nvSpPr>
          <p:cNvPr id="6" name="QB_6_BD.73_1#9bb733aaf?vaa=1&amp;vcp=1&amp;vis=1&amp;pid=ad645a7bf&amp;color=0,0,0&amp;vtp=1&amp;vaab=1&amp;bbb=1"/>
          <p:cNvSpPr/>
          <p:nvPr/>
        </p:nvSpPr>
        <p:spPr>
          <a:xfrm>
            <a:off x="539496" y="40901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）动物是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的组成成分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6_AN.3_1#9bb733aaf.blank?vaa=1&amp;vcp=1&amp;vis=1&amp;pid=ad645a7bf&amp;color=0,0,0&amp;vpa=51&amp;vtp=1&amp;vaab=1&amp;bbb=1"/>
          <p:cNvSpPr/>
          <p:nvPr/>
        </p:nvSpPr>
        <p:spPr>
          <a:xfrm>
            <a:off x="2505614" y="403869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食物链</a:t>
            </a:r>
            <a:endParaRPr lang="en-US" altLang="zh-CN" sz="2800" dirty="0"/>
          </a:p>
        </p:txBody>
      </p:sp>
      <p:sp>
        <p:nvSpPr>
          <p:cNvPr id="8" name="P_6_BD#a7ac6fa44?sp=1&amp;vcp=1&amp;vis=1&amp;pid=ad645a7bf&amp;color=0,0,0&amp;vtp=1&amp;vaab=1&amp;bbb=1"/>
          <p:cNvSpPr/>
          <p:nvPr/>
        </p:nvSpPr>
        <p:spPr>
          <a:xfrm>
            <a:off x="539496" y="471179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（3）动物能影响和改变环境。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75_1#bf4ccca0e?vaa=1&amp;vcp=1&amp;vis=1&amp;pid=38aefec86&amp;color=0,0,0&amp;mp=1&amp;vtp=1&amp;vaab=1&amp;bt=1&amp;bbb=1"/>
          <p:cNvSpPr/>
          <p:nvPr/>
        </p:nvSpPr>
        <p:spPr>
          <a:xfrm>
            <a:off x="539496" y="8996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我国的动物资源及保护</a:t>
            </a:r>
            <a:endParaRPr lang="en-US" altLang="zh-CN" sz="2800" dirty="0"/>
          </a:p>
        </p:txBody>
      </p:sp>
      <p:sp>
        <p:nvSpPr>
          <p:cNvPr id="3" name="QB_6_BD.76_1#fb1b999e6?vaa=1&amp;vcp=1&amp;vis=1&amp;pid=bf4ccca0e&amp;color=0,0,0&amp;vtp=1&amp;vaab=1&amp;bbb=1&amp;hb=1"/>
          <p:cNvSpPr/>
          <p:nvPr/>
        </p:nvSpPr>
        <p:spPr>
          <a:xfrm>
            <a:off x="539496" y="152736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（1）我国的脊椎动物有7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500多种，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有许多种闻名世界的特产珍稀动物，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如大熊猫、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扭角羚、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白唇鹿、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、黑颈鹤、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、白鲟、中华鲟等。</a:t>
            </a:r>
            <a:endParaRPr lang="en-US" altLang="zh-CN" sz="2800" dirty="0"/>
          </a:p>
        </p:txBody>
      </p:sp>
      <p:sp>
        <p:nvSpPr>
          <p:cNvPr id="4" name="QB_6_AN.1_1#fb1b999e6.blank?vaa=1&amp;vcp=1&amp;vis=1&amp;pid=bf4ccca0e&amp;color=0,0,0&amp;vpa=52&amp;vtp=1&amp;vaab=1&amp;bbb=1"/>
          <p:cNvSpPr/>
          <p:nvPr/>
        </p:nvSpPr>
        <p:spPr>
          <a:xfrm>
            <a:off x="2327814" y="214458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金丝猴</a:t>
            </a:r>
            <a:endParaRPr lang="en-US" altLang="zh-CN" sz="2800" dirty="0"/>
          </a:p>
        </p:txBody>
      </p:sp>
      <p:sp>
        <p:nvSpPr>
          <p:cNvPr id="5" name="QB_6_AN.2_1#fb1b999e6.blank?vaa=1&amp;vcp=1&amp;vis=1&amp;pid=bf4ccca0e&amp;color=0,0,0&amp;vpa=53&amp;vtp=1&amp;vaab=1&amp;bbb=1"/>
          <p:cNvSpPr/>
          <p:nvPr/>
        </p:nvSpPr>
        <p:spPr>
          <a:xfrm>
            <a:off x="6950614" y="214458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褐马鸡</a:t>
            </a:r>
            <a:endParaRPr lang="en-US" altLang="zh-CN" sz="2800" dirty="0"/>
          </a:p>
        </p:txBody>
      </p:sp>
      <p:sp>
        <p:nvSpPr>
          <p:cNvPr id="6" name="QB_6_AN.3_1#fb1b999e6.blank?vaa=1&amp;vcp=1&amp;vis=1&amp;pid=bf4ccca0e&amp;color=0,0,0&amp;vpa=54&amp;vtp=1&amp;vaab=1&amp;bbb=1"/>
          <p:cNvSpPr/>
          <p:nvPr/>
        </p:nvSpPr>
        <p:spPr>
          <a:xfrm>
            <a:off x="10151014" y="214458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扬子鳄</a:t>
            </a:r>
            <a:endParaRPr lang="en-US" altLang="zh-CN" sz="2800" dirty="0"/>
          </a:p>
        </p:txBody>
      </p:sp>
      <p:sp>
        <p:nvSpPr>
          <p:cNvPr id="7" name="QB_6_BD.80_1#bd1be753c?vaa=1&amp;vcp=1&amp;vis=1&amp;pid=bf4ccca0e&amp;color=0,0,0&amp;vtp=1&amp;vaab=1&amp;bbb=1&amp;hb=1"/>
          <p:cNvSpPr/>
          <p:nvPr/>
        </p:nvSpPr>
        <p:spPr>
          <a:xfrm>
            <a:off x="539496" y="345776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）保护动物多样性需要在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三个层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次上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制订保护战略和采取保护措施。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（3）保护动物多样性，既要保护野生动物资源，更要保护珍稀和濒危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动物。其保护措施包括：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6_AN.4_1#bd1be753c.blank?vaa=1&amp;vcp=1&amp;vis=1&amp;pid=bf4ccca0e&amp;color=0,0,0&amp;vpa=55&amp;vtp=1&amp;vaab=1&amp;bbb=1"/>
          <p:cNvSpPr/>
          <p:nvPr/>
        </p:nvSpPr>
        <p:spPr>
          <a:xfrm>
            <a:off x="4994815" y="342728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遗传物质</a:t>
            </a:r>
            <a:endParaRPr lang="en-US" altLang="zh-CN" sz="2800" dirty="0"/>
          </a:p>
        </p:txBody>
      </p:sp>
      <p:sp>
        <p:nvSpPr>
          <p:cNvPr id="9" name="QB_6_AN.5_1#bd1be753c.blank?vaa=1&amp;vcp=1&amp;vis=1&amp;pid=bf4ccca0e&amp;color=0,0,0&amp;vpa=56&amp;vtp=1&amp;vaab=1&amp;bbb=1"/>
          <p:cNvSpPr/>
          <p:nvPr/>
        </p:nvSpPr>
        <p:spPr>
          <a:xfrm>
            <a:off x="7128414" y="342728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物种</a:t>
            </a:r>
            <a:endParaRPr lang="en-US" altLang="zh-CN" sz="2800" dirty="0"/>
          </a:p>
        </p:txBody>
      </p:sp>
      <p:sp>
        <p:nvSpPr>
          <p:cNvPr id="10" name="QB_6_AN.6_1#bd1be753c.blank?vaa=1&amp;vcp=1&amp;vis=1&amp;pid=bf4ccca0e&amp;color=0,0,0&amp;vpa=57&amp;vtp=1&amp;vaab=1&amp;bbb=1"/>
          <p:cNvSpPr/>
          <p:nvPr/>
        </p:nvSpPr>
        <p:spPr>
          <a:xfrm>
            <a:off x="8550814" y="342728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生态环境</a:t>
            </a:r>
            <a:endParaRPr lang="en-US" altLang="zh-CN" sz="2800" dirty="0"/>
          </a:p>
        </p:txBody>
      </p:sp>
      <p:sp>
        <p:nvSpPr>
          <p:cNvPr id="12" name="QB_6_AN.85_1#bd1be753c.blank?vaa=1&amp;vcp=1&amp;vis=1&amp;pid=bf4ccca0e&amp;color=0,0,0&amp;vpa=58&amp;vtp=1&amp;vaab=1&amp;bbb=1"/>
          <p:cNvSpPr/>
          <p:nvPr/>
        </p:nvSpPr>
        <p:spPr>
          <a:xfrm>
            <a:off x="4461415" y="5349430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就地保护</a:t>
            </a:r>
            <a:endParaRPr lang="en-US" altLang="zh-CN" sz="2800" dirty="0"/>
          </a:p>
        </p:txBody>
      </p:sp>
      <p:sp>
        <p:nvSpPr>
          <p:cNvPr id="13" name="QB_6_AN.86_1#bd1be753c.blank?vaa=1&amp;vcp=1&amp;vis=1&amp;pid=bf4ccca0e&amp;color=0,0,0&amp;vpa=59&amp;vtp=1&amp;vaab=1&amp;bbb=1"/>
          <p:cNvSpPr/>
          <p:nvPr/>
        </p:nvSpPr>
        <p:spPr>
          <a:xfrm>
            <a:off x="6595014" y="5349430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易地保护</a:t>
            </a:r>
            <a:endParaRPr lang="en-US" altLang="zh-CN" sz="2800" dirty="0"/>
          </a:p>
        </p:txBody>
      </p:sp>
      <p:sp>
        <p:nvSpPr>
          <p:cNvPr id="14" name="QB_6_AN.87_1#bd1be753c.blank?vaa=1&amp;vcp=1&amp;vis=1&amp;pid=bf4ccca0e&amp;color=0,0,0&amp;vpa=60&amp;vtp=1&amp;vaab=1&amp;bbb=1"/>
          <p:cNvSpPr/>
          <p:nvPr/>
        </p:nvSpPr>
        <p:spPr>
          <a:xfrm>
            <a:off x="8728614" y="5349430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法制教育和管理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88_1#90e401d2d?sp=1&amp;vaa=1&amp;vcp=1&amp;vis=1&amp;pid=38aefec86&amp;color=0,0,0&amp;vtp=1&amp;vaab=1&amp;bt=1&amp;bbb=1"/>
          <p:cNvSpPr/>
          <p:nvPr/>
        </p:nvSpPr>
        <p:spPr>
          <a:xfrm>
            <a:off x="539496" y="224478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微生物的分类</a:t>
            </a:r>
            <a:endParaRPr lang="en-US" altLang="zh-CN" sz="2800" dirty="0"/>
          </a:p>
        </p:txBody>
      </p:sp>
      <p:graphicFrame>
        <p:nvGraphicFramePr>
          <p:cNvPr id="21" name="QB_5_BD.88_2#90e401d2d?colgroup=4,12,5,6&amp;vaa=1&amp;vcp=1&amp;vis=1&amp;pid=38aefec8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0106784"/>
              </p:ext>
            </p:extLst>
          </p:nvPr>
        </p:nvGraphicFramePr>
        <p:xfrm>
          <a:off x="539496" y="2926397"/>
          <a:ext cx="11064240" cy="1673480"/>
        </p:xfrm>
        <a:graphic>
          <a:graphicData uri="http://schemas.openxmlformats.org/drawingml/2006/table">
            <a:tbl>
              <a:tblPr/>
              <a:tblGrid>
                <a:gridCol w="1691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0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12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591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形态结构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生殖方式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392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病毒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个体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：①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：②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活细胞内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自我复制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B_5_AN.89_1#90e401d2d.blank?vaa=1&amp;vcp=1&amp;vis=1&amp;pid=38aefec86&amp;color=0,0,0&amp;vpa=61&amp;vtp=1&amp;vaab=1&amp;bbb=1"/>
          <p:cNvSpPr/>
          <p:nvPr/>
        </p:nvSpPr>
        <p:spPr>
          <a:xfrm>
            <a:off x="3735855" y="3475990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无细胞结构</a:t>
            </a:r>
            <a:endParaRPr lang="en-US" altLang="zh-CN" sz="2800" dirty="0"/>
          </a:p>
        </p:txBody>
      </p:sp>
      <p:sp>
        <p:nvSpPr>
          <p:cNvPr id="5" name="QB_5_AN.90_1#90e401d2d.blank?vaa=1&amp;vcp=1&amp;vis=1&amp;pid=38aefec86&amp;color=0,0,0&amp;vpa=62&amp;vtp=1&amp;vaab=1&amp;bbb=1"/>
          <p:cNvSpPr/>
          <p:nvPr/>
        </p:nvSpPr>
        <p:spPr>
          <a:xfrm>
            <a:off x="3735855" y="4014724"/>
            <a:ext cx="3103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蛋白质外壳、核酸</a:t>
            </a:r>
            <a:endParaRPr lang="en-US" altLang="zh-CN" sz="2800" dirty="0"/>
          </a:p>
        </p:txBody>
      </p:sp>
      <p:sp>
        <p:nvSpPr>
          <p:cNvPr id="6" name="QB_5_AN.91_1#90e401d2d.blank?vaa=1&amp;vcp=1&amp;vis=1&amp;pid=38aefec86&amp;color=0,0,0&amp;vpa=63&amp;vtp=1&amp;vaab=1&amp;bbb=1"/>
          <p:cNvSpPr/>
          <p:nvPr/>
        </p:nvSpPr>
        <p:spPr>
          <a:xfrm>
            <a:off x="7469653" y="3475990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寄生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QB_5_BD.92_1#90e401d2d?colgroup=4,13,4,6&amp;vaa=1&amp;vcp=1&amp;vis=1&amp;pid=38aefec8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2681921"/>
              </p:ext>
            </p:extLst>
          </p:nvPr>
        </p:nvGraphicFramePr>
        <p:xfrm>
          <a:off x="539496" y="1539144"/>
          <a:ext cx="11082528" cy="4484308"/>
        </p:xfrm>
        <a:graphic>
          <a:graphicData uri="http://schemas.openxmlformats.org/drawingml/2006/table">
            <a:tbl>
              <a:tblPr/>
              <a:tblGrid>
                <a:gridCol w="1783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20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105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688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形态结构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生殖方式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6092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个体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：④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基本结构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：⑤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</a:t>
                      </a:r>
                      <a:endParaRPr lang="en-US" altLang="zh-CN" sz="12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特殊结构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寄生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腐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少数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⑦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⑧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88656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真菌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个体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⑩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⑪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5_AN.93_1#90e401d2d.blank?vaa=1&amp;vcp=1&amp;vis=1&amp;pid=38aefec86&amp;color=0,0,0&amp;mp=1&amp;vpa=64&amp;vtp=1&amp;vaab=1&amp;bbb=1"/>
          <p:cNvSpPr/>
          <p:nvPr/>
        </p:nvSpPr>
        <p:spPr>
          <a:xfrm>
            <a:off x="3827294" y="2091023"/>
            <a:ext cx="2392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微小，单细胞</a:t>
            </a:r>
            <a:endParaRPr lang="en-US" altLang="zh-CN" sz="2800" dirty="0"/>
          </a:p>
        </p:txBody>
      </p:sp>
      <p:sp>
        <p:nvSpPr>
          <p:cNvPr id="4" name="QB_5_AN.94_1#90e401d2d.blank?vaa=1&amp;vcp=1&amp;vis=1&amp;pid=38aefec86&amp;color=0,0,0&amp;mp=1&amp;vpa=65&amp;vtp=1&amp;vaab=1&amp;bbb=1&amp;hb=1"/>
          <p:cNvSpPr/>
          <p:nvPr/>
        </p:nvSpPr>
        <p:spPr>
          <a:xfrm>
            <a:off x="2394576" y="2649823"/>
            <a:ext cx="4893056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细胞膜、细胞质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、遗传物质</a:t>
            </a:r>
            <a:endParaRPr lang="en-US" altLang="zh-CN" sz="2800" dirty="0"/>
          </a:p>
        </p:txBody>
      </p:sp>
      <p:sp>
        <p:nvSpPr>
          <p:cNvPr id="5" name="QB_5_AN.95_1#90e401d2d.blank?vaa=1&amp;vcp=1&amp;vis=1&amp;pid=38aefec86&amp;color=0,0,0&amp;mp=1&amp;vpa=66&amp;vtp=1&amp;vaab=1&amp;bbb=1"/>
          <p:cNvSpPr/>
          <p:nvPr/>
        </p:nvSpPr>
        <p:spPr>
          <a:xfrm>
            <a:off x="4538494" y="3747357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荚膜、鞭毛</a:t>
            </a:r>
            <a:endParaRPr lang="en-US" altLang="zh-CN" sz="2800" dirty="0"/>
          </a:p>
        </p:txBody>
      </p:sp>
      <p:sp>
        <p:nvSpPr>
          <p:cNvPr id="6" name="QB_5_AN.96_1#90e401d2d.blank?vaa=1&amp;vcp=1&amp;vis=1&amp;pid=38aefec86&amp;color=0,0,0&amp;mp=1&amp;vpa=67&amp;vtp=1&amp;vaab=1&amp;bbb=1"/>
          <p:cNvSpPr/>
          <p:nvPr/>
        </p:nvSpPr>
        <p:spPr>
          <a:xfrm>
            <a:off x="7780551" y="3467957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自养</a:t>
            </a:r>
            <a:endParaRPr lang="en-US" altLang="zh-CN" sz="2800" dirty="0"/>
          </a:p>
        </p:txBody>
      </p:sp>
      <p:sp>
        <p:nvSpPr>
          <p:cNvPr id="7" name="QB_5_AN.97_1#90e401d2d.blank?vaa=1&amp;vcp=1&amp;vis=1&amp;pid=38aefec86&amp;color=0,0,0&amp;mp=1&amp;vpa=68&amp;vtp=1&amp;vaab=1&amp;bbb=1"/>
          <p:cNvSpPr/>
          <p:nvPr/>
        </p:nvSpPr>
        <p:spPr>
          <a:xfrm>
            <a:off x="9591063" y="2909157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分裂生殖</a:t>
            </a:r>
            <a:endParaRPr lang="en-US" altLang="zh-CN" sz="2800" dirty="0"/>
          </a:p>
        </p:txBody>
      </p:sp>
      <p:sp>
        <p:nvSpPr>
          <p:cNvPr id="8" name="QB_5_AN.98_1#90e401d2d.blank?vaa=1&amp;vcp=1&amp;vis=1&amp;pid=38aefec86&amp;color=0,0,0&amp;mp=1&amp;vpa=69&amp;vtp=1&amp;vaab=1&amp;bbb=1"/>
          <p:cNvSpPr/>
          <p:nvPr/>
        </p:nvSpPr>
        <p:spPr>
          <a:xfrm>
            <a:off x="3827294" y="4342797"/>
            <a:ext cx="2747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单细胞或多细胞</a:t>
            </a:r>
            <a:endParaRPr lang="en-US" altLang="zh-CN" sz="2800" dirty="0"/>
          </a:p>
        </p:txBody>
      </p:sp>
      <p:sp>
        <p:nvSpPr>
          <p:cNvPr id="9" name="QB_5_AN.99_1#90e401d2d.blank?vaa=1&amp;vcp=1&amp;vis=1&amp;pid=38aefec86&amp;color=0,0,0&amp;mp=1&amp;vpa=70&amp;vtp=1&amp;vaab=1&amp;bbb=1&amp;hb=1"/>
          <p:cNvSpPr/>
          <p:nvPr/>
        </p:nvSpPr>
        <p:spPr>
          <a:xfrm>
            <a:off x="7414632" y="4622197"/>
            <a:ext cx="1683512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寄生、腐生</a:t>
            </a:r>
            <a:endParaRPr lang="en-US" altLang="zh-CN" sz="2800" dirty="0"/>
          </a:p>
        </p:txBody>
      </p:sp>
      <p:sp>
        <p:nvSpPr>
          <p:cNvPr id="10" name="QB_5_AN.100_1#90e401d2d.blank?vaa=1&amp;vcp=1&amp;vis=1&amp;pid=38aefec86&amp;color=0,0,0&amp;mp=1&amp;vpa=71&amp;vtp=1&amp;vaab=1&amp;bbb=1&amp;hb=1"/>
          <p:cNvSpPr/>
          <p:nvPr/>
        </p:nvSpPr>
        <p:spPr>
          <a:xfrm>
            <a:off x="9225144" y="4622197"/>
            <a:ext cx="2341880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出芽生殖、孢子生殖</a:t>
            </a:r>
            <a:endParaRPr lang="en-US" altLang="zh-CN" sz="2800" dirty="0"/>
          </a:p>
        </p:txBody>
      </p:sp>
      <p:sp>
        <p:nvSpPr>
          <p:cNvPr id="2" name="QB_5_BD.92_1#90e401d2d?colgroup=4,13,4,6&amp;vaa=1&amp;vcp=1&amp;vis=1&amp;pid=38aefec86&amp;color=0,0,0&amp;mp=1&amp;vtp=1&amp;vaab=1&amp;bt=1&amp;bbb=1">
            <a:extLst>
              <a:ext uri="{FF2B5EF4-FFF2-40B4-BE49-F238E27FC236}">
                <a16:creationId xmlns:a16="http://schemas.microsoft.com/office/drawing/2014/main" id="{86F65FF2-0B56-CD4D-F6D4-3BF397E31305}"/>
              </a:ext>
            </a:extLst>
          </p:cNvPr>
          <p:cNvSpPr txBox="1"/>
          <p:nvPr/>
        </p:nvSpPr>
        <p:spPr>
          <a:xfrm>
            <a:off x="10903879" y="83073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848ac4ce5.fixed?vcp=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1_BD#848ac4ce5.fixed?vcp=1&amp;color=0,0,0&amp;vtp=1&amp;vaab=1&amp;bbb=1"/>
          <p:cNvSpPr/>
          <p:nvPr/>
        </p:nvSpPr>
        <p:spPr>
          <a:xfrm>
            <a:off x="265176" y="29900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中考基础过关</a:t>
            </a:r>
            <a:endParaRPr lang="en-US" altLang="zh-CN" sz="44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604634ff1?sp=1&amp;vcp=1&amp;pid=38aefec86&amp;color=0,0,0&amp;vtp=1&amp;vaab=1&amp;bt=1&amp;bb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微生物与人类的关系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（1）有些微生物使人患病，如艾滋病病毒、痢疾杆菌、黄曲霉等。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（2）微生物被广泛用于食品生产，酵母菌在食品和发酵工业中被广泛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利用；蘑菇、木耳、灵芝等真菌可以直接食用或制药。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（3）微生物在医药工业中应用广泛，如青霉素和头孢霉素是相应的真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菌产生的抗生素。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（4）除食品和医药工业外，微生物在氨基酸、有机酸、酶制剂、菌肥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的生产方面也得到广泛应用。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bcd940d46?vcp=1&amp;pid=e120976db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识图分析</a:t>
            </a:r>
            <a:endParaRPr lang="en-US" altLang="zh-CN" sz="3200" dirty="0"/>
          </a:p>
        </p:txBody>
      </p:sp>
      <p:pic>
        <p:nvPicPr>
          <p:cNvPr id="3" name="QO_5_BD.101_1#ae772a51d?htil=1&amp;vaa=1&amp;vcp=1&amp;vis=1&amp;pid=bcd940d4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412993"/>
            <a:ext cx="5422392" cy="195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101_2#ae772a51d?htil=1&amp;vaa=1&amp;vcp=1&amp;vis=1&amp;pid=bcd940d46&amp;color=0,0,0&amp;vtp=1&amp;vaab=1&amp;bbb=1"/>
          <p:cNvSpPr/>
          <p:nvPr/>
        </p:nvSpPr>
        <p:spPr>
          <a:xfrm>
            <a:off x="539496" y="1275833"/>
            <a:ext cx="55595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据图分析：</a:t>
            </a:r>
            <a:endParaRPr lang="en-US" altLang="zh-CN" sz="2800" dirty="0"/>
          </a:p>
        </p:txBody>
      </p:sp>
      <p:sp>
        <p:nvSpPr>
          <p:cNvPr id="5" name="QB_6_BD.102_1#e14002ad1?htil=1&amp;vaa=1&amp;vcp=1&amp;vis=1&amp;pid=ae772a51d&amp;color=0,0,0&amp;vtp=1&amp;vaab=1&amp;bbb=1&amp;hb=1"/>
          <p:cNvSpPr/>
          <p:nvPr/>
        </p:nvSpPr>
        <p:spPr>
          <a:xfrm>
            <a:off x="539496" y="1908029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当我们从桌上端起一杯茶时，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肱二头肌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，肱三头肌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6_AN.103_1#e14002ad1.blank?vaa=1&amp;vcp=1&amp;vis=1&amp;pid=ae772a51d&amp;color=0,0,0&amp;vpa=72&amp;vtp=1&amp;vaab=1&amp;bbb=1"/>
          <p:cNvSpPr/>
          <p:nvPr/>
        </p:nvSpPr>
        <p:spPr>
          <a:xfrm>
            <a:off x="1972214" y="250429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收缩</a:t>
            </a:r>
            <a:endParaRPr lang="en-US" altLang="zh-CN" sz="2800" dirty="0"/>
          </a:p>
        </p:txBody>
      </p:sp>
      <p:sp>
        <p:nvSpPr>
          <p:cNvPr id="7" name="QB_6_AN.104_1#e14002ad1.blank?vaa=1&amp;vcp=1&amp;vis=1&amp;pid=ae772a51d&amp;color=0,0,0&amp;vpa=73&amp;vtp=1&amp;vaab=1&amp;bbb=1"/>
          <p:cNvSpPr/>
          <p:nvPr/>
        </p:nvSpPr>
        <p:spPr>
          <a:xfrm>
            <a:off x="4817015" y="250429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舒张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05_1#41faa2e4b?htil=2&amp;vaa=1&amp;vcp=1&amp;vis=1&amp;pid=ae772a51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240536"/>
            <a:ext cx="5422392" cy="195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105_2#41faa2e4b?htil=2&amp;vaa=1&amp;vcp=1&amp;vis=1&amp;pid=ae772a51d&amp;color=0,0,0&amp;mp=1&amp;vtp=1&amp;vaab=1&amp;bt=1&amp;bbb=1&amp;hb=1&amp;hs=1"/>
          <p:cNvSpPr/>
          <p:nvPr/>
        </p:nvSpPr>
        <p:spPr>
          <a:xfrm>
            <a:off x="539496" y="1222248"/>
            <a:ext cx="5559552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）图三中与关节的牢固性有关的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结构有［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填序号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）及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填结构名称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）；与关节的灵活性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有关的结构有［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］（填序号）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及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1_1#41faa2e4b.blank?vaa=1&amp;vcp=1&amp;vis=1&amp;pid=ae772a51d&amp;color=0,0,0&amp;mp=1&amp;vpa=74&amp;vtp=1&amp;vaab=1"/>
          <p:cNvSpPr/>
          <p:nvPr/>
        </p:nvSpPr>
        <p:spPr>
          <a:xfrm>
            <a:off x="1972214" y="1839468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⑧</a:t>
            </a:r>
            <a:endParaRPr lang="en-US" altLang="zh-CN" sz="2800" dirty="0"/>
          </a:p>
        </p:txBody>
      </p:sp>
      <p:sp>
        <p:nvSpPr>
          <p:cNvPr id="5" name="QB_6_AN.2_1#41faa2e4b.blank?vaa=1&amp;vcp=1&amp;vis=1&amp;pid=ae772a51d&amp;color=0,0,0&amp;mp=1&amp;vpa=75&amp;vtp=1&amp;vaab=1&amp;bbb=1"/>
          <p:cNvSpPr/>
          <p:nvPr/>
        </p:nvSpPr>
        <p:spPr>
          <a:xfrm>
            <a:off x="5083715" y="1839468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韧带</a:t>
            </a:r>
            <a:endParaRPr lang="en-US" altLang="zh-CN" sz="2800" dirty="0"/>
          </a:p>
        </p:txBody>
      </p:sp>
      <p:sp>
        <p:nvSpPr>
          <p:cNvPr id="6" name="QB_6_AN.3_1#41faa2e4b.blank?vaa=1&amp;vcp=1&amp;vis=1&amp;pid=ae772a51d&amp;color=0,0,0&amp;mp=1&amp;vpa=76&amp;vtp=1&amp;vaab=1&amp;bbb=1"/>
          <p:cNvSpPr/>
          <p:nvPr/>
        </p:nvSpPr>
        <p:spPr>
          <a:xfrm>
            <a:off x="3039014" y="3134868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⑨⑩</a:t>
            </a:r>
            <a:endParaRPr lang="en-US" altLang="zh-CN" sz="2800" dirty="0"/>
          </a:p>
        </p:txBody>
      </p:sp>
      <p:sp>
        <p:nvSpPr>
          <p:cNvPr id="7" name="QB_6_AN.4_1#41faa2e4b.blank?vaa=1&amp;vcp=1&amp;vis=1&amp;pid=ae772a51d&amp;color=0,0,0&amp;mp=1&amp;vpa=77&amp;vtp=1&amp;vaab=1&amp;bbb=1"/>
          <p:cNvSpPr/>
          <p:nvPr/>
        </p:nvSpPr>
        <p:spPr>
          <a:xfrm>
            <a:off x="905415" y="3761613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关节腔内的滑液</a:t>
            </a:r>
            <a:endParaRPr lang="en-US" altLang="zh-CN" sz="2800" dirty="0"/>
          </a:p>
        </p:txBody>
      </p:sp>
      <p:sp>
        <p:nvSpPr>
          <p:cNvPr id="8" name="QB_6_BD.110_1#4b8506677?vaa=1&amp;vcp=1&amp;vis=1&amp;pid=ae772a51d&amp;color=0,0,0&amp;vtp=1&amp;vaab=1&amp;bbb=1&amp;hb=1&amp;hs=1"/>
          <p:cNvSpPr/>
          <p:nvPr/>
        </p:nvSpPr>
        <p:spPr>
          <a:xfrm>
            <a:off x="539496" y="44286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构成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，附着在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骨上。在生物体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结构层次上，它属于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，在运动中的作用是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6_AN.111_1#4b8506677.blank?vaa=1&amp;vcp=1&amp;vis=1&amp;pid=ae772a51d&amp;color=0,0,0&amp;vpa=78&amp;vtp=1&amp;vaab=1&amp;bbb=1"/>
          <p:cNvSpPr/>
          <p:nvPr/>
        </p:nvSpPr>
        <p:spPr>
          <a:xfrm>
            <a:off x="1438815" y="439820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肌腱</a:t>
            </a:r>
            <a:endParaRPr lang="en-US" altLang="zh-CN" sz="2800" dirty="0"/>
          </a:p>
        </p:txBody>
      </p:sp>
      <p:sp>
        <p:nvSpPr>
          <p:cNvPr id="10" name="QB_6_AN.112_1#4b8506677.blank?vaa=1&amp;vcp=1&amp;vis=1&amp;pid=ae772a51d&amp;color=0,0,0&amp;vpa=79&amp;vtp=1&amp;vaab=1&amp;bbb=1"/>
          <p:cNvSpPr/>
          <p:nvPr/>
        </p:nvSpPr>
        <p:spPr>
          <a:xfrm>
            <a:off x="2861214" y="439820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肌腹</a:t>
            </a:r>
            <a:endParaRPr lang="en-US" altLang="zh-CN" sz="2800" dirty="0"/>
          </a:p>
        </p:txBody>
      </p:sp>
      <p:sp>
        <p:nvSpPr>
          <p:cNvPr id="11" name="QB_6_AN.113_1#4b8506677.blank?vaa=1&amp;vcp=1&amp;vis=1&amp;pid=ae772a51d&amp;color=0,0,0&amp;vpa=80&amp;vtp=1&amp;vaab=1&amp;bbb=1"/>
          <p:cNvSpPr/>
          <p:nvPr/>
        </p:nvSpPr>
        <p:spPr>
          <a:xfrm>
            <a:off x="4639215" y="439820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骨骼肌</a:t>
            </a:r>
            <a:endParaRPr lang="en-US" altLang="zh-CN" sz="2800" dirty="0"/>
          </a:p>
        </p:txBody>
      </p:sp>
      <p:sp>
        <p:nvSpPr>
          <p:cNvPr id="12" name="QB_6_AN.114_1#4b8506677.blank?vaa=1&amp;vcp=1&amp;vis=1&amp;pid=ae772a51d&amp;color=0,0,0&amp;vpa=81&amp;vtp=1&amp;vaab=1&amp;bbb=1"/>
          <p:cNvSpPr/>
          <p:nvPr/>
        </p:nvSpPr>
        <p:spPr>
          <a:xfrm>
            <a:off x="7484014" y="439820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不同的</a:t>
            </a:r>
            <a:endParaRPr lang="en-US" altLang="zh-CN" sz="2800" dirty="0"/>
          </a:p>
        </p:txBody>
      </p:sp>
      <p:sp>
        <p:nvSpPr>
          <p:cNvPr id="13" name="QB_6_AN.115_1#4b8506677.blank?vaa=1&amp;vcp=1&amp;vis=1&amp;pid=ae772a51d&amp;color=0,0,0&amp;vpa=82&amp;vtp=1&amp;vaab=1&amp;bbb=1"/>
          <p:cNvSpPr/>
          <p:nvPr/>
        </p:nvSpPr>
        <p:spPr>
          <a:xfrm>
            <a:off x="3750215" y="502494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器官</a:t>
            </a:r>
            <a:endParaRPr lang="en-US" altLang="zh-CN" sz="2800" dirty="0"/>
          </a:p>
        </p:txBody>
      </p:sp>
      <p:sp>
        <p:nvSpPr>
          <p:cNvPr id="14" name="QB_6_AN.116_1#4b8506677.blank?vaa=1&amp;vcp=1&amp;vis=1&amp;pid=ae772a51d&amp;color=0,0,0&amp;vpa=83&amp;vtp=1&amp;vaab=1&amp;bbb=1"/>
          <p:cNvSpPr/>
          <p:nvPr/>
        </p:nvSpPr>
        <p:spPr>
          <a:xfrm>
            <a:off x="8017414" y="502494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牵拉骨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3760023f?vcp=1&amp;pid=e120976db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实验突破</a:t>
            </a:r>
            <a:endParaRPr lang="en-US" altLang="zh-CN" sz="3200" dirty="0"/>
          </a:p>
        </p:txBody>
      </p:sp>
      <p:pic>
        <p:nvPicPr>
          <p:cNvPr id="3" name="QO_5_BD.117_1#87434ade1?htil=3&amp;vaa=1&amp;vcp=1&amp;vis=1&amp;pid=13760023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0487" y="1285528"/>
            <a:ext cx="5422392" cy="170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117_2#87434ade1?htil=3&amp;sp=1&amp;vaa=1&amp;vcp=1&amp;vis=1&amp;pid=13760023f&amp;color=0,0,0&amp;vtp=1&amp;vaab=1&amp;bbb=1&amp;hs=1"/>
          <p:cNvSpPr/>
          <p:nvPr/>
        </p:nvSpPr>
        <p:spPr>
          <a:xfrm>
            <a:off x="539496" y="1267240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探究实验：蚂蚁的通讯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实验设计如图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sp>
        <p:nvSpPr>
          <p:cNvPr id="5" name="QB_6_BD.118_1#f68a8fd2e?htil=3&amp;vaa=1&amp;vcp=1&amp;vis=1&amp;pid=87434ade1&amp;color=0,0,0&amp;vtp=1&amp;vaab=1&amp;bbb=1&amp;hb=1&amp;hs=1"/>
          <p:cNvSpPr/>
          <p:nvPr/>
        </p:nvSpPr>
        <p:spPr>
          <a:xfrm>
            <a:off x="539496" y="2542839"/>
            <a:ext cx="55595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）实验用的蚂蚁主要来自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endParaRPr lang="en-US" altLang="zh-CN" sz="2800" dirty="0"/>
          </a:p>
        </p:txBody>
      </p:sp>
      <p:sp>
        <p:nvSpPr>
          <p:cNvPr id="6" name="QB_6_AN.119_1#f68a8fd2e.blank?vaa=1&amp;vcp=1&amp;vis=1&amp;pid=87434ade1&amp;color=0,0,0&amp;vpa=84&amp;vtp=1&amp;vaab=1&amp;bbb=1"/>
          <p:cNvSpPr/>
          <p:nvPr/>
        </p:nvSpPr>
        <p:spPr>
          <a:xfrm>
            <a:off x="4994815" y="249140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同一</a:t>
            </a:r>
            <a:endParaRPr lang="en-US" altLang="zh-CN" sz="2800" dirty="0"/>
          </a:p>
        </p:txBody>
      </p:sp>
      <p:sp>
        <p:nvSpPr>
          <p:cNvPr id="7" name="QB_6_BD.118_1#f68a8fd2e?htil=3&amp;vaa=1&amp;vcp=1&amp;vis=1&amp;pid=87434ade1&amp;color=0,0,0&amp;vtp=1&amp;vaab=1&amp;bbb=1&amp;hb=1&amp;hs=1">
            <a:extLst>
              <a:ext uri="{FF2B5EF4-FFF2-40B4-BE49-F238E27FC236}">
                <a16:creationId xmlns:a16="http://schemas.microsoft.com/office/drawing/2014/main" id="{DD9AC347-F2B8-B158-439E-AB0FC593C06E}"/>
              </a:ext>
            </a:extLst>
          </p:cNvPr>
          <p:cNvSpPr/>
          <p:nvPr/>
        </p:nvSpPr>
        <p:spPr>
          <a:xfrm>
            <a:off x="539995" y="3164504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蚁穴，同时将这些受惊的蚂蚁饲养一段时间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20_1#d4c587447?htil=4&amp;vaa=1&amp;vcp=1&amp;vis=1&amp;pid=87434ade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1564386"/>
            <a:ext cx="5422392" cy="170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120_2#d4c587447?htil=4&amp;vaa=1&amp;vcp=1&amp;vis=1&amp;pid=87434ade1&amp;color=0,0,0&amp;mp=1&amp;vtp=1&amp;vaab=1&amp;bt=1&amp;bbb=1&amp;hb=1&amp;hs=1"/>
          <p:cNvSpPr/>
          <p:nvPr/>
        </p:nvSpPr>
        <p:spPr>
          <a:xfrm>
            <a:off x="539496" y="1546098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）为了使蚂蚁在木条上留下的气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味存在时间较长，应选择粗糙一些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的木条;蚂蚁爬行的路线一般不会是</a:t>
            </a:r>
            <a:endParaRPr lang="en-US" altLang="zh-CN" sz="2800" dirty="0"/>
          </a:p>
        </p:txBody>
      </p:sp>
      <p:sp>
        <p:nvSpPr>
          <p:cNvPr id="4" name="QB_6_AN.1_1#d4c587447.blank?vaa=1&amp;vcp=1&amp;vis=1&amp;pid=87434ade1&amp;color=0,0,0&amp;mp=1&amp;vpa=85&amp;vtp=1&amp;vaab=1"/>
          <p:cNvSpPr/>
          <p:nvPr/>
        </p:nvSpPr>
        <p:spPr>
          <a:xfrm>
            <a:off x="8017914" y="341058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</a:t>
            </a:r>
            <a:endParaRPr lang="en-US" altLang="zh-CN" sz="2800" dirty="0"/>
          </a:p>
        </p:txBody>
      </p:sp>
      <p:sp>
        <p:nvSpPr>
          <p:cNvPr id="5" name="QB_6_BD.122_1#3978027d7?vaa=1&amp;vcp=1&amp;vis=1&amp;pid=87434ade1&amp;color=0,0,0&amp;vtp=1&amp;vaab=1&amp;bbb=1&amp;hb=1&amp;hs=1"/>
          <p:cNvSpPr/>
          <p:nvPr/>
        </p:nvSpPr>
        <p:spPr>
          <a:xfrm>
            <a:off x="539496" y="4091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）实验过程中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直接用手移动木条，否则会破坏蚂蚁留下的有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气味物质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6_AN.123_1#3978027d7.blank?vaa=1&amp;vcp=1&amp;vis=1&amp;pid=87434ade1&amp;color=0,0,0&amp;vpa=86&amp;vtp=1&amp;vaab=1&amp;bbb=1"/>
          <p:cNvSpPr/>
          <p:nvPr/>
        </p:nvSpPr>
        <p:spPr>
          <a:xfrm>
            <a:off x="3216815" y="406101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不能</a:t>
            </a:r>
            <a:endParaRPr lang="en-US" altLang="zh-CN" sz="2800" dirty="0"/>
          </a:p>
        </p:txBody>
      </p:sp>
      <p:sp>
        <p:nvSpPr>
          <p:cNvPr id="7" name="QB_6_BD.120_2#d4c587447?htil=4&amp;vaa=1&amp;vcp=1&amp;vis=1&amp;pid=87434ade1&amp;color=0,0,0&amp;mp=1&amp;vtp=1&amp;vaab=1&amp;bt=1&amp;bbb=1&amp;hb=1&amp;hs=1">
            <a:extLst>
              <a:ext uri="{FF2B5EF4-FFF2-40B4-BE49-F238E27FC236}">
                <a16:creationId xmlns:a16="http://schemas.microsoft.com/office/drawing/2014/main" id="{01590BE9-5A87-4D82-6C6B-85FBBD0B4E78}"/>
              </a:ext>
            </a:extLst>
          </p:cNvPr>
          <p:cNvSpPr/>
          <p:nvPr/>
        </p:nvSpPr>
        <p:spPr>
          <a:xfrm>
            <a:off x="539995" y="3462020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直线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为了使蚂蚁尽快寻找到食物，要选择比较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的木条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24_1#f84f46daa?htil=5&amp;vaa=1&amp;vcp=1&amp;vis=1&amp;pid=87434ade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0487" y="1558131"/>
            <a:ext cx="5422392" cy="170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124_2#f84f46daa?htil=5&amp;sp=1&amp;vaa=1&amp;vcp=1&amp;vis=1&amp;pid=87434ade1&amp;color=0,0,0&amp;vtp=1&amp;vaab=1&amp;bt=1&amp;bbb=1&amp;hb=1&amp;hs=1"/>
          <p:cNvSpPr/>
          <p:nvPr/>
        </p:nvSpPr>
        <p:spPr>
          <a:xfrm>
            <a:off x="539496" y="1539843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（4）实验现象：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蚂蚁一开始在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岛和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岛间来回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移动，没有蚂蚁去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岛，若将连接</a:t>
            </a:r>
            <a:endParaRPr lang="en-US" altLang="zh-CN" sz="2800" dirty="0"/>
          </a:p>
        </p:txBody>
      </p:sp>
      <p:sp>
        <p:nvSpPr>
          <p:cNvPr id="4" name="QB_6_AN.1_1#f84f46daa.blank?vaa=1&amp;vcp=1&amp;vis=1&amp;pid=87434ade1&amp;color=0,0,0&amp;vpa=87&amp;vtp=1&amp;vaab=1"/>
          <p:cNvSpPr/>
          <p:nvPr/>
        </p:nvSpPr>
        <p:spPr>
          <a:xfrm>
            <a:off x="2658014" y="21570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B_6_AN.2_1#f84f46daa.blank?vaa=1&amp;vcp=1&amp;vis=1&amp;pid=87434ade1&amp;color=0,0,0&amp;vpa=88&amp;vtp=1&amp;vaab=1"/>
          <p:cNvSpPr/>
          <p:nvPr/>
        </p:nvSpPr>
        <p:spPr>
          <a:xfrm>
            <a:off x="3902615" y="21570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B_6_AN.3_1#f84f46daa.blank?vaa=1&amp;vcp=1&amp;vis=1&amp;pid=87434ade1&amp;color=0,0,0&amp;vpa=89&amp;vtp=1&amp;vaab=1"/>
          <p:cNvSpPr/>
          <p:nvPr/>
        </p:nvSpPr>
        <p:spPr>
          <a:xfrm>
            <a:off x="3356515" y="278380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B_6_AN.4_1#f84f46daa.blank?vaa=1&amp;vcp=1&amp;vis=1&amp;pid=87434ade1&amp;color=0,0,0&amp;vpa=90&amp;vtp=1&amp;vaab=1"/>
          <p:cNvSpPr/>
          <p:nvPr/>
        </p:nvSpPr>
        <p:spPr>
          <a:xfrm>
            <a:off x="7482428" y="343309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B_6_AN.5_1#f84f46daa.blank?vaa=1&amp;vcp=1&amp;vis=1&amp;pid=87434ade1&amp;color=0,0,0&amp;vpa=91&amp;vtp=1&amp;vaab=1"/>
          <p:cNvSpPr/>
          <p:nvPr/>
        </p:nvSpPr>
        <p:spPr>
          <a:xfrm>
            <a:off x="10517728" y="343309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B_6_AN.6_1#f84f46daa.blank?vaa=1&amp;vcp=1&amp;vis=1&amp;pid=87434ade1&amp;color=0,0,0&amp;vpa=92&amp;vtp=1&amp;vaab=1&amp;bbb=1"/>
          <p:cNvSpPr/>
          <p:nvPr/>
        </p:nvSpPr>
        <p:spPr>
          <a:xfrm>
            <a:off x="6239415" y="405984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迷失</a:t>
            </a:r>
            <a:endParaRPr lang="en-US" altLang="zh-CN" sz="2800" dirty="0"/>
          </a:p>
        </p:txBody>
      </p:sp>
      <p:sp>
        <p:nvSpPr>
          <p:cNvPr id="10" name="QB_6_BD.131_1#a93acfcad?vaa=1&amp;vcp=1&amp;vis=1&amp;pid=87434ade1&amp;color=0,0,0&amp;vtp=1&amp;vaab=1&amp;bbb=1&amp;hs=1"/>
          <p:cNvSpPr/>
          <p:nvPr/>
        </p:nvSpPr>
        <p:spPr>
          <a:xfrm>
            <a:off x="539496" y="47327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（5）实验结论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：蚂蚁通过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进行通讯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B_6_AN.132_1#a93acfcad.blank?vaa=1&amp;vcp=1&amp;vis=1&amp;pid=87434ade1&amp;color=0,0,0&amp;vpa=93&amp;vtp=1&amp;vaab=1&amp;bbb=1"/>
          <p:cNvSpPr/>
          <p:nvPr/>
        </p:nvSpPr>
        <p:spPr>
          <a:xfrm>
            <a:off x="4639215" y="468131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气味</a:t>
            </a:r>
            <a:endParaRPr lang="en-US" altLang="zh-CN" sz="2800" dirty="0"/>
          </a:p>
        </p:txBody>
      </p:sp>
      <p:sp>
        <p:nvSpPr>
          <p:cNvPr id="12" name="QB_6_BD.124_2#f84f46daa?htil=5&amp;sp=1&amp;vaa=1&amp;vcp=1&amp;vis=1&amp;pid=87434ade1&amp;color=0,0,0&amp;vtp=1&amp;vaab=1&amp;bt=1&amp;bbb=1&amp;hb=1&amp;hs=1">
            <a:extLst>
              <a:ext uri="{FF2B5EF4-FFF2-40B4-BE49-F238E27FC236}">
                <a16:creationId xmlns:a16="http://schemas.microsoft.com/office/drawing/2014/main" id="{CECF23D6-8F28-A254-6BE9-9119C11CB0D2}"/>
              </a:ext>
            </a:extLst>
          </p:cNvPr>
          <p:cNvSpPr/>
          <p:nvPr/>
        </p:nvSpPr>
        <p:spPr>
          <a:xfrm>
            <a:off x="539496" y="3463575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、C岛之间的“桥”和A、B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岛的对换，蚂蚁向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岛爬去，不再去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岛。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在桥上涂上有气味的物质后，蚂蚁会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1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65165ff32.fixed?vcp=1&amp;pid=49ffc1fbf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第5单元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生物圈中的动物和微生物</a:t>
            </a:r>
            <a:endParaRPr lang="en-US" altLang="zh-CN" sz="4000" dirty="0"/>
          </a:p>
        </p:txBody>
      </p:sp>
      <p:sp>
        <p:nvSpPr>
          <p:cNvPr id="3" name="C_3_BD#65165ff32.fixed?vcp=1&amp;pid=49ffc1fb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真题深解读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33_1#4bc3baefd?vaa=1&amp;vcp=1&amp;vis=1&amp;pid=65165ff32&amp;color=0,0,0&amp;vtp=1&amp;vaab=1&amp;bt=1&amp;bbb=1&amp;hb=1"/>
          <p:cNvSpPr/>
          <p:nvPr/>
        </p:nvSpPr>
        <p:spPr>
          <a:xfrm>
            <a:off x="539496" y="57962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到了冬季，狼会集群生活，形成一个有“首领”、有“分工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”并能利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用各种信息交流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、保持联系的群体。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狼群的这种行为属于(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4_BD.133_2#4bc3baefd.choices?vaa=1&amp;vcp=1&amp;vis=1&amp;pid=65165ff32&amp;color=0,0,0&amp;vtp=1&amp;vaab=1&amp;bbb=1"/>
          <p:cNvSpPr/>
          <p:nvPr/>
        </p:nvSpPr>
        <p:spPr>
          <a:xfrm>
            <a:off x="539496" y="186264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A.繁殖行为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B.攻击行为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C.社会（社群）行为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D.防御行为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4_EX.1_1#4bc3baefd?vaa=1&amp;vcp=1&amp;vis=1&amp;pid=65165ff32&amp;color=0,0,0&amp;mp=1&amp;vtp=1&amp;vaab=1&amp;bt=1&amp;bbb=1&amp;hb=1"/>
              <p:cNvSpPr/>
              <p:nvPr/>
            </p:nvSpPr>
            <p:spPr>
              <a:xfrm>
                <a:off x="539496" y="3232943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思路点拨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社群行为是指一些营群体生活的动物，群体内部形成一定的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组织，成员之间有明确分工，共同维持群体生活的行为。到了冬季，狼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会集群生活，形成一个有“首领”、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有“分工”并能利用各种信息交流保持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联系的群体，可见狼群的这种行为属于社群行为，因此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ABD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错误，C正确。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4_EX.1_1#4bc3baefd?vaa=1&amp;vcp=1&amp;vis=1&amp;pid=65165ff32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232943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r="-6092" b="-853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4_AN.2_1#4bc3baefd?vaa=1&amp;vcp=1&amp;vis=1&amp;pid=65165ff32&amp;color=0,0,0&amp;vtp=1&amp;vaab=1&amp;bbb=1"/>
          <p:cNvSpPr/>
          <p:nvPr/>
        </p:nvSpPr>
        <p:spPr>
          <a:xfrm>
            <a:off x="9815576" y="1250727"/>
            <a:ext cx="80162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137_1#fd448091d?htil=6&amp;vaa=1&amp;vcp=1&amp;vis=1&amp;pid=65165ff3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93085" y="1540256"/>
            <a:ext cx="2560320" cy="230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BD.137_2#fd448091d?htil=6&amp;vaa=1&amp;vcp=1&amp;vis=1&amp;pid=65165ff32&amp;color=0,0,0&amp;vtp=1&amp;vaab=1&amp;bt=1&amp;bbb=1&amp;hb=1"/>
          <p:cNvSpPr/>
          <p:nvPr/>
        </p:nvSpPr>
        <p:spPr>
          <a:xfrm>
            <a:off x="539496" y="1521968"/>
            <a:ext cx="841248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北京·中考）下图为关节结构示意图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列关于关节的结构和功能对应有误的是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C_4_BD.137_3#fd448091d.choices?htil=6&amp;vaa=1&amp;vcp=1&amp;vis=1&amp;pid=65165ff32&amp;color=0,0,0&amp;vtp=1&amp;vaab=1&amp;bbb=1"/>
          <p:cNvSpPr/>
          <p:nvPr/>
        </p:nvSpPr>
        <p:spPr>
          <a:xfrm>
            <a:off x="539496" y="2804985"/>
            <a:ext cx="841248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A.关节囊——使关节更加牢固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.关节腔——内有减少摩擦的滑液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.关节头和关节窝——适于肌肉附着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.关节软骨——起到缓冲作用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EX.1_1#fd448091d?htil=7&amp;vaa=1&amp;vcp=1&amp;vis=1&amp;pid=65165ff3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9408" y="572688"/>
            <a:ext cx="2660904" cy="23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EX.1_1#fd448091d?htil=7&amp;vaa=1&amp;vcp=1&amp;vis=1&amp;pid=65165ff32&amp;color=0,0,0&amp;vtp=1&amp;vaab=1&amp;bt=1&amp;bbb=1&amp;hb=1&amp;hs=1"/>
          <p:cNvSpPr/>
          <p:nvPr/>
        </p:nvSpPr>
        <p:spPr>
          <a:xfrm>
            <a:off x="539496" y="554400"/>
            <a:ext cx="832104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关节是由关节面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、关节囊和关节腔三部分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。关节面包括关节头和关节窝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。关节面上覆盖着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一层表面光滑的关节软骨，可减少运动时两骨间关节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面的摩擦和缓冲运动时的震动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关节腔内有少量滑液，</a:t>
            </a:r>
            <a:endParaRPr lang="en-US" altLang="zh-CN" sz="2800" dirty="0"/>
          </a:p>
        </p:txBody>
      </p:sp>
      <p:sp>
        <p:nvSpPr>
          <p:cNvPr id="4" name="QC_4_AN.2_1#fd448091d?vaa=1&amp;vcp=1&amp;vis=1&amp;pid=65165ff32&amp;color=0,0,0&amp;vtp=1&amp;vaab=1&amp;bbb=1&amp;hs=1"/>
          <p:cNvSpPr/>
          <p:nvPr/>
        </p:nvSpPr>
        <p:spPr>
          <a:xfrm>
            <a:off x="539496" y="56834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4_EX.1_1#fd448091d?htil=7&amp;vaa=1&amp;vcp=1&amp;vis=1&amp;pid=65165ff32&amp;color=0,0,0&amp;vtp=1&amp;vaab=1&amp;bt=1&amp;bbb=1&amp;hb=1&amp;hs=1">
            <a:extLst>
              <a:ext uri="{FF2B5EF4-FFF2-40B4-BE49-F238E27FC236}">
                <a16:creationId xmlns:a16="http://schemas.microsoft.com/office/drawing/2014/main" id="{F34C7D7F-A7C9-F191-BACD-1DBAC38E0C79}"/>
              </a:ext>
            </a:extLst>
          </p:cNvPr>
          <p:cNvSpPr/>
          <p:nvPr/>
        </p:nvSpPr>
        <p:spPr>
          <a:xfrm>
            <a:off x="539496" y="3125832"/>
            <a:ext cx="11112011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滑液有润滑关节软骨的作用，可以减少骨与骨之间的摩擦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使关节灵活。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关节囊由结缔组织构成，包绕着整个关节，把相邻的两骨牢固地联系起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来，囊壁的内表面能分泌滑液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，在关节囊的内外还有很多韧带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，使关节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更加牢固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e120976db.fixed?vcp=1&amp;pid=49ffc1fbf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第5单元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生物圈中的动物和微生物</a:t>
            </a:r>
            <a:endParaRPr lang="en-US" altLang="zh-CN" sz="4000" dirty="0"/>
          </a:p>
        </p:txBody>
      </p:sp>
      <p:sp>
        <p:nvSpPr>
          <p:cNvPr id="3" name="C_3_BD#e120976db.fixed?vcp=1&amp;pid=49ffc1fb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导图巧记忆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41_1#4760c7643?vaa=1&amp;vcp=1&amp;vis=1&amp;pid=65165ff32&amp;color=0,0,0&amp;vtp=1&amp;vaab=1&amp;bt=1&amp;bbb=1"/>
          <p:cNvSpPr/>
          <p:nvPr/>
        </p:nvSpPr>
        <p:spPr>
          <a:xfrm>
            <a:off x="539496" y="905002"/>
            <a:ext cx="11109960" cy="55365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北京·中考）下列动物行为中属于学习行为的是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4_AN.143_1#4760c7643.bracket?vaa=1&amp;vcp=1&amp;vis=1&amp;pid=65165ff32&amp;color=0,0,0&amp;vpa=96&amp;vtp=1&amp;vaab=1"/>
          <p:cNvSpPr/>
          <p:nvPr/>
        </p:nvSpPr>
        <p:spPr>
          <a:xfrm>
            <a:off x="9578862" y="98736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4_BD.141_2#4760c7643.choices?vaa=1&amp;vcp=1&amp;vis=1&amp;pid=65165ff32&amp;color=0,0,0&amp;vtp=1&amp;vaab=1&amp;bbb=1"/>
          <p:cNvSpPr/>
          <p:nvPr/>
        </p:nvSpPr>
        <p:spPr>
          <a:xfrm>
            <a:off x="539496" y="15294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.蜘蛛结网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B.青蛙冬眠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C.警犬搜救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.孔雀开屏</a:t>
            </a:r>
            <a:endParaRPr lang="en-US" altLang="zh-CN" sz="2800" dirty="0"/>
          </a:p>
        </p:txBody>
      </p:sp>
      <p:sp>
        <p:nvSpPr>
          <p:cNvPr id="5" name="QC_4_EX.1_1#4760c7643?vaa=1&amp;vcp=1&amp;vis=1&amp;pid=65165ff32&amp;color=0,0,0&amp;vtp=1&amp;vaab=1&amp;bbb=1&amp;hb=1"/>
          <p:cNvSpPr/>
          <p:nvPr/>
        </p:nvSpPr>
        <p:spPr>
          <a:xfrm>
            <a:off x="539496" y="2158936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先天性行为是动物生来就有的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，由动物体内的遗传物质所决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定的行为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，是动物的一种本能。学习行为是动物出生后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，在动物的成长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过程中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，在遗传物质的基础上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，通过生活经验和学习逐渐建立起来的新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的行为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。蜘蛛结网、青蛙冬眠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、孔雀开屏都是由动物体内的遗传物质所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决定的先天性行为。警犬搜救是动物出生后通过生活经验和学习逐渐建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立起来的学习行为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，C符合题意。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45_1#afd330113?vaa=1&amp;vcp=1&amp;vis=1&amp;pid=65165ff32&amp;color=0,0,0&amp;vtp=1&amp;vaab=1&amp;bt=1&amp;bb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下列关于细菌、真菌和病毒的叙述，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4_BD.145_2#afd330113.choices?vaa=1&amp;vcp=1&amp;vis=1&amp;pid=65165ff32&amp;color=0,0,0&amp;vtp=1&amp;vaab=1&amp;bbb=1"/>
          <p:cNvSpPr/>
          <p:nvPr/>
        </p:nvSpPr>
        <p:spPr>
          <a:xfrm>
            <a:off x="539496" y="247580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A.与真菌相比，细菌没有成形的细胞核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.真菌有单细胞的也有多细胞的，细胞内不含叶绿体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.病毒没有细胞结构，只能寄生在活细胞中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.所有细菌、真菌和病毒对人类都是不利的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EX.1_1#afd330113?vaa=1&amp;vcp=1&amp;vis=1&amp;pid=65165ff32&amp;color=0,0,0&amp;vtp=1&amp;vaab=1&amp;bt=1&amp;bbb=1&amp;hb=1"/>
          <p:cNvSpPr/>
          <p:nvPr/>
        </p:nvSpPr>
        <p:spPr>
          <a:xfrm>
            <a:off x="539496" y="554400"/>
            <a:ext cx="11109960" cy="5179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细菌的基本结构包括细胞壁、细胞膜、细胞质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，无成形的细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胞核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；真菌的基本结构包括细胞壁、细胞膜、细胞质、细胞核。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所以，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与真菌相比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，细菌没有成形的细胞核，A正确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。真菌有单细胞的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如酵母菌），也有多细胞的（如霉菌、蘑菇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），真菌细胞内不含叶绿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，故真菌属于异养生物，B正确。病毒的结构简单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，由蛋白质外壳和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内部的遗传物质组成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，没有细胞结构。病毒只能寄生在活细胞里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，靠自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己的遗传物质中的遗传信息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，利用细胞内的物质，制造出新的病毒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就是它的繁殖过程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，C正确。细菌、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真菌和病毒对人类既有有害的一面，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也有有利的一面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，D错误。</a:t>
            </a:r>
            <a:endParaRPr lang="en-US" altLang="zh-CN" sz="2800" dirty="0"/>
          </a:p>
        </p:txBody>
      </p:sp>
      <p:sp>
        <p:nvSpPr>
          <p:cNvPr id="3" name="QC_4_AN.2_1#afd330113?vaa=1&amp;vcp=1&amp;vis=1&amp;pid=65165ff32&amp;color=0,0,0&amp;vtp=1&amp;vaab=1&amp;bbb=1"/>
          <p:cNvSpPr/>
          <p:nvPr/>
        </p:nvSpPr>
        <p:spPr>
          <a:xfrm>
            <a:off x="539496" y="5721522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49_1#661d1b25d?vaa=1&amp;vcp=1&amp;vis=1&amp;pid=65165ff32&amp;color=0,0,0&amp;vtp=1&amp;vaab=1&amp;bt=1&amp;bbb=1&amp;hb=1"/>
          <p:cNvSpPr/>
          <p:nvPr/>
        </p:nvSpPr>
        <p:spPr>
          <a:xfrm>
            <a:off x="539496" y="1204468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考点5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四川凉山·中考）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创新题·联系生活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凉山“达体舞”的各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作由走、跑、跳组合，要通过头、颈、躯干等多个关节的屈伸和转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完成。下列叙述正确的是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4_BD.149_2#661d1b25d.choices?vaa=1&amp;vcp=1&amp;vis=1&amp;pid=65165ff32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A.只要运动系统完好，就能完成“达体舞”动作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.关节在运动中起支点的作用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.做屈肘动作时，肱二头肌和肱三头肌都舒张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.一块骨骼肌只附着在同一块骨上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EX.1_1#661d1b25d?vaa=1&amp;vcp=1&amp;vis=1&amp;pid=65165ff32&amp;color=0,0,0&amp;vtp=1&amp;vaab=1&amp;bt=1&amp;bbb=1&amp;hb=1"/>
          <p:cNvSpPr/>
          <p:nvPr/>
        </p:nvSpPr>
        <p:spPr>
          <a:xfrm>
            <a:off x="539496" y="554400"/>
            <a:ext cx="11109960" cy="5179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骨骼肌有受刺激收缩的特性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，骨骼肌只能收缩牵拉骨而不能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将骨推开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，因此每一个动作的完成总是由两组肌肉相互配合活动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，共同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完成的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。运动并不是仅靠运动系统来完成的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，它需要神经系统的控制和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调节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，需要能量的供应，因此还需要消化系统、呼吸系统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、循环系统等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系统的配合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，故A错误。人体能产生运动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，是因为骨骼肌受到神经传来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的刺激而收缩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，再牵动骨绕着关节活动，骨起杠杆的作用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，关节起支点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，骨骼肌收缩产生动力，故B正确。屈肘时，肱二头肌收缩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，肱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三头肌舒张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，故C错误。骨骼肌包括肌腱和肌腹两部分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，骨骼肌两端白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色的肌腱跨过关节附着在不同的骨上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，故D错误。</a:t>
            </a:r>
            <a:endParaRPr lang="en-US" altLang="zh-CN" sz="2800" dirty="0"/>
          </a:p>
        </p:txBody>
      </p:sp>
      <p:sp>
        <p:nvSpPr>
          <p:cNvPr id="3" name="QC_4_AN.2_1#661d1b25d?vaa=1&amp;vcp=1&amp;vis=1&amp;pid=65165ff32&amp;color=0,0,0&amp;vtp=1&amp;vaab=1&amp;bbb=1"/>
          <p:cNvSpPr/>
          <p:nvPr/>
        </p:nvSpPr>
        <p:spPr>
          <a:xfrm>
            <a:off x="539496" y="5721522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53_1#146aac72f?vaa=1&amp;vcp=1&amp;vis=1&amp;pid=65165ff32&amp;color=0,0,0&amp;vtp=1&amp;vaab=1&amp;bt=1&amp;bbb=1&amp;hb=1"/>
          <p:cNvSpPr/>
          <p:nvPr/>
        </p:nvSpPr>
        <p:spPr>
          <a:xfrm>
            <a:off x="539496" y="120192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考点6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四川南充·中考）在自然界中，微生物既“无影无踪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无处不在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下列关于微生物的说法，错误的是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4_BD.153_2#146aac72f.choices?vaa=1&amp;vcp=1&amp;vis=1&amp;pid=65165ff32&amp;color=0,0,0&amp;vtp=1&amp;vaab=1&amp;bbb=1&amp;hb=1"/>
          <p:cNvSpPr/>
          <p:nvPr/>
        </p:nvSpPr>
        <p:spPr>
          <a:xfrm>
            <a:off x="539496" y="248494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A.细菌、真菌、病毒都有细胞结构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.制作馒头要用酵母菌，制作酸奶要用乳酸菌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.细菌进行分裂生殖，真菌可通过产生大量的孢子来繁殖后代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.将某些病毒携带动植物或微生物的某些基因进入正常细胞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，来达到转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基因或基因治疗的目的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EX.1_1#146aac72f?vaa=1&amp;vcp=1&amp;vis=1&amp;pid=65165ff32&amp;color=0,0,0&amp;vtp=1&amp;vaab=1&amp;bt=1&amp;bbb=1&amp;hb=1"/>
              <p:cNvSpPr/>
              <p:nvPr/>
            </p:nvSpPr>
            <p:spPr>
              <a:xfrm>
                <a:off x="539496" y="1863693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思路点拨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细菌是单细胞个体，其细胞由细胞壁、细胞膜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、细胞质等部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分构成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，但没有成形的细胞核，只有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集中的区域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。真菌有单细胞的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个体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，也有多细胞的个体，真菌的细胞都有细胞壁、细胞膜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、细胞质和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细胞核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。病毒无细胞结构，由蛋白质外壳和内部的遗传物质组成。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4_EX.1_1#146aac72f?vaa=1&amp;vcp=1&amp;vis=1&amp;pid=65165ff3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63693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r="-878" b="-75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2_1#146aac72f?vaa=1&amp;vcp=1&amp;vis=1&amp;pid=65165ff32&amp;color=0,0,0&amp;vtp=1&amp;vaab=1&amp;bbb=1"/>
          <p:cNvSpPr/>
          <p:nvPr/>
        </p:nvSpPr>
        <p:spPr>
          <a:xfrm>
            <a:off x="539496" y="44273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0639e6e12.fixed?vcp=1&amp;pid=49ffc1fbf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第5单元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生物圈中的动物和微生物</a:t>
            </a:r>
            <a:endParaRPr lang="en-US" altLang="zh-CN" sz="4000" dirty="0"/>
          </a:p>
        </p:txBody>
      </p:sp>
      <p:sp>
        <p:nvSpPr>
          <p:cNvPr id="3" name="C_3_BD#0639e6e12.fixed?vcp=1&amp;pid=49ffc1fb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备考勤演练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1a833968?vcp=1&amp;pid=0639e6e12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5_BD.157_1#7e00bbfc6?vaa=1&amp;vcp=1&amp;vis=1&amp;pid=81a833968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动物通过运动获取食物、躲避敌害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。下列有关动物与其主要运动方式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的对应关系错误的是(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AN.158_1#7e00bbfc6.bracket?vaa=1&amp;vcp=1&amp;vis=1&amp;pid=81a833968&amp;color=0,0,0&amp;vpa=100&amp;vtp=1&amp;vaab=1"/>
          <p:cNvSpPr/>
          <p:nvPr/>
        </p:nvSpPr>
        <p:spPr>
          <a:xfrm>
            <a:off x="4016915" y="19016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5_BD.157_2#7e00bbfc6.choices?vaa=1&amp;vcp=1&amp;vis=1&amp;pid=81a833968&amp;color=0,0,0&amp;vtp=1&amp;vaab=1&amp;bbb=1"/>
          <p:cNvSpPr/>
          <p:nvPr/>
        </p:nvSpPr>
        <p:spPr>
          <a:xfrm>
            <a:off x="539496" y="25428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A.蜗牛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—爬行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.蚯蚓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—蠕动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.家鸽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—飞行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.家兔—游泳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59_1#8dc2c2436?vaa=1&amp;vcp=1&amp;vis=1&amp;pid=81a833968&amp;color=0,0,0&amp;mp=1&amp;vtp=1&amp;vaab=1&amp;bt=1&amp;bbb=1&amp;hb=1"/>
          <p:cNvSpPr/>
          <p:nvPr/>
        </p:nvSpPr>
        <p:spPr>
          <a:xfrm>
            <a:off x="539496" y="120446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（山东聊城·中考）动物与生物圈中的其他生物一起构成了绚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丽多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彩的生物世界，有关动物在生物圈中的作用，下列叙述错误的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160_1#8dc2c2436.bracket?vaa=1&amp;vcp=1&amp;vis=1&amp;pid=81a833968&amp;color=0,0,0&amp;mp=1&amp;vpa=101&amp;vtp=1&amp;vaab=1"/>
          <p:cNvSpPr/>
          <p:nvPr/>
        </p:nvSpPr>
        <p:spPr>
          <a:xfrm>
            <a:off x="10027751" y="186897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59_2#8dc2c2436.choices?vaa=1&amp;vcp=1&amp;vis=1&amp;pid=81a833968&amp;color=0,0,0&amp;vtp=1&amp;vaab=1&amp;bbb=1"/>
          <p:cNvSpPr/>
          <p:nvPr/>
        </p:nvSpPr>
        <p:spPr>
          <a:xfrm>
            <a:off x="539496" y="248561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A.没有动物，生态系统的物质循环就无法进行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B.随意引进外来物种，可能会影响生态平衡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C.松鼠将收获的松子埋在地下，可以帮助植物传播种子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D.蜜蜂在汲取花蜜的同时，能够帮助植物传粉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4_BD#f1d9b47df?vcp=1&amp;pid=e120976db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849" y="1056640"/>
            <a:ext cx="11868888" cy="4443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61_1#d6610bc7f?vaa=1&amp;vcp=1&amp;vis=1&amp;pid=81a833968&amp;color=0,0,0&amp;vtp=1&amp;vaab=1&amp;bt=1&amp;bbb=1"/>
          <p:cNvSpPr/>
          <p:nvPr/>
        </p:nvSpPr>
        <p:spPr>
          <a:xfrm>
            <a:off x="539496" y="6040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当成年人出现严重失血或贫血时，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长骨骨髓腔中骨髓的变化是(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_1#d6610bc7f.bracket?vaa=1&amp;vcp=1&amp;vis=1&amp;pid=81a833968&amp;color=0,0,0&amp;vpa=102&amp;vtp=1&amp;vaab=1"/>
          <p:cNvSpPr/>
          <p:nvPr/>
        </p:nvSpPr>
        <p:spPr>
          <a:xfrm>
            <a:off x="10684414" y="59067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5_BD.161_2#d6610bc7f.choices?vaa=1&amp;vcp=1&amp;vis=1&amp;pid=81a833968&amp;color=0,0,0&amp;vtp=1&amp;vaab=1&amp;bbb=1"/>
              <p:cNvSpPr/>
              <p:nvPr/>
            </p:nvSpPr>
            <p:spPr>
              <a:xfrm>
                <a:off x="539496" y="1163193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A.红骨髓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红骨髓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.黄骨髓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黄骨髓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  <a:tabLst>
                    <a:tab pos="566293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.红骨髓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黄骨髓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.黄骨髓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红骨髓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5_BD.161_2#d6610bc7f.choices?vaa=1&amp;vcp=1&amp;vis=1&amp;pid=81a833968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63193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b="-1776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5_BD.163_1#c25370614?vaa=1&amp;vcp=1&amp;vis=1&amp;pid=81a833968&amp;color=0,0,0&amp;vtp=1&amp;vaab=1&amp;bbb=1"/>
          <p:cNvSpPr/>
          <p:nvPr/>
        </p:nvSpPr>
        <p:spPr>
          <a:xfrm>
            <a:off x="539496" y="237667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下列表示骨、关节和肌肉的模式图，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5_AN.2_1#c25370614.bracket?vaa=1&amp;vcp=1&amp;vis=1&amp;pid=81a833968&amp;color=0,0,0&amp;vpa=103&amp;vtp=1&amp;vaab=1"/>
          <p:cNvSpPr/>
          <p:nvPr/>
        </p:nvSpPr>
        <p:spPr>
          <a:xfrm>
            <a:off x="8195214" y="236334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163_2#c25370614.choices?vaa=1&amp;vcp=1&amp;vis=1&amp;pid=81a833968&amp;color=0,0,0&amp;vtp=1&amp;vaab=1&amp;bbb=1"/>
          <p:cNvSpPr/>
          <p:nvPr/>
        </p:nvSpPr>
        <p:spPr>
          <a:xfrm>
            <a:off x="539496" y="3031426"/>
            <a:ext cx="11109960" cy="6837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6100"/>
              </a:lnSpc>
              <a:tabLst>
                <a:tab pos="3015615" algn="l"/>
                <a:tab pos="5662930" algn="l"/>
                <a:tab pos="86531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34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34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34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8" name="QC_5_BD.163_2#c25370614.choice_image?vaa=1&amp;vcp=1&amp;vis=1&amp;pid=81a833968&amp;color=0,0,0&amp;tib=255,255,255&amp;iip=1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746" y="3039872"/>
            <a:ext cx="2340864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5_BD.163_2#c25370614.choice_image?vaa=1&amp;vcp=1&amp;vis=1&amp;pid=81a833968&amp;color=0,0,0&amp;tib=255,255,255&amp;iip=2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88582" y="2998343"/>
            <a:ext cx="1984248" cy="69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0" name="QC_5_BD.163_2#c25370614.choice_image?vaa=1&amp;vcp=1&amp;vis=1&amp;pid=81a833968&amp;color=0,0,0&amp;tib=255,255,255&amp;iip=3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9039" y="3058160"/>
            <a:ext cx="2340864" cy="667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1" name="QC_5_BD.163_2#c25370614.choice_image?vaa=1&amp;vcp=1&amp;vis=1&amp;pid=81a833968&amp;color=0,0,0&amp;tib=255,255,255&amp;iip=4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46749" y="3058160"/>
            <a:ext cx="1984248" cy="667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2" name="QC_5_BD.165_1#951bafaea?vaa=1&amp;vcp=1&amp;vis=1&amp;pid=81a833968&amp;color=0,0,0&amp;vtp=1&amp;vaab=1&amp;bbb=1&amp;hb=1"/>
          <p:cNvSpPr/>
          <p:nvPr/>
        </p:nvSpPr>
        <p:spPr>
          <a:xfrm>
            <a:off x="539496" y="3718751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（宁夏·中考）动物的行为有利于自身的生存和种族的延续。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属于学习行为的是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13" name="QC_5_AN.166_1#951bafaea.bracket?vaa=1&amp;vcp=1&amp;vis=1&amp;pid=81a833968&amp;color=0,0,0&amp;vpa=104&amp;vtp=1&amp;vaab=1"/>
          <p:cNvSpPr/>
          <p:nvPr/>
        </p:nvSpPr>
        <p:spPr>
          <a:xfrm>
            <a:off x="2979960" y="435311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4" name="QC_5_BD.165_2#951bafaea.choices?vaa=1&amp;vcp=1&amp;vis=1&amp;pid=81a833968&amp;color=0,0,0&amp;vtp=1&amp;vaab=1&amp;bbb=1"/>
          <p:cNvSpPr/>
          <p:nvPr/>
        </p:nvSpPr>
        <p:spPr>
          <a:xfrm>
            <a:off x="539496" y="500532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.刚出生的小猫吮吸母乳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.大山雀偷喝瓶中的牛奶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C.雄孔雀开屏吸引雌孔雀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.秋天大雁飞到南方越冬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13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67_1#7ec7a2b61?vaa=1&amp;vcp=1&amp;vis=1&amp;pid=81a833968&amp;color=0,0,0&amp;vtp=1&amp;vaab=1&amp;bt=1&amp;bbb=1&amp;hb=1"/>
          <p:cNvSpPr/>
          <p:nvPr/>
        </p:nvSpPr>
        <p:spPr>
          <a:xfrm>
            <a:off x="539496" y="8857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动物群体中的分工合作需要及时交流信息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。下列选项不属于信息交流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_1#7ec7a2b61.bracket?vaa=1&amp;vcp=1&amp;vis=1&amp;pid=81a833968&amp;color=0,0,0&amp;vpa=105&amp;vtp=1&amp;vaab=1"/>
          <p:cNvSpPr/>
          <p:nvPr/>
        </p:nvSpPr>
        <p:spPr>
          <a:xfrm>
            <a:off x="1527714" y="152015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167_2#7ec7a2b61.choices?vaa=1&amp;vcp=1&amp;vis=1&amp;pid=81a833968&amp;color=0,0,0&amp;vtp=1&amp;vaab=1&amp;bbb=1"/>
          <p:cNvSpPr/>
          <p:nvPr/>
        </p:nvSpPr>
        <p:spPr>
          <a:xfrm>
            <a:off x="539496" y="216881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A.蜜蜂跳舞传递蜜源信息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.雌蛾分泌性外激素吸引雄蛾进行交配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.萤火虫发出冷光“对话”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.蟾蜍受到攻击时身体会充气膨胀</a:t>
            </a:r>
            <a:endParaRPr lang="en-US" altLang="zh-CN" sz="2800" dirty="0"/>
          </a:p>
        </p:txBody>
      </p:sp>
      <p:sp>
        <p:nvSpPr>
          <p:cNvPr id="5" name="QC_5_BD.169_1#cae6b0b20?vaa=1&amp;vcp=1&amp;vis=1&amp;pid=81a833968&amp;color=0,0,0&amp;vtp=1&amp;vaab=1&amp;bbb=1"/>
          <p:cNvSpPr/>
          <p:nvPr/>
        </p:nvSpPr>
        <p:spPr>
          <a:xfrm>
            <a:off x="539496" y="4726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雄性孔雀会通过开屏来吸引雌性孔雀，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这属于(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5_AN.170_1#cae6b0b20.bracket?vaa=1&amp;vcp=1&amp;vis=1&amp;pid=81a833968&amp;color=0,0,0&amp;vpa=106&amp;vtp=1&amp;vaab=1"/>
          <p:cNvSpPr/>
          <p:nvPr/>
        </p:nvSpPr>
        <p:spPr>
          <a:xfrm>
            <a:off x="8195214" y="471306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169_2#cae6b0b20.choices?vaa=1&amp;vcp=1&amp;vis=1&amp;pid=81a833968&amp;color=0,0,0&amp;vtp=1&amp;vaab=1&amp;bbb=1"/>
          <p:cNvSpPr/>
          <p:nvPr/>
        </p:nvSpPr>
        <p:spPr>
          <a:xfrm>
            <a:off x="539496" y="53480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.取食行为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B.繁殖行为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C.攻击行为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.防御行为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71_1#5e7948a7b?vaa=1&amp;vcp=1&amp;vis=1&amp;pid=81a833968&amp;color=0,0,0&amp;mp=1&amp;vtp=1&amp;vaab=1&amp;bt=1&amp;bbb=1"/>
          <p:cNvSpPr/>
          <p:nvPr/>
        </p:nvSpPr>
        <p:spPr>
          <a:xfrm>
            <a:off x="539496" y="90246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下列成语所描述的动物行为，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属于学习行为的是(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_1#5e7948a7b.bracket?vaa=1&amp;vcp=1&amp;vis=1&amp;pid=81a833968&amp;color=0,0,0&amp;mp=1&amp;vpa=107&amp;vtp=1&amp;vaab=1"/>
          <p:cNvSpPr/>
          <p:nvPr/>
        </p:nvSpPr>
        <p:spPr>
          <a:xfrm>
            <a:off x="8550814" y="88912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171_2#5e7948a7b.choices?vaa=1&amp;vcp=1&amp;vis=1&amp;pid=81a833968&amp;color=0,0,0&amp;vtp=1&amp;vaab=1&amp;bbb=1"/>
          <p:cNvSpPr/>
          <p:nvPr/>
        </p:nvSpPr>
        <p:spPr>
          <a:xfrm>
            <a:off x="539496" y="152692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.蜻蜓点水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B.螳螂捕蝉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C.作茧自缚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.鹦鹉学舌</a:t>
            </a:r>
            <a:endParaRPr lang="en-US" altLang="zh-CN" sz="2800" dirty="0"/>
          </a:p>
        </p:txBody>
      </p:sp>
      <p:sp>
        <p:nvSpPr>
          <p:cNvPr id="5" name="QC_5_BD.173_1#511a3f4af?vaa=1&amp;vcp=1&amp;vis=1&amp;pid=81a833968&amp;color=0,0,0&amp;vtp=1&amp;vaab=1&amp;bbb=1"/>
          <p:cNvSpPr/>
          <p:nvPr/>
        </p:nvSpPr>
        <p:spPr>
          <a:xfrm>
            <a:off x="539496" y="21485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下列选项属于消费者的是(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5_AN.2_1#511a3f4af.bracket?vaa=1&amp;vcp=1&amp;vis=1&amp;pid=81a833968&amp;color=0,0,0&amp;vpa=108&amp;vtp=1&amp;vaab=1"/>
          <p:cNvSpPr/>
          <p:nvPr/>
        </p:nvSpPr>
        <p:spPr>
          <a:xfrm>
            <a:off x="4994815" y="213525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5_BD.173_2#511a3f4af.choices?vaa=1&amp;vcp=1&amp;vis=1&amp;pid=81a833968&amp;color=0,0,0&amp;vtp=1&amp;vaab=1&amp;bbb=1"/>
          <p:cNvSpPr/>
          <p:nvPr/>
        </p:nvSpPr>
        <p:spPr>
          <a:xfrm>
            <a:off x="539496" y="27702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.阳光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B.水稻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C.家蚕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.蘑菇</a:t>
            </a:r>
            <a:endParaRPr lang="en-US" altLang="zh-CN" sz="2800" dirty="0"/>
          </a:p>
        </p:txBody>
      </p:sp>
      <p:sp>
        <p:nvSpPr>
          <p:cNvPr id="8" name="QC_5_BD.175_1#c83da1582?vaa=1&amp;vcp=1&amp;vis=1&amp;pid=81a833968&amp;color=0,0,0&amp;vtp=1&amp;vaab=1&amp;bbb=1&amp;hb=1"/>
          <p:cNvSpPr/>
          <p:nvPr/>
        </p:nvSpPr>
        <p:spPr>
          <a:xfrm>
            <a:off x="539496" y="3399726"/>
            <a:ext cx="11109960" cy="5783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（江苏常州·中考）下列保护生物多样性的措施，不合理的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9" name="QC_5_AN.176_1#c83da1582.bracket?vaa=1&amp;vcp=1&amp;vis=1&amp;pid=81a833968&amp;color=0,0,0&amp;vpa=109&amp;vtp=1&amp;vaab=1"/>
          <p:cNvSpPr/>
          <p:nvPr/>
        </p:nvSpPr>
        <p:spPr>
          <a:xfrm>
            <a:off x="10686656" y="342900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5_BD.175_2#c83da1582.choices?vaa=1&amp;vcp=1&amp;vis=1&amp;pid=81a833968&amp;color=0,0,0&amp;vtp=1&amp;vaab=1&amp;bbb=1"/>
          <p:cNvSpPr/>
          <p:nvPr/>
        </p:nvSpPr>
        <p:spPr>
          <a:xfrm>
            <a:off x="539496" y="40760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A.濒危动物迁地保护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B.大量引进外来生物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C.建立自然保护区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D.颁布保护生物的法律法规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77_1#f51b4cabe?vaa=1&amp;vcp=1&amp;vis=1&amp;pid=81a833968&amp;color=0,0,0&amp;mp=1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下列都属于我国特产珍稀动物的一组是(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_1#f51b4cabe.bracket?vaa=1&amp;vcp=1&amp;vis=1&amp;pid=81a833968&amp;color=0,0,0&amp;mp=1&amp;vpa=110&amp;vtp=1&amp;vaab=1"/>
          <p:cNvSpPr/>
          <p:nvPr/>
        </p:nvSpPr>
        <p:spPr>
          <a:xfrm>
            <a:off x="7286594" y="54106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77_2#f51b4cabe.choices?vaa=1&amp;vcp=1&amp;vis=1&amp;pid=81a833968&amp;color=0,0,0&amp;vtp=1&amp;vaab=1&amp;bbb=1"/>
          <p:cNvSpPr/>
          <p:nvPr/>
        </p:nvSpPr>
        <p:spPr>
          <a:xfrm>
            <a:off x="539496" y="11866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A.中华鲟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、蝙蝠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.大熊猫、金丝猴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.壁虎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、蝾螈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.褐马鸡、企鹅</a:t>
            </a:r>
            <a:endParaRPr lang="en-US" altLang="zh-CN" sz="2800" dirty="0"/>
          </a:p>
        </p:txBody>
      </p:sp>
      <p:sp>
        <p:nvSpPr>
          <p:cNvPr id="5" name="QC_5_BD.179_1#3dd777d08?vaa=1&amp;vcp=1&amp;vis=1&amp;pid=81a833968&amp;color=0,0,0&amp;vtp=1&amp;vaab=1&amp;bbb=1&amp;hb=1"/>
          <p:cNvSpPr/>
          <p:nvPr/>
        </p:nvSpPr>
        <p:spPr>
          <a:xfrm>
            <a:off x="539496" y="2463654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（黑龙江齐齐哈尔·中考）细菌、真菌是生物圈中广泛分布的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下列有关细菌、真菌的叙述正确的是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C_5_AN.180_1#3dd777d08.bracket?vaa=1&amp;vcp=1&amp;vis=1&amp;pid=81a833968&amp;color=0,0,0&amp;vpa=111&amp;vtp=1&amp;vaab=1"/>
          <p:cNvSpPr/>
          <p:nvPr/>
        </p:nvSpPr>
        <p:spPr>
          <a:xfrm>
            <a:off x="6518067" y="309801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179_2#3dd777d08.choices?vaa=1&amp;vcp=1&amp;vis=1&amp;pid=81a833968&amp;color=0,0,0&amp;vtp=1&amp;vaab=1&amp;bbb=1"/>
          <p:cNvSpPr/>
          <p:nvPr/>
        </p:nvSpPr>
        <p:spPr>
          <a:xfrm>
            <a:off x="539496" y="374063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A.细菌和真菌都没有成形的细胞核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.大多数细菌和真菌是生态系统中的分解者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.细菌菌落比真菌菌落大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.细菌都是单细胞的，真菌都是多细胞的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81_1#190a144f8?vaa=1&amp;vcp=1&amp;vis=1&amp;pid=81a833968&amp;color=0,0,0&amp;vtp=1&amp;vaab=1&amp;bt=1&amp;bb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下列关于病毒的叙述，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82_1#190a144f8.bracket?vaa=1&amp;vcp=1&amp;vis=1&amp;pid=81a833968&amp;color=0,0,0&amp;vpa=112&amp;vtp=1&amp;vaab=1"/>
          <p:cNvSpPr/>
          <p:nvPr/>
        </p:nvSpPr>
        <p:spPr>
          <a:xfrm>
            <a:off x="6239415" y="183019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181_2#190a144f8.choices?vaa=1&amp;vcp=1&amp;vis=1&amp;pid=81a833968&amp;color=0,0,0&amp;vtp=1&amp;vaab=1&amp;bbb=1"/>
          <p:cNvSpPr/>
          <p:nvPr/>
        </p:nvSpPr>
        <p:spPr>
          <a:xfrm>
            <a:off x="539496" y="247580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A.病毒有细胞核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.病毒无遗传物质，需从寄主细胞中获得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.病毒可以用光学显微镜观察到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.病毒营寄生生活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feb6e1c72?vcp=1&amp;pid=0639e6e12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sp>
        <p:nvSpPr>
          <p:cNvPr id="3" name="QC_5_BD.183_1#bbe0519df?sp=1&amp;vaa=1&amp;vcp=1&amp;vis=1&amp;pid=feb6e1c72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动物都有各自特有的运动方式，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动物运动的意义是(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AN.184_1#bbe0519df.bracket?vaa=1&amp;vcp=1&amp;vis=1&amp;pid=feb6e1c72&amp;color=0,0,0&amp;vpa=113&amp;vtp=1&amp;vaab=1"/>
          <p:cNvSpPr/>
          <p:nvPr/>
        </p:nvSpPr>
        <p:spPr>
          <a:xfrm>
            <a:off x="8906414" y="126249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5_BD.183_2#bbe0519df?vaa=1&amp;vcp=1&amp;vis=1&amp;pid=feb6e1c72&amp;color=0,0,0&amp;vtp=1&amp;vaab=1&amp;bbb=1&amp;hb=1"/>
          <p:cNvSpPr/>
          <p:nvPr/>
        </p:nvSpPr>
        <p:spPr>
          <a:xfrm>
            <a:off x="539496" y="19080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①寻觅食物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②躲避敌害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③争夺栖息地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④繁殖后代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⑤适应复杂多变的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环境</a:t>
            </a:r>
            <a:endParaRPr lang="en-US" altLang="zh-CN" sz="2800" dirty="0"/>
          </a:p>
        </p:txBody>
      </p:sp>
      <p:sp>
        <p:nvSpPr>
          <p:cNvPr id="6" name="QC_5_BD.183_3#bbe0519df.choices?vaa=1&amp;vcp=1&amp;vis=1&amp;pid=feb6e1c72&amp;color=0,0,0&amp;vtp=1&amp;vaab=1&amp;bbb=1"/>
          <p:cNvSpPr/>
          <p:nvPr/>
        </p:nvSpPr>
        <p:spPr>
          <a:xfrm>
            <a:off x="539496" y="31772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472815" algn="l"/>
                <a:tab pos="6196330" algn="l"/>
                <a:tab pos="85642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.①②③④⑤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B.①③⑤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85_1#373463f48?vaa=1&amp;vcp=1&amp;vis=1&amp;pid=feb6e1c72&amp;color=0,0,0&amp;vtp=1&amp;vaab=1&amp;bt=1&amp;bbb=1&amp;hb=1"/>
          <p:cNvSpPr/>
          <p:nvPr/>
        </p:nvSpPr>
        <p:spPr>
          <a:xfrm>
            <a:off x="539496" y="120446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（安徽·中考）跳绳是一项青少年喜爱的健身运动，也是我国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体质健康标准测试的内容之一。下列关于跳绳运动的分析，错误的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186_1#373463f48.bracket?vaa=1&amp;vcp=1&amp;vis=1&amp;pid=feb6e1c72&amp;color=0,0,0&amp;vpa=114&amp;vtp=1&amp;vaab=1"/>
          <p:cNvSpPr/>
          <p:nvPr/>
        </p:nvSpPr>
        <p:spPr>
          <a:xfrm>
            <a:off x="10821126" y="121295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85_2#373463f48.choices?vaa=1&amp;vcp=1&amp;vis=1&amp;pid=feb6e1c72&amp;color=0,0,0&amp;vtp=1&amp;vaab=1&amp;bbb=1"/>
          <p:cNvSpPr/>
          <p:nvPr/>
        </p:nvSpPr>
        <p:spPr>
          <a:xfrm>
            <a:off x="539496" y="247217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A.骨骼肌收缩牵引骨绕关节活动产生运动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.心跳加快及呼吸加强增加了氧气的供应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.消耗的能量主要来自肌细胞的无氧呼吸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.身体及动作的协调依赖神经系统的调节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87_1#0b3388b16?vaa=1&amp;vcp=1&amp;vis=1&amp;pid=feb6e1c72&amp;color=0,0,0&amp;mp=1&amp;vtp=1&amp;vaab=1&amp;bt=1&amp;bbb=1&amp;hb=1"/>
          <p:cNvSpPr/>
          <p:nvPr/>
        </p:nvSpPr>
        <p:spPr>
          <a:xfrm>
            <a:off x="539496" y="1228693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（内蒙古包头·中考）太极拳是我国的传统运动项目，在进行“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白鹤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亮翅”招式中的伸肘动作时，肱二头肌和肱三头肌所处状态分别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1_1#0b3388b16.bracket?vaa=1&amp;vcp=1&amp;vis=1&amp;pid=feb6e1c72&amp;color=0,0,0&amp;mp=1&amp;vpa=115&amp;vtp=1&amp;vaab=1"/>
          <p:cNvSpPr/>
          <p:nvPr/>
        </p:nvSpPr>
        <p:spPr>
          <a:xfrm>
            <a:off x="10726997" y="184485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87_2#0b3388b16.choices?vaa=1&amp;vcp=1&amp;vis=1&amp;pid=feb6e1c72&amp;color=0,0,0&amp;vtp=1&amp;vaab=1&amp;bbb=1"/>
          <p:cNvSpPr/>
          <p:nvPr/>
        </p:nvSpPr>
        <p:spPr>
          <a:xfrm>
            <a:off x="539496" y="257679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.收缩和舒张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B.收缩和收缩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C.舒张和收缩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.舒张和舒张</a:t>
            </a:r>
            <a:endParaRPr lang="en-US" altLang="zh-CN" sz="2800" dirty="0"/>
          </a:p>
        </p:txBody>
      </p:sp>
      <p:sp>
        <p:nvSpPr>
          <p:cNvPr id="5" name="QC_5_BD.189_1#260be120e?vaa=1&amp;vcp=1&amp;vis=1&amp;pid=feb6e1c72&amp;color=0,0,0&amp;vtp=1&amp;vaab=1&amp;bbb=1&amp;hb=1"/>
          <p:cNvSpPr/>
          <p:nvPr/>
        </p:nvSpPr>
        <p:spPr>
          <a:xfrm>
            <a:off x="539496" y="320627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经过专业训练的导盲犬被誉为视障人士的“新眼睛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”。从行为获得途径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下列与导盲犬的导盲行为属于同一类型的是(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5_AN.190_1#260be120e.bracket?vaa=1&amp;vcp=1&amp;vis=1&amp;pid=feb6e1c72&amp;color=0,0,0&amp;vpa=116&amp;vtp=1&amp;vaab=1"/>
          <p:cNvSpPr/>
          <p:nvPr/>
        </p:nvSpPr>
        <p:spPr>
          <a:xfrm>
            <a:off x="8639714" y="384063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189_2#260be120e.choices?vaa=1&amp;vcp=1&amp;vis=1&amp;pid=feb6e1c72&amp;color=0,0,0&amp;vtp=1&amp;vaab=1&amp;bbb=1"/>
          <p:cNvSpPr/>
          <p:nvPr/>
        </p:nvSpPr>
        <p:spPr>
          <a:xfrm>
            <a:off x="539496" y="44754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.雄鸡报晓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B.老马识途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C.鲫鱼觅食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.蜘蛛织网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91_1#cd955bfc7?sp=1&amp;vaa=1&amp;vcp=1&amp;vis=1&amp;pid=feb6e1c72&amp;color=0,0,0&amp;mp=1&amp;vtp=1&amp;vaab=1&amp;bt=1&amp;bbb=1&amp;hb=1"/>
          <p:cNvSpPr/>
          <p:nvPr/>
        </p:nvSpPr>
        <p:spPr>
          <a:xfrm>
            <a:off x="539496" y="18636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有一只刚失去幼崽的雌猫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，用自己的乳汁喂养了三只刚出生不久的小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，雌猫与小狗宛如“母子”。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雌猫的这种行为是(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92_1#cd955bfc7.bracket?vaa=1&amp;vcp=1&amp;vis=1&amp;pid=feb6e1c72&amp;color=0,0,0&amp;mp=1&amp;vpa=117&amp;vtp=1&amp;vaab=1"/>
          <p:cNvSpPr/>
          <p:nvPr/>
        </p:nvSpPr>
        <p:spPr>
          <a:xfrm>
            <a:off x="8242839" y="249805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91_2#cd955bfc7?vaa=1&amp;vcp=1&amp;vis=1&amp;pid=feb6e1c72&amp;color=0,0,0&amp;vtp=1&amp;vaab=1&amp;bbb=1&amp;hb=1"/>
          <p:cNvSpPr/>
          <p:nvPr/>
        </p:nvSpPr>
        <p:spPr>
          <a:xfrm>
            <a:off x="539496" y="314671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①繁殖行为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②社会行为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③先天性行为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④学习行为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⑤由遗传物质决定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⑥由环境因素决定的</a:t>
            </a:r>
            <a:endParaRPr lang="en-US" altLang="zh-CN" sz="2800" dirty="0"/>
          </a:p>
        </p:txBody>
      </p:sp>
      <p:sp>
        <p:nvSpPr>
          <p:cNvPr id="5" name="QC_5_BD.191_3#cd955bfc7.choices?vaa=1&amp;vcp=1&amp;vis=1&amp;pid=feb6e1c72&amp;color=0,0,0&amp;vtp=1&amp;vaab=1&amp;bbb=1"/>
          <p:cNvSpPr/>
          <p:nvPr/>
        </p:nvSpPr>
        <p:spPr>
          <a:xfrm>
            <a:off x="539496" y="441588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939415" algn="l"/>
                <a:tab pos="5485130" algn="l"/>
                <a:tab pos="8386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.①③⑤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B.①⑥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C.②③⑤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.②④⑥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93_1#66f75329f?vaa=1&amp;vcp=1&amp;vis=1&amp;pid=feb6e1c72&amp;color=0,0,0&amp;vtp=1&amp;vaab=1&amp;bt=1&amp;bbb=1&amp;hb=1"/>
          <p:cNvSpPr/>
          <p:nvPr/>
        </p:nvSpPr>
        <p:spPr>
          <a:xfrm>
            <a:off x="539496" y="1204468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（江苏无锡·中考）2020年诺贝尔化学奖得主通过对化脓性链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球菌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一种细菌）的研究，开发出一种基因编辑技术。下列有关化脓性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链球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菌的叙述正确的是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194_1#66f75329f.bracket?vaa=1&amp;vcp=1&amp;vis=1&amp;pid=feb6e1c72&amp;color=0,0,0&amp;vpa=118&amp;vtp=1&amp;vaab=1"/>
          <p:cNvSpPr/>
          <p:nvPr/>
        </p:nvSpPr>
        <p:spPr>
          <a:xfrm>
            <a:off x="2994938" y="252300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93_2#66f75329f.choices?vaa=1&amp;vcp=1&amp;vis=1&amp;pid=feb6e1c72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A.与植物细胞相比，两者最主要的区别是其没有细胞壁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.遗传物质储存在细胞核中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.可以适当使用抗生素抑制其繁殖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.可以进行光合作用，自己制造有机物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4_BD#f1d9b47df?vcp=1&amp;pid=e120976db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1704" y="1117600"/>
            <a:ext cx="11704060" cy="4729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95_1#6462e4986?vaa=1&amp;vcp=1&amp;vis=1&amp;pid=feb6e1c72&amp;color=0,0,0&amp;vtp=1&amp;vaab=1&amp;bt=1&amp;bbb=1&amp;hb=1"/>
          <p:cNvSpPr/>
          <p:nvPr/>
        </p:nvSpPr>
        <p:spPr>
          <a:xfrm>
            <a:off x="539496" y="120954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（湖南·中考）在20世纪初，科学家首次观察到烟草花叶病毒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种杆状颗粒。下列有关病毒的叙述正确的是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1_1#6462e4986.bracket?vaa=1&amp;vcp=1&amp;vis=1&amp;pid=feb6e1c72&amp;color=0,0,0&amp;vpa=119&amp;vtp=1&amp;vaab=1"/>
          <p:cNvSpPr/>
          <p:nvPr/>
        </p:nvSpPr>
        <p:spPr>
          <a:xfrm>
            <a:off x="6933152" y="182571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95_2#6462e4986.choices?vaa=1&amp;vcp=1&amp;vis=1&amp;pid=feb6e1c72&amp;color=0,0,0&amp;vtp=1&amp;vaab=1&amp;bbb=1"/>
          <p:cNvSpPr/>
          <p:nvPr/>
        </p:nvSpPr>
        <p:spPr>
          <a:xfrm>
            <a:off x="539496" y="24925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.没有细胞结构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.能分裂生殖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C.在光学显微镜下可见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.能独立生活</a:t>
            </a:r>
            <a:endParaRPr lang="en-US" altLang="zh-CN" sz="2800" dirty="0"/>
          </a:p>
        </p:txBody>
      </p:sp>
      <p:sp>
        <p:nvSpPr>
          <p:cNvPr id="5" name="QC_5_BD.197_1#d1c3542ff?vaa=1&amp;vcp=1&amp;vis=1&amp;pid=feb6e1c72&amp;color=0,0,0&amp;vtp=1&amp;vaab=1&amp;bbb=1"/>
          <p:cNvSpPr/>
          <p:nvPr/>
        </p:nvSpPr>
        <p:spPr>
          <a:xfrm>
            <a:off x="539496" y="3761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我国为保护大熊猫所采取的措施是(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5_AN.198_1#d1c3542ff.bracket?vaa=1&amp;vcp=1&amp;vis=1&amp;pid=feb6e1c72&amp;color=0,0,0&amp;vpa=120&amp;vtp=1&amp;vaab=1"/>
          <p:cNvSpPr/>
          <p:nvPr/>
        </p:nvSpPr>
        <p:spPr>
          <a:xfrm>
            <a:off x="6417214" y="37484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5_BD.197_2#d1c3542ff.choices?vaa=1&amp;vcp=1&amp;vis=1&amp;pid=feb6e1c72&amp;color=0,0,0&amp;vtp=1&amp;vaab=1&amp;bbb=1"/>
          <p:cNvSpPr/>
          <p:nvPr/>
        </p:nvSpPr>
        <p:spPr>
          <a:xfrm>
            <a:off x="539496" y="43912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.就地保护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.易地保护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C.法制教育和管理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.包括以上三个选项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99_1#d40b16798?vaa=1&amp;vcp=1&amp;vis=1&amp;pid=feb6e1c72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吃剩的饭菜放在冰箱内可以延长保鲜的时间，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原因是冰箱内(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_1#d40b16798.bracket?vaa=1&amp;vcp=1&amp;vis=1&amp;pid=feb6e1c72&amp;color=0,0,0&amp;vpa=121&amp;vtp=1&amp;vaab=1"/>
          <p:cNvSpPr/>
          <p:nvPr/>
        </p:nvSpPr>
        <p:spPr>
          <a:xfrm>
            <a:off x="10328814" y="54106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99_2#d40b16798.choices?vaa=1&amp;vcp=1&amp;vis=1&amp;pid=feb6e1c72&amp;color=0,0,0&amp;vtp=1&amp;vaab=1&amp;bbb=1"/>
          <p:cNvSpPr/>
          <p:nvPr/>
        </p:nvSpPr>
        <p:spPr>
          <a:xfrm>
            <a:off x="539496" y="11866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A.温度低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，细菌繁殖速度慢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.温度低，细菌被冻死了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.没有空气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，细菌无法繁殖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.温度低，营养物质分解慢</a:t>
            </a:r>
            <a:endParaRPr lang="en-US" altLang="zh-CN" sz="2800" dirty="0"/>
          </a:p>
        </p:txBody>
      </p:sp>
      <p:sp>
        <p:nvSpPr>
          <p:cNvPr id="5" name="QC_5_BD.201_1#84fea53bb?vaa=1&amp;vcp=1&amp;vis=1&amp;pid=feb6e1c72&amp;color=0,0,0&amp;vtp=1&amp;vaab=1&amp;bbb=1&amp;hb=1"/>
          <p:cNvSpPr/>
          <p:nvPr/>
        </p:nvSpPr>
        <p:spPr>
          <a:xfrm>
            <a:off x="539496" y="2463654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（山东·中考）动物在生态系统中起重要作用，下列说法错误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C_5_AN.202_1#84fea53bb.bracket?vaa=1&amp;vcp=1&amp;vis=1&amp;pid=feb6e1c72&amp;color=0,0,0&amp;vpa=122&amp;vtp=1&amp;vaab=1"/>
          <p:cNvSpPr/>
          <p:nvPr/>
        </p:nvSpPr>
        <p:spPr>
          <a:xfrm>
            <a:off x="795598" y="309801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5_BD.201_2#84fea53bb.choices?vaa=1&amp;vcp=1&amp;vis=1&amp;pid=feb6e1c72&amp;color=0,0,0&amp;vtp=1&amp;vaab=1&amp;bbb=1"/>
          <p:cNvSpPr/>
          <p:nvPr/>
        </p:nvSpPr>
        <p:spPr>
          <a:xfrm>
            <a:off x="539496" y="374063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A.没有动物，生态系统的物质循环就无法进行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.位于食物链顶端的动物大量死亡，可能导致生态系统崩溃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.动物消化道内有多种消化酶，能够加快有机物的分解，促进物质循环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.当某种动物数量过多时，可以保护其天敌加以控制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03_1#3664a1a19?sp=1&amp;vaa=1&amp;vcp=1&amp;vis=1&amp;pid=feb6e1c72&amp;color=0,0,0&amp;vtp=1&amp;vaab=1&amp;bt=1&amp;bbb=1"/>
          <p:cNvSpPr/>
          <p:nvPr/>
        </p:nvSpPr>
        <p:spPr>
          <a:xfrm>
            <a:off x="539496" y="554400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下列关于细菌、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真菌和病毒的说法完全正确的一组是(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_1#3664a1a19.bracket?vaa=1&amp;vcp=1&amp;vis=1&amp;pid=feb6e1c72&amp;color=0,0,0&amp;vpa=123&amp;vtp=1&amp;vaab=1"/>
          <p:cNvSpPr/>
          <p:nvPr/>
        </p:nvSpPr>
        <p:spPr>
          <a:xfrm>
            <a:off x="9420194" y="541446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203_2#3664a1a19?vaa=1&amp;vcp=1&amp;vis=1&amp;pid=feb6e1c72&amp;color=0,0,0&amp;vtp=1&amp;vaab=1&amp;bbb=1&amp;hb=1"/>
          <p:cNvSpPr/>
          <p:nvPr/>
        </p:nvSpPr>
        <p:spPr>
          <a:xfrm>
            <a:off x="539496" y="1120248"/>
            <a:ext cx="11109960" cy="16744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①细菌、真菌和病毒都有遗传物质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②细菌、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真菌和病毒都能独立生活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酵母菌既可以用来制面包、发馒头，又可用来酿酒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④所有的病毒对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人类都是有害的</a:t>
            </a:r>
            <a:endParaRPr lang="en-US" altLang="zh-CN" sz="2800" dirty="0"/>
          </a:p>
        </p:txBody>
      </p:sp>
      <p:sp>
        <p:nvSpPr>
          <p:cNvPr id="5" name="QC_5_BD.203_3#3664a1a19.choices?vaa=1&amp;vcp=1&amp;vis=1&amp;pid=feb6e1c72&amp;color=0,0,0&amp;vtp=1&amp;vaab=1&amp;bbb=1"/>
          <p:cNvSpPr/>
          <p:nvPr/>
        </p:nvSpPr>
        <p:spPr>
          <a:xfrm>
            <a:off x="539496" y="2868340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.①④</a:t>
            </a:r>
            <a:endParaRPr lang="en-US" altLang="zh-CN" sz="2800" dirty="0"/>
          </a:p>
        </p:txBody>
      </p:sp>
      <p:sp>
        <p:nvSpPr>
          <p:cNvPr id="6" name="QC_5_BD.205_1#8c8f1ff70?vaa=1&amp;vcp=1&amp;vis=1&amp;pid=feb6e1c72&amp;color=0,0,0&amp;vtp=1&amp;vaab=1&amp;bbb=1"/>
          <p:cNvSpPr/>
          <p:nvPr/>
        </p:nvSpPr>
        <p:spPr>
          <a:xfrm>
            <a:off x="539496" y="3452286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下列有关生活中保存食品和发酵食品制作的叙述，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5_AN.206_1#8c8f1ff70.bracket?vaa=1&amp;vcp=1&amp;vis=1&amp;pid=feb6e1c72&amp;color=0,0,0&amp;vpa=124&amp;vtp=1&amp;vaab=1"/>
          <p:cNvSpPr/>
          <p:nvPr/>
        </p:nvSpPr>
        <p:spPr>
          <a:xfrm>
            <a:off x="10506614" y="3439332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5_BD.205_2#8c8f1ff70.choices?vaa=1&amp;vcp=1&amp;vis=1&amp;pid=feb6e1c72&amp;color=0,0,0&amp;vtp=1&amp;vaab=1&amp;bbb=1"/>
          <p:cNvSpPr/>
          <p:nvPr/>
        </p:nvSpPr>
        <p:spPr>
          <a:xfrm>
            <a:off x="539496" y="4028040"/>
            <a:ext cx="11109960" cy="225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A.制作腐乳主要是利用了霉菌的作用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.真空包装能延长食品保存时间，是因为抑制了需氧菌的生长、繁殖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.白酒酿造过程中，首先需要酵母菌将淀粉分解成葡萄糖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.制作酸奶时，先将牛奶加热煮沸是为了杀死杂菌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561f1ba82?vcp=1&amp;pid=0639e6e12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拓展延伸</a:t>
            </a:r>
            <a:endParaRPr lang="en-US" altLang="zh-CN" sz="3200" dirty="0"/>
          </a:p>
        </p:txBody>
      </p:sp>
      <p:sp>
        <p:nvSpPr>
          <p:cNvPr id="3" name="QC_5_BD.207_1#1fcd358ed?vaa=1&amp;vcp=1&amp;vis=1&amp;pid=561f1ba82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下列关于动物运动的叙述错误的是(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AN.208_1#1fcd358ed.bracket?vaa=1&amp;vcp=1&amp;vis=1&amp;pid=561f1ba82&amp;color=0,0,0&amp;vpa=125&amp;vtp=1&amp;vaab=1"/>
          <p:cNvSpPr/>
          <p:nvPr/>
        </p:nvSpPr>
        <p:spPr>
          <a:xfrm>
            <a:off x="6417214" y="126249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5_BD.207_2#1fcd358ed.choices?vaa=1&amp;vcp=1&amp;vis=1&amp;pid=561f1ba82&amp;color=0,0,0&amp;vtp=1&amp;vaab=1&amp;bbb=1"/>
          <p:cNvSpPr/>
          <p:nvPr/>
        </p:nvSpPr>
        <p:spPr>
          <a:xfrm>
            <a:off x="539496" y="190802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A.动物的运动方式多种多样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.鸟类飞行所需要的能量来源于细胞的呼吸作用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.动物的运动对自身生存和繁衍后代有着重要意义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.能在空中飞行的动物只有鸟类和昆虫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09_1#5059884fe?sp=1&amp;vaa=1&amp;vcp=1&amp;vis=1&amp;pid=561f1ba82&amp;color=0,0,0&amp;vtp=1&amp;vaab=1&amp;bt=1&amp;bbb=1"/>
          <p:cNvSpPr/>
          <p:nvPr/>
        </p:nvSpPr>
        <p:spPr>
          <a:xfrm>
            <a:off x="539496" y="576707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下图是关节结构示意图，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下列有关叙述中正确的是(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_1#5059884fe.bracket?vaa=1&amp;vcp=1&amp;vis=1&amp;pid=561f1ba82&amp;color=0,0,0&amp;vpa=126&amp;vtp=1&amp;vaab=1"/>
          <p:cNvSpPr/>
          <p:nvPr/>
        </p:nvSpPr>
        <p:spPr>
          <a:xfrm>
            <a:off x="8906414" y="566928"/>
            <a:ext cx="495300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C_5_BD.209_2#5059884fe?htil=8&amp;vaa=1&amp;vcp=1&amp;vis=1&amp;pid=561f1ba8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33338" y="1215643"/>
            <a:ext cx="2020824" cy="197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BD.209_3#5059884fe.choices?htil=8&amp;vaa=1&amp;vcp=1&amp;vis=1&amp;pid=561f1ba82&amp;color=0,0,0&amp;vtp=1&amp;vaab=1&amp;bbb=1&amp;hs=1"/>
          <p:cNvSpPr/>
          <p:nvPr/>
        </p:nvSpPr>
        <p:spPr>
          <a:xfrm>
            <a:off x="539496" y="1144651"/>
            <a:ext cx="8961120" cy="225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A.关节的基本结构包括①②④三部分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.结构②主要是由肌肉组织构成的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.结构③内有滑液，能使关节更加灵活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.结构⑤能使关节具有牢固性</a:t>
            </a:r>
            <a:endParaRPr lang="en-US" altLang="zh-CN" sz="2800" dirty="0"/>
          </a:p>
        </p:txBody>
      </p:sp>
      <p:sp>
        <p:nvSpPr>
          <p:cNvPr id="6" name="QC_5_BD.211_1#e711ca4e5?vaa=1&amp;vcp=1&amp;vis=1&amp;pid=561f1ba82&amp;color=0,0,0&amp;vtp=1&amp;vaab=1&amp;bbb=1&amp;hs=1"/>
          <p:cNvSpPr/>
          <p:nvPr/>
        </p:nvSpPr>
        <p:spPr>
          <a:xfrm>
            <a:off x="539496" y="3387345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下列有关动物行为的说法，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5_AN.212_1#e711ca4e5.bracket?vaa=1&amp;vcp=1&amp;vis=1&amp;pid=561f1ba82&amp;color=0,0,0&amp;vpa=127&amp;vtp=1&amp;vaab=1"/>
          <p:cNvSpPr/>
          <p:nvPr/>
        </p:nvSpPr>
        <p:spPr>
          <a:xfrm>
            <a:off x="6772814" y="3377566"/>
            <a:ext cx="495300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5_BD.211_2#e711ca4e5.choices?vaa=1&amp;vcp=1&amp;vis=1&amp;pid=561f1ba82&amp;color=0,0,0&amp;vtp=1&amp;vaab=1&amp;bbb=1&amp;hs=1"/>
          <p:cNvSpPr/>
          <p:nvPr/>
        </p:nvSpPr>
        <p:spPr>
          <a:xfrm>
            <a:off x="539496" y="3954272"/>
            <a:ext cx="11109960" cy="225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A.动物的行为从其获得途径上可以分为先天性行为和后天学习行为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.动物的后天学习行为一旦形成，就不会改变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.动物的先天性行为使动物能适应环境，得以生存和繁衍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.动物的后天学习行为可以使它们更好地适应复杂环境的变化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13_1#c5d655fb1?sp=1&amp;vaa=1&amp;vcp=1&amp;vis=1&amp;pid=561f1ba82&amp;color=0,0,0&amp;vtp=1&amp;vaab=1&amp;bt=1&amp;bbb=1&amp;hb=1"/>
          <p:cNvSpPr/>
          <p:nvPr/>
        </p:nvSpPr>
        <p:spPr>
          <a:xfrm>
            <a:off x="539496" y="884428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（山东·中考）下图是某同学用长木板①②、橡皮筋③④、螺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制作的肌肉牵拉骨运动的模型。下列关于模型结构及演示的叙述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214_1#c5d655fb1.bracket?vaa=1&amp;vcp=1&amp;vis=1&amp;pid=561f1ba82&amp;color=0,0,0&amp;vpa=128&amp;vtp=1&amp;vaab=1"/>
          <p:cNvSpPr/>
          <p:nvPr/>
        </p:nvSpPr>
        <p:spPr>
          <a:xfrm>
            <a:off x="847891" y="217994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C_5_BD.213_2#c5d655fb1?htil=9&amp;vaa=1&amp;vcp=1&amp;vis=1&amp;pid=561f1ba8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59310" y="2862072"/>
            <a:ext cx="3419856" cy="218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BD.213_3#c5d655fb1.choices?htil=9&amp;vaa=1&amp;vcp=1&amp;vis=1&amp;pid=561f1ba82&amp;color=0,0,0&amp;vtp=1&amp;vaab=1&amp;bbb=1&amp;hb=1"/>
          <p:cNvSpPr/>
          <p:nvPr/>
        </p:nvSpPr>
        <p:spPr>
          <a:xfrm>
            <a:off x="539496" y="2808160"/>
            <a:ext cx="7562088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A.①和②相当于两块骨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.模拟屈肘动作时，③④都收缩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.模拟屈肘动作时，⑤起支点作用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.通过③④的协调配合，牵引①②绕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⑤活动完成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15_1#aa4015cd0?vaa=1&amp;vcp=1&amp;vis=1&amp;pid=561f1ba82&amp;color=0,0,0&amp;vtp=1&amp;vaab=1&amp;bt=1&amp;bbb=1"/>
          <p:cNvSpPr/>
          <p:nvPr/>
        </p:nvSpPr>
        <p:spPr>
          <a:xfrm>
            <a:off x="539496" y="120345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下列有关动物运动与行为的叙述，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216_1#aa4015cd0.bracket?vaa=1&amp;vcp=1&amp;vis=1&amp;pid=561f1ba82&amp;color=0,0,0&amp;vpa=129&amp;vtp=1&amp;vaab=1"/>
          <p:cNvSpPr/>
          <p:nvPr/>
        </p:nvSpPr>
        <p:spPr>
          <a:xfrm>
            <a:off x="8195214" y="119011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215_2#aa4015cd0.choices?vaa=1&amp;vcp=1&amp;vis=1&amp;pid=561f1ba82&amp;color=0,0,0&amp;vtp=1&amp;vaab=1&amp;bbb=1&amp;hb=1"/>
          <p:cNvSpPr/>
          <p:nvPr/>
        </p:nvSpPr>
        <p:spPr>
          <a:xfrm>
            <a:off x="539496" y="1835721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A.“狗怕弯腰，狼怕摸刀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”，这种行为属于条件反射且该行为的形成与遗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传有关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.暴雨前，蚁群叼着卵茧、食物等有序地往高处转移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，说明蚂蚁具有社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群行为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.一般来说，动物越高等，学习行为越复杂，适应环境的能力也越强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.小动物闻到老虎的气味纷纷逃跑，这属于动物之间的信息交流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17_1#48e55077e?vaa=1&amp;vcp=1&amp;vis=1&amp;pid=561f1ba82&amp;color=0,0,0&amp;vtp=1&amp;vaab=1&amp;bt=1&amp;bb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生态系统中的每种生物都有其存在的价值。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下列叙述错误的是(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218_1#48e55077e.bracket?vaa=1&amp;vcp=1&amp;vis=1&amp;pid=561f1ba82&amp;color=0,0,0&amp;vpa=130&amp;vtp=1&amp;vaab=1"/>
          <p:cNvSpPr/>
          <p:nvPr/>
        </p:nvSpPr>
        <p:spPr>
          <a:xfrm>
            <a:off x="10684414" y="183019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217_2#48e55077e.choices?vaa=1&amp;vcp=1&amp;vis=1&amp;pid=561f1ba82&amp;color=0,0,0&amp;vtp=1&amp;vaab=1&amp;bbb=1"/>
          <p:cNvSpPr/>
          <p:nvPr/>
        </p:nvSpPr>
        <p:spPr>
          <a:xfrm>
            <a:off x="539496" y="247580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A.警犬机警且具有很强的奔跑能力，是警察的得力助手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.变色龙能捕食危害林木的昆虫，具有一定的生态价值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.鸡、鸭、鹅等家禽是人类食物中动物蛋白的重要来源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.毒蛇会分泌含有剧毒的毒素，对人类百害而无一利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19_1#9c4dee222?vaa=1&amp;vcp=1&amp;vis=1&amp;pid=561f1ba82&amp;color=0,0,0&amp;vtp=1&amp;vaab=1&amp;bt=1&amp;bbb=1&amp;hb=1"/>
          <p:cNvSpPr/>
          <p:nvPr/>
        </p:nvSpPr>
        <p:spPr>
          <a:xfrm>
            <a:off x="539496" y="120192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某超市发现一批胀袋酸奶，经检测，胀袋酸奶中含有酵母菌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、乳酸菌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等微生物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下列说法错误的是(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220_1#9c4dee222.bracket?vaa=1&amp;vcp=1&amp;vis=1&amp;pid=561f1ba82&amp;color=0,0,0&amp;vpa=131&amp;vtp=1&amp;vaab=1"/>
          <p:cNvSpPr/>
          <p:nvPr/>
        </p:nvSpPr>
        <p:spPr>
          <a:xfrm>
            <a:off x="5439315" y="183629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219_2#9c4dee222.choices?vaa=1&amp;vcp=1&amp;vis=1&amp;pid=561f1ba82&amp;color=0,0,0&amp;vtp=1&amp;vaab=1&amp;bbb=1&amp;hb=1"/>
          <p:cNvSpPr/>
          <p:nvPr/>
        </p:nvSpPr>
        <p:spPr>
          <a:xfrm>
            <a:off x="539496" y="248494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A.胀袋酸奶无论是否在保质期内，均不宜食用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.胀袋酸奶中的酵母菌和乳酸菌都能利用其中的葡萄糖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.若包装时进入了空气，则空气中的氧气促进了乳酸菌的繁殖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.若检测胀袋酸奶中有酒精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，则胀袋现象可能是酵母菌产生二氧化碳引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起的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221_1#cfa053a78?htil=10&amp;vaa=1&amp;vcp=1&amp;vis=1&amp;pid=561f1ba8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0972" y="572688"/>
            <a:ext cx="4552497" cy="203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221_2#cfa053a78?htil=10&amp;sp=1&amp;vaa=1&amp;vcp=1&amp;vis=1&amp;pid=561f1ba82&amp;color=0,0,0&amp;vtp=1&amp;vaab=1&amp;bt=1&amp;bbb=1&amp;hb=1&amp;hs=1"/>
          <p:cNvSpPr/>
          <p:nvPr/>
        </p:nvSpPr>
        <p:spPr>
          <a:xfrm>
            <a:off x="539496" y="554400"/>
            <a:ext cx="6693408" cy="22999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（黑龙江·中考）同学们每天课间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操时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间都要到操场做一系列的运动。人的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依赖于一定的身体结构，请据图回答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6_BD.222_1#6c2eb4dcb?htil=10&amp;vaa=1&amp;vcp=1&amp;vis=1&amp;pid=cfa053a78&amp;color=0,0,0&amp;vtp=1&amp;vaab=1&amp;bbb=1&amp;hb=1&amp;hs=1"/>
          <p:cNvSpPr/>
          <p:nvPr/>
        </p:nvSpPr>
        <p:spPr>
          <a:xfrm>
            <a:off x="539496" y="2868530"/>
            <a:ext cx="11109960" cy="225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（1）我们进行各项体育运动时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，关节起到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的作用。图甲是关节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，在跑跳过程中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，能够增加关节牢固性并有效防止脱臼的结构是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，能够减少骨与骨之间的摩擦并起到缓冲机械压力作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用的结构是［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6_AN.1_1#6c2eb4dcb.blank?vaa=1&amp;vcp=1&amp;vis=1&amp;pid=cfa053a78&amp;color=0,0,0&amp;vpa=132&amp;vtp=1&amp;vaab=1&amp;bbb=1"/>
          <p:cNvSpPr/>
          <p:nvPr/>
        </p:nvSpPr>
        <p:spPr>
          <a:xfrm>
            <a:off x="7128414" y="2838558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支点</a:t>
            </a:r>
            <a:endParaRPr lang="en-US" altLang="zh-CN" sz="2800" dirty="0"/>
          </a:p>
        </p:txBody>
      </p:sp>
      <p:sp>
        <p:nvSpPr>
          <p:cNvPr id="6" name="QB_6_AN.2_1#6c2eb4dcb.blank?vaa=1&amp;vcp=1&amp;vis=1&amp;pid=cfa053a78&amp;color=0,0,0&amp;vpa=133&amp;vtp=1&amp;vaab=1"/>
          <p:cNvSpPr/>
          <p:nvPr/>
        </p:nvSpPr>
        <p:spPr>
          <a:xfrm>
            <a:off x="905415" y="4006958"/>
            <a:ext cx="6143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endParaRPr lang="en-US" altLang="zh-CN" sz="2800" dirty="0"/>
          </a:p>
        </p:txBody>
      </p:sp>
      <p:sp>
        <p:nvSpPr>
          <p:cNvPr id="7" name="QB_6_AN.3_1#6c2eb4dcb.blank?vaa=1&amp;vcp=1&amp;vis=1&amp;pid=cfa053a78&amp;color=0,0,0&amp;vpa=134&amp;vtp=1&amp;vaab=1&amp;bbb=1"/>
          <p:cNvSpPr/>
          <p:nvPr/>
        </p:nvSpPr>
        <p:spPr>
          <a:xfrm>
            <a:off x="1972214" y="4006958"/>
            <a:ext cx="13255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关节囊</a:t>
            </a:r>
            <a:endParaRPr lang="en-US" altLang="zh-CN" sz="2800" dirty="0"/>
          </a:p>
        </p:txBody>
      </p:sp>
      <p:sp>
        <p:nvSpPr>
          <p:cNvPr id="8" name="QB_6_AN.4_1#6c2eb4dcb.blank?vaa=1&amp;vcp=1&amp;vis=1&amp;pid=cfa053a78&amp;color=0,0,0&amp;vpa=135&amp;vtp=1&amp;vaab=1"/>
          <p:cNvSpPr/>
          <p:nvPr/>
        </p:nvSpPr>
        <p:spPr>
          <a:xfrm>
            <a:off x="2683414" y="4570076"/>
            <a:ext cx="6143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endParaRPr lang="en-US" altLang="zh-CN" sz="2800" dirty="0"/>
          </a:p>
        </p:txBody>
      </p:sp>
      <p:sp>
        <p:nvSpPr>
          <p:cNvPr id="9" name="QB_6_AN.5_1#6c2eb4dcb.blank?vaa=1&amp;vcp=1&amp;vis=1&amp;pid=cfa053a78&amp;color=0,0,0&amp;vpa=136&amp;vtp=1&amp;vaab=1&amp;bbb=1"/>
          <p:cNvSpPr/>
          <p:nvPr/>
        </p:nvSpPr>
        <p:spPr>
          <a:xfrm>
            <a:off x="3750215" y="4570076"/>
            <a:ext cx="16811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关节软骨</a:t>
            </a:r>
            <a:endParaRPr lang="en-US" altLang="zh-CN" sz="2800" dirty="0"/>
          </a:p>
        </p:txBody>
      </p:sp>
      <p:sp>
        <p:nvSpPr>
          <p:cNvPr id="10" name="QB_6_BD.228_1#6655df42e?vaa=1&amp;vcp=1&amp;vis=1&amp;pid=cfa053a78&amp;color=0,0,0&amp;vtp=1&amp;vaab=1&amp;bbb=1&amp;hb=1&amp;hs=1"/>
          <p:cNvSpPr/>
          <p:nvPr/>
        </p:nvSpPr>
        <p:spPr>
          <a:xfrm>
            <a:off x="539496" y="5179930"/>
            <a:ext cx="11109960" cy="10902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（2）由图乙可以知道，骨骼肌两端的［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⑥］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分别附着在不同的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骨上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B_6_AN.229_1#6655df42e.blank?vaa=1&amp;vcp=1&amp;vis=1&amp;pid=cfa053a78&amp;color=0,0,0&amp;vpa=137&amp;vtp=1&amp;vaab=1&amp;bbb=1"/>
          <p:cNvSpPr/>
          <p:nvPr/>
        </p:nvSpPr>
        <p:spPr>
          <a:xfrm>
            <a:off x="7484014" y="5149958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肌腱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1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4_BD#f1d9b47df?vcp=1&amp;pid=e120976db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6424" y="1078992"/>
            <a:ext cx="9976104" cy="470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30_1#f7b58c3d6?vaa=1&amp;vcp=1&amp;vis=1&amp;pid=cfa053a78&amp;color=0,0,0&amp;vtp=1&amp;vaab=1&amp;bt=1&amp;bbb=1&amp;hb=1"/>
          <p:cNvSpPr/>
          <p:nvPr/>
        </p:nvSpPr>
        <p:spPr>
          <a:xfrm>
            <a:off x="539496" y="136118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（3）跑跳时需要不断地进行腿部的屈伸运动，包括以下步骤：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①相应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的骨受到牵引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；②骨骼肌收缩；③骨骼肌接受神经传来的刺激；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④骨绕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关节活动。这些步骤发生的正确顺序是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用序号表示）。</a:t>
            </a:r>
            <a:endParaRPr lang="en-US" altLang="zh-CN" sz="2800" dirty="0"/>
          </a:p>
        </p:txBody>
      </p:sp>
      <p:sp>
        <p:nvSpPr>
          <p:cNvPr id="3" name="QB_6_AN.231_1#f7b58c3d6.blank?vaa=1&amp;vcp=1&amp;vis=1&amp;pid=cfa053a78&amp;color=0,0,0&amp;vpa=138&amp;vtp=1&amp;vaab=1&amp;bbb=1"/>
          <p:cNvSpPr/>
          <p:nvPr/>
        </p:nvSpPr>
        <p:spPr>
          <a:xfrm>
            <a:off x="6595014" y="2605151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③②①④</a:t>
            </a:r>
            <a:endParaRPr lang="en-US" altLang="zh-CN" sz="2800" dirty="0"/>
          </a:p>
        </p:txBody>
      </p:sp>
      <p:pic>
        <p:nvPicPr>
          <p:cNvPr id="4" name="QO_5_BD.230_2#f7b58c3d6?vaa=1&amp;vcp=1&amp;vis=1&amp;pid=cfa053a7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9312" y="3338830"/>
            <a:ext cx="4919472" cy="215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232_1#116d0048f?htil=11&amp;vaa=1&amp;vcp=1&amp;vis=1&amp;pid=561f1ba8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74586" y="1558036"/>
            <a:ext cx="5422392" cy="212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232_2#116d0048f?htil=11&amp;sp=1&amp;vaa=1&amp;vcp=1&amp;vis=1&amp;pid=561f1ba82&amp;color=0,0,0&amp;vtp=1&amp;vaab=1&amp;bt=1&amp;bbb=1&amp;hb=1&amp;hs=1"/>
          <p:cNvSpPr/>
          <p:nvPr/>
        </p:nvSpPr>
        <p:spPr>
          <a:xfrm>
            <a:off x="539496" y="1539748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“探究小鼠走迷宫获取食物的行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”实验中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，某活动小组的同学设计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的方案如下：在迷宫出口处放一些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小鼠喜爱的食物，将小鼠放进迷宫</a:t>
            </a:r>
            <a:endParaRPr lang="en-US" altLang="zh-CN" sz="2800" dirty="0"/>
          </a:p>
        </p:txBody>
      </p:sp>
      <p:sp>
        <p:nvSpPr>
          <p:cNvPr id="4" name="QO_5_BD.232_2#116d0048f?htil=11&amp;sp=1&amp;vaa=1&amp;vcp=1&amp;vis=1&amp;pid=561f1ba82&amp;color=0,0,0&amp;vtp=1&amp;vaab=1&amp;bt=1&amp;bbb=1&amp;hb=1&amp;hs=1">
            <a:extLst>
              <a:ext uri="{FF2B5EF4-FFF2-40B4-BE49-F238E27FC236}">
                <a16:creationId xmlns:a16="http://schemas.microsoft.com/office/drawing/2014/main" id="{D65A671B-75E6-AC47-FDDA-C64C5DA46237}"/>
              </a:ext>
            </a:extLst>
          </p:cNvPr>
          <p:cNvSpPr/>
          <p:nvPr/>
        </p:nvSpPr>
        <p:spPr>
          <a:xfrm>
            <a:off x="539496" y="4111180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入口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（如图甲），记录小鼠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“尝试与错误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”的次数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，并将记录结果绘制成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曲线图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（如图乙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）。请回答下列问题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233_1#a4a4527e4?htil=12&amp;vaa=1&amp;vcp=1&amp;vis=1&amp;pid=116d0048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243552"/>
            <a:ext cx="5422392" cy="212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233_2#a4a4527e4?htil=12&amp;vaa=1&amp;vcp=1&amp;vis=1&amp;pid=116d0048f&amp;color=0,0,0&amp;mp=1&amp;vtp=1&amp;vaab=1&amp;bt=1&amp;bbb=1&amp;hb=1"/>
          <p:cNvSpPr/>
          <p:nvPr/>
        </p:nvSpPr>
        <p:spPr>
          <a:xfrm>
            <a:off x="539496" y="1225264"/>
            <a:ext cx="5559552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（1）从行为获得的途径看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，小鼠一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生下来就会吮吸乳汁，这是一种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；经过训练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，小鼠能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学会走迷宫获取食物的行为，这是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一种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行为。动物的这些行为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使得它们能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234_1#a4a4527e4.blank?vaa=1&amp;vcp=1&amp;vis=1&amp;pid=116d0048f&amp;color=0,0,0&amp;mp=1&amp;vpa=139&amp;vtp=1&amp;vaab=1&amp;bbb=1"/>
          <p:cNvSpPr/>
          <p:nvPr/>
        </p:nvSpPr>
        <p:spPr>
          <a:xfrm>
            <a:off x="549815" y="249018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先天性</a:t>
            </a:r>
            <a:endParaRPr lang="en-US" altLang="zh-CN" sz="2800" dirty="0"/>
          </a:p>
        </p:txBody>
      </p:sp>
      <p:sp>
        <p:nvSpPr>
          <p:cNvPr id="5" name="QB_6_AN.235_1#a4a4527e4.blank?vaa=1&amp;vcp=1&amp;vis=1&amp;pid=116d0048f&amp;color=0,0,0&amp;mp=1&amp;vpa=140&amp;vtp=1&amp;vaab=1&amp;bbb=1"/>
          <p:cNvSpPr/>
          <p:nvPr/>
        </p:nvSpPr>
        <p:spPr>
          <a:xfrm>
            <a:off x="1261015" y="378558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</a:t>
            </a:r>
            <a:endParaRPr lang="en-US" altLang="zh-CN" sz="2800" dirty="0"/>
          </a:p>
        </p:txBody>
      </p:sp>
      <p:sp>
        <p:nvSpPr>
          <p:cNvPr id="6" name="QB_6_AN.236_1#a4a4527e4.blank?vaa=1&amp;vcp=1&amp;vis=1&amp;pid=116d0048f&amp;color=0,0,0&amp;mp=1&amp;vpa=141&amp;vtp=1&amp;vaab=1&amp;bbb=1&amp;hb=1"/>
          <p:cNvSpPr/>
          <p:nvPr/>
        </p:nvSpPr>
        <p:spPr>
          <a:xfrm>
            <a:off x="539496" y="4433284"/>
            <a:ext cx="5559552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更好地适应不断变化的环境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237_1#c2598a7da?htil=13&amp;vaa=1&amp;vcp=1&amp;vis=1&amp;pid=116d0048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561846"/>
            <a:ext cx="5422392" cy="212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237_2#c2598a7da?htil=13&amp;vaa=1&amp;vcp=1&amp;vis=1&amp;pid=116d0048f&amp;color=0,0,0&amp;vtp=1&amp;vaab=1&amp;bt=1&amp;bbb=1&amp;hb=1"/>
          <p:cNvSpPr/>
          <p:nvPr/>
        </p:nvSpPr>
        <p:spPr>
          <a:xfrm>
            <a:off x="539496" y="1543558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）小鼠在生活过程中通过气味来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识别同类，这种气味起到了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1_1#c2598a7da.blank?vaa=1&amp;vcp=1&amp;vis=1&amp;pid=116d0048f&amp;color=0,0,0&amp;vpa=142&amp;vtp=1&amp;vaab=1&amp;bbb=1&amp;hb=1"/>
          <p:cNvSpPr/>
          <p:nvPr/>
        </p:nvSpPr>
        <p:spPr>
          <a:xfrm>
            <a:off x="539496" y="2160778"/>
            <a:ext cx="5559552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传递信息</a:t>
            </a:r>
            <a:endParaRPr lang="en-US" altLang="zh-CN" sz="2800" dirty="0"/>
          </a:p>
        </p:txBody>
      </p:sp>
      <p:sp>
        <p:nvSpPr>
          <p:cNvPr id="5" name="QB_6_BD.239_1#f93e86420?htil=13&amp;vaa=1&amp;vcp=1&amp;vis=1&amp;pid=116d0048f&amp;color=0,0,0&amp;vtp=1&amp;vaab=1&amp;bbb=1&amp;hb=1"/>
          <p:cNvSpPr/>
          <p:nvPr/>
        </p:nvSpPr>
        <p:spPr>
          <a:xfrm>
            <a:off x="539496" y="3467290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（3）实验开始前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，要让小鼠处于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状态，以使摆放的食物更具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吸引力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6_AN.240_1#f93e86420.blank?vaa=1&amp;vcp=1&amp;vis=1&amp;pid=116d0048f&amp;color=0,0,0&amp;vpa=143&amp;vtp=1&amp;vaab=1&amp;bbb=1"/>
          <p:cNvSpPr/>
          <p:nvPr/>
        </p:nvSpPr>
        <p:spPr>
          <a:xfrm>
            <a:off x="549815" y="408451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饥饿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&amp;si=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41_1#7492b235c?sp=1&amp;vaa=1&amp;vcp=1&amp;vis=1&amp;pid=561f1ba82&amp;color=0,0,0&amp;vtp=1&amp;vaab=1&amp;bt=1&amp;bbb=1"/>
          <p:cNvSpPr/>
          <p:nvPr/>
        </p:nvSpPr>
        <p:spPr>
          <a:xfrm>
            <a:off x="539496" y="9047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请根据下图内容，分析并回答下列问题：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O_5_BD.241_2#7492b235c?htil=14&amp;vaa=1&amp;vcp=1&amp;vis=1&amp;pid=561f1ba8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04079" y="1586357"/>
            <a:ext cx="3895344" cy="216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242_1#5cd77056d?htil=14&amp;vaa=1&amp;vcp=1&amp;vis=1&amp;pid=7492b235c&amp;color=0,0,0&amp;vtp=1&amp;vaab=1&amp;bbb=1&amp;hb=1&amp;hs=1"/>
          <p:cNvSpPr/>
          <p:nvPr/>
        </p:nvSpPr>
        <p:spPr>
          <a:xfrm>
            <a:off x="539496" y="1532445"/>
            <a:ext cx="708660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）图中的生产者是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，消费者有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6_AN.1_1#5cd77056d.blank?vaa=1&amp;vcp=1&amp;vis=1&amp;pid=7492b235c&amp;color=0,0,0&amp;vpa=144&amp;vtp=1&amp;vaab=1&amp;bbb=1"/>
          <p:cNvSpPr/>
          <p:nvPr/>
        </p:nvSpPr>
        <p:spPr>
          <a:xfrm>
            <a:off x="3928015" y="150196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绿色植物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6_AN.2_1#5cd77056d.blank?vaa=1&amp;vcp=1&amp;vis=1&amp;pid=7492b235c&amp;color=0,0,0&amp;vpa=145&amp;vtp=1&amp;vaab=1&amp;bbb=1&amp;hb=1"/>
          <p:cNvSpPr/>
          <p:nvPr/>
        </p:nvSpPr>
        <p:spPr>
          <a:xfrm>
            <a:off x="539496" y="2149665"/>
            <a:ext cx="708660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昆虫、鼠、狐、鹰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、杂食性鸟和吃草籽的鸟（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或所有动物）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6_BD.245_1#921aa5a02?htil=14&amp;vaa=1&amp;vcp=1&amp;vis=1&amp;pid=7492b235c&amp;color=0,0,0&amp;vtp=1&amp;vaab=1&amp;bbb=1&amp;hb=1&amp;hs=1"/>
          <p:cNvSpPr/>
          <p:nvPr/>
        </p:nvSpPr>
        <p:spPr>
          <a:xfrm>
            <a:off x="539496" y="3455035"/>
            <a:ext cx="70866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）该图中有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条食物链，写出其中最长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8" name="QB_6_AN.3_1#921aa5a02.blank?vaa=1&amp;vcp=1&amp;vis=1&amp;pid=7492b235c&amp;color=0,0,0&amp;vpa=146&amp;vtp=1&amp;vaab=1"/>
          <p:cNvSpPr/>
          <p:nvPr/>
        </p:nvSpPr>
        <p:spPr>
          <a:xfrm>
            <a:off x="2861214" y="3403600"/>
            <a:ext cx="4365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6_AN.4_1#921aa5a02.blank?vaa=1&amp;vcp=1&amp;vis=1&amp;pid=7492b235c&amp;color=0,0,0&amp;vpa=147&amp;vtp=1&amp;vaab=1&amp;bbb=1"/>
              <p:cNvSpPr/>
              <p:nvPr/>
            </p:nvSpPr>
            <p:spPr>
              <a:xfrm>
                <a:off x="1972713" y="4144645"/>
                <a:ext cx="5599113" cy="41078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绿色植物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昆虫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杂食性鸟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鹰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QB_6_AN.4_1#921aa5a02.blank?vaa=1&amp;vcp=1&amp;vis=1&amp;pid=7492b235c&amp;color=0,0,0&amp;vpa=147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2713" y="4144645"/>
                <a:ext cx="5599113" cy="410782"/>
              </a:xfrm>
              <a:prstGeom prst="rect">
                <a:avLst/>
              </a:prstGeom>
              <a:blipFill>
                <a:blip r:embed="rId4"/>
                <a:stretch>
                  <a:fillRect l="-1634" t="-37313" r="-1525" b="-4626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QB_6_BD.248_1#7e9cd785e?vaa=1&amp;vcp=1&amp;vis=1&amp;pid=7492b235c&amp;color=0,0,0&amp;vtp=1&amp;vaab=1&amp;bbb=1&amp;hb=1&amp;hs=1"/>
          <p:cNvSpPr/>
          <p:nvPr/>
        </p:nvSpPr>
        <p:spPr>
          <a:xfrm>
            <a:off x="539496" y="470617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（3）就该食物网而言，如果大量捕杀鼠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，那么狐的数量在短时期内将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11" name="QB_6_AN.249_1#7e9cd785e.blank?vaa=1&amp;vcp=1&amp;vis=1&amp;pid=7492b235c&amp;color=0,0,0&amp;vpa=148&amp;vtp=1&amp;vaab=1&amp;bbb=1"/>
          <p:cNvSpPr/>
          <p:nvPr/>
        </p:nvSpPr>
        <p:spPr>
          <a:xfrm>
            <a:off x="905415" y="530244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减少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2" name="QB_6_BD.245_1#921aa5a02?htil=14&amp;vaa=1&amp;vcp=1&amp;vis=1&amp;pid=7492b235c&amp;color=0,0,0&amp;vtp=1&amp;vaab=1&amp;bbb=1&amp;hb=1&amp;hs=1">
            <a:extLst>
              <a:ext uri="{FF2B5EF4-FFF2-40B4-BE49-F238E27FC236}">
                <a16:creationId xmlns:a16="http://schemas.microsoft.com/office/drawing/2014/main" id="{CD61F88B-1F14-E4B4-A5EB-FF17917B00ED}"/>
              </a:ext>
            </a:extLst>
          </p:cNvPr>
          <p:cNvSpPr/>
          <p:nvPr/>
        </p:nvSpPr>
        <p:spPr>
          <a:xfrm>
            <a:off x="539995" y="4076700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的一条：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  <p:bldP spid="9" grpId="0" build="p" animBg="1"/>
      <p:bldP spid="11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8&amp;si=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50_1#ec9da4be1?vaa=1&amp;vcp=1&amp;vis=1&amp;pid=7492b235c&amp;color=0,0,0&amp;vtp=1&amp;vaab=1&amp;bt=1&amp;bbb=1&amp;hb=1"/>
          <p:cNvSpPr/>
          <p:nvPr/>
        </p:nvSpPr>
        <p:spPr>
          <a:xfrm>
            <a:off x="539496" y="116001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（4）如果为了防止吃草籽的鸟取食草籽，将其大量捕杀反而使绿色植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物遭到破坏。这一事例充分说明生物之间存在着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251_1#ec9da4be1.blank?vaa=1&amp;vcp=1&amp;vis=1&amp;pid=7492b235c&amp;color=0,0,0&amp;vpa=149&amp;vtp=1&amp;vaab=1&amp;bbb=1"/>
          <p:cNvSpPr/>
          <p:nvPr/>
        </p:nvSpPr>
        <p:spPr>
          <a:xfrm>
            <a:off x="8017414" y="1777238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相互依赖</a:t>
            </a:r>
            <a:endParaRPr lang="en-US" altLang="zh-CN" sz="2800" dirty="0"/>
          </a:p>
        </p:txBody>
      </p:sp>
      <p:sp>
        <p:nvSpPr>
          <p:cNvPr id="4" name="QB_6_AN.253_1#ec9da4be1.blank?vaa=1&amp;vcp=1&amp;vis=1&amp;pid=7492b235c&amp;color=0,0,0&amp;vpa=150&amp;vtp=1&amp;vaab=1&amp;bbb=1&amp;hb=1"/>
          <p:cNvSpPr/>
          <p:nvPr/>
        </p:nvSpPr>
        <p:spPr>
          <a:xfrm>
            <a:off x="539496" y="1777238"/>
            <a:ext cx="11109960" cy="78308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相互制约</a:t>
            </a:r>
            <a:endParaRPr lang="en-US" altLang="zh-CN" sz="2800" dirty="0"/>
          </a:p>
        </p:txBody>
      </p:sp>
      <p:pic>
        <p:nvPicPr>
          <p:cNvPr id="5" name="QO_5_BD.252_1#ec9da4be1?vaa=1&amp;vcp=1&amp;vis=1&amp;pid=7492b235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9896" y="3137662"/>
            <a:ext cx="4709160" cy="25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9&amp;si=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54_1#65fc15df3?sp=1&amp;vaa=1&amp;vcp=1&amp;vis=1&amp;pid=561f1ba82&amp;color=0,0,0&amp;vtp=1&amp;vaab=1&amp;bt=1&amp;bbb=1"/>
          <p:cNvSpPr/>
          <p:nvPr/>
        </p:nvSpPr>
        <p:spPr>
          <a:xfrm>
            <a:off x="539496" y="122478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观察如图所示的四种生物，回答下列问题：</a:t>
            </a:r>
            <a:endParaRPr lang="en-US" altLang="zh-CN" sz="2800" dirty="0"/>
          </a:p>
        </p:txBody>
      </p:sp>
      <p:pic>
        <p:nvPicPr>
          <p:cNvPr id="3" name="QO_5_BD.254_2#65fc15df3?htil=15&amp;vaa=1&amp;vcp=1&amp;vis=1&amp;pid=561f1ba8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839785"/>
            <a:ext cx="5374622" cy="182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255_1#495435013?htil=15&amp;vaa=1&amp;vcp=1&amp;vis=1&amp;pid=65fc15df3&amp;color=0,0,0&amp;vtp=1&amp;vaab=1&amp;bbb=1&amp;hb=1&amp;hs=1"/>
          <p:cNvSpPr/>
          <p:nvPr/>
        </p:nvSpPr>
        <p:spPr>
          <a:xfrm>
            <a:off x="539496" y="1852485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（1）以上微生物有对人有益的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有对人有害的，可以用来酿酒的是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6_AN.1_1#495435013.blank?vaa=1&amp;vcp=1&amp;vis=1&amp;pid=65fc15df3&amp;color=0,0,0&amp;vpa=151&amp;vtp=1&amp;vaab=1"/>
          <p:cNvSpPr/>
          <p:nvPr/>
        </p:nvSpPr>
        <p:spPr>
          <a:xfrm>
            <a:off x="1616614" y="309645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丙</a:t>
            </a:r>
            <a:endParaRPr lang="en-US" altLang="zh-CN" sz="2800" dirty="0"/>
          </a:p>
        </p:txBody>
      </p:sp>
      <p:sp>
        <p:nvSpPr>
          <p:cNvPr id="6" name="QB_6_BD.257_1#1ce9cc652?htil=15&amp;vaa=1&amp;vcp=1&amp;vis=1&amp;pid=65fc15df3&amp;color=0,0,0&amp;vtp=1&amp;vaab=1&amp;bbb=1&amp;hb=1&amp;hs=1"/>
          <p:cNvSpPr/>
          <p:nvPr/>
        </p:nvSpPr>
        <p:spPr>
          <a:xfrm>
            <a:off x="539995" y="3772725"/>
            <a:ext cx="1111201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（2）甲和乙、丙在细胞结构上不相同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，那么它们的最根本的区别是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但它们也有相同的基本结构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，包括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6_AN.258_1#1ce9cc652.blank?vaa=1&amp;vcp=1&amp;vis=1&amp;pid=65fc15df3&amp;color=0,0,0&amp;vpa=152&amp;vtp=1&amp;vaab=1&amp;bbb=1"/>
          <p:cNvSpPr/>
          <p:nvPr/>
        </p:nvSpPr>
        <p:spPr>
          <a:xfrm>
            <a:off x="550314" y="4389945"/>
            <a:ext cx="3103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有无成形的细胞核</a:t>
            </a:r>
            <a:endParaRPr lang="en-US" altLang="zh-CN" sz="2800" dirty="0"/>
          </a:p>
        </p:txBody>
      </p:sp>
      <p:sp>
        <p:nvSpPr>
          <p:cNvPr id="8" name="QB_6_AN.259_1#1ce9cc652.blank?vaa=1&amp;vcp=1&amp;vis=1&amp;pid=65fc15df3&amp;color=0,0,0&amp;vpa=153&amp;vtp=1&amp;vaab=1&amp;bbb=1&amp;hb=1"/>
          <p:cNvSpPr/>
          <p:nvPr/>
        </p:nvSpPr>
        <p:spPr>
          <a:xfrm>
            <a:off x="539995" y="4389945"/>
            <a:ext cx="1111201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细胞壁、细胞膜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、细胞质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8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0&amp;si=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260_1#f0a3897ab?htil=16&amp;vaa=1&amp;vcp=1&amp;vis=1&amp;pid=65fc15df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871694"/>
            <a:ext cx="5374622" cy="182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260_2#f0a3897ab?htil=16&amp;vaa=1&amp;vcp=1&amp;vis=1&amp;pid=65fc15df3&amp;color=0,0,0&amp;mp=1&amp;vtp=1&amp;vaab=1&amp;bt=1&amp;bbb=1&amp;hb=1&amp;hs=1"/>
          <p:cNvSpPr/>
          <p:nvPr/>
        </p:nvSpPr>
        <p:spPr>
          <a:xfrm>
            <a:off x="539496" y="1884394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）甲的生殖方式是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乙的生殖方式是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，丙的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生殖方式是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1_1#f0a3897ab.blank?vaa=1&amp;vcp=1&amp;vis=1&amp;pid=65fc15df3&amp;color=0,0,0&amp;mp=1&amp;vpa=154&amp;vtp=1&amp;vaab=1&amp;bbb=1"/>
          <p:cNvSpPr/>
          <p:nvPr/>
        </p:nvSpPr>
        <p:spPr>
          <a:xfrm>
            <a:off x="3928015" y="185391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分裂生殖</a:t>
            </a:r>
            <a:endParaRPr lang="en-US" altLang="zh-CN" sz="2800" dirty="0"/>
          </a:p>
        </p:txBody>
      </p:sp>
      <p:sp>
        <p:nvSpPr>
          <p:cNvPr id="5" name="QB_6_AN.2_1#f0a3897ab.blank?vaa=1&amp;vcp=1&amp;vis=1&amp;pid=65fc15df3&amp;color=0,0,0&amp;mp=1&amp;vpa=155&amp;vtp=1&amp;vaab=1&amp;bbb=1"/>
          <p:cNvSpPr/>
          <p:nvPr/>
        </p:nvSpPr>
        <p:spPr>
          <a:xfrm>
            <a:off x="3039014" y="250161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孢子生殖</a:t>
            </a:r>
            <a:endParaRPr lang="en-US" altLang="zh-CN" sz="2800" dirty="0"/>
          </a:p>
        </p:txBody>
      </p:sp>
      <p:sp>
        <p:nvSpPr>
          <p:cNvPr id="6" name="QB_6_AN.3_1#f0a3897ab.blank?vaa=1&amp;vcp=1&amp;vis=1&amp;pid=65fc15df3&amp;color=0,0,0&amp;mp=1&amp;vpa=156&amp;vtp=1&amp;vaab=1&amp;bbb=1"/>
          <p:cNvSpPr/>
          <p:nvPr/>
        </p:nvSpPr>
        <p:spPr>
          <a:xfrm>
            <a:off x="2327814" y="3128359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出芽生殖</a:t>
            </a:r>
            <a:endParaRPr lang="en-US" altLang="zh-CN" sz="2800" dirty="0"/>
          </a:p>
        </p:txBody>
      </p:sp>
      <p:sp>
        <p:nvSpPr>
          <p:cNvPr id="7" name="QB_6_BD.264_1#42ff43dc3?vaa=1&amp;vcp=1&amp;vis=1&amp;pid=65fc15df3&amp;color=0,0,0&amp;vtp=1&amp;vaab=1&amp;bbb=1&amp;hs=1"/>
          <p:cNvSpPr/>
          <p:nvPr/>
        </p:nvSpPr>
        <p:spPr>
          <a:xfrm>
            <a:off x="539496" y="380463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）丁的营养方式是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（5）乙的颜色是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，可以产生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6_AN.4_1#42ff43dc3.blank?vaa=1&amp;vcp=1&amp;vis=1&amp;pid=65fc15df3&amp;color=0,0,0&amp;vpa=157&amp;vtp=1&amp;vaab=1&amp;bbb=1"/>
          <p:cNvSpPr/>
          <p:nvPr/>
        </p:nvSpPr>
        <p:spPr>
          <a:xfrm>
            <a:off x="3928015" y="377415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异养</a:t>
            </a:r>
            <a:endParaRPr lang="en-US" altLang="zh-CN" sz="2800" dirty="0"/>
          </a:p>
        </p:txBody>
      </p:sp>
      <p:sp>
        <p:nvSpPr>
          <p:cNvPr id="10" name="QB_6_AN.267_1#42ff43dc3.blank?vaa=1&amp;vcp=1&amp;vis=1&amp;pid=65fc15df3&amp;color=0,0,0&amp;vpa=158&amp;vtp=1&amp;vaab=1&amp;bbb=1"/>
          <p:cNvSpPr/>
          <p:nvPr/>
        </p:nvSpPr>
        <p:spPr>
          <a:xfrm>
            <a:off x="3216815" y="4400899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青绿色</a:t>
            </a:r>
            <a:endParaRPr lang="en-US" altLang="zh-CN" sz="2800" dirty="0"/>
          </a:p>
        </p:txBody>
      </p:sp>
      <p:sp>
        <p:nvSpPr>
          <p:cNvPr id="11" name="QB_6_AN.268_1#42ff43dc3.blank?vaa=1&amp;vcp=1&amp;vis=1&amp;pid=65fc15df3&amp;color=0,0,0&amp;vpa=159&amp;vtp=1&amp;vaab=1&amp;bbb=1"/>
          <p:cNvSpPr/>
          <p:nvPr/>
        </p:nvSpPr>
        <p:spPr>
          <a:xfrm>
            <a:off x="6417214" y="4400899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青霉素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  <p:bldP spid="10" grpId="0" build="p" animBg="1"/>
      <p:bldP spid="11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4_BD#f1d9b47df?vcp=1&amp;pid=e120976db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7208" y="969264"/>
            <a:ext cx="6583680" cy="4919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38aefec86?vcp=1&amp;pid=e120976db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考点梳理</a:t>
            </a:r>
            <a:endParaRPr lang="en-US" altLang="zh-CN" sz="3200" dirty="0"/>
          </a:p>
        </p:txBody>
      </p:sp>
      <p:sp>
        <p:nvSpPr>
          <p:cNvPr id="3" name="QO_5_BD.1_1#ea6290977?vaa=1&amp;vcp=1&amp;vis=1&amp;pid=38aefec86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动物运动的方式</a:t>
            </a:r>
            <a:endParaRPr lang="en-US" altLang="zh-CN" sz="2800" dirty="0"/>
          </a:p>
        </p:txBody>
      </p:sp>
      <p:sp>
        <p:nvSpPr>
          <p:cNvPr id="4" name="QB_6_BD.2_1#48ff0439a?vaa=1&amp;vcp=1&amp;vis=1&amp;pid=ea6290977&amp;color=0,0,0&amp;vtp=1&amp;vaab=1&amp;bbb=1&amp;hb=1"/>
          <p:cNvSpPr/>
          <p:nvPr/>
        </p:nvSpPr>
        <p:spPr>
          <a:xfrm>
            <a:off x="539496" y="190802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（1）运动方式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：水中以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为主，空中以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为主，陆上为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（2）动物运动的意义：有利于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，躲避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，争夺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和繁殖后代，以适应复杂多变的环境。</a:t>
            </a:r>
            <a:endParaRPr lang="en-US" altLang="zh-CN" sz="2800" dirty="0"/>
          </a:p>
        </p:txBody>
      </p:sp>
      <p:sp>
        <p:nvSpPr>
          <p:cNvPr id="5" name="QB_6_AN.1_1#48ff0439a.blank?vaa=1&amp;vcp=1&amp;vis=1&amp;pid=ea6290977&amp;color=0,0,0&amp;vpa=1&amp;vtp=1&amp;vaab=1&amp;bbb=1"/>
          <p:cNvSpPr/>
          <p:nvPr/>
        </p:nvSpPr>
        <p:spPr>
          <a:xfrm>
            <a:off x="4283615" y="187754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游泳</a:t>
            </a:r>
            <a:endParaRPr lang="en-US" altLang="zh-CN" sz="2800" dirty="0"/>
          </a:p>
        </p:txBody>
      </p:sp>
      <p:sp>
        <p:nvSpPr>
          <p:cNvPr id="6" name="QB_6_AN.2_1#48ff0439a.blank?vaa=1&amp;vcp=1&amp;vis=1&amp;pid=ea6290977&amp;color=0,0,0&amp;vpa=2&amp;vtp=1&amp;vaab=1&amp;bbb=1"/>
          <p:cNvSpPr/>
          <p:nvPr/>
        </p:nvSpPr>
        <p:spPr>
          <a:xfrm>
            <a:off x="7484014" y="187754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飞行</a:t>
            </a:r>
            <a:endParaRPr lang="en-US" altLang="zh-CN" sz="2800" dirty="0"/>
          </a:p>
        </p:txBody>
      </p:sp>
      <p:sp>
        <p:nvSpPr>
          <p:cNvPr id="7" name="QB_6_AN.3_1#48ff0439a.blank?vaa=1&amp;vcp=1&amp;vis=1&amp;pid=ea6290977&amp;color=0,0,0&amp;vpa=3&amp;vtp=1&amp;vaab=1&amp;bbb=1&amp;hb=1"/>
          <p:cNvSpPr/>
          <p:nvPr/>
        </p:nvSpPr>
        <p:spPr>
          <a:xfrm>
            <a:off x="539496" y="1877549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蠕动、爬行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、行走、奔跑、跳跃</a:t>
            </a:r>
            <a:endParaRPr lang="en-US" altLang="zh-CN" sz="2800" dirty="0"/>
          </a:p>
        </p:txBody>
      </p:sp>
      <p:sp>
        <p:nvSpPr>
          <p:cNvPr id="9" name="QB_6_AN.7_1#48ff0439a.blank?vaa=1&amp;vcp=1&amp;vis=1&amp;pid=ea6290977&amp;color=0,0,0&amp;vpa=4&amp;vtp=1&amp;vaab=1&amp;bbb=1"/>
          <p:cNvSpPr/>
          <p:nvPr/>
        </p:nvSpPr>
        <p:spPr>
          <a:xfrm>
            <a:off x="5350415" y="3172949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寻觅食物</a:t>
            </a:r>
            <a:endParaRPr lang="en-US" altLang="zh-CN" sz="2800" dirty="0"/>
          </a:p>
        </p:txBody>
      </p:sp>
      <p:sp>
        <p:nvSpPr>
          <p:cNvPr id="10" name="QB_6_AN.8_1#48ff0439a.blank?vaa=1&amp;vcp=1&amp;vis=1&amp;pid=ea6290977&amp;color=0,0,0&amp;vpa=5&amp;vtp=1&amp;vaab=1&amp;bbb=1"/>
          <p:cNvSpPr/>
          <p:nvPr/>
        </p:nvSpPr>
        <p:spPr>
          <a:xfrm>
            <a:off x="8195214" y="317294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敌害</a:t>
            </a:r>
            <a:endParaRPr lang="en-US" altLang="zh-CN" sz="2800" dirty="0"/>
          </a:p>
        </p:txBody>
      </p:sp>
      <p:sp>
        <p:nvSpPr>
          <p:cNvPr id="11" name="QB_6_AN.9_1#48ff0439a.blank?vaa=1&amp;vcp=1&amp;vis=1&amp;pid=ea6290977&amp;color=0,0,0&amp;vpa=6&amp;vtp=1&amp;vaab=1&amp;bbb=1"/>
          <p:cNvSpPr/>
          <p:nvPr/>
        </p:nvSpPr>
        <p:spPr>
          <a:xfrm>
            <a:off x="10239914" y="3172949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栖息地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0_1#39cef9a11?vaa=1&amp;vcp=1&amp;vis=1&amp;pid=38aefec86&amp;color=0,0,0&amp;vtp=1&amp;vaab=1&amp;bt=1&amp;bbb=1"/>
          <p:cNvSpPr/>
          <p:nvPr/>
        </p:nvSpPr>
        <p:spPr>
          <a:xfrm>
            <a:off x="539496" y="25049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动物运动的形成</a:t>
            </a:r>
            <a:endParaRPr lang="en-US" altLang="zh-CN" sz="2800" dirty="0"/>
          </a:p>
        </p:txBody>
      </p:sp>
      <p:sp>
        <p:nvSpPr>
          <p:cNvPr id="3" name="QB_6_BD.11_1#4ea1fe555?vaa=1&amp;vcp=1&amp;vis=1&amp;pid=39cef9a11&amp;color=0,0,0&amp;vtp=1&amp;vaab=1&amp;bbb=1&amp;hb=1"/>
          <p:cNvSpPr/>
          <p:nvPr/>
        </p:nvSpPr>
        <p:spPr>
          <a:xfrm>
            <a:off x="539496" y="313264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（1）运动系统的组成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：运动系统主要是由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组成的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12_1#4ea1fe555.blank?vaa=1&amp;vcp=1&amp;vis=1&amp;pid=39cef9a11&amp;color=0,0,0&amp;vpa=7&amp;vtp=1&amp;vaab=1"/>
          <p:cNvSpPr/>
          <p:nvPr/>
        </p:nvSpPr>
        <p:spPr>
          <a:xfrm>
            <a:off x="7128414" y="310216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骨</a:t>
            </a:r>
            <a:endParaRPr lang="en-US" altLang="zh-CN" sz="2800" dirty="0"/>
          </a:p>
        </p:txBody>
      </p:sp>
      <p:sp>
        <p:nvSpPr>
          <p:cNvPr id="5" name="QB_6_AN.13_1#4ea1fe555.blank?vaa=1&amp;vcp=1&amp;vis=1&amp;pid=39cef9a11&amp;color=0,0,0&amp;vpa=8&amp;vtp=1&amp;vaab=1&amp;bbb=1"/>
          <p:cNvSpPr/>
          <p:nvPr/>
        </p:nvSpPr>
        <p:spPr>
          <a:xfrm>
            <a:off x="8195214" y="310216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骨连结</a:t>
            </a:r>
            <a:endParaRPr lang="en-US" altLang="zh-CN" sz="2800" dirty="0"/>
          </a:p>
        </p:txBody>
      </p:sp>
      <p:sp>
        <p:nvSpPr>
          <p:cNvPr id="6" name="QB_6_AN.14_1#4ea1fe555.blank?vaa=1&amp;vcp=1&amp;vis=1&amp;pid=39cef9a11&amp;color=0,0,0&amp;vpa=9&amp;vtp=1&amp;vaab=1&amp;bbb=1"/>
          <p:cNvSpPr/>
          <p:nvPr/>
        </p:nvSpPr>
        <p:spPr>
          <a:xfrm>
            <a:off x="9973214" y="310216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骨骼肌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2641</Words>
  <Application>Microsoft Office PowerPoint</Application>
  <PresentationFormat>宽屏</PresentationFormat>
  <Paragraphs>624</Paragraphs>
  <Slides>67</Slides>
  <Notes>67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76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958751573@qq.com</cp:lastModifiedBy>
  <cp:revision>9</cp:revision>
  <dcterms:created xsi:type="dcterms:W3CDTF">2024-11-19T10:58:50Z</dcterms:created>
  <dcterms:modified xsi:type="dcterms:W3CDTF">2025-07-25T07:53:23Z</dcterms:modified>
  <cp:category/>
  <cp:contentStatus/>
</cp:coreProperties>
</file>