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</p:sldIdLst>
  <p:sldSz cx="12192000" cy="6858000"/>
  <p:notesSz cx="6858000" cy="12192000"/>
  <p:custDataLst>
    <p:tags r:id="rId6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5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ed7d2e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5276403-7464-4F44-8FFD-A573851D7C0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中国的自然资源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ed7d2e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E9AB959-C99D-462F-BEA3-76BF6257149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7c96895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6d262b8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ab5bee9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610ff59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7c968953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6d262b8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ab5bee96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9610ff59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中国的自然资源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b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5A9813B-A561-0D08-E087-24511AAD8BE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C36551C-20EA-4896-ADE4-BA357E1C515C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B4D5A1F-40D8-4580-A3F7-5607DFC2E16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A25E32E-0663-4FCD-8C2B-07CA6E64026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7c96895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6d262b8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ab5bee9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610ff59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7c968953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6d262b8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ab5bee96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9610ff59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EEDD6A8-94B0-0921-1A42-F7724000F3E2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5376628e?vcp=1&amp;pid=f6d262b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中国的土地资源</a:t>
            </a:r>
            <a:endParaRPr lang="en-US" altLang="zh-CN" sz="3000" dirty="0"/>
          </a:p>
        </p:txBody>
      </p:sp>
      <p:sp>
        <p:nvSpPr>
          <p:cNvPr id="3" name="QB_7_BD.14_1#dfb0ebf02?sp=1&amp;vaa=1&amp;vcp=1&amp;vis=1&amp;pid=85376628e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1.土地资源的特点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土地资源类型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拥有耕地、林地、草地等多种土地类型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类土地资源在土地资源总量中所占的比重不尽合理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，其中林地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、草地面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积较广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，所占比重大，而耕地所占比重偏小；难以利用的土地比重较大。</a:t>
            </a:r>
            <a:endParaRPr lang="en-US" altLang="zh-CN" sz="2800" dirty="0"/>
          </a:p>
        </p:txBody>
      </p:sp>
      <p:sp>
        <p:nvSpPr>
          <p:cNvPr id="4" name="QB_7_AN.15_1#dfb0ebf02.blank?vaa=1&amp;vcp=1&amp;vis=1&amp;pid=85376628e&amp;color=0,0,0&amp;vpa=11&amp;vtp=1&amp;vaab=1&amp;bbb=1"/>
          <p:cNvSpPr/>
          <p:nvPr/>
        </p:nvSpPr>
        <p:spPr>
          <a:xfrm>
            <a:off x="3394615" y="18284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齐全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_1#c3ba7640c?sp=1&amp;vaa=1&amp;vcp=1&amp;vis=1&amp;pid=85376628e&amp;color=0,0,0&amp;mp=1&amp;vtp=1&amp;vaab=1&amp;bt=1&amp;bbb=1"/>
          <p:cNvSpPr/>
          <p:nvPr/>
        </p:nvSpPr>
        <p:spPr>
          <a:xfrm>
            <a:off x="539496" y="6720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2.主要土地利用类型的分布</a:t>
            </a:r>
            <a:endParaRPr lang="en-US" altLang="zh-CN" sz="2800" dirty="0"/>
          </a:p>
        </p:txBody>
      </p:sp>
      <p:graphicFrame>
        <p:nvGraphicFramePr>
          <p:cNvPr id="12" name="QB_7_BD.16_2#c3ba7640c?colgroup=2,26&amp;vaa=1&amp;vcp=1&amp;vis=1&amp;pid=85376628e&amp;color=0,0,0&amp;mp=1&amp;vtp=1&amp;vaab=1&amp;bbb=1&amp;hb=1"/>
          <p:cNvGraphicFramePr>
            <a:graphicFrameLocks noGrp="1"/>
          </p:cNvGraphicFramePr>
          <p:nvPr/>
        </p:nvGraphicFramePr>
        <p:xfrm>
          <a:off x="539496" y="1353661"/>
          <a:ext cx="11082528" cy="2808924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耕地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区的平原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盆地以及低缓丘陵地区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方的耕地以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南方的耕地以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林地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天然林地主要分布在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的边远山区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区的林地多为人工林和次生林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部内陆地区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1_1#c3ba7640c.blank?vaa=1&amp;vcp=1&amp;vis=1&amp;pid=85376628e&amp;color=0,0,0&amp;mp=1&amp;vpa=12&amp;vtp=1&amp;vaab=1&amp;bbb=1"/>
          <p:cNvSpPr/>
          <p:nvPr/>
        </p:nvSpPr>
        <p:spPr>
          <a:xfrm>
            <a:off x="3597679" y="1357344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东部季风</a:t>
            </a:r>
            <a:endParaRPr lang="en-US" altLang="zh-CN" sz="2800" dirty="0"/>
          </a:p>
        </p:txBody>
      </p:sp>
      <p:sp>
        <p:nvSpPr>
          <p:cNvPr id="5" name="QB_7_AN.2_1#c3ba7640c.blank?vaa=1&amp;vcp=1&amp;vis=1&amp;pid=85376628e&amp;color=0,0,0&amp;mp=1&amp;vpa=13&amp;vtp=1&amp;vaab=1&amp;bbb=1"/>
          <p:cNvSpPr/>
          <p:nvPr/>
        </p:nvSpPr>
        <p:spPr>
          <a:xfrm>
            <a:off x="3597679" y="189607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旱地</a:t>
            </a:r>
            <a:endParaRPr lang="en-US" altLang="zh-CN" sz="2800" dirty="0"/>
          </a:p>
        </p:txBody>
      </p:sp>
      <p:sp>
        <p:nvSpPr>
          <p:cNvPr id="6" name="QB_7_AN.3_1#c3ba7640c.blank?vaa=1&amp;vcp=1&amp;vis=1&amp;pid=85376628e&amp;color=0,0,0&amp;mp=1&amp;vpa=14&amp;vtp=1&amp;vaab=1&amp;bbb=1"/>
          <p:cNvSpPr/>
          <p:nvPr/>
        </p:nvSpPr>
        <p:spPr>
          <a:xfrm>
            <a:off x="7852179" y="189607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水田</a:t>
            </a:r>
            <a:endParaRPr lang="en-US" altLang="zh-CN" sz="2800" dirty="0"/>
          </a:p>
        </p:txBody>
      </p:sp>
      <p:sp>
        <p:nvSpPr>
          <p:cNvPr id="7" name="QB_7_AN.4_1#c3ba7640c.blank?vaa=1&amp;vcp=1&amp;vis=1&amp;pid=85376628e&amp;color=0,0,0&amp;mp=1&amp;vpa=15&amp;vtp=1&amp;vaab=1&amp;bbb=1"/>
          <p:cNvSpPr/>
          <p:nvPr/>
        </p:nvSpPr>
        <p:spPr>
          <a:xfrm>
            <a:off x="5020079" y="247856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</a:t>
            </a:r>
            <a:endParaRPr lang="en-US" altLang="zh-CN" sz="2800" dirty="0"/>
          </a:p>
        </p:txBody>
      </p:sp>
      <p:sp>
        <p:nvSpPr>
          <p:cNvPr id="8" name="QB_7_AN.5_1#c3ba7640c.blank?vaa=1&amp;vcp=1&amp;vis=1&amp;pid=85376628e&amp;color=0,0,0&amp;mp=1&amp;vpa=16&amp;vtp=1&amp;vaab=1&amp;bbb=1"/>
          <p:cNvSpPr/>
          <p:nvPr/>
        </p:nvSpPr>
        <p:spPr>
          <a:xfrm>
            <a:off x="6429779" y="247856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西南</a:t>
            </a:r>
            <a:endParaRPr lang="en-US" altLang="zh-CN" sz="2800" dirty="0"/>
          </a:p>
        </p:txBody>
      </p:sp>
      <p:sp>
        <p:nvSpPr>
          <p:cNvPr id="9" name="QB_7_AN.6_1#c3ba7640c.blank?vaa=1&amp;vcp=1&amp;vis=1&amp;pid=85376628e&amp;color=0,0,0&amp;mp=1&amp;vpa=17&amp;vtp=1&amp;vaab=1&amp;bbb=1"/>
          <p:cNvSpPr/>
          <p:nvPr/>
        </p:nvSpPr>
        <p:spPr>
          <a:xfrm>
            <a:off x="9617479" y="247856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sp>
        <p:nvSpPr>
          <p:cNvPr id="10" name="QB_7_AN.7_1#c3ba7640c.blank?vaa=1&amp;vcp=1&amp;vis=1&amp;pid=85376628e&amp;color=0,0,0&amp;mp=1&amp;vpa=18&amp;vtp=1&amp;vaab=1"/>
          <p:cNvSpPr/>
          <p:nvPr/>
        </p:nvSpPr>
        <p:spPr>
          <a:xfrm>
            <a:off x="3597679" y="358175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11" name="QB_7_AN.8_1#c3ba7640c.blank?vaa=1&amp;vcp=1&amp;vis=1&amp;pid=85376628e&amp;color=0,0,0&amp;mp=1&amp;vpa=19&amp;vtp=1&amp;vaab=1"/>
          <p:cNvSpPr/>
          <p:nvPr/>
        </p:nvSpPr>
        <p:spPr>
          <a:xfrm>
            <a:off x="5007379" y="358175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3" name="P_7#d70b94895?sp=1&amp;vcp=1&amp;pid=85376628e&amp;color=0,0,0&amp;vtp=1&amp;vaab=1&amp;bbb=1"/>
          <p:cNvSpPr/>
          <p:nvPr/>
        </p:nvSpPr>
        <p:spPr>
          <a:xfrm>
            <a:off x="539496" y="43000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基本国情和基本国策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基本国情：人多地少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基本国策：十分珍惜、合理利用土地和切实保护耕地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8d6bec0c?vcp=1&amp;pid=f6d262b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中国的水资源</a:t>
            </a:r>
            <a:endParaRPr lang="en-US" altLang="zh-CN" sz="3000" dirty="0"/>
          </a:p>
        </p:txBody>
      </p:sp>
      <p:sp>
        <p:nvSpPr>
          <p:cNvPr id="3" name="QB_7_BD.25_1#7a45c7605?sp=1&amp;vaa=1&amp;vcp=1&amp;vis=1&amp;pid=a8d6bec0c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1.分布特点及解决措施</a:t>
            </a:r>
            <a:endParaRPr lang="en-US" altLang="zh-CN" sz="2800" dirty="0"/>
          </a:p>
        </p:txBody>
      </p:sp>
      <p:graphicFrame>
        <p:nvGraphicFramePr>
          <p:cNvPr id="13" name="QB_7_BD.25_2#7a45c7605?colgroup=2,9,5,10&amp;vaa=1&amp;vcp=1&amp;vis=1&amp;pid=a8d6bec0c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73384" cy="2782000"/>
        </p:xfrm>
        <a:graphic>
          <a:graphicData uri="http://schemas.openxmlformats.org/drawingml/2006/table">
            <a:tbl>
              <a:tblPr/>
              <a:tblGrid>
                <a:gridCol w="117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0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78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解决措施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空间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兴建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引黄济青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引大入秦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水北调等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年际变化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兴建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三峡水利枢纽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小浪底水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利枢纽等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7_AN.26_1#7a45c7605.blank?vaa=1&amp;vcp=1&amp;vis=1&amp;pid=a8d6bec0c&amp;color=0,0,0&amp;vpa=20&amp;vtp=1&amp;vaab=1"/>
          <p:cNvSpPr/>
          <p:nvPr/>
        </p:nvSpPr>
        <p:spPr>
          <a:xfrm>
            <a:off x="1801391" y="245057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6" name="QB_7_AN.27_1#7a45c7605.blank?vaa=1&amp;vcp=1&amp;vis=1&amp;pid=a8d6bec0c&amp;color=0,0,0&amp;vpa=21&amp;vtp=1&amp;vaab=1"/>
          <p:cNvSpPr/>
          <p:nvPr/>
        </p:nvSpPr>
        <p:spPr>
          <a:xfrm>
            <a:off x="2868191" y="245057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7" name="QB_7_AN.28_1#7a45c7605.blank?vaa=1&amp;vcp=1&amp;vis=1&amp;pid=a8d6bec0c&amp;color=0,0,0&amp;vpa=22&amp;vtp=1&amp;vaab=1"/>
          <p:cNvSpPr/>
          <p:nvPr/>
        </p:nvSpPr>
        <p:spPr>
          <a:xfrm>
            <a:off x="4277891" y="245057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8" name="QB_7_AN.29_1#7a45c7605.blank?vaa=1&amp;vcp=1&amp;vis=1&amp;pid=a8d6bec0c&amp;color=0,0,0&amp;vpa=23&amp;vtp=1&amp;vaab=1"/>
          <p:cNvSpPr/>
          <p:nvPr/>
        </p:nvSpPr>
        <p:spPr>
          <a:xfrm>
            <a:off x="2156991" y="298930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9" name="QB_7_AN.30_1#7a45c7605.blank?vaa=1&amp;vcp=1&amp;vis=1&amp;pid=a8d6bec0c&amp;color=0,0,0&amp;vpa=24&amp;vtp=1&amp;vaab=1&amp;bbb=1&amp;hb=1"/>
          <p:cNvSpPr/>
          <p:nvPr/>
        </p:nvSpPr>
        <p:spPr>
          <a:xfrm>
            <a:off x="5311512" y="2450574"/>
            <a:ext cx="2168144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跨流域调水</a:t>
            </a:r>
            <a:endParaRPr lang="en-US" altLang="zh-CN" sz="2800" dirty="0"/>
          </a:p>
        </p:txBody>
      </p:sp>
      <p:sp>
        <p:nvSpPr>
          <p:cNvPr id="10" name="QB_7_AN.31_1#7a45c7605.blank?vaa=1&amp;vcp=1&amp;vis=1&amp;pid=a8d6bec0c&amp;color=0,0,0&amp;vpa=25&amp;vtp=1&amp;vaab=1&amp;bbb=1"/>
          <p:cNvSpPr/>
          <p:nvPr/>
        </p:nvSpPr>
        <p:spPr>
          <a:xfrm>
            <a:off x="1801391" y="357179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夏秋</a:t>
            </a:r>
            <a:endParaRPr lang="en-US" altLang="zh-CN" sz="2800" dirty="0"/>
          </a:p>
        </p:txBody>
      </p:sp>
      <p:sp>
        <p:nvSpPr>
          <p:cNvPr id="11" name="QB_7_AN.32_1#7a45c7605.blank?vaa=1&amp;vcp=1&amp;vis=1&amp;pid=a8d6bec0c&amp;color=0,0,0&amp;vpa=26&amp;vtp=1&amp;vaab=1&amp;bbb=1"/>
          <p:cNvSpPr/>
          <p:nvPr/>
        </p:nvSpPr>
        <p:spPr>
          <a:xfrm>
            <a:off x="3566691" y="357179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冬春</a:t>
            </a:r>
            <a:endParaRPr lang="en-US" altLang="zh-CN" sz="2800" dirty="0"/>
          </a:p>
        </p:txBody>
      </p:sp>
      <p:sp>
        <p:nvSpPr>
          <p:cNvPr id="12" name="QB_7_AN.33_1#7a45c7605.blank?vaa=1&amp;vcp=1&amp;vis=1&amp;pid=a8d6bec0c&amp;color=0,0,0&amp;vpa=27&amp;vtp=1&amp;vaab=1"/>
          <p:cNvSpPr/>
          <p:nvPr/>
        </p:nvSpPr>
        <p:spPr>
          <a:xfrm>
            <a:off x="3922291" y="411052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4" name="QB_7_AN.34_1#7a45c7605.blank?vaa=1&amp;vcp=1&amp;vis=1&amp;pid=a8d6bec0c&amp;color=0,0,0&amp;vpa=28&amp;vtp=1&amp;vaab=1&amp;bbb=1"/>
          <p:cNvSpPr/>
          <p:nvPr/>
        </p:nvSpPr>
        <p:spPr>
          <a:xfrm>
            <a:off x="6033030" y="383112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_1#41e15861a?vaa=1&amp;vcp=1&amp;vis=1&amp;pid=a8d6bec0c&amp;color=0,0,0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2.南水北调工程</a:t>
            </a:r>
            <a:endParaRPr lang="en-US" altLang="zh-CN" sz="2800" dirty="0"/>
          </a:p>
        </p:txBody>
      </p:sp>
      <p:graphicFrame>
        <p:nvGraphicFramePr>
          <p:cNvPr id="14" name="QB_7_BD.35_2#41e15861a?colgroup=2,12,13&amp;vaa=1&amp;vcp=1&amp;vis=1&amp;pid=a8d6bec0c&amp;color=0,0,0&amp;vtp=1&amp;vaab=1&amp;bbb=1&amp;hb=1"/>
          <p:cNvGraphicFramePr>
            <a:graphicFrameLocks noGrp="1"/>
          </p:cNvGraphicFramePr>
          <p:nvPr/>
        </p:nvGraphicFramePr>
        <p:xfrm>
          <a:off x="539496" y="1154158"/>
          <a:ext cx="11082528" cy="5221860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84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079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具体分布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优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667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从长江下游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附近抽引长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沿京杭运河北上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进入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天津（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利用京杭运河输水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工程量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流经工农业发达地区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污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染严重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水质较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403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水库引水到北京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天津（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部分河段可自流输水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部分河段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需挖水渠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工程量较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035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从长江上游引水入黄河上游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路线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可自流输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所经地区地形复杂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施工难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7_AN.36_1#41e15861a.blank?vaa=1&amp;vcp=1&amp;vis=1&amp;pid=a8d6bec0c&amp;color=0,0,0&amp;vpa=29&amp;vtp=1&amp;vaab=1&amp;bbb=1"/>
          <p:cNvSpPr/>
          <p:nvPr/>
        </p:nvSpPr>
        <p:spPr>
          <a:xfrm>
            <a:off x="3497094" y="1659554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扬州</a:t>
            </a:r>
            <a:endParaRPr lang="en-US" altLang="zh-CN" sz="2800" dirty="0"/>
          </a:p>
        </p:txBody>
      </p:sp>
      <p:sp>
        <p:nvSpPr>
          <p:cNvPr id="5" name="QB_7_AN.37_1#41e15861a.blank?vaa=1&amp;vcp=1&amp;vis=1&amp;pid=a8d6bec0c&amp;color=0,0,0&amp;vpa=30&amp;vtp=1&amp;vaab=1&amp;bbb=1"/>
          <p:cNvSpPr/>
          <p:nvPr/>
        </p:nvSpPr>
        <p:spPr>
          <a:xfrm>
            <a:off x="4894094" y="2700954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华北</a:t>
            </a:r>
            <a:endParaRPr lang="en-US" altLang="zh-CN" sz="2800" dirty="0"/>
          </a:p>
        </p:txBody>
      </p:sp>
      <p:sp>
        <p:nvSpPr>
          <p:cNvPr id="6" name="QB_7_AN.38_1#41e15861a.blank?vaa=1&amp;vcp=1&amp;vis=1&amp;pid=a8d6bec0c&amp;color=0,0,0&amp;vpa=31&amp;vtp=1&amp;vaab=1"/>
          <p:cNvSpPr/>
          <p:nvPr/>
        </p:nvSpPr>
        <p:spPr>
          <a:xfrm>
            <a:off x="6519695" y="2440605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dirty="0"/>
          </a:p>
        </p:txBody>
      </p:sp>
      <p:sp>
        <p:nvSpPr>
          <p:cNvPr id="7" name="QB_7_AN.39_1#41e15861a.blank?vaa=1&amp;vcp=1&amp;vis=1&amp;pid=a8d6bec0c&amp;color=0,0,0&amp;vpa=32&amp;vtp=1&amp;vaab=1"/>
          <p:cNvSpPr/>
          <p:nvPr/>
        </p:nvSpPr>
        <p:spPr>
          <a:xfrm>
            <a:off x="8996195" y="2950637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差</a:t>
            </a:r>
            <a:endParaRPr lang="en-US" altLang="zh-CN" sz="2800" dirty="0"/>
          </a:p>
        </p:txBody>
      </p:sp>
      <p:sp>
        <p:nvSpPr>
          <p:cNvPr id="8" name="QB_7_AN.40_1#41e15861a.blank?vaa=1&amp;vcp=1&amp;vis=1&amp;pid=a8d6bec0c&amp;color=0,0,0&amp;vpa=33&amp;vtp=1&amp;vaab=1&amp;bbb=1"/>
          <p:cNvSpPr/>
          <p:nvPr/>
        </p:nvSpPr>
        <p:spPr>
          <a:xfrm>
            <a:off x="2074694" y="3750610"/>
            <a:ext cx="13255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丹江口</a:t>
            </a:r>
            <a:endParaRPr lang="en-US" altLang="zh-CN" sz="2800" dirty="0"/>
          </a:p>
        </p:txBody>
      </p:sp>
      <p:sp>
        <p:nvSpPr>
          <p:cNvPr id="9" name="QB_7_AN.41_1#41e15861a.blank?vaa=1&amp;vcp=1&amp;vis=1&amp;pid=a8d6bec0c&amp;color=0,0,0&amp;vpa=34&amp;vtp=1&amp;vaab=1&amp;bbb=1"/>
          <p:cNvSpPr/>
          <p:nvPr/>
        </p:nvSpPr>
        <p:spPr>
          <a:xfrm>
            <a:off x="2785894" y="4260642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华北</a:t>
            </a:r>
            <a:endParaRPr lang="en-US" altLang="zh-CN" sz="2800" dirty="0"/>
          </a:p>
        </p:txBody>
      </p:sp>
      <p:sp>
        <p:nvSpPr>
          <p:cNvPr id="10" name="QB_7_AN.42_1#41e15861a.blank?vaa=1&amp;vcp=1&amp;vis=1&amp;pid=a8d6bec0c&amp;color=0,0,0&amp;vpa=35&amp;vtp=1&amp;vaab=1"/>
          <p:cNvSpPr/>
          <p:nvPr/>
        </p:nvSpPr>
        <p:spPr>
          <a:xfrm>
            <a:off x="9707395" y="4260642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11" name="QB_7_AN.43_1#41e15861a.blank?vaa=1&amp;vcp=1&amp;vis=1&amp;pid=a8d6bec0c&amp;color=0,0,0&amp;vpa=36&amp;vtp=1&amp;vaab=1&amp;bbb=1"/>
          <p:cNvSpPr/>
          <p:nvPr/>
        </p:nvSpPr>
        <p:spPr>
          <a:xfrm>
            <a:off x="2074694" y="5572839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</a:t>
            </a:r>
            <a:endParaRPr lang="en-US" altLang="zh-CN" sz="2800" dirty="0"/>
          </a:p>
        </p:txBody>
      </p:sp>
      <p:sp>
        <p:nvSpPr>
          <p:cNvPr id="12" name="QB_7_AN.44_1#41e15861a.blank?vaa=1&amp;vcp=1&amp;vis=1&amp;pid=a8d6bec0c&amp;color=0,0,0&amp;vpa=37&amp;vtp=1&amp;vaab=1"/>
          <p:cNvSpPr/>
          <p:nvPr/>
        </p:nvSpPr>
        <p:spPr>
          <a:xfrm>
            <a:off x="7230895" y="4802456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好</a:t>
            </a:r>
            <a:endParaRPr lang="en-US" altLang="zh-CN" sz="2800" dirty="0"/>
          </a:p>
        </p:txBody>
      </p:sp>
      <p:sp>
        <p:nvSpPr>
          <p:cNvPr id="13" name="QB_7_AN.45_1#41e15861a.blank?vaa=1&amp;vcp=1&amp;vis=1&amp;pid=a8d6bec0c&amp;color=0,0,0&amp;vpa=38&amp;vtp=1&amp;vaab=1"/>
          <p:cNvSpPr/>
          <p:nvPr/>
        </p:nvSpPr>
        <p:spPr>
          <a:xfrm>
            <a:off x="8996195" y="4802456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</a:t>
            </a:r>
            <a:endParaRPr lang="en-US" altLang="zh-CN" sz="2800" dirty="0"/>
          </a:p>
        </p:txBody>
      </p:sp>
      <p:sp>
        <p:nvSpPr>
          <p:cNvPr id="3" name="QB_7_AN.46_1#41e15861a.blank?vaa=1&amp;vcp=1&amp;vis=1&amp;pid=a8d6bec0c&amp;color=0,0,0&amp;vpa=39&amp;vtp=1&amp;vaab=1"/>
          <p:cNvSpPr/>
          <p:nvPr/>
        </p:nvSpPr>
        <p:spPr>
          <a:xfrm>
            <a:off x="6875295" y="5833188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74ac97b9?vcp=1&amp;pid=a8d6bec0c&amp;color=0,0,0&amp;vtp=1&amp;vaab=1&amp;bt=1&amp;bbb=1"/>
          <p:cNvSpPr/>
          <p:nvPr/>
        </p:nvSpPr>
        <p:spPr>
          <a:xfrm>
            <a:off x="539496" y="11223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保护水资源</a:t>
            </a:r>
            <a:endParaRPr lang="en-US" altLang="zh-CN" sz="2800" dirty="0"/>
          </a:p>
        </p:txBody>
      </p:sp>
      <p:graphicFrame>
        <p:nvGraphicFramePr>
          <p:cNvPr id="15" name="P_7_BD#374ac97b9?colgroup=4,25&amp;vcp=1&amp;pid=a8d6bec0c&amp;color=0,0,0&amp;vtp=1&amp;vaab=1&amp;bbb=1&amp;hb=1"/>
          <p:cNvGraphicFramePr>
            <a:graphicFrameLocks noGrp="1"/>
          </p:cNvGraphicFramePr>
          <p:nvPr/>
        </p:nvGraphicFramePr>
        <p:xfrm>
          <a:off x="539496" y="1803939"/>
          <a:ext cx="11082528" cy="3918396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存在问题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人均水资源不足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水资源需求量大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水资源时空分布不均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浪费和污染现象严重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保护措施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制定并颁布相关法律法规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加强管理和保护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推行一系列有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效的措施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如推广节水产品和技术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开展水质监测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修建蓄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水工程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兴建污水处理厂等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防治水污染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提高水资源的利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用效率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从自我做起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节约用水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合理用水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保护水资源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747673fe?vcp=1&amp;pid=f6d262b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中国的海洋资源</a:t>
            </a:r>
            <a:endParaRPr lang="en-US" altLang="zh-CN" sz="3000" dirty="0"/>
          </a:p>
        </p:txBody>
      </p:sp>
      <p:graphicFrame>
        <p:nvGraphicFramePr>
          <p:cNvPr id="16" name="QB_7_BD.47_1#0dfdeabb9?colgroup=7,21&amp;vaa=1&amp;vcp=1&amp;vis=1&amp;pid=c747673fe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112602" cy="3930144"/>
        </p:xfrm>
        <a:graphic>
          <a:graphicData uri="http://schemas.openxmlformats.org/drawingml/2006/table">
            <a:tbl>
              <a:tblPr/>
              <a:tblGrid>
                <a:gridCol w="3087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25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海洋资源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包括海洋生物资源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化学资源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海洋能资源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油气资源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航运资源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空间资源和景观资源等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四大海产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大黄鱼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小黄鱼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带鱼和乌贼（又称墨鱼）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四大渔场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黄渤海渔场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渔场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（最大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南海沿岸渔场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和北部湾渔场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四大盐场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盐场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（最大）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淮北盐场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布袋盐场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莺歌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海盐场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7_AN.48_1#0dfdeabb9.blank?vaa=1&amp;vcp=1&amp;vis=1&amp;pid=c747673fe&amp;color=0,0,0&amp;vpa=40&amp;vtp=1&amp;vaab=1&amp;bbb=1"/>
          <p:cNvSpPr/>
          <p:nvPr/>
        </p:nvSpPr>
        <p:spPr>
          <a:xfrm>
            <a:off x="5830214" y="296435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舟山</a:t>
            </a:r>
            <a:endParaRPr lang="en-US" altLang="zh-CN" sz="2800" dirty="0"/>
          </a:p>
        </p:txBody>
      </p:sp>
      <p:sp>
        <p:nvSpPr>
          <p:cNvPr id="5" name="QB_7_AN.49_1#0dfdeabb9.blank?vaa=1&amp;vcp=1&amp;vis=1&amp;pid=c747673fe&amp;color=0,0,0&amp;vpa=41&amp;vtp=1&amp;vaab=1&amp;bbb=1"/>
          <p:cNvSpPr/>
          <p:nvPr/>
        </p:nvSpPr>
        <p:spPr>
          <a:xfrm>
            <a:off x="3709314" y="408557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7_BD.50_1#0dfdeabb9?colgroup=4,4,21&amp;vaa=1&amp;vcp=1&amp;vis=1&amp;pid=c747673fe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82710"/>
          <a:ext cx="11073384" cy="2797176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81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海洋资源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中国在海洋资源的开发利用中面临着一些严峻的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如海洋灾害频繁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局部海域环境污染加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近海渔业资源衰竭等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应对措施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加强海洋环境的保护力度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防止海洋污染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海洋资源进行合理开发和综合利用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B_7_BD.50_1#0dfdeabb9?colgroup=4,4,21&amp;vaa=1&amp;vcp=1&amp;vis=1&amp;pid=c747673fe&amp;color=0,0,0&amp;mp=1&amp;vtp=1&amp;vaab=1&amp;bt=1&amp;bbb=1"/>
          <p:cNvSpPr txBox="1"/>
          <p:nvPr/>
        </p:nvSpPr>
        <p:spPr>
          <a:xfrm>
            <a:off x="10894735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6ab5bee96.fixed?vcp=1&amp;pid=7ed7d2e4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中国的自然资源</a:t>
            </a:r>
            <a:endParaRPr lang="en-US" altLang="zh-CN" sz="4000" dirty="0"/>
          </a:p>
        </p:txBody>
      </p:sp>
      <p:sp>
        <p:nvSpPr>
          <p:cNvPr id="3" name="C_5_BD#6ab5bee96.fixed?vcp=1&amp;pid=7ed7d2e4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6192425a?vcp=1&amp;pid=6ab5bee9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自然资源概况</a:t>
            </a:r>
            <a:endParaRPr lang="en-US" altLang="zh-CN" sz="3000" dirty="0"/>
          </a:p>
        </p:txBody>
      </p:sp>
      <p:pic>
        <p:nvPicPr>
          <p:cNvPr id="3" name="QO_7_BD.51_1#8cdb2c53b?htil=1&amp;vaa=1&amp;vcp=1&amp;vis=1&amp;pid=d6192425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229532"/>
            <a:ext cx="5422392" cy="376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51_2#8cdb2c53b?htil=1&amp;sp=1&amp;vaa=1&amp;vcp=1&amp;vis=1&amp;pid=d6192425a&amp;color=0,0,0&amp;vtp=1&amp;vaab=1&amp;bbb=1&amp;hb=1"/>
          <p:cNvSpPr/>
          <p:nvPr/>
        </p:nvSpPr>
        <p:spPr>
          <a:xfrm>
            <a:off x="539496" y="1211244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（2023·贵州贵阳·中考）近年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来，我国不断推进矿业领域绿色发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展，矿产资源的勘探开发取得重要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图为我国已探明的主要能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源矿产储量地区分布图（截至2023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年年底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）。据此完成下列各题。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52_1#18b713409?htil=2&amp;vaa=1&amp;vcp=1&amp;vis=1&amp;pid=8cdb2c5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8080" y="1554480"/>
            <a:ext cx="5422392" cy="376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52_2#18b713409?htil=2&amp;vaa=1&amp;vcp=1&amp;vis=1&amp;pid=8cdb2c53b&amp;color=0,0,0&amp;vtp=1&amp;vaab=1&amp;bt=1&amp;bbb=1&amp;hb=1"/>
          <p:cNvSpPr/>
          <p:nvPr/>
        </p:nvSpPr>
        <p:spPr>
          <a:xfrm>
            <a:off x="539496" y="1536192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（1）图中石油储量占比最高的省级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行政区是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54_1#18b713409.bracket?vaa=1&amp;vcp=1&amp;vis=1&amp;pid=8cdb2c53b&amp;color=0,0,0&amp;vpa=42&amp;vtp=1&amp;vaab=1"/>
          <p:cNvSpPr/>
          <p:nvPr/>
        </p:nvSpPr>
        <p:spPr>
          <a:xfrm>
            <a:off x="2238914" y="217055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52_3#18b713409.choices?htil=2&amp;vaa=1&amp;vcp=1&amp;vis=1&amp;pid=8cdb2c53b&amp;color=0,0,0&amp;vtp=1&amp;vaab=1&amp;bbb=1"/>
          <p:cNvSpPr/>
          <p:nvPr/>
        </p:nvSpPr>
        <p:spPr>
          <a:xfrm>
            <a:off x="539496" y="281139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.重庆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B.甘肃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C.四川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.新疆</a:t>
            </a:r>
            <a:endParaRPr lang="en-US" altLang="zh-CN" sz="2800" dirty="0"/>
          </a:p>
        </p:txBody>
      </p:sp>
      <p:sp>
        <p:nvSpPr>
          <p:cNvPr id="6" name="QC_8_AS.1_1#18b713409?htil=2&amp;vaa=1&amp;vcp=1&amp;vis=1&amp;pid=8cdb2c53b&amp;color=0,0,0&amp;vtp=1&amp;vaab=1&amp;bbb=1&amp;hb=1"/>
          <p:cNvSpPr/>
          <p:nvPr/>
        </p:nvSpPr>
        <p:spPr>
          <a:xfrm>
            <a:off x="539496" y="3440874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由图可得出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石油储量占比最高的省级行政区是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267a6caf8.fixed?vcp=1&amp;pid=7b7c8a560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3#267a6caf8.fixed?vcp=1&amp;pid=7b7c8a560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3_BD#267a6caf8.fixed?vcp=1&amp;pid=7b7c8a560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56_1#3c16d3ac5?htil=3&amp;vaa=1&amp;vcp=1&amp;vis=1&amp;pid=8cdb2c53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8080" y="1354582"/>
            <a:ext cx="5422392" cy="376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56_2#3c16d3ac5?htil=3&amp;vaa=1&amp;vcp=1&amp;vis=1&amp;pid=8cdb2c53b&amp;color=0,0,0&amp;vtp=1&amp;vaab=1&amp;bt=1&amp;bbb=1&amp;hb=1"/>
          <p:cNvSpPr/>
          <p:nvPr/>
        </p:nvSpPr>
        <p:spPr>
          <a:xfrm>
            <a:off x="539496" y="1217422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）贵州较为丰富的能源矿产是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58_1#3c16d3ac5.bracket?vaa=1&amp;vcp=1&amp;vis=1&amp;pid=8cdb2c53b&amp;color=0,0,0&amp;vpa=43&amp;vtp=1&amp;vaab=1"/>
          <p:cNvSpPr/>
          <p:nvPr/>
        </p:nvSpPr>
        <p:spPr>
          <a:xfrm>
            <a:off x="816515" y="185178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56_3#3c16d3ac5.choices?htil=3&amp;vaa=1&amp;vcp=1&amp;vis=1&amp;pid=8cdb2c53b&amp;color=0,0,0&amp;vtp=1&amp;vaab=1&amp;bbb=1"/>
          <p:cNvSpPr/>
          <p:nvPr/>
        </p:nvSpPr>
        <p:spPr>
          <a:xfrm>
            <a:off x="539496" y="2492311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.石油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.煤炭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C.天然气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.页岩气</a:t>
            </a:r>
            <a:endParaRPr lang="en-US" altLang="zh-CN" sz="2800" dirty="0"/>
          </a:p>
        </p:txBody>
      </p:sp>
      <p:sp>
        <p:nvSpPr>
          <p:cNvPr id="6" name="QC_8_AS.1_1#3c16d3ac5?htil=3&amp;vaa=1&amp;vcp=1&amp;vis=1&amp;pid=8cdb2c53b&amp;color=0,0,0&amp;vtp=1&amp;vaab=1&amp;bbb=1&amp;hb=1"/>
          <p:cNvSpPr/>
          <p:nvPr/>
        </p:nvSpPr>
        <p:spPr>
          <a:xfrm>
            <a:off x="539496" y="3769296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由图可得出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贵州较为丰富的能源矿产是煤炭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江南煤都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60_1#e623a4d93?htil=4&amp;vaa=1&amp;vcp=1&amp;vis=1&amp;pid=8cdb2c53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9856" y="788416"/>
            <a:ext cx="3532489" cy="245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60_2#e623a4d93?htil=4&amp;sp=1&amp;vaa=1&amp;vcp=1&amp;vis=1&amp;pid=8cdb2c53b&amp;color=0,0,0&amp;vtp=1&amp;vaab=1&amp;bt=1&amp;bbb=1&amp;hb=1&amp;hs=1"/>
          <p:cNvSpPr/>
          <p:nvPr/>
        </p:nvSpPr>
        <p:spPr>
          <a:xfrm>
            <a:off x="539496" y="770128"/>
            <a:ext cx="5559552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（3）在节约能源方面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，我们应该倡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62_1#e623a4d93.bracket?vaa=1&amp;vcp=1&amp;vis=1&amp;pid=8cdb2c53b&amp;color=0,0,0&amp;vpa=44&amp;vtp=1&amp;vaab=1"/>
          <p:cNvSpPr/>
          <p:nvPr/>
        </p:nvSpPr>
        <p:spPr>
          <a:xfrm>
            <a:off x="1172115" y="1294003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60_3#e623a4d93?htil=4&amp;vaa=1&amp;vcp=1&amp;vis=1&amp;pid=8cdb2c53b&amp;color=0,0,0&amp;vtp=1&amp;vaab=1&amp;bbb=1&amp;hb=1&amp;hs=1"/>
          <p:cNvSpPr/>
          <p:nvPr/>
        </p:nvSpPr>
        <p:spPr>
          <a:xfrm>
            <a:off x="539495" y="1832165"/>
            <a:ext cx="6219391" cy="10303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①低碳出行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垃圾分类投放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尽量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使用一次性餐具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④合理设定空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8_BD.60_4#e623a4d93.choices?htil=4&amp;vaa=1&amp;vcp=1&amp;vis=1&amp;pid=8cdb2c53b&amp;color=0,0,0&amp;vtp=1&amp;vaab=1&amp;bbb=1&amp;hs=1"/>
          <p:cNvSpPr/>
          <p:nvPr/>
        </p:nvSpPr>
        <p:spPr>
          <a:xfrm>
            <a:off x="539995" y="3013600"/>
            <a:ext cx="11112011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D.②③④</a:t>
            </a:r>
            <a:endParaRPr lang="en-US" altLang="zh-CN" sz="2800" dirty="0"/>
          </a:p>
        </p:txBody>
      </p:sp>
      <p:sp>
        <p:nvSpPr>
          <p:cNvPr id="7" name="QC_8_AS.1_1#e623a4d93?vaa=1&amp;vcp=1&amp;vis=1&amp;pid=8cdb2c53b&amp;color=0,0,0&amp;vtp=1&amp;vaab=1&amp;bbb=1&amp;hb=1&amp;hs=1"/>
          <p:cNvSpPr/>
          <p:nvPr/>
        </p:nvSpPr>
        <p:spPr>
          <a:xfrm>
            <a:off x="539496" y="4083575"/>
            <a:ext cx="11109960" cy="1544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在节约能源方面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我们倡导低碳出行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垃圾分类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投放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合理设定空调温度等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，①②④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使用一次性餐具会增加资源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的消耗量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不利于节约能源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91dd5466?vcp=1&amp;pid=d6192425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64_1#22cfc155b?vaa=1&amp;vcp=1&amp;vis=1&amp;pid=f91dd5466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（2023·甘肃陇南·中考）电力数据是反映经济运行的“晴雨表”和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”。2023年以来，我国多地用电量整体实现了正增长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，且发电量更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加绿色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。2023年一季度，全国新增发电装机中，超过80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％来自可再生能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。跨区输送电量快速增长，西北输给华中、西南输给华东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、东北输给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华北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，同比增长幅度均超过50％。太阳能发电同比增长177.6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％，核电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同比增长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53.5％，有力支持了2023年电源尤其是非化石能源的建设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动了电力工业高质量发展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。据此完成1～3题。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65_1#aeeb24e1e?vaa=1&amp;vcp=1&amp;vis=1&amp;pid=22cfc155b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造成我国2023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年一季度用电量增加的主要原因是(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AN.66_1#aeeb24e1e.bracket?vaa=1&amp;vcp=1&amp;vis=1&amp;pid=22cfc155b&amp;color=0,0,0&amp;vpa=45&amp;vtp=1&amp;vaab=1"/>
          <p:cNvSpPr/>
          <p:nvPr/>
        </p:nvSpPr>
        <p:spPr>
          <a:xfrm>
            <a:off x="8550814" y="18301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9_BD.65_2#aeeb24e1e.choices?vaa=1&amp;vcp=1&amp;vis=1&amp;pid=22cfc155b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A.我国经济呈现加快恢复和发展的良好态势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.我国向东南亚国家出口的电量过大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.生产生活中存在严重的浪费现象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.生产技术落后导致用电效率低下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67_1#dd306e495?vaa=1&amp;vcp=1&amp;vis=1&amp;pid=22cfc155b&amp;color=0,0,0&amp;mp=1&amp;vtp=1&amp;vaab=1&amp;bt=1&amp;bbb=1"/>
          <p:cNvSpPr/>
          <p:nvPr/>
        </p:nvSpPr>
        <p:spPr>
          <a:xfrm>
            <a:off x="539496" y="18741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可再生能源不包括(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AN.1_1#dd306e495.bracket?vaa=1&amp;vcp=1&amp;vis=1&amp;pid=22cfc155b&amp;color=0,0,0&amp;mp=1&amp;vpa=46&amp;vtp=1&amp;vaab=1"/>
          <p:cNvSpPr/>
          <p:nvPr/>
        </p:nvSpPr>
        <p:spPr>
          <a:xfrm>
            <a:off x="3928015" y="18607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9_BD.67_2#dd306e495.choices?vaa=1&amp;vcp=1&amp;vis=1&amp;pid=22cfc155b&amp;color=0,0,0&amp;vtp=1&amp;vaab=1&amp;bbb=1"/>
          <p:cNvSpPr/>
          <p:nvPr/>
        </p:nvSpPr>
        <p:spPr>
          <a:xfrm>
            <a:off x="539496" y="24985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.风能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B.水能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C.太阳能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.石油</a:t>
            </a:r>
            <a:endParaRPr lang="en-US" altLang="zh-CN" sz="2800" dirty="0"/>
          </a:p>
        </p:txBody>
      </p:sp>
      <p:sp>
        <p:nvSpPr>
          <p:cNvPr id="5" name="QC_9_BD.69_1#f02ce022b?sp=1&amp;vaa=1&amp;vcp=1&amp;vis=1&amp;pid=22cfc155b&amp;color=0,0,0&amp;vtp=1&amp;vaab=1&amp;bbb=1"/>
          <p:cNvSpPr/>
          <p:nvPr/>
        </p:nvSpPr>
        <p:spPr>
          <a:xfrm>
            <a:off x="539496" y="31202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我国跨区输电的特点主要有(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70_1#f02ce022b.bracket?vaa=1&amp;vcp=1&amp;vis=1&amp;pid=22cfc155b&amp;color=0,0,0&amp;vpa=47&amp;vtp=1&amp;vaab=1"/>
          <p:cNvSpPr/>
          <p:nvPr/>
        </p:nvSpPr>
        <p:spPr>
          <a:xfrm>
            <a:off x="5350415" y="310689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9_BD.69_2#f02ce022b?vaa=1&amp;vcp=1&amp;vis=1&amp;pid=22cfc155b&amp;color=0,0,0&amp;vtp=1&amp;vaab=1&amp;bbb=1"/>
          <p:cNvSpPr/>
          <p:nvPr/>
        </p:nvSpPr>
        <p:spPr>
          <a:xfrm>
            <a:off x="539496" y="37418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①西电东送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②南电北送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③东电西送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④北电南送</a:t>
            </a:r>
            <a:endParaRPr lang="en-US" altLang="zh-CN" sz="2800" dirty="0"/>
          </a:p>
        </p:txBody>
      </p:sp>
      <p:sp>
        <p:nvSpPr>
          <p:cNvPr id="8" name="QC_9_BD.69_3#f02ce022b.choices?vaa=1&amp;vcp=1&amp;vis=1&amp;pid=22cfc155b&amp;color=0,0,0&amp;vtp=1&amp;vaab=1&amp;bbb=1"/>
          <p:cNvSpPr/>
          <p:nvPr/>
        </p:nvSpPr>
        <p:spPr>
          <a:xfrm>
            <a:off x="539496" y="43635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f4a0284d?vcp=1&amp;pid=6ab5bee9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中国的土地资源</a:t>
            </a:r>
            <a:endParaRPr lang="en-US" altLang="zh-CN" sz="3000" dirty="0"/>
          </a:p>
        </p:txBody>
      </p:sp>
      <p:sp>
        <p:nvSpPr>
          <p:cNvPr id="3" name="QO_7_BD.71_1#e6f01b986?sp=1&amp;vaa=1&amp;vcp=1&amp;vis=1&amp;pid=4f4a0284d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（2024·湖南湘潭·模拟改编）读我国土地资源分布示意图，结合所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学知识，完成下列各题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7_BD.71_2#e6f01b986?vaa=1&amp;vcp=1&amp;vis=1&amp;pid=4f4a0284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4202" y="2412601"/>
            <a:ext cx="5003596" cy="365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2_1#c37cd2ac0?htil=5&amp;vaa=1&amp;vcp=1&amp;vis=1&amp;pid=e6f01b98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0953" y="1221581"/>
            <a:ext cx="4197096" cy="312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2_2#c37cd2ac0?htil=5&amp;vaa=1&amp;vcp=1&amp;vis=1&amp;pid=e6f01b986&amp;color=0,0,0&amp;vtp=1&amp;vaab=1&amp;bt=1&amp;bbb=1&amp;hb=1&amp;hs=1"/>
          <p:cNvSpPr/>
          <p:nvPr/>
        </p:nvSpPr>
        <p:spPr>
          <a:xfrm>
            <a:off x="539496" y="1203293"/>
            <a:ext cx="67757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（1）下列关于我国土地资源的说法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72_3#c37cd2ac0.choices?htil=5&amp;vaa=1&amp;vcp=1&amp;vis=1&amp;pid=e6f01b986&amp;color=0,0,0&amp;vtp=1&amp;vaab=1&amp;bbb=1&amp;hs=1"/>
          <p:cNvSpPr/>
          <p:nvPr/>
        </p:nvSpPr>
        <p:spPr>
          <a:xfrm>
            <a:off x="539496" y="2486310"/>
            <a:ext cx="677570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A.土地资源类型齐全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.各类土地资源分布较均衡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.草地多分布在东部丘陵地区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.可供开垦为耕地的荒地较多</a:t>
            </a:r>
            <a:endParaRPr lang="en-US" altLang="zh-CN" sz="2800" dirty="0"/>
          </a:p>
        </p:txBody>
      </p:sp>
      <p:sp>
        <p:nvSpPr>
          <p:cNvPr id="5" name="QC_8_AN.74_1#c37cd2ac0.bracket?vaa=1&amp;vcp=1&amp;vis=1&amp;pid=e6f01b986&amp;color=0,0,0&amp;vpa=48&amp;vtp=1&amp;vaab=1"/>
          <p:cNvSpPr/>
          <p:nvPr/>
        </p:nvSpPr>
        <p:spPr>
          <a:xfrm>
            <a:off x="1527714" y="18376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AS.1_1#c37cd2ac0?vaa=1&amp;vcp=1&amp;vis=1&amp;pid=e6f01b986&amp;color=0,0,0&amp;vtp=1&amp;vaab=1&amp;bbb=1&amp;hs=1"/>
          <p:cNvSpPr/>
          <p:nvPr/>
        </p:nvSpPr>
        <p:spPr>
          <a:xfrm>
            <a:off x="539496" y="5043900"/>
            <a:ext cx="113776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我国土地资源有耕地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林地和草地等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类型齐全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6_1#3a4bb4ba8?htil=6&amp;vaa=1&amp;vcp=1&amp;vis=1&amp;pid=e6f01b98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5552" y="1366967"/>
            <a:ext cx="3675888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6_2#3a4bb4ba8?htil=6&amp;vaa=1&amp;vcp=1&amp;vis=1&amp;pid=e6f01b986&amp;color=0,0,0&amp;vtp=1&amp;vaab=1&amp;bt=1&amp;bbb=1&amp;hb=1"/>
          <p:cNvSpPr/>
          <p:nvPr/>
        </p:nvSpPr>
        <p:spPr>
          <a:xfrm>
            <a:off x="539496" y="881888"/>
            <a:ext cx="73060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（2）下列对我国土地资源的利用方式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，符合因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地制宜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可持续发展原则的是(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76_3#3a4bb4ba8.choices?htil=6&amp;vaa=1&amp;vcp=1&amp;vis=1&amp;pid=e6f01b986&amp;color=0,0,0&amp;vtp=1&amp;vaab=1&amp;bbb=1&amp;hb=1"/>
          <p:cNvSpPr/>
          <p:nvPr/>
        </p:nvSpPr>
        <p:spPr>
          <a:xfrm>
            <a:off x="539496" y="2164905"/>
            <a:ext cx="73060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A.在东部平原地区集中发展畜牧业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.在南方较陡的山坡发展林业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.在东部河湖密布的地方围湖造田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，增加粮食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.扩大城市规模，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把大量农业用地变为工业、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交通和城市建设用地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3a4bb4ba8?htil=7&amp;vaa=1&amp;vcp=1&amp;vis=1&amp;pid=e6f01b98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1000" y="1567497"/>
            <a:ext cx="4114800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3a4bb4ba8?htil=7&amp;vaa=1&amp;vcp=1&amp;vis=1&amp;pid=e6f01b986&amp;color=0,0,0&amp;mp=1&amp;vtp=1&amp;vaab=1&amp;bt=1&amp;bbb=1&amp;hb=1&amp;hs=1"/>
          <p:cNvSpPr/>
          <p:nvPr/>
        </p:nvSpPr>
        <p:spPr>
          <a:xfrm>
            <a:off x="539496" y="1549209"/>
            <a:ext cx="686714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我国东部平原地区自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然条件优越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适宜发展种植业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在东部河湖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密布的地方应退耕还湖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保护生态环境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国耕地面积较少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要切实保护耕地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尽量减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少对耕地的占用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AN.2_1#3a4bb4ba8?vaa=1&amp;vcp=1&amp;vis=1&amp;pid=e6f01b986&amp;color=0,0,0&amp;vtp=1&amp;vaab=1&amp;bbb=1&amp;hs=1"/>
          <p:cNvSpPr/>
          <p:nvPr/>
        </p:nvSpPr>
        <p:spPr>
          <a:xfrm>
            <a:off x="539496" y="47417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1e5352686?vcp=1&amp;pid=4f4a0284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80_1#e7866c5bb?htil=8&amp;vaa=1&amp;vcp=1&amp;vis=1&amp;pid=1e535268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3488" y="1251757"/>
            <a:ext cx="429768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80_2#e7866c5bb?htil=8&amp;vaa=1&amp;vcp=1&amp;vis=1&amp;pid=1e5352686&amp;color=0,0,0&amp;vtp=1&amp;vaab=1&amp;bbb=1&amp;hb=1&amp;hs=1"/>
          <p:cNvSpPr/>
          <p:nvPr/>
        </p:nvSpPr>
        <p:spPr>
          <a:xfrm>
            <a:off x="539496" y="1233469"/>
            <a:ext cx="668426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（2023·湖南永州·中考）“民非谷不食，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谷非地不生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习近平总书记指出，耕地是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粮食生产的命根子，是中华民族永续发展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的根基，要像保护大熊猫那样保护耕地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严防死守18亿亩耕地红线。读我国土地资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源分布图，完成4~6题。</a:t>
            </a:r>
            <a:endParaRPr lang="en-US" altLang="zh-CN" sz="2800" dirty="0"/>
          </a:p>
        </p:txBody>
      </p:sp>
      <p:sp>
        <p:nvSpPr>
          <p:cNvPr id="5" name="QC_9_BD.81_1#c0d7a7302?vaa=1&amp;vcp=1&amp;vis=1&amp;pid=e7866c5bb&amp;color=0,0,0&amp;vtp=1&amp;vaab=1&amp;bbb=1&amp;hs=1"/>
          <p:cNvSpPr/>
          <p:nvPr/>
        </p:nvSpPr>
        <p:spPr>
          <a:xfrm>
            <a:off x="539496" y="50688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土地类型①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主要分布在我国四大地理区域中的(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82_1#c0d7a7302.bracket?vaa=1&amp;vcp=1&amp;vis=1&amp;pid=e7866c5bb&amp;color=0,0,0&amp;vpa=50&amp;vtp=1&amp;vaab=1"/>
          <p:cNvSpPr/>
          <p:nvPr/>
        </p:nvSpPr>
        <p:spPr>
          <a:xfrm>
            <a:off x="8195214" y="50555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9_BD.81_2#c0d7a7302.choices?vaa=1&amp;vcp=1&amp;vis=1&amp;pid=e7866c5bb&amp;color=0,0,0&amp;vtp=1&amp;vaab=1&amp;bbb=1&amp;hs=1"/>
          <p:cNvSpPr/>
          <p:nvPr/>
        </p:nvSpPr>
        <p:spPr>
          <a:xfrm>
            <a:off x="539496" y="56905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C.西北地区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.青藏地区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f7c968953.fixed?vcp=1&amp;pid=7ed7d2e4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中国的自然资源</a:t>
            </a:r>
            <a:endParaRPr lang="en-US" altLang="zh-CN" sz="4000" dirty="0"/>
          </a:p>
        </p:txBody>
      </p:sp>
      <p:sp>
        <p:nvSpPr>
          <p:cNvPr id="3" name="C_5_BD#f7c968953.fixed?vcp=1&amp;pid=7ed7d2e4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83_1#6783c8cff?htil=9&amp;vaa=1&amp;vcp=1&amp;vis=1&amp;pid=e7866c5b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8826" y="1851660"/>
            <a:ext cx="4270248" cy="317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83_2#6783c8cff?htil=9&amp;vaa=1&amp;vcp=1&amp;vis=1&amp;pid=e7866c5bb&amp;color=0,0,0&amp;vtp=1&amp;vaab=1&amp;bt=1&amp;bbb=1&amp;hb=1"/>
          <p:cNvSpPr/>
          <p:nvPr/>
        </p:nvSpPr>
        <p:spPr>
          <a:xfrm>
            <a:off x="539496" y="1833372"/>
            <a:ext cx="67116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土地类型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②所在区域种植的主要粮食作物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84_1#6783c8cff.bracket?vaa=1&amp;vcp=1&amp;vis=1&amp;pid=e7866c5bb&amp;color=0,0,0&amp;vpa=51&amp;vtp=1&amp;vaab=1"/>
          <p:cNvSpPr/>
          <p:nvPr/>
        </p:nvSpPr>
        <p:spPr>
          <a:xfrm>
            <a:off x="1172115" y="246773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83_3#6783c8cff.choices?htil=9&amp;vaa=1&amp;vcp=1&amp;vis=1&amp;pid=e7866c5bb&amp;color=0,0,0&amp;vtp=1&amp;vaab=1&amp;bbb=1"/>
          <p:cNvSpPr/>
          <p:nvPr/>
        </p:nvSpPr>
        <p:spPr>
          <a:xfrm>
            <a:off x="539496" y="3108579"/>
            <a:ext cx="671169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50695" algn="l"/>
                <a:tab pos="3463290" algn="l"/>
                <a:tab pos="51765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B.小麦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C.青稞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85_1#a046b1b5c?htil=10&amp;vaa=1&amp;vcp=1&amp;vis=1&amp;pid=e7866c5b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9954" y="572688"/>
            <a:ext cx="4087368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85_2#a046b1b5c?htil=10&amp;vaa=1&amp;vcp=1&amp;vis=1&amp;pid=e7866c5bb&amp;color=0,0,0&amp;vtp=1&amp;vaab=1&amp;bt=1&amp;bbb=1&amp;hb=1"/>
          <p:cNvSpPr/>
          <p:nvPr/>
        </p:nvSpPr>
        <p:spPr>
          <a:xfrm>
            <a:off x="539496" y="554400"/>
            <a:ext cx="6894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下列关于中国土地资源和耕地利用保护的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86_1#a046b1b5c.bracket?vaa=1&amp;vcp=1&amp;vis=1&amp;pid=e7866c5bb&amp;color=0,0,0&amp;vpa=52&amp;vtp=1&amp;vaab=1"/>
          <p:cNvSpPr/>
          <p:nvPr/>
        </p:nvSpPr>
        <p:spPr>
          <a:xfrm>
            <a:off x="3305715" y="11887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85_3#a046b1b5c.choices?htil=10&amp;vaa=1&amp;vcp=1&amp;vis=1&amp;pid=e7866c5bb&amp;color=0,0,0&amp;vtp=1&amp;vaab=1&amp;bbb=1&amp;hb=1"/>
          <p:cNvSpPr/>
          <p:nvPr/>
        </p:nvSpPr>
        <p:spPr>
          <a:xfrm>
            <a:off x="539496" y="1837417"/>
            <a:ext cx="6894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A.土地资源类型齐全，人均耕地面积多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.土地生产力区域差异不明显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，可开垦的后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备土地资源多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.大力倡导在耕地上种植经济作物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，增加农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民收入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.守住耕地红线，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加强农业水利设施建设，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提高粮食单产量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07d4dfd4?vcp=1&amp;pid=6ab5bee9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中国的水资源</a:t>
            </a:r>
            <a:endParaRPr lang="en-US" altLang="zh-CN" sz="3000" dirty="0"/>
          </a:p>
        </p:txBody>
      </p:sp>
      <p:sp>
        <p:nvSpPr>
          <p:cNvPr id="3" name="QO_7_BD.87_1#a25a9fa99?sp=1&amp;vaa=1&amp;vcp=1&amp;vis=1&amp;pid=507d4dfd4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受季风气候影响，我国水资源的季节分配和地区分布很不均衡。下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图为我国水资源空间分布示意图，读图完成下列各题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7_BD.87_2#a25a9fa99?vaa=1&amp;vcp=1&amp;vis=1&amp;pid=507d4dfd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1576" y="2479612"/>
            <a:ext cx="4728848" cy="3543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88_1#92263b6f7?htil=11&amp;vaa=1&amp;vcp=1&amp;vis=1&amp;pid=a25a9fa9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6768" y="1221581"/>
            <a:ext cx="3941064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8_2#92263b6f7?htil=11&amp;vaa=1&amp;vcp=1&amp;vis=1&amp;pid=a25a9fa99&amp;color=0,0,0&amp;vtp=1&amp;vaab=1&amp;bt=1&amp;bbb=1&amp;hb=1&amp;hs=1"/>
          <p:cNvSpPr/>
          <p:nvPr/>
        </p:nvSpPr>
        <p:spPr>
          <a:xfrm>
            <a:off x="539496" y="1203293"/>
            <a:ext cx="7031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（1）从图中可以看出，我国水资源的地区分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布特征是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88_3#92263b6f7.choices?htil=11&amp;vaa=1&amp;vcp=1&amp;vis=1&amp;pid=a25a9fa99&amp;color=0,0,0&amp;vtp=1&amp;vaab=1&amp;bbb=1&amp;hs=1"/>
          <p:cNvSpPr/>
          <p:nvPr/>
        </p:nvSpPr>
        <p:spPr>
          <a:xfrm>
            <a:off x="539496" y="2486310"/>
            <a:ext cx="70317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A.自西向东减少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.东北多，西南少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.南丰北缺，东多西少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.北方多，南方少</a:t>
            </a:r>
            <a:endParaRPr lang="en-US" altLang="zh-CN" sz="2800" dirty="0"/>
          </a:p>
        </p:txBody>
      </p:sp>
      <p:sp>
        <p:nvSpPr>
          <p:cNvPr id="5" name="QC_8_AN.90_1#92263b6f7.bracket?vaa=1&amp;vcp=1&amp;vis=1&amp;pid=a25a9fa99&amp;color=0,0,0&amp;vpa=53&amp;vtp=1&amp;vaab=1"/>
          <p:cNvSpPr/>
          <p:nvPr/>
        </p:nvSpPr>
        <p:spPr>
          <a:xfrm>
            <a:off x="2238914" y="18376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AS.1_1#92263b6f7?vaa=1&amp;vcp=1&amp;vis=1&amp;pid=a25a9fa99&amp;color=0,0,0&amp;vtp=1&amp;vaab=1&amp;bbb=1&amp;hs=1"/>
          <p:cNvSpPr/>
          <p:nvPr/>
        </p:nvSpPr>
        <p:spPr>
          <a:xfrm>
            <a:off x="539496" y="50439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我国水资源的空间分布特点是东多西少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南多北少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2_1#f5429c5f1?htil=12&amp;vaa=1&amp;vcp=1&amp;vis=1&amp;pid=a25a9fa9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6768" y="1558131"/>
            <a:ext cx="3941064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92_2#f5429c5f1?htil=12&amp;vaa=1&amp;vcp=1&amp;vis=1&amp;pid=a25a9fa99&amp;color=0,0,0&amp;vtp=1&amp;vaab=1&amp;bt=1&amp;bbb=1&amp;hb=1&amp;hs=1"/>
          <p:cNvSpPr/>
          <p:nvPr/>
        </p:nvSpPr>
        <p:spPr>
          <a:xfrm>
            <a:off x="539496" y="1539843"/>
            <a:ext cx="7031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（2）目前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，缓解我国水资源地区分布不均衡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的有效措施是(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94_1#f5429c5f1.bracket?vaa=1&amp;vcp=1&amp;vis=1&amp;pid=a25a9fa99&amp;color=0,0,0&amp;vpa=54&amp;vtp=1&amp;vaab=1"/>
          <p:cNvSpPr/>
          <p:nvPr/>
        </p:nvSpPr>
        <p:spPr>
          <a:xfrm>
            <a:off x="2950114" y="21742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92_3#f5429c5f1.choices?htil=12&amp;vaa=1&amp;vcp=1&amp;vis=1&amp;pid=a25a9fa99&amp;color=0,0,0&amp;vtp=1&amp;vaab=1&amp;bbb=1&amp;hs=1"/>
          <p:cNvSpPr/>
          <p:nvPr/>
        </p:nvSpPr>
        <p:spPr>
          <a:xfrm>
            <a:off x="539496" y="2822860"/>
            <a:ext cx="7031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233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.兴修水库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.跨流域调水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233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C.提高水价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.海水淡化</a:t>
            </a:r>
            <a:endParaRPr lang="en-US" altLang="zh-CN" sz="2800" dirty="0"/>
          </a:p>
        </p:txBody>
      </p:sp>
      <p:sp>
        <p:nvSpPr>
          <p:cNvPr id="6" name="QC_8_AS.1_1#f5429c5f1?htil=12&amp;vaa=1&amp;vcp=1&amp;vis=1&amp;pid=a25a9fa99&amp;color=0,0,0&amp;vtp=1&amp;vaab=1&amp;bbb=1&amp;hb=1&amp;hs=1"/>
          <p:cNvSpPr/>
          <p:nvPr/>
        </p:nvSpPr>
        <p:spPr>
          <a:xfrm>
            <a:off x="539496" y="4092035"/>
            <a:ext cx="70317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我国水资源地区分布不</a:t>
            </a:r>
            <a:endParaRPr lang="en-US" altLang="zh-CN" sz="2800" dirty="0"/>
          </a:p>
        </p:txBody>
      </p:sp>
      <p:sp>
        <p:nvSpPr>
          <p:cNvPr id="8" name="QC_8_AS.1_1#f5429c5f1?htil=12&amp;vaa=1&amp;vcp=1&amp;vis=1&amp;pid=a25a9fa99&amp;color=0,0,0&amp;vtp=1&amp;vaab=1&amp;bbb=1&amp;hb=1&amp;hs=1"/>
          <p:cNvSpPr/>
          <p:nvPr/>
        </p:nvSpPr>
        <p:spPr>
          <a:xfrm>
            <a:off x="539995" y="471370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均衡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兴建跨流域调水工程可以有效缓解缺水地区的用水不足状况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87891889?vcp=1&amp;pid=507d4dfd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96_1#1ad9f6786?htil=13&amp;vaa=1&amp;vcp=1&amp;vis=1&amp;pid=e8789188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8630" y="1251757"/>
            <a:ext cx="3026664" cy="427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96_2#1ad9f6786?htil=13&amp;vaa=1&amp;vcp=1&amp;vis=1&amp;pid=e87891889&amp;color=0,0,0&amp;vtp=1&amp;vaab=1&amp;bbb=1&amp;hb=1"/>
          <p:cNvSpPr/>
          <p:nvPr/>
        </p:nvSpPr>
        <p:spPr>
          <a:xfrm>
            <a:off x="539496" y="1233469"/>
            <a:ext cx="79461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（2023·广西·中考改编）2023年9月16日，船只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正在通过安徽省合肥市庐江县境内的某水利工程庐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江船闸，标志着该水利工程一期工程全线通航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图为该工程部分线路示意图，据此完成7~8题。</a:t>
            </a:r>
            <a:endParaRPr lang="en-US" altLang="zh-CN" sz="2800" dirty="0"/>
          </a:p>
        </p:txBody>
      </p:sp>
      <p:sp>
        <p:nvSpPr>
          <p:cNvPr id="5" name="QC_9_BD.97_1#b47c0a6ae?htil=13&amp;vaa=1&amp;vcp=1&amp;vis=1&amp;pid=1ad9f6786&amp;color=0,0,0&amp;vtp=1&amp;vaab=1&amp;bbb=1"/>
          <p:cNvSpPr/>
          <p:nvPr/>
        </p:nvSpPr>
        <p:spPr>
          <a:xfrm>
            <a:off x="539496" y="3786169"/>
            <a:ext cx="79461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该工程的名称是(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97_2#b47c0a6ae.choices?htil=13&amp;vaa=1&amp;vcp=1&amp;vis=1&amp;pid=1ad9f6786&amp;color=0,0,0&amp;vtp=1&amp;vaab=1&amp;bbb=1"/>
          <p:cNvSpPr/>
          <p:nvPr/>
        </p:nvSpPr>
        <p:spPr>
          <a:xfrm>
            <a:off x="539496" y="4407834"/>
            <a:ext cx="79461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59305" algn="l"/>
                <a:tab pos="4080510" algn="l"/>
                <a:tab pos="61023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.引汉济渭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B.引江济淮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C.引黄济青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.引滦入津</a:t>
            </a:r>
            <a:endParaRPr lang="en-US" altLang="zh-CN" sz="2800" dirty="0"/>
          </a:p>
        </p:txBody>
      </p:sp>
      <p:sp>
        <p:nvSpPr>
          <p:cNvPr id="7" name="QC_9_AN.98_1#b47c0a6ae.bracket?vaa=1&amp;vcp=1&amp;vis=1&amp;pid=1ad9f6786&amp;color=0,0,0&amp;vpa=55&amp;vtp=1&amp;vaab=1"/>
          <p:cNvSpPr/>
          <p:nvPr/>
        </p:nvSpPr>
        <p:spPr>
          <a:xfrm>
            <a:off x="3572415" y="3772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99_1#305f4a581?htil=14&amp;vaa=1&amp;vcp=1&amp;vis=1&amp;pid=1ad9f678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063" y="1357884"/>
            <a:ext cx="3026664" cy="427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99_2#305f4a581?htil=14&amp;sp=1&amp;vaa=1&amp;vcp=1&amp;vis=1&amp;pid=1ad9f6786&amp;color=0,0,0&amp;vtp=1&amp;vaab=1&amp;bt=1&amp;bbb=1"/>
          <p:cNvSpPr/>
          <p:nvPr/>
        </p:nvSpPr>
        <p:spPr>
          <a:xfrm>
            <a:off x="539496" y="1220724"/>
            <a:ext cx="79461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该工程的效益主要包括(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00_1#305f4a581.bracket?vaa=1&amp;vcp=1&amp;vis=1&amp;pid=1ad9f6786&amp;color=0,0,0&amp;vpa=56&amp;vtp=1&amp;vaab=1"/>
          <p:cNvSpPr/>
          <p:nvPr/>
        </p:nvSpPr>
        <p:spPr>
          <a:xfrm>
            <a:off x="4639215" y="120738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BD.99_3#305f4a581?htil=14&amp;vaa=1&amp;vcp=1&amp;vis=1&amp;pid=1ad9f6786&amp;color=0,0,0&amp;vtp=1&amp;vaab=1&amp;bbb=1"/>
          <p:cNvSpPr/>
          <p:nvPr/>
        </p:nvSpPr>
        <p:spPr>
          <a:xfrm>
            <a:off x="539496" y="1852993"/>
            <a:ext cx="79461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①生态，扩大沿线地区的湿地面积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减灾，降低沿线地区寒潮发生的频率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调水，缓解受水地水资源不足的状况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航运，实现南北两大水系间水运快捷通达</a:t>
            </a:r>
            <a:endParaRPr lang="en-US" altLang="zh-CN" sz="2800" dirty="0"/>
          </a:p>
        </p:txBody>
      </p:sp>
      <p:sp>
        <p:nvSpPr>
          <p:cNvPr id="6" name="QC_9_BD.99_4#305f4a581.choices?htil=14&amp;vaa=1&amp;vcp=1&amp;vis=1&amp;pid=1ad9f6786&amp;color=0,0,0&amp;vtp=1&amp;vaab=1&amp;bbb=1"/>
          <p:cNvSpPr/>
          <p:nvPr/>
        </p:nvSpPr>
        <p:spPr>
          <a:xfrm>
            <a:off x="539496" y="4410583"/>
            <a:ext cx="79461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59305" algn="l"/>
                <a:tab pos="4080510" algn="l"/>
                <a:tab pos="61023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d2342467?vcp=1&amp;pid=6ab5bee9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中国的海洋资源</a:t>
            </a:r>
            <a:endParaRPr lang="en-US" altLang="zh-CN" sz="3000" dirty="0"/>
          </a:p>
        </p:txBody>
      </p:sp>
      <p:sp>
        <p:nvSpPr>
          <p:cNvPr id="3" name="QC_7_BD.101_1#5c151fbfd?sp=1&amp;vaa=1&amp;vcp=1&amp;vis=1&amp;pid=bd2342467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保护海洋生态环境，实现海洋资源的可持续发展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，下列做法正确的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BD.101_2#5c151fbfd?vaa=1&amp;vcp=1&amp;vis=1&amp;pid=bd2342467&amp;color=0,0,0&amp;vtp=1&amp;vaab=1&amp;bbb=1"/>
          <p:cNvSpPr/>
          <p:nvPr/>
        </p:nvSpPr>
        <p:spPr>
          <a:xfrm>
            <a:off x="539496" y="249603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①设置休渔期，以修复渔业资源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大规模填海造陆，兴建别墅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砍伐红树林，发展水产养殖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污水经过处理且达标后，方可排放入海</a:t>
            </a:r>
            <a:endParaRPr lang="en-US" altLang="zh-CN" sz="2800" dirty="0"/>
          </a:p>
        </p:txBody>
      </p:sp>
      <p:sp>
        <p:nvSpPr>
          <p:cNvPr id="6" name="QC_7_BD.101_3#5c151fbfd.choices?vaa=1&amp;vcp=1&amp;vis=1&amp;pid=bd2342467&amp;color=0,0,0&amp;vtp=1&amp;vaab=1&amp;bbb=1"/>
          <p:cNvSpPr/>
          <p:nvPr/>
        </p:nvSpPr>
        <p:spPr>
          <a:xfrm>
            <a:off x="539496" y="50536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5c151fbfd?vaa=1&amp;vcp=1&amp;vis=1&amp;pid=bd2342467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要实现海洋资源的可持续发展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可设置休渔期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以修复渔业资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污水经过处理且达标后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方可排放入海等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大规模填海造陆和砍伐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红树林会破坏海洋生态环境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这些做法不可取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5c151fbfd?vaa=1&amp;vcp=1&amp;vis=1&amp;pid=bd2342467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6aeff6d3?vcp=1&amp;pid=bd234246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C_8_BD.105_1#fb388843d?vaa=1&amp;vcp=1&amp;vis=1&amp;pid=b6aeff6d3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我国发展海洋生物资源的条件优越。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下列相关叙述错误的是(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6_1#fb388843d.bracket?vaa=1&amp;vcp=1&amp;vis=1&amp;pid=b6aeff6d3&amp;color=0,0,0&amp;vpa=58&amp;vtp=1&amp;vaab=1"/>
          <p:cNvSpPr/>
          <p:nvPr/>
        </p:nvSpPr>
        <p:spPr>
          <a:xfrm>
            <a:off x="10328814" y="12254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05_2#fb388843d.choices?vaa=1&amp;vcp=1&amp;vis=1&amp;pid=b6aeff6d3&amp;color=0,0,0&amp;vtp=1&amp;vaab=1&amp;bbb=1"/>
          <p:cNvSpPr/>
          <p:nvPr/>
        </p:nvSpPr>
        <p:spPr>
          <a:xfrm>
            <a:off x="539496" y="18756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A.自北向南依次濒临渤海、东海、黄海和南海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.沿海有宽广的大陆架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.海水温度适宜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.沿海海域地跨不同的温度带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6_BD#1cb473c31?colgroup=13,15&amp;vcp=1&amp;pid=f7c968953&amp;color=0,0,0&amp;vtp=1&amp;vaab=1&amp;bt=1&amp;bbb=1&amp;hb=1"/>
          <p:cNvGraphicFramePr>
            <a:graphicFrameLocks noGrp="1"/>
          </p:cNvGraphicFramePr>
          <p:nvPr/>
        </p:nvGraphicFramePr>
        <p:xfrm>
          <a:off x="539496" y="742659"/>
          <a:ext cx="11091672" cy="5120640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483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9215">
                <a:tc>
                  <a:txBody>
                    <a:bodyPr/>
                    <a:lstStyle/>
                    <a:p>
                      <a:pPr marL="0" indent="72009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1.举例说明可再生资源和非可再生资源的区别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72009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2.运用资料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说出我国土地资源的主要特点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了解我国的土地国策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  <a:p>
                      <a:pPr marL="0" indent="72009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3.运用资料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说出我国水资源时空分布的特点及其对社会经济发展的影响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区域认知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121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1cb473c31.table_image?tii=1&amp;vcp=1&amp;pid=f7c96895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35638"/>
            <a:ext cx="5541264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9610ff59f.fixed?vcp=1&amp;pid=7ed7d2e4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中国的自然资源</a:t>
            </a:r>
            <a:endParaRPr lang="en-US" altLang="zh-CN" sz="4000" dirty="0"/>
          </a:p>
        </p:txBody>
      </p:sp>
      <p:sp>
        <p:nvSpPr>
          <p:cNvPr id="3" name="C_5_BD#9610ff59f.fixed?vcp=1&amp;pid=7ed7d2e4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1e8c71f2?vcp=1&amp;pid=9610ff59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QM_7_BD.107_1#8c5f2ce42?vaa=1&amp;vcp=1&amp;vis=1&amp;pid=51e8c71f2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（2024·新疆·中考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）下表是我国主要自然资源总量和人均量在世界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上的位次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，据此完成1～3题。</a:t>
            </a:r>
            <a:endParaRPr lang="en-US" altLang="zh-CN" sz="2800" dirty="0"/>
          </a:p>
        </p:txBody>
      </p:sp>
      <p:graphicFrame>
        <p:nvGraphicFramePr>
          <p:cNvPr id="42" name="QM_7_BD.107_2#8c5f2ce42?colgroup=14,4,4,5&amp;vaa=1&amp;vcp=1&amp;vis=1&amp;pid=51e8c71f2&amp;color=0,0,0&amp;vtp=1&amp;vaab=1&amp;bbb=1"/>
          <p:cNvGraphicFramePr>
            <a:graphicFrameLocks noGrp="1"/>
          </p:cNvGraphicFramePr>
          <p:nvPr/>
        </p:nvGraphicFramePr>
        <p:xfrm>
          <a:off x="539496" y="2604561"/>
          <a:ext cx="11082528" cy="1699452"/>
        </p:xfrm>
        <a:graphic>
          <a:graphicData uri="http://schemas.openxmlformats.org/drawingml/2006/table">
            <a:tbl>
              <a:tblPr/>
              <a:tblGrid>
                <a:gridCol w="5504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9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耕地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森林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总量在世界上的位次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第4位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第6位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第6位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人均量在世界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上的位次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第67位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第88位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第121位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C_8_BD.108_1#818734dff?vaa=1&amp;vcp=1&amp;vis=1&amp;pid=8c5f2ce42&amp;color=0,0,0&amp;vtp=1&amp;vaab=1&amp;bbb=1"/>
          <p:cNvSpPr/>
          <p:nvPr/>
        </p:nvSpPr>
        <p:spPr>
          <a:xfrm>
            <a:off x="539496" y="44333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我国自然资源的基本特征是(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109_1#818734dff.bracket?vaa=1&amp;vcp=1&amp;vis=1&amp;pid=8c5f2ce42&amp;color=0,0,0&amp;vpa=59&amp;vtp=1&amp;vaab=1"/>
          <p:cNvSpPr/>
          <p:nvPr/>
        </p:nvSpPr>
        <p:spPr>
          <a:xfrm>
            <a:off x="5350415" y="442002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08_2#818734dff.choices?vaa=1&amp;vcp=1&amp;vis=1&amp;pid=8c5f2ce42&amp;color=0,0,0&amp;vtp=1&amp;vaab=1&amp;bbb=1"/>
          <p:cNvSpPr/>
          <p:nvPr/>
        </p:nvSpPr>
        <p:spPr>
          <a:xfrm>
            <a:off x="539496" y="50646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.总量和人均量都丰富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.总量和人均量都不足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.总量丰富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，人均量不足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.总量不足，人均量多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0_1#25964621e?sp=1&amp;vaa=1&amp;vcp=1&amp;vis=1&amp;pid=8c5f2ce42&amp;color=0,0,0&amp;vtp=1&amp;vaab=1&amp;bt=1&amp;bbb=1"/>
          <p:cNvSpPr/>
          <p:nvPr/>
        </p:nvSpPr>
        <p:spPr>
          <a:xfrm>
            <a:off x="539496" y="12199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针对我国自然资源的基本国情，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我们应该(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25964621e.bracket?vaa=1&amp;vcp=1&amp;vis=1&amp;pid=8c5f2ce42&amp;color=0,0,0&amp;vpa=60&amp;vtp=1&amp;vaab=1"/>
          <p:cNvSpPr/>
          <p:nvPr/>
        </p:nvSpPr>
        <p:spPr>
          <a:xfrm>
            <a:off x="7484014" y="12066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110_2#25964621e?vaa=1&amp;vcp=1&amp;vis=1&amp;pid=8c5f2ce42&amp;color=0,0,0&amp;vtp=1&amp;vaab=1&amp;bbb=1&amp;hb=1"/>
          <p:cNvSpPr/>
          <p:nvPr/>
        </p:nvSpPr>
        <p:spPr>
          <a:xfrm>
            <a:off x="539496" y="185223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①保护耕地，节约粮食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②节约用水，一水多用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大规模开发森林资源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实行垃圾分类，变废为宝</a:t>
            </a:r>
            <a:endParaRPr lang="en-US" altLang="zh-CN" sz="2800" dirty="0"/>
          </a:p>
        </p:txBody>
      </p:sp>
      <p:sp>
        <p:nvSpPr>
          <p:cNvPr id="5" name="QC_8_BD.110_3#25964621e.choices?vaa=1&amp;vcp=1&amp;vis=1&amp;pid=8c5f2ce42&amp;color=0,0,0&amp;vtp=1&amp;vaab=1&amp;bbb=1"/>
          <p:cNvSpPr/>
          <p:nvPr/>
        </p:nvSpPr>
        <p:spPr>
          <a:xfrm>
            <a:off x="539496" y="31214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6" name="QC_8_BD.112_1#38aec7f21?vaa=1&amp;vcp=1&amp;vis=1&amp;pid=8c5f2ce42&amp;color=0,0,0&amp;vtp=1&amp;vaab=1&amp;bbb=1"/>
          <p:cNvSpPr/>
          <p:nvPr/>
        </p:nvSpPr>
        <p:spPr>
          <a:xfrm>
            <a:off x="539496" y="374307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下列各组自然资源中，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全部属于非可再生资源的是(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13_1#38aec7f21.bracket?vaa=1&amp;vcp=1&amp;vis=1&amp;pid=8c5f2ce42&amp;color=0,0,0&amp;vpa=61&amp;vtp=1&amp;vaab=1"/>
          <p:cNvSpPr/>
          <p:nvPr/>
        </p:nvSpPr>
        <p:spPr>
          <a:xfrm>
            <a:off x="8906414" y="372973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8_BD.112_2#38aec7f21.choices?vaa=1&amp;vcp=1&amp;vis=1&amp;pid=8c5f2ce42&amp;color=0,0,0&amp;vtp=1&amp;vaab=1&amp;bbb=1"/>
          <p:cNvSpPr/>
          <p:nvPr/>
        </p:nvSpPr>
        <p:spPr>
          <a:xfrm>
            <a:off x="539496" y="437254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A.石油、森林、煤炭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、太阳能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.铁矿、天然气、铀矿、空气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.土地、水能、湖泊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、藏羚羊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.煤炭、石油、天然气、铜矿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4_1#af67da3b4?vaa=1&amp;vcp=1&amp;vis=1&amp;pid=51e8c71f2&amp;color=0,0,0&amp;vtp=1&amp;vaab=1&amp;bt=1&amp;bbb=1&amp;hb=1"/>
          <p:cNvSpPr/>
          <p:nvPr/>
        </p:nvSpPr>
        <p:spPr>
          <a:xfrm>
            <a:off x="539496" y="6716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读中国土地类型构成图以及部分国家耕地总面积和人均耕地面积比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较图，完成4～5题。</a:t>
            </a:r>
            <a:endParaRPr lang="en-US" altLang="zh-CN" sz="2800" dirty="0"/>
          </a:p>
        </p:txBody>
      </p:sp>
      <p:pic>
        <p:nvPicPr>
          <p:cNvPr id="3" name="QM_7_BD.114_2#af67da3b4?vaa=1&amp;vcp=1&amp;vis=1&amp;pid=51e8c71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2133" y="1909648"/>
            <a:ext cx="8029324" cy="356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15_1#31fef4719?htil=15&amp;vaa=1&amp;vcp=1&amp;vis=1&amp;pid=af67da3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1921" y="1220215"/>
            <a:ext cx="5654567" cy="254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5_2#31fef4719?htil=15&amp;vaa=1&amp;vcp=1&amp;vis=1&amp;pid=af67da3b4&amp;color=0,0,0&amp;mp=1&amp;vtp=1&amp;vaab=1&amp;bt=1&amp;bbb=1&amp;hb=1"/>
          <p:cNvSpPr/>
          <p:nvPr/>
        </p:nvSpPr>
        <p:spPr>
          <a:xfrm>
            <a:off x="539496" y="1201928"/>
            <a:ext cx="59253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下列描述与我国土地资源特征相符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16_1#31fef4719.bracket?vaa=1&amp;vcp=1&amp;vis=1&amp;pid=af67da3b4&amp;color=0,0,0&amp;mp=1&amp;vpa=62&amp;vtp=1&amp;vaab=1"/>
          <p:cNvSpPr/>
          <p:nvPr/>
        </p:nvSpPr>
        <p:spPr>
          <a:xfrm>
            <a:off x="1527714" y="183629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15_3#31fef4719.choices?htil=15&amp;vaa=1&amp;vcp=1&amp;vis=1&amp;pid=af67da3b4&amp;color=0,0,0&amp;vtp=1&amp;vaab=1&amp;bbb=1&amp;hb=1"/>
          <p:cNvSpPr/>
          <p:nvPr/>
        </p:nvSpPr>
        <p:spPr>
          <a:xfrm>
            <a:off x="539496" y="2484945"/>
            <a:ext cx="592531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A.耕地所占比重小，人均耕地面积少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.可利用草地所占比重最小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.土地类型齐全，比重均衡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D.耕地总面积和人均耕地面积均居世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界前列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17_1#2f4688541?htil=16&amp;vaa=1&amp;vcp=1&amp;vis=1&amp;pid=af67da3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2683" y="1220216"/>
            <a:ext cx="5660136" cy="254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7_2#2f4688541?htil=16&amp;vaa=1&amp;vcp=1&amp;vis=1&amp;pid=af67da3b4&amp;color=0,0,0&amp;vtp=1&amp;vaab=1&amp;bt=1&amp;bbb=1&amp;hb=1"/>
          <p:cNvSpPr/>
          <p:nvPr/>
        </p:nvSpPr>
        <p:spPr>
          <a:xfrm>
            <a:off x="539496" y="1201928"/>
            <a:ext cx="5321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下列关于合理利用和保护土地资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源的做法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18_1#2f4688541.bracket?vaa=1&amp;vcp=1&amp;vis=1&amp;pid=af67da3b4&amp;color=0,0,0&amp;vpa=63&amp;vtp=1&amp;vaab=1"/>
          <p:cNvSpPr/>
          <p:nvPr/>
        </p:nvSpPr>
        <p:spPr>
          <a:xfrm>
            <a:off x="4016915" y="183629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17_3#2f4688541.choices?htil=16&amp;vaa=1&amp;vcp=1&amp;vis=1&amp;pid=af67da3b4&amp;color=0,0,0&amp;vtp=1&amp;vaab=1&amp;bbb=1&amp;hb=1"/>
          <p:cNvSpPr/>
          <p:nvPr/>
        </p:nvSpPr>
        <p:spPr>
          <a:xfrm>
            <a:off x="539496" y="2484945"/>
            <a:ext cx="5321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A.大量开垦草原为耕地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.大量占用耕地，发展工业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.毁林开荒，扩大耕地面积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.科学规划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，实行基本农田保护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制度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9_1#3e512349d?vaa=1&amp;vcp=1&amp;vis=1&amp;pid=51e8c71f2&amp;color=0,0,0&amp;vtp=1&amp;vaab=1&amp;bt=1&amp;bbb=1&amp;hb=1"/>
          <p:cNvSpPr/>
          <p:nvPr/>
        </p:nvSpPr>
        <p:spPr>
          <a:xfrm>
            <a:off x="539496" y="11117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2024年6月25日是第34个全国土地日，主题为“节约集约用地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严守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耕地红线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下图示意我国主要土地资源的分布，据此完成6～7题。</a:t>
            </a:r>
            <a:endParaRPr lang="en-US" altLang="zh-CN" sz="2800" dirty="0"/>
          </a:p>
        </p:txBody>
      </p:sp>
      <p:pic>
        <p:nvPicPr>
          <p:cNvPr id="3" name="QM_7_BD.119_2#3e512349d?htil=17&amp;vaa=1&amp;vcp=1&amp;vis=1&amp;pid=51e8c71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2419" y="2448687"/>
            <a:ext cx="4416552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20_1#1b3e83d3f?htil=17&amp;vaa=1&amp;vcp=1&amp;vis=1&amp;pid=3e512349d&amp;color=0,0,0&amp;vtp=1&amp;vaab=1&amp;bbb=1"/>
          <p:cNvSpPr/>
          <p:nvPr/>
        </p:nvSpPr>
        <p:spPr>
          <a:xfrm>
            <a:off x="539496" y="2386965"/>
            <a:ext cx="65562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我国的耕地主要分布在(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20_2#1b3e83d3f.choices?htil=17&amp;vaa=1&amp;vcp=1&amp;vis=1&amp;pid=3e512349d&amp;color=0,0,0&amp;vtp=1&amp;vaab=1&amp;bbb=1"/>
          <p:cNvSpPr/>
          <p:nvPr/>
        </p:nvSpPr>
        <p:spPr>
          <a:xfrm>
            <a:off x="539496" y="3016440"/>
            <a:ext cx="65562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A.西北内陆地区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.半干旱区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.东部季风区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.寒温带地区</a:t>
            </a:r>
            <a:endParaRPr lang="en-US" altLang="zh-CN" sz="2800" dirty="0"/>
          </a:p>
        </p:txBody>
      </p:sp>
      <p:sp>
        <p:nvSpPr>
          <p:cNvPr id="6" name="QC_8_AN.1_1#1b3e83d3f.bracket?vaa=1&amp;vcp=1&amp;vis=1&amp;pid=3e512349d&amp;color=0,0,0&amp;vpa=64&amp;vtp=1&amp;vaab=1"/>
          <p:cNvSpPr/>
          <p:nvPr/>
        </p:nvSpPr>
        <p:spPr>
          <a:xfrm>
            <a:off x="4639215" y="23736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2_1#ffdf8e89c?htil=18&amp;vaa=1&amp;vcp=1&amp;vis=1&amp;pid=3e512349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7139" y="1888236"/>
            <a:ext cx="4325112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2_2#ffdf8e89c?htil=18&amp;vaa=1&amp;vcp=1&amp;vis=1&amp;pid=3e512349d&amp;color=0,0,0&amp;vtp=1&amp;vaab=1&amp;bt=1&amp;bbb=1"/>
          <p:cNvSpPr/>
          <p:nvPr/>
        </p:nvSpPr>
        <p:spPr>
          <a:xfrm>
            <a:off x="539496" y="1751076"/>
            <a:ext cx="665683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为严守18亿亩耕地红线，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我们应该(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122_3#ffdf8e89c.choices?htil=18&amp;vaa=1&amp;vcp=1&amp;vis=1&amp;pid=3e512349d&amp;color=0,0,0&amp;vtp=1&amp;vaab=1&amp;bbb=1"/>
          <p:cNvSpPr/>
          <p:nvPr/>
        </p:nvSpPr>
        <p:spPr>
          <a:xfrm>
            <a:off x="539496" y="2383345"/>
            <a:ext cx="66568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A.退林退草还耕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.切实保护耕地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.围湖围海造田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.开垦难利用的土地</a:t>
            </a:r>
            <a:endParaRPr lang="en-US" altLang="zh-CN" sz="2800" dirty="0"/>
          </a:p>
        </p:txBody>
      </p:sp>
      <p:sp>
        <p:nvSpPr>
          <p:cNvPr id="5" name="QC_8_AN.123_1#ffdf8e89c.bracket?vaa=1&amp;vcp=1&amp;vis=1&amp;pid=3e512349d&amp;color=0,0,0&amp;vpa=65&amp;vtp=1&amp;vaab=1"/>
          <p:cNvSpPr/>
          <p:nvPr/>
        </p:nvSpPr>
        <p:spPr>
          <a:xfrm>
            <a:off x="6417214" y="173774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4_1#7caf55517?vaa=1&amp;vcp=1&amp;vis=1&amp;pid=51e8c71f2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（2023·江苏苏州·中考改编）2024年3月22日是第三十二届“世界水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日”，3月22日至28日是第三十七届“中国水周”。读我国水资源空间分布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示意图，完成8～10题。</a:t>
            </a:r>
            <a:endParaRPr lang="en-US" altLang="zh-CN" sz="2800" dirty="0"/>
          </a:p>
        </p:txBody>
      </p:sp>
      <p:pic>
        <p:nvPicPr>
          <p:cNvPr id="3" name="QM_7_BD.124_2#7caf55517?htil=19&amp;vaa=1&amp;vcp=1&amp;vis=1&amp;pid=51e8c71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3791" y="2532044"/>
            <a:ext cx="4389120" cy="331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25_1#e9d318f38?htil=19&amp;vaa=1&amp;vcp=1&amp;vis=1&amp;pid=7caf55517&amp;color=0,0,0&amp;mp=1&amp;vtp=1&amp;vaab=1&amp;bbb=1&amp;hb=1"/>
          <p:cNvSpPr/>
          <p:nvPr/>
        </p:nvSpPr>
        <p:spPr>
          <a:xfrm>
            <a:off x="539496" y="2478132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该图反映出我国水资源的分布特点是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25_2#e9d318f38.choices?htil=19&amp;vaa=1&amp;vcp=1&amp;vis=1&amp;pid=7caf55517&amp;color=0,0,0&amp;mp=1&amp;vtp=1&amp;vaab=1&amp;bbb=1"/>
          <p:cNvSpPr/>
          <p:nvPr/>
        </p:nvSpPr>
        <p:spPr>
          <a:xfrm>
            <a:off x="539496" y="3755117"/>
            <a:ext cx="65928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A.自东南沿海向西北内陆递减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.自东南沿海向西北内陆递增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.自东北向西南递增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.自东北向西南递减</a:t>
            </a:r>
            <a:endParaRPr lang="en-US" altLang="zh-CN" sz="2800" dirty="0"/>
          </a:p>
        </p:txBody>
      </p:sp>
      <p:sp>
        <p:nvSpPr>
          <p:cNvPr id="6" name="QC_8_AN.126_1#e9d318f38.bracket?vaa=1&amp;vcp=1&amp;vis=1&amp;pid=7caf55517&amp;color=0,0,0&amp;mp=1&amp;vpa=66&amp;vtp=1&amp;vaab=1"/>
          <p:cNvSpPr/>
          <p:nvPr/>
        </p:nvSpPr>
        <p:spPr>
          <a:xfrm>
            <a:off x="816515" y="31124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7_1#16770ea01?htil=20&amp;vaa=1&amp;vcp=1&amp;vis=1&amp;pid=7caf5551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7784" y="596167"/>
            <a:ext cx="4079695" cy="3076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7_2#16770ea01?htil=20&amp;vaa=1&amp;vcp=1&amp;vis=1&amp;pid=7caf55517&amp;color=0,0,0&amp;vtp=1&amp;vaab=1&amp;bt=1&amp;bbb=1&amp;hb=1&amp;hs=1"/>
          <p:cNvSpPr/>
          <p:nvPr/>
        </p:nvSpPr>
        <p:spPr>
          <a:xfrm>
            <a:off x="539496" y="1216279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我国农业生产呈现“东耕西牧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”的分布格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其主要影响因素是(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16770ea01.bracket?vaa=1&amp;vcp=1&amp;vis=1&amp;pid=7caf55517&amp;color=0,0,0&amp;vpa=67&amp;vtp=1&amp;vaab=1"/>
          <p:cNvSpPr/>
          <p:nvPr/>
        </p:nvSpPr>
        <p:spPr>
          <a:xfrm>
            <a:off x="4372515" y="185064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27_3#16770ea01.choices?htil=20&amp;vaa=1&amp;vcp=1&amp;vis=1&amp;pid=7caf55517&amp;color=0,0,0&amp;vtp=1&amp;vaab=1&amp;bbb=1&amp;hs=1"/>
          <p:cNvSpPr/>
          <p:nvPr/>
        </p:nvSpPr>
        <p:spPr>
          <a:xfrm>
            <a:off x="539496" y="2499296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042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.地形条件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.水分条件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0423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C.热量条件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.光照条件</a:t>
            </a:r>
            <a:endParaRPr lang="en-US" altLang="zh-CN" sz="2800" dirty="0"/>
          </a:p>
        </p:txBody>
      </p:sp>
      <p:sp>
        <p:nvSpPr>
          <p:cNvPr id="6" name="QC_8_BD.129_1#f1f11b869?vaa=1&amp;vcp=1&amp;vis=1&amp;pid=7caf55517&amp;color=0,0,0&amp;vtp=1&amp;vaab=1&amp;bbb=1&amp;hs=1"/>
          <p:cNvSpPr/>
          <p:nvPr/>
        </p:nvSpPr>
        <p:spPr>
          <a:xfrm>
            <a:off x="539496" y="37659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下列关于甲、乙、丙、丁四地的叙述，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30_1#f1f11b869.bracket?vaa=1&amp;vcp=1&amp;vis=1&amp;pid=7caf55517&amp;color=0,0,0&amp;vpa=68&amp;vtp=1&amp;vaab=1"/>
          <p:cNvSpPr/>
          <p:nvPr/>
        </p:nvSpPr>
        <p:spPr>
          <a:xfrm>
            <a:off x="8728614" y="375259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129_2#f1f11b869.choices?vaa=1&amp;vcp=1&amp;vis=1&amp;pid=7caf55517&amp;color=0,0,0&amp;vtp=1&amp;vaab=1&amp;bbb=1&amp;hs=1"/>
          <p:cNvSpPr/>
          <p:nvPr/>
        </p:nvSpPr>
        <p:spPr>
          <a:xfrm>
            <a:off x="539496" y="439718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.甲地位于温带草原地区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.乙地多洪涝灾害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C.丙地河流无结冰期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.丁地位于丰水带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6_BD#1cb473c31?colgroup=13,15&amp;vcp=1&amp;pid=f7c968953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084959"/>
          <a:ext cx="11091672" cy="3392678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4.结合实例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说出我国跨流域调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水的必要性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（人地协调观）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5.了解我国海洋资源的主要类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开发中存在的问题及保护措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600"/>
                        </a:lnSpc>
                      </a:pPr>
                      <a:r>
                        <a:rPr lang="en-US" altLang="zh-CN" sz="121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1cb473c31.table_image?tii=2&amp;vcp=1&amp;pid=f7c96895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844419"/>
            <a:ext cx="5541264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6_BD#1cb473c31?colgroup=13,15&amp;vcp=1&amp;pid=f7c968953&amp;color=0,0,0&amp;mp=1&amp;vtp=1&amp;vaab=1&amp;bt=1&amp;bbb=1"/>
          <p:cNvSpPr txBox="1"/>
          <p:nvPr/>
        </p:nvSpPr>
        <p:spPr>
          <a:xfrm>
            <a:off x="10913023" y="137655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1_1#65e02559a?vaa=1&amp;vcp=1&amp;vis=1&amp;pid=51e8c71f2&amp;color=0,0,0&amp;vtp=1&amp;vaab=1&amp;bt=1&amp;bbb=1&amp;hb=1"/>
          <p:cNvSpPr/>
          <p:nvPr/>
        </p:nvSpPr>
        <p:spPr>
          <a:xfrm>
            <a:off x="539496" y="554400"/>
            <a:ext cx="11109960" cy="1099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我国是一个海洋大国，2024年6月8日是第十六个“世界海洋日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”。结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合所学知识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，完成11～12题。</a:t>
            </a:r>
            <a:endParaRPr lang="en-US" altLang="zh-CN" sz="2800" dirty="0"/>
          </a:p>
        </p:txBody>
      </p:sp>
      <p:sp>
        <p:nvSpPr>
          <p:cNvPr id="3" name="QC_8_BD.132_1#8db2c2108?vaa=1&amp;vcp=1&amp;vis=1&amp;pid=65e02559a&amp;color=0,0,0&amp;vtp=1&amp;vaab=1&amp;bbb=1"/>
          <p:cNvSpPr/>
          <p:nvPr/>
        </p:nvSpPr>
        <p:spPr>
          <a:xfrm>
            <a:off x="539496" y="1730927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下列关于我国海洋国土的说法，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8db2c2108.bracket?vaa=1&amp;vcp=1&amp;vis=1&amp;pid=65e02559a&amp;color=0,0,0&amp;vpa=69&amp;vtp=1&amp;vaab=1"/>
          <p:cNvSpPr/>
          <p:nvPr/>
        </p:nvSpPr>
        <p:spPr>
          <a:xfrm>
            <a:off x="7642194" y="1724260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32_2#8db2c2108.choices?vaa=1&amp;vcp=1&amp;vis=1&amp;pid=65e02559a&amp;color=0,0,0&amp;vtp=1&amp;vaab=1&amp;bbb=1"/>
          <p:cNvSpPr/>
          <p:nvPr/>
        </p:nvSpPr>
        <p:spPr>
          <a:xfrm>
            <a:off x="539496" y="2313985"/>
            <a:ext cx="11109960" cy="1099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.钓鱼岛是我国的固有领土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.我国最大的渔场是莺歌海渔场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.我国海岸线长达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2.2万多千米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.我国最大的盐场是布袋盐场</a:t>
            </a:r>
            <a:endParaRPr lang="en-US" altLang="zh-CN" sz="2800" dirty="0"/>
          </a:p>
        </p:txBody>
      </p:sp>
      <p:sp>
        <p:nvSpPr>
          <p:cNvPr id="6" name="QC_8_BD.134_1#7b1d79a3b?vaa=1&amp;vcp=1&amp;vis=1&amp;pid=65e02559a&amp;color=0,0,0&amp;vtp=1&amp;vaab=1&amp;bbb=1"/>
          <p:cNvSpPr/>
          <p:nvPr/>
        </p:nvSpPr>
        <p:spPr>
          <a:xfrm>
            <a:off x="539496" y="3486766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维护海洋环境，保护“蓝色国土”，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下列做法可取的是(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35_1#7b1d79a3b.bracket?vaa=1&amp;vcp=1&amp;vis=1&amp;pid=65e02559a&amp;color=0,0,0&amp;vpa=70&amp;vtp=1&amp;vaab=1"/>
          <p:cNvSpPr/>
          <p:nvPr/>
        </p:nvSpPr>
        <p:spPr>
          <a:xfrm>
            <a:off x="9398539" y="3480099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8_BD.134_2#7b1d79a3b.choices?vaa=1&amp;vcp=1&amp;vis=1&amp;pid=65e02559a&amp;color=0,0,0&amp;vtp=1&amp;vaab=1&amp;bbb=1"/>
          <p:cNvSpPr/>
          <p:nvPr/>
        </p:nvSpPr>
        <p:spPr>
          <a:xfrm>
            <a:off x="539496" y="4069824"/>
            <a:ext cx="11109960" cy="2268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A.禁止在沿海地区生产海盐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.禁止海水养殖业的发展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.禁止在沿海大陆架开采石油，以免产生石油污染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.禁止过度捕捞海洋生物，努力做到捕养结合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92e039d0?vcp=1&amp;pid=9610ff59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pic>
        <p:nvPicPr>
          <p:cNvPr id="3" name="QM_7_BD.136_1#2295245ee?htil=21&amp;vaa=1&amp;vcp=1&amp;vis=1&amp;pid=592e039d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285528"/>
            <a:ext cx="5422392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7_BD.136_2#2295245ee?htil=21&amp;vaa=1&amp;vcp=1&amp;vis=1&amp;pid=592e039d0&amp;color=0,0,0&amp;vtp=1&amp;vaab=1&amp;bbb=1&amp;hb=1&amp;hs=1"/>
          <p:cNvSpPr/>
          <p:nvPr/>
        </p:nvSpPr>
        <p:spPr>
          <a:xfrm>
            <a:off x="539496" y="1267240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国家发展改革委、水利部等部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门印发的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《“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十四五”节水型社会建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设规划》中指出，我国节水型社会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建设取得显著成效，农田灌溉水有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效利用系数达到0.58。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图为我国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沿海省级行政区的耕地与水资源比</a:t>
            </a:r>
            <a:endParaRPr lang="en-US" altLang="zh-CN" sz="2800" dirty="0"/>
          </a:p>
        </p:txBody>
      </p:sp>
      <p:sp>
        <p:nvSpPr>
          <p:cNvPr id="5" name="QM_7_BD.136_2#2295245ee?htil=21&amp;vaa=1&amp;vcp=1&amp;vis=1&amp;pid=592e039d0&amp;color=0,0,0&amp;vtp=1&amp;vaab=1&amp;bbb=1&amp;hb=1&amp;hs=1"/>
          <p:cNvSpPr/>
          <p:nvPr/>
        </p:nvSpPr>
        <p:spPr>
          <a:xfrm>
            <a:off x="539995" y="510125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重图，据此完成13～14题。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37_1#24ae86d5a?htil=22&amp;vaa=1&amp;vcp=1&amp;vis=1&amp;pid=2295245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540256"/>
            <a:ext cx="5422392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37_2#24ae86d5a?htil=22&amp;vaa=1&amp;vcp=1&amp;vis=1&amp;pid=2295245ee&amp;color=0,0,0&amp;vtp=1&amp;vaab=1&amp;bt=1&amp;bbb=1&amp;hb=1"/>
          <p:cNvSpPr/>
          <p:nvPr/>
        </p:nvSpPr>
        <p:spPr>
          <a:xfrm>
            <a:off x="539496" y="152196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下列关于我国沿海省级行政区的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38_1#24ae86d5a.bracket?vaa=1&amp;vcp=1&amp;vis=1&amp;pid=2295245ee&amp;color=0,0,0&amp;vpa=71&amp;vtp=1&amp;vaab=1"/>
          <p:cNvSpPr/>
          <p:nvPr/>
        </p:nvSpPr>
        <p:spPr>
          <a:xfrm>
            <a:off x="3305715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37_3#24ae86d5a.choices?htil=22&amp;vaa=1&amp;vcp=1&amp;vis=1&amp;pid=2295245ee&amp;color=0,0,0&amp;vtp=1&amp;vaab=1&amp;bbb=1"/>
          <p:cNvSpPr/>
          <p:nvPr/>
        </p:nvSpPr>
        <p:spPr>
          <a:xfrm>
            <a:off x="539496" y="280498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A.各省级行政区耕地资源分布均匀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.水资源分布南多北少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.河北水多地少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.福建水少地多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39_1#6616fc2b3?htil=23&amp;vaa=1&amp;vcp=1&amp;vis=1&amp;pid=2295245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7605" y="1540256"/>
            <a:ext cx="5422392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39_2#6616fc2b3?htil=23&amp;vaa=1&amp;vcp=1&amp;vis=1&amp;pid=2295245ee&amp;color=0,0,0&amp;vtp=1&amp;vaab=1&amp;bt=1&amp;bbb=1&amp;hb=1"/>
          <p:cNvSpPr/>
          <p:nvPr/>
        </p:nvSpPr>
        <p:spPr>
          <a:xfrm>
            <a:off x="539496" y="152196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针对我国水土资源的分配情况，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我们应(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39_3#6616fc2b3.choices?htil=23&amp;vaa=1&amp;vcp=1&amp;vis=1&amp;pid=2295245ee&amp;color=0,0,0&amp;vtp=1&amp;vaab=1&amp;bbb=1"/>
          <p:cNvSpPr/>
          <p:nvPr/>
        </p:nvSpPr>
        <p:spPr>
          <a:xfrm>
            <a:off x="539496" y="280498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A.加大力度建设“三北”防护林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.在北方地区大力种植水稻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.积极建设西气东输、北煤南运工程</a:t>
            </a:r>
            <a:endParaRPr lang="en-US" altLang="zh-CN" sz="2800" spc="-5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.积极建设南水北调工程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AS.1_1#6616fc2b3?htil=24&amp;vaa=1&amp;vcp=1&amp;vis=1&amp;pid=2295245e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722217"/>
            <a:ext cx="5422392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6616fc2b3?htil=24&amp;vaa=1&amp;vcp=1&amp;vis=1&amp;pid=2295245ee&amp;color=0,0,0&amp;vtp=1&amp;vaab=1&amp;bt=1&amp;bbb=1&amp;hb=1&amp;hs=1"/>
          <p:cNvSpPr/>
          <p:nvPr/>
        </p:nvSpPr>
        <p:spPr>
          <a:xfrm>
            <a:off x="539496" y="585057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提示：加大力度建设“三北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”防护林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可以改善生态环境，缓解土地沙漠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化，但对改变我国水土资源不匹配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的情况作用不大；水稻主要分布在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南方地区，北方大部分地区不适宜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种植水稻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；西气东输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、北煤南运工</a:t>
            </a:r>
            <a:endParaRPr lang="en-US" altLang="zh-CN" sz="2800" dirty="0"/>
          </a:p>
        </p:txBody>
      </p:sp>
      <p:sp>
        <p:nvSpPr>
          <p:cNvPr id="4" name="QC_8_AN.2_1#6616fc2b3?vaa=1&amp;vcp=1&amp;vis=1&amp;pid=2295245ee&amp;color=0,0,0&amp;vtp=1&amp;vaab=1&amp;bbb=1&amp;hs=1"/>
          <p:cNvSpPr/>
          <p:nvPr/>
        </p:nvSpPr>
        <p:spPr>
          <a:xfrm>
            <a:off x="539496" y="57002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AS.1_1#6616fc2b3?htil=24&amp;vaa=1&amp;vcp=1&amp;vis=1&amp;pid=2295245ee&amp;color=0,0,0&amp;vtp=1&amp;vaab=1&amp;bt=1&amp;bbb=1&amp;hb=1&amp;hs=1"/>
          <p:cNvSpPr/>
          <p:nvPr/>
        </p:nvSpPr>
        <p:spPr>
          <a:xfrm>
            <a:off x="539496" y="4431061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程可以缓解我国能源资源分布不均的状况；南水北调工程可以缓解北方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地区水资源短缺的状况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43_1#f15352a27?sp=1&amp;vaa=1&amp;vcp=1&amp;vis=1&amp;pid=592e039d0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一泓碧波三千里，清流北上润万家。2024年是南水北调中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线工程通水十周年，南水北调工程极大地优化了北京、天津等沿线地区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的供水格局，为京津冀协同发展和雄安新区建设等国家重大战略实施提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供了安全可靠的水资源支撑和水安全保障。我国的基本水情一直是夏汛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冬枯、北缺南丰,水资源时空分布极不均衡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43_2#f15352a27?vaa=1&amp;vcp=1&amp;vis=1&amp;pid=592e039d0&amp;color=0,0,0&amp;mp=1&amp;vtp=1&amp;vaab=1&amp;bt=1&amp;bbb=1"/>
          <p:cNvSpPr/>
          <p:nvPr/>
        </p:nvSpPr>
        <p:spPr>
          <a:xfrm>
            <a:off x="539496" y="15956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图1为南水北调线路示意图，图2为我国水资源空间分布比例图。</a:t>
            </a:r>
            <a:endParaRPr lang="en-US" altLang="zh-CN" sz="2800" spc="-100" dirty="0"/>
          </a:p>
        </p:txBody>
      </p:sp>
      <p:pic>
        <p:nvPicPr>
          <p:cNvPr id="3" name="QO_7_BD.143_4#f15352a27?htil=1&amp;vaa=1&amp;vcp=1&amp;vis=1&amp;pid=592e039d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5880" y="2277237"/>
            <a:ext cx="397764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7_BD.143_5#f15352a27?htil=1&amp;vaa=1&amp;vcp=1&amp;vis=1&amp;pid=592e039d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2617" y="3091053"/>
            <a:ext cx="3075713" cy="184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4_1#2e4d14b8d?vaa=1&amp;vcp=1&amp;vis=1&amp;pid=f15352a27&amp;color=0,0,0&amp;vtp=1&amp;vaab=1&amp;bt=1&amp;bbb=1&amp;hb=1"/>
          <p:cNvSpPr/>
          <p:nvPr/>
        </p:nvSpPr>
        <p:spPr>
          <a:xfrm>
            <a:off x="539496" y="113106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（1）从空间分布看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，我国水资源的分布特点是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南水北调工程是将长江流域丰富的水资源调到华北和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地区，以缓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解我国水资源空间分布不均的状况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45_1#2e4d14b8d.blank?vaa=1&amp;vcp=1&amp;vis=1&amp;pid=f15352a27&amp;color=0,0,0&amp;vpa=73&amp;vtp=1&amp;vaab=1&amp;bbb=1"/>
          <p:cNvSpPr/>
          <p:nvPr/>
        </p:nvSpPr>
        <p:spPr>
          <a:xfrm>
            <a:off x="7839614" y="1100582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东多西少，南丰北缺</a:t>
            </a:r>
            <a:endParaRPr lang="en-US" altLang="zh-CN" sz="2800" dirty="0"/>
          </a:p>
        </p:txBody>
      </p:sp>
      <p:sp>
        <p:nvSpPr>
          <p:cNvPr id="4" name="QB_8_AN.147_1#2e4d14b8d.blank?vaa=1&amp;vcp=1&amp;vis=1&amp;pid=f15352a27&amp;color=0,0,0&amp;vpa=74&amp;vtp=1&amp;vaab=1&amp;bbb=1"/>
          <p:cNvSpPr/>
          <p:nvPr/>
        </p:nvSpPr>
        <p:spPr>
          <a:xfrm>
            <a:off x="8728614" y="174828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</a:t>
            </a:r>
            <a:endParaRPr lang="en-US" altLang="zh-CN" sz="2800" dirty="0"/>
          </a:p>
        </p:txBody>
      </p:sp>
      <p:pic>
        <p:nvPicPr>
          <p:cNvPr id="5" name="QO_7_BD.146_2#2e4d14b8d?htil=1&amp;vaa=1&amp;vcp=1&amp;vis=1&amp;pid=f15352a2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6192" y="3113278"/>
            <a:ext cx="3575304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7_BD.146_3#2e4d14b8d?htil=1&amp;vaa=1&amp;vcp=1&amp;vis=1&amp;pid=f15352a2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2632" y="3927094"/>
            <a:ext cx="3054096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8_1#7997133f1?vaa=1&amp;vcp=1&amp;vis=1&amp;pid=f15352a27&amp;color=0,0,0&amp;vtp=1&amp;vaab=1&amp;bt=1&amp;bbb=1&amp;hb=1"/>
          <p:cNvSpPr/>
          <p:nvPr/>
        </p:nvSpPr>
        <p:spPr>
          <a:xfrm>
            <a:off x="539496" y="11127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造成华北地区水资源短缺的主要原因有：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写出一条）</a:t>
            </a:r>
            <a:endParaRPr lang="en-US" altLang="zh-CN" sz="2800" dirty="0"/>
          </a:p>
        </p:txBody>
      </p:sp>
      <p:sp>
        <p:nvSpPr>
          <p:cNvPr id="3" name="QB_8_AN.149_1#7997133f1.blank?vaa=1&amp;vcp=1&amp;vis=1&amp;pid=f15352a27&amp;color=0,0,0&amp;vpa=75&amp;vtp=1&amp;vaab=1&amp;bbb=1&amp;hb=1"/>
          <p:cNvSpPr/>
          <p:nvPr/>
        </p:nvSpPr>
        <p:spPr>
          <a:xfrm>
            <a:off x="539496" y="1082294"/>
            <a:ext cx="11109960" cy="18471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降水较少且集中于夏季；人口稠密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，生活用水量大；农业、工业生产需水量大；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生产方式落后，耗水量大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；水资源的不合理利用；等等</a:t>
            </a:r>
            <a:endParaRPr lang="en-US" altLang="zh-CN" sz="2800" dirty="0"/>
          </a:p>
        </p:txBody>
      </p:sp>
      <p:pic>
        <p:nvPicPr>
          <p:cNvPr id="4" name="QO_7_BD.148_3#7997133f1?htil=1&amp;vaa=1&amp;vcp=1&amp;vis=1&amp;pid=f15352a2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8760" y="3094990"/>
            <a:ext cx="3621024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148_4#7997133f1?htil=1&amp;vaa=1&amp;vcp=1&amp;vis=1&amp;pid=f15352a2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2632" y="3945382"/>
            <a:ext cx="3054096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0_1#c36b24b53?vaa=1&amp;vcp=1&amp;vis=1&amp;pid=f15352a27&amp;color=0,0,0&amp;vtp=1&amp;vaab=1&amp;bt=1&amp;bbb=1&amp;hb=1"/>
          <p:cNvSpPr/>
          <p:nvPr/>
        </p:nvSpPr>
        <p:spPr>
          <a:xfrm>
            <a:off x="539496" y="55778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（3）长江、黄河均发源于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高原。黄河流域水土流失严重，是世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界上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量最大的河流。黄河部分河段在初春或初冬时节往往形成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长江水能资源丰富，被称为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为确保清水北流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应加强长江流域的生态建设，如在长江上游地区重点防治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在中、下游地区重点防治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等。</a:t>
            </a:r>
            <a:endParaRPr lang="en-US" altLang="zh-CN" sz="2800" dirty="0"/>
          </a:p>
        </p:txBody>
      </p:sp>
      <p:sp>
        <p:nvSpPr>
          <p:cNvPr id="3" name="QB_8_AN.151_1#c36b24b53.blank?vaa=1&amp;vcp=1&amp;vis=1&amp;pid=f15352a27&amp;color=0,0,0&amp;vpa=76&amp;vtp=1&amp;vaab=1&amp;bbb=1"/>
          <p:cNvSpPr/>
          <p:nvPr/>
        </p:nvSpPr>
        <p:spPr>
          <a:xfrm>
            <a:off x="4639215" y="53155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青藏</a:t>
            </a:r>
            <a:endParaRPr lang="en-US" altLang="zh-CN" sz="2800" dirty="0"/>
          </a:p>
        </p:txBody>
      </p:sp>
      <p:sp>
        <p:nvSpPr>
          <p:cNvPr id="4" name="QB_8_AN.152_1#c36b24b53.blank?vaa=1&amp;vcp=1&amp;vis=1&amp;pid=f15352a27&amp;color=0,0,0&amp;vpa=77&amp;vtp=1&amp;vaab=1&amp;bbb=1"/>
          <p:cNvSpPr/>
          <p:nvPr/>
        </p:nvSpPr>
        <p:spPr>
          <a:xfrm>
            <a:off x="1261015" y="117925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含沙</a:t>
            </a:r>
            <a:endParaRPr lang="en-US" altLang="zh-CN" sz="2800" dirty="0"/>
          </a:p>
        </p:txBody>
      </p:sp>
      <p:sp>
        <p:nvSpPr>
          <p:cNvPr id="5" name="QB_8_AN.153_1#c36b24b53.blank?vaa=1&amp;vcp=1&amp;vis=1&amp;pid=f15352a27&amp;color=0,0,0&amp;vpa=78&amp;vtp=1&amp;vaab=1&amp;bbb=1"/>
          <p:cNvSpPr/>
          <p:nvPr/>
        </p:nvSpPr>
        <p:spPr>
          <a:xfrm>
            <a:off x="549815" y="182695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凌汛</a:t>
            </a:r>
            <a:endParaRPr lang="en-US" altLang="zh-CN" sz="2800" dirty="0"/>
          </a:p>
        </p:txBody>
      </p:sp>
      <p:sp>
        <p:nvSpPr>
          <p:cNvPr id="6" name="QB_8_AN.154_1#c36b24b53.blank?vaa=1&amp;vcp=1&amp;vis=1&amp;pid=f15352a27&amp;color=0,0,0&amp;vpa=79&amp;vtp=1&amp;vaab=1&amp;bbb=1"/>
          <p:cNvSpPr/>
          <p:nvPr/>
        </p:nvSpPr>
        <p:spPr>
          <a:xfrm>
            <a:off x="6396578" y="1826958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水能宝库</a:t>
            </a:r>
            <a:endParaRPr lang="en-US" altLang="zh-CN" sz="2800" dirty="0"/>
          </a:p>
        </p:txBody>
      </p:sp>
      <p:sp>
        <p:nvSpPr>
          <p:cNvPr id="7" name="QB_8_AN.155_1#c36b24b53.blank?vaa=1&amp;vcp=1&amp;vis=1&amp;pid=f15352a27&amp;color=0,0,0&amp;vpa=80&amp;vtp=1&amp;vaab=1&amp;bbb=1&amp;hb=1"/>
          <p:cNvSpPr/>
          <p:nvPr/>
        </p:nvSpPr>
        <p:spPr>
          <a:xfrm>
            <a:off x="539496" y="2474659"/>
            <a:ext cx="11109960" cy="119964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49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水土流失（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或草地沙化、土地荒漠化、草场退化）</a:t>
            </a:r>
            <a:endParaRPr lang="en-US" altLang="zh-CN" sz="2800" dirty="0"/>
          </a:p>
        </p:txBody>
      </p:sp>
      <p:sp>
        <p:nvSpPr>
          <p:cNvPr id="8" name="QB_8_AN.157_1#c36b24b53.blank?vaa=1&amp;vcp=1&amp;vis=1&amp;pid=f15352a27&amp;color=0,0,0&amp;vpa=81&amp;vtp=1&amp;vaab=1&amp;bbb=1"/>
          <p:cNvSpPr/>
          <p:nvPr/>
        </p:nvSpPr>
        <p:spPr>
          <a:xfrm>
            <a:off x="549815" y="3748025"/>
            <a:ext cx="5592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泥沙淤积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（或洪涝灾害、水污染）</a:t>
            </a:r>
            <a:endParaRPr lang="en-US" altLang="zh-CN" sz="2800" dirty="0"/>
          </a:p>
        </p:txBody>
      </p:sp>
      <p:pic>
        <p:nvPicPr>
          <p:cNvPr id="9" name="QO_7_BD.156_2#c36b24b53?htil=1&amp;vaa=1&amp;vcp=1&amp;vis=1&amp;pid=f15352a2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0978" y="4423665"/>
            <a:ext cx="2335097" cy="174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O_7_BD.156_3#c36b24b53?htil=1&amp;vaa=1&amp;vcp=1&amp;vis=1&amp;pid=f15352a2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8158" y="5063745"/>
            <a:ext cx="1863513" cy="111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f6d262b86.fixed?vcp=1&amp;pid=7ed7d2e4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中国的自然资源</a:t>
            </a:r>
            <a:endParaRPr lang="en-US" altLang="zh-CN" sz="4000" dirty="0"/>
          </a:p>
        </p:txBody>
      </p:sp>
      <p:sp>
        <p:nvSpPr>
          <p:cNvPr id="3" name="C_5_BD#f6d262b86.fixed?vcp=1&amp;pid=7ed7d2e4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8_1#b9517f08d?vaa=1&amp;vcp=1&amp;vis=1&amp;pid=f15352a27&amp;color=0,0,0&amp;vtp=1&amp;vaab=1&amp;bt=1&amp;bbb=1&amp;hb=1"/>
          <p:cNvSpPr/>
          <p:nvPr/>
        </p:nvSpPr>
        <p:spPr>
          <a:xfrm>
            <a:off x="539496" y="12651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（4）联系我国城市、人口、工业分布的相关特征，分析比较由南水北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调东线和中线工程分别调往北京、天津等地的水资源，受污染较大的是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线调配的水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59_1#b9517f08d.blank?vaa=1&amp;vcp=1&amp;vis=1&amp;pid=f15352a27&amp;color=0,0,0&amp;vpa=82&amp;vtp=1&amp;vaab=1"/>
          <p:cNvSpPr/>
          <p:nvPr/>
        </p:nvSpPr>
        <p:spPr>
          <a:xfrm>
            <a:off x="549815" y="250913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pic>
        <p:nvPicPr>
          <p:cNvPr id="4" name="QO_7_BD.158_3#b9517f08d?htil=1&amp;vaa=1&amp;vcp=1&amp;vis=1&amp;pid=f15352a2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8215" y="3242817"/>
            <a:ext cx="4117117" cy="304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158_4#b9517f08d?htil=1&amp;vaa=1&amp;vcp=1&amp;vis=1&amp;pid=f15352a2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2632" y="3754882"/>
            <a:ext cx="3054096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60_1#c51ffe65d?vaa=1&amp;vcp=1&amp;vis=1&amp;pid=f15352a27&amp;color=0,0,0&amp;vtp=1&amp;vaab=1&amp;bt=1&amp;bbb=1&amp;hb=1"/>
          <p:cNvSpPr/>
          <p:nvPr/>
        </p:nvSpPr>
        <p:spPr>
          <a:xfrm>
            <a:off x="539496" y="64919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（5）从某种意义来说，节水比调水更重要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，请写出两条你在日常生活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中的节水方法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160_3#c51ffe65d?htil=1&amp;vaa=1&amp;vcp=1&amp;vis=1&amp;pid=f15352a2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0744" y="1986121"/>
            <a:ext cx="3877056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7_BD.160_4#c51ffe65d?htil=1&amp;vaa=1&amp;vcp=1&amp;vis=1&amp;pid=f15352a2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5744" y="2717641"/>
            <a:ext cx="3566160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AN.1_1#c51ffe65d?vaa=1&amp;vcp=1&amp;vis=1&amp;pid=f15352a27&amp;color=0,0,0&amp;vtp=1&amp;vaab=1&amp;bbb=1&amp;hb=1"/>
          <p:cNvSpPr/>
          <p:nvPr/>
        </p:nvSpPr>
        <p:spPr>
          <a:xfrm>
            <a:off x="539496" y="499602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生活用水一水多用；尽量少使用洗涤剂和清洁剂；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等等。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言之有理即可）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07eda77c?vcp=1&amp;pid=f6d262b8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自然资源概况</a:t>
            </a:r>
            <a:endParaRPr lang="en-US" altLang="zh-CN" sz="3000" dirty="0"/>
          </a:p>
        </p:txBody>
      </p:sp>
      <p:sp>
        <p:nvSpPr>
          <p:cNvPr id="3" name="QO_7_BD.1_1#f5a151163?vaa=1&amp;vcp=1&amp;vis=1&amp;pid=207eda77c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1.自然资源的概念和分类</a:t>
            </a:r>
            <a:endParaRPr lang="en-US" altLang="zh-CN" sz="2800" dirty="0"/>
          </a:p>
        </p:txBody>
      </p:sp>
      <p:sp>
        <p:nvSpPr>
          <p:cNvPr id="4" name="QB_8_BD.2_1#0259be531?vaa=1&amp;vcp=1&amp;vis=1&amp;pid=f5a151163&amp;color=0,0,0&amp;vtp=1&amp;vaab=1&amp;bbb=1&amp;hb=1"/>
          <p:cNvSpPr/>
          <p:nvPr/>
        </p:nvSpPr>
        <p:spPr>
          <a:xfrm>
            <a:off x="539496" y="185341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（1）概念：存在于自然界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、能为人类提供福利的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然资源的概念不是一成不变的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由于社会经济的发展和科学技术的进步，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人类对自然资源的理解不断加深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，资源开发和保护的范围不断扩大。</a:t>
            </a:r>
            <a:endParaRPr lang="en-US" altLang="zh-CN" sz="2800" dirty="0"/>
          </a:p>
        </p:txBody>
      </p:sp>
      <p:sp>
        <p:nvSpPr>
          <p:cNvPr id="5" name="QB_8_AN.3_1#0259be531.blank?vaa=1&amp;vcp=1&amp;vis=1&amp;pid=f5a151163&amp;color=0,0,0&amp;vpa=1&amp;vtp=1&amp;vaab=1&amp;bbb=1"/>
          <p:cNvSpPr/>
          <p:nvPr/>
        </p:nvSpPr>
        <p:spPr>
          <a:xfrm>
            <a:off x="8195214" y="182293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</a:t>
            </a:r>
            <a:endParaRPr lang="en-US" altLang="zh-CN" sz="2800" dirty="0"/>
          </a:p>
        </p:txBody>
      </p:sp>
      <p:sp>
        <p:nvSpPr>
          <p:cNvPr id="6" name="QB_8_AN.4_1#0259be531.blank?vaa=1&amp;vcp=1&amp;vis=1&amp;pid=f5a151163&amp;color=0,0,0&amp;vpa=2&amp;vtp=1&amp;vaab=1&amp;bbb=1"/>
          <p:cNvSpPr/>
          <p:nvPr/>
        </p:nvSpPr>
        <p:spPr>
          <a:xfrm>
            <a:off x="9617614" y="182293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5_1#ed3a39c8a?sp=1&amp;vaa=1&amp;vcp=1&amp;vis=1&amp;pid=f5a151163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（2）分类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可再生资源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：指被人类开发利用后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，可以在较短时间内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或者能够重复利用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、循环使用的自然资源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非可再生资源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：指经人类开发利用后蕴藏量不断减少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，在相当长的时间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内不可能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的自然资源，主要是指自然界的各种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、岩石和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如金属矿产、非金属矿产、煤炭、石油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、天然气等矿产资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6_1#ed3a39c8a.blank?vaa=1&amp;vcp=1&amp;vis=1&amp;pid=f5a151163&amp;color=0,0,0&amp;vpa=3&amp;vtp=1&amp;vaab=1&amp;bbb=1"/>
          <p:cNvSpPr/>
          <p:nvPr/>
        </p:nvSpPr>
        <p:spPr>
          <a:xfrm>
            <a:off x="9084214" y="1509744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更新、再生</a:t>
            </a:r>
            <a:endParaRPr lang="en-US" altLang="zh-CN" sz="2800" dirty="0"/>
          </a:p>
        </p:txBody>
      </p:sp>
      <p:sp>
        <p:nvSpPr>
          <p:cNvPr id="4" name="QB_8_AN.7_1#ed3a39c8a.blank?vaa=1&amp;vcp=1&amp;vis=1&amp;pid=f5a151163&amp;color=0,0,0&amp;vpa=4&amp;vtp=1&amp;vaab=1&amp;bbb=1"/>
          <p:cNvSpPr/>
          <p:nvPr/>
        </p:nvSpPr>
        <p:spPr>
          <a:xfrm>
            <a:off x="7661814" y="215744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</a:t>
            </a:r>
            <a:endParaRPr lang="en-US" altLang="zh-CN" sz="2800" dirty="0"/>
          </a:p>
        </p:txBody>
      </p:sp>
      <p:sp>
        <p:nvSpPr>
          <p:cNvPr id="5" name="QB_8_AN.8_1#ed3a39c8a.blank?vaa=1&amp;vcp=1&amp;vis=1&amp;pid=f5a151163&amp;color=0,0,0&amp;vpa=5&amp;vtp=1&amp;vaab=1&amp;bbb=1"/>
          <p:cNvSpPr/>
          <p:nvPr/>
        </p:nvSpPr>
        <p:spPr>
          <a:xfrm>
            <a:off x="9795414" y="215744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</a:t>
            </a:r>
            <a:endParaRPr lang="en-US" altLang="zh-CN" sz="2800" dirty="0"/>
          </a:p>
        </p:txBody>
      </p:sp>
      <p:sp>
        <p:nvSpPr>
          <p:cNvPr id="6" name="QB_8_AN.9_1#ed3a39c8a.blank?vaa=1&amp;vcp=1&amp;vis=1&amp;pid=f5a151163&amp;color=0,0,0&amp;vpa=6&amp;vtp=1&amp;vaab=1"/>
          <p:cNvSpPr/>
          <p:nvPr/>
        </p:nvSpPr>
        <p:spPr>
          <a:xfrm>
            <a:off x="549815" y="280514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</a:t>
            </a:r>
            <a:endParaRPr lang="en-US" altLang="zh-CN" sz="2800" dirty="0"/>
          </a:p>
        </p:txBody>
      </p:sp>
      <p:sp>
        <p:nvSpPr>
          <p:cNvPr id="7" name="QB_8_AN.10_1#ed3a39c8a.blank?vaa=1&amp;vcp=1&amp;vis=1&amp;pid=f5a151163&amp;color=0,0,0&amp;vpa=7&amp;vtp=1&amp;vaab=1&amp;bbb=1"/>
          <p:cNvSpPr/>
          <p:nvPr/>
        </p:nvSpPr>
        <p:spPr>
          <a:xfrm>
            <a:off x="2327814" y="280514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土地</a:t>
            </a:r>
            <a:endParaRPr lang="en-US" altLang="zh-CN" sz="2800" dirty="0"/>
          </a:p>
        </p:txBody>
      </p:sp>
      <p:sp>
        <p:nvSpPr>
          <p:cNvPr id="8" name="QB_8_AN.11_1#ed3a39c8a.blank?vaa=1&amp;vcp=1&amp;vis=1&amp;pid=f5a151163&amp;color=0,0,0&amp;vpa=8&amp;vtp=1&amp;vaab=1&amp;bbb=1"/>
          <p:cNvSpPr/>
          <p:nvPr/>
        </p:nvSpPr>
        <p:spPr>
          <a:xfrm>
            <a:off x="1972214" y="410054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再生</a:t>
            </a:r>
            <a:endParaRPr lang="en-US" altLang="zh-CN" sz="2800" dirty="0"/>
          </a:p>
        </p:txBody>
      </p:sp>
      <p:sp>
        <p:nvSpPr>
          <p:cNvPr id="9" name="QB_8_AN.12_1#ed3a39c8a.blank?vaa=1&amp;vcp=1&amp;vis=1&amp;pid=f5a151163&amp;color=0,0,0&amp;vpa=9&amp;vtp=1&amp;vaab=1&amp;bbb=1"/>
          <p:cNvSpPr/>
          <p:nvPr/>
        </p:nvSpPr>
        <p:spPr>
          <a:xfrm>
            <a:off x="8728614" y="410054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矿物</a:t>
            </a:r>
            <a:endParaRPr lang="en-US" altLang="zh-CN" sz="2800" dirty="0"/>
          </a:p>
        </p:txBody>
      </p:sp>
      <p:sp>
        <p:nvSpPr>
          <p:cNvPr id="10" name="QB_8_AN.13_1#ed3a39c8a.blank?vaa=1&amp;vcp=1&amp;vis=1&amp;pid=f5a151163&amp;color=0,0,0&amp;vpa=10&amp;vtp=1&amp;vaab=1&amp;bbb=1"/>
          <p:cNvSpPr/>
          <p:nvPr/>
        </p:nvSpPr>
        <p:spPr>
          <a:xfrm>
            <a:off x="549815" y="474824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化石燃料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bd0a27254?sp=1&amp;vcp=1&amp;pid=207eda77c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自然资源的特点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我国自然资源总量丰富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、种类齐全，但因人口众多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，人均占有量较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；空间分布不均衡；浪费与破坏现象较为严重。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2154</Words>
  <Application>Microsoft Office PowerPoint</Application>
  <PresentationFormat>宽屏</PresentationFormat>
  <Paragraphs>546</Paragraphs>
  <Slides>61</Slides>
  <Notes>61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0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10</cp:revision>
  <dcterms:created xsi:type="dcterms:W3CDTF">2024-11-23T11:54:00Z</dcterms:created>
  <dcterms:modified xsi:type="dcterms:W3CDTF">2025-07-28T01:00:44Z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7E6B17C4EE6D40099FDB5034A439C2AA_12</vt:lpwstr>
  </property>
  <property fmtid="{D5CDD505-2E9C-101B-9397-08002B2CF9AE}" pid="3" name="KSOProductBuildVer">
    <vt:lpwstr>2052-12.1.0.17147</vt:lpwstr>
  </property>
</Properties>
</file>