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052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1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0007D5-3FFC-F990-1225-CFC18A46562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5F74E47-0447-431D-88D0-1519F99E4D3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B4F671E5-2481-6F96-BC4E-AE0094ECA806}"/>
              </a:ext>
            </a:extLst>
          </p:cNvPr>
          <p:cNvSpPr/>
          <p:nvPr userDrawn="1"/>
        </p:nvSpPr>
        <p:spPr>
          <a:xfrm>
            <a:off x="393192" y="3678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423B22FD-1C9F-6C91-4F8F-9E4361CA3D6B}"/>
              </a:ext>
            </a:extLst>
          </p:cNvPr>
          <p:cNvSpPr/>
          <p:nvPr userDrawn="1"/>
        </p:nvSpPr>
        <p:spPr>
          <a:xfrm>
            <a:off x="1499616" y="3678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8675C55-5EDD-43FE-BE45-1F4AFDF2E7CC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561652FF-9C31-9764-8334-CB66E89C0E22}"/>
              </a:ext>
            </a:extLst>
          </p:cNvPr>
          <p:cNvSpPr/>
          <p:nvPr userDrawn="1"/>
        </p:nvSpPr>
        <p:spPr>
          <a:xfrm>
            <a:off x="393192" y="3678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专题三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556DBC09-B65D-493B-8F75-7DC3AAFB85F1}"/>
              </a:ext>
            </a:extLst>
          </p:cNvPr>
          <p:cNvSpPr/>
          <p:nvPr userDrawn="1"/>
        </p:nvSpPr>
        <p:spPr>
          <a:xfrm>
            <a:off x="1499616" y="3678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ECB755F0-F6C0-CECE-F3D7-B2A53765571E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e8328168?sp=1&amp;vcp=1&amp;pid=ef0ea2f83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（2）生物适应环境也影响环境。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生物适应环境。例如：变色龙的体色随环境变化而变化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；蝗虫具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有外骨骼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，能防止体内水分蒸发；鸭的趾间有蹼，适于游泳等。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生物影响环境。例如：森林覆盖率高的地方降水量多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；地衣加速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了岩石的风化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；“千里之堤，溃于蚁穴”等。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7c345d88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生态系统</a:t>
            </a:r>
            <a:endParaRPr lang="en-US" altLang="zh-CN" sz="3200" dirty="0"/>
          </a:p>
        </p:txBody>
      </p:sp>
      <p:sp>
        <p:nvSpPr>
          <p:cNvPr id="3" name="P_4_BD#7e652a831?sp=1&amp;vcp=1&amp;pid=97c345d88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（1）在一定的空间范围内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，生物与环境所形成的统一整体叫作生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。一片森林、一片草原、一个湖泊都可以看作一个生态系统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。地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球上最大的生态系统是生物圈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4_BD#7e652a831?bid=1&amp;vcp=1&amp;pid=97c345d88&amp;color=0,0,0&amp;vtp=1&amp;vaab=1"/>
          <p:cNvSpPr/>
          <p:nvPr/>
        </p:nvSpPr>
        <p:spPr>
          <a:xfrm>
            <a:off x="2246060" y="3188189"/>
            <a:ext cx="9432925" cy="25024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概念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地球上所有的生物及其生活环境的总称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范围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大气圈的下层、整个水圈、岩石圈的上层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为生物提供的生存条件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营养物质、阳光、空气、水、适宜的温度和一定的生存空间</a:t>
            </a:r>
            <a:endParaRPr lang="en-US" altLang="zh-CN" sz="2800" dirty="0"/>
          </a:p>
        </p:txBody>
      </p:sp>
      <p:sp>
        <p:nvSpPr>
          <p:cNvPr id="5" name="P_4_BD#7e652a831?bid=1&amp;vcp=1&amp;pid=97c345d88&amp;color=0,0,0&amp;vtp=1&amp;vaab=1">
            <a:extLst>
              <a:ext uri="{FF2B5EF4-FFF2-40B4-BE49-F238E27FC236}">
                <a16:creationId xmlns:a16="http://schemas.microsoft.com/office/drawing/2014/main" id="{720CD88F-D772-7E5C-5D9F-61EC49AAD225}"/>
              </a:ext>
            </a:extLst>
          </p:cNvPr>
          <p:cNvSpPr/>
          <p:nvPr/>
        </p:nvSpPr>
        <p:spPr>
          <a:xfrm>
            <a:off x="539497" y="4175265"/>
            <a:ext cx="14144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生物圈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22CA4E80-077C-1A69-0417-168AF30BE458}"/>
              </a:ext>
            </a:extLst>
          </p:cNvPr>
          <p:cNvSpPr/>
          <p:nvPr/>
        </p:nvSpPr>
        <p:spPr>
          <a:xfrm>
            <a:off x="1928560" y="3442189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e652a831?sp=1&amp;vcp=1&amp;pid=97c345d88&amp;color=0,0,0&amp;vtp=1&amp;vaab=1&amp;bt=1&amp;bbb=1"/>
          <p:cNvSpPr/>
          <p:nvPr/>
        </p:nvSpPr>
        <p:spPr>
          <a:xfrm>
            <a:off x="539496" y="7566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4_BD#7e652a831?vcp=1&amp;pid=97c345d8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442847"/>
            <a:ext cx="7296912" cy="46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e652a831?sp=1&amp;vcp=1&amp;pid=97c345d88&amp;color=0,0,0&amp;vtp=1&amp;vaab=1&amp;bt=1&amp;bbb=1"/>
          <p:cNvSpPr/>
          <p:nvPr/>
        </p:nvSpPr>
        <p:spPr>
          <a:xfrm>
            <a:off x="539496" y="9669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47940A-6BDA-3C0D-E298-413376449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05" y="966979"/>
            <a:ext cx="7715426" cy="518444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1b4b4ce3?vcp=1&amp;pid=4205b2546&amp;color=0,170,129&amp;vtp=1&amp;vaab=1&amp;bt=1&amp;bbb=1"/>
          <p:cNvSpPr/>
          <p:nvPr/>
        </p:nvSpPr>
        <p:spPr>
          <a:xfrm>
            <a:off x="539496" y="445343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食物链与食物网</a:t>
            </a:r>
            <a:endParaRPr lang="en-US" altLang="zh-CN" sz="3200" dirty="0"/>
          </a:p>
        </p:txBody>
      </p:sp>
      <p:sp>
        <p:nvSpPr>
          <p:cNvPr id="3" name="P_4_BD#c9ed51199?sp=1&amp;vcp=1&amp;pid=e1b4b4ce3&amp;color=0,0,0&amp;vtp=1&amp;vaab=1&amp;bbb=1&amp;hb=1"/>
          <p:cNvSpPr/>
          <p:nvPr/>
        </p:nvSpPr>
        <p:spPr>
          <a:xfrm>
            <a:off x="539496" y="115443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（1）食物链的起始端是生产者，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食物链只包括生产者和消费者，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非生物部分和分解者不能写入食物链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P_4_BD#c9ed51199?sp=1&amp;vcp=1&amp;pid=e1b4b4ce3&amp;color=0,0,0&amp;vtp=1&amp;vaab=1&amp;bt=1&amp;bbb=1&amp;hb=1">
            <a:extLst>
              <a:ext uri="{FF2B5EF4-FFF2-40B4-BE49-F238E27FC236}">
                <a16:creationId xmlns:a16="http://schemas.microsoft.com/office/drawing/2014/main" id="{3E511DDA-203E-702D-8ACE-6AA253BF2C09}"/>
              </a:ext>
            </a:extLst>
          </p:cNvPr>
          <p:cNvSpPr/>
          <p:nvPr/>
        </p:nvSpPr>
        <p:spPr>
          <a:xfrm>
            <a:off x="539496" y="2232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（2）食物链的书写口诀：起点生产终高消，中无分解和非生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头指向捕食者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，能量递减流动中。</a:t>
            </a:r>
            <a:endParaRPr lang="en-US" altLang="zh-CN" sz="2800" dirty="0"/>
          </a:p>
        </p:txBody>
      </p:sp>
      <p:pic>
        <p:nvPicPr>
          <p:cNvPr id="5" name="P_4_BD#c9ed51199?vcp=1&amp;pid=e1b4b4ce3&amp;color=0,0,0&amp;tib=255,255,255&amp;vtp=1&amp;vaab=1" descr="preencoded.png">
            <a:extLst>
              <a:ext uri="{FF2B5EF4-FFF2-40B4-BE49-F238E27FC236}">
                <a16:creationId xmlns:a16="http://schemas.microsoft.com/office/drawing/2014/main" id="{79A08745-E9CF-D22F-BC4E-9E1A4F134B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7146" y="3560484"/>
            <a:ext cx="5427679" cy="272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9ed51199?sp=1&amp;vcp=1&amp;pid=e1b4b4ce3&amp;color=0,0,0&amp;mp=1&amp;vtp=1&amp;vaab=1&amp;bt=1&amp;bbb=1"/>
          <p:cNvSpPr/>
          <p:nvPr/>
        </p:nvSpPr>
        <p:spPr>
          <a:xfrm>
            <a:off x="539496" y="63373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</a:t>
            </a:r>
            <a:endParaRPr lang="en-US" altLang="zh-CN" sz="2800" dirty="0"/>
          </a:p>
        </p:txBody>
      </p:sp>
      <p:pic>
        <p:nvPicPr>
          <p:cNvPr id="3" name="P_4_BD#c9ed51199?htil=1&amp;vcp=1&amp;pid=e1b4b4ce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9078" y="1187387"/>
            <a:ext cx="5980176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4_BD#c9ed51199?htil=1&amp;vcp=1&amp;pid=e1b4b4ce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08960" y="3833495"/>
            <a:ext cx="598017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c9ed51199?htil=1&amp;vcp=1&amp;pid=e1b4b4ce3&amp;color=0,0,0&amp;mp=1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832" y="1513332"/>
            <a:ext cx="4754880" cy="3822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4_BD#c9ed51199?htil=1&amp;vcp=1&amp;pid=e1b4b4ce3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6792" y="1997964"/>
            <a:ext cx="5065776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3C0A902-0448-9F78-4193-C54572D796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9615" y="3067313"/>
            <a:ext cx="3890356" cy="3878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c9ed51199?vcp=1&amp;pid=e1b4b4ce3&amp;color=0,0,0&amp;vtp=1&amp;vaab=1&amp;bt=1&amp;bbb=1&amp;hb=1"/>
              <p:cNvSpPr/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伴随食物链传递：由于能量递减所以养活的生物数量减少；但由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于生物富集使有毒有害物质积累量增多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②物质循环的特点：全球性、循环性。</a:t>
                </a:r>
                <a:endParaRPr lang="en-US" altLang="zh-CN" sz="2800" dirty="0"/>
              </a:p>
              <a:p>
                <a:pPr algn="ctr" latinLnBrk="1">
                  <a:lnSpc>
                    <a:spcPts val="88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无机环境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</m:t>
                    </m:r>
                    <m:limUpp>
                      <m:limUpp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UppPr>
                      <m:e>
                        <m:limLow>
                          <m:limLow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</m:ctrlPr>
                          </m:limLowPr>
                          <m:e>
                            <m:r>
                              <a:rPr lang="en-US" altLang="zh-CN" sz="2800" b="0" i="1" dirty="0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−</m:t>
                            </m:r>
                          </m:e>
                          <m:lim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SimSun" pitchFamily="34" charset="-122"/>
                                <a:cs typeface="Times New Roman" pitchFamily="34" charset="-120"/>
                              </a:rPr>
                              <m:t>全球性、循环性</m:t>
                            </m:r>
                          </m:lim>
                        </m:limLow>
                      </m:e>
                      <m:lim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碳、氢、氧、氮、磷、硫</m:t>
                        </m:r>
                      </m:lim>
                    </m:limUpp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             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生物群落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③物质循环与能量流动的关系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.区别：物质是循环的，而能量流动是单向的、逐级递减的。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联系：物质作为能量的载体，使能量沿食物链流动；能量作为动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力，使物质能够不断地在生物群落和无机环境之间循环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c9ed51199?vcp=1&amp;pid=e1b4b4ce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40525"/>
                <a:ext cx="11109960" cy="5557457"/>
              </a:xfrm>
              <a:prstGeom prst="rect">
                <a:avLst/>
              </a:prstGeom>
              <a:blipFill>
                <a:blip r:embed="rId4"/>
                <a:stretch>
                  <a:fillRect l="-1976" r="-878" b="-33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095e9cb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生态平衡</a:t>
            </a:r>
            <a:endParaRPr lang="en-US" altLang="zh-CN" sz="3200" dirty="0"/>
          </a:p>
        </p:txBody>
      </p:sp>
      <p:sp>
        <p:nvSpPr>
          <p:cNvPr id="3" name="P_4_BD#5d3bafc8f?vcp=1&amp;pid=3095e9cb6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生态平衡是一种动态的平衡，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它依赖于生态系统的自动调节能力。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而生态系统的自动调节能力是有限的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与生态系统内生物的种类有关，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生物种类越多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，食物链和食物网越复杂，自动调节能力越强。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01164434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人类活动对生态环境的影响</a:t>
            </a:r>
            <a:endParaRPr lang="en-US" altLang="zh-CN" sz="3200" dirty="0"/>
          </a:p>
        </p:txBody>
      </p:sp>
      <p:sp>
        <p:nvSpPr>
          <p:cNvPr id="3" name="P_4_BD#ddc0e6e05?bid=2&amp;vcp=1&amp;pid=f01164434&amp;color=0,0,0&amp;vtp=1&amp;vaab=1"/>
          <p:cNvSpPr/>
          <p:nvPr/>
        </p:nvSpPr>
        <p:spPr>
          <a:xfrm>
            <a:off x="3846260" y="1263495"/>
            <a:ext cx="4437063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人口增长与环境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人类活动对生态环境的破坏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人类活动对生态环境的改善</a:t>
            </a:r>
            <a:endParaRPr lang="en-US" altLang="zh-CN" sz="2800" dirty="0"/>
          </a:p>
        </p:txBody>
      </p:sp>
      <p:sp>
        <p:nvSpPr>
          <p:cNvPr id="4" name="P_4_BD#ddc0e6e05?sp=1&amp;vcp=1&amp;pid=f01164434&amp;color=0,0,0&amp;vtp=1&amp;vaab=1&amp;bbb=1"/>
          <p:cNvSpPr/>
          <p:nvPr/>
        </p:nvSpPr>
        <p:spPr>
          <a:xfrm>
            <a:off x="539496" y="319580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（1）人类活动影响生态环境的事例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有害影响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：①乱砍滥伐；②乱捕滥杀；③大气污染；④水污染。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有利影响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：①植树造林；②保护野生动植物；③建立自然保护区。</a:t>
            </a:r>
            <a:endParaRPr lang="en-US" altLang="zh-CN" sz="2800" dirty="0"/>
          </a:p>
        </p:txBody>
      </p:sp>
      <p:sp>
        <p:nvSpPr>
          <p:cNvPr id="5" name="P_4_BD#ddc0e6e05?bid=2&amp;vcp=1&amp;pid=f01164434&amp;color=0,0,0&amp;vtp=1&amp;vaab=1">
            <a:extLst>
              <a:ext uri="{FF2B5EF4-FFF2-40B4-BE49-F238E27FC236}">
                <a16:creationId xmlns:a16="http://schemas.microsoft.com/office/drawing/2014/main" id="{C7A79330-389F-4B40-CEA7-88BDE457573D}"/>
              </a:ext>
            </a:extLst>
          </p:cNvPr>
          <p:cNvSpPr/>
          <p:nvPr/>
        </p:nvSpPr>
        <p:spPr>
          <a:xfrm>
            <a:off x="539497" y="1930531"/>
            <a:ext cx="3014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人对生物圈的影响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A4E941EB-3E75-3A0D-9493-EB437BD5CB19}"/>
              </a:ext>
            </a:extLst>
          </p:cNvPr>
          <p:cNvSpPr/>
          <p:nvPr/>
        </p:nvSpPr>
        <p:spPr>
          <a:xfrm>
            <a:off x="3528760" y="1517495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4205b2546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205b2546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专题三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生物与环境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ddc0e6e05?sp=1&amp;vcp=1&amp;pid=f01164434&amp;color=0,0,0&amp;vtp=1&amp;vaab=1&amp;bt=1&amp;bbb=1&amp;hb=1"/>
              <p:cNvSpPr/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（2）探究环境污染对生物的影响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pH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&lt;5.6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的雨水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。酸雨主要是人为地向大气中排放大量的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酸性物质造成的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酸雨的危害：腐蚀建筑物和户外雕塑；使植物枯萎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；伤害人的皮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肤和黏膜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；使河流和湖泊酸化，影响鱼虾等水生生物的生长发育。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酸雨的控制：通过净化装置，减少燃烧煤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、石油等燃料时污染物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的排放。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（3）全球性环境问题除了酸雨之外，还有温室效应增强。温室气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体指的是二氧化碳。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ddc0e6e05?sp=1&amp;vcp=1&amp;pid=f0116443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66134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878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dc0e6e05?sp=1&amp;vcp=1&amp;pid=f01164434&amp;color=0,0,0&amp;mp=1&amp;vtp=1&amp;vaab=1&amp;bt=1&amp;bbb=1"/>
          <p:cNvSpPr/>
          <p:nvPr/>
        </p:nvSpPr>
        <p:spPr>
          <a:xfrm>
            <a:off x="539496" y="6977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P_4_BD#ddc0e6e05?vcp=1&amp;pid=f0116443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90217" y="697706"/>
            <a:ext cx="6411566" cy="410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ddc0e6e05?vcp=1&amp;pid=f01164434&amp;color=0,0,0&amp;vtp=1&amp;vaab=1&amp;bbb=1&amp;hb=1"/>
          <p:cNvSpPr/>
          <p:nvPr/>
        </p:nvSpPr>
        <p:spPr>
          <a:xfrm>
            <a:off x="539496" y="49398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破坏生态系统稳定性的因素有自然因素和人为因素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（主要是对自然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资源不合理地开发和利用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，引种不合理也是一个因素）。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5fb2b93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生物的基本特征</a:t>
            </a:r>
            <a:endParaRPr lang="en-US" altLang="zh-CN" sz="3200" dirty="0"/>
          </a:p>
        </p:txBody>
      </p:sp>
      <p:sp>
        <p:nvSpPr>
          <p:cNvPr id="3" name="P_4_BD#f49084373?sp=1&amp;vcp=1&amp;pid=f5fb2b936&amp;color=0,0,0&amp;vtp=1&amp;vaab=1&amp;bbb=1"/>
          <p:cNvSpPr/>
          <p:nvPr/>
        </p:nvSpPr>
        <p:spPr>
          <a:xfrm>
            <a:off x="539496" y="1263495"/>
            <a:ext cx="10932068" cy="38484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（1）生物：有生命的物体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（2）生物的基本特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生物的生活需要营养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生物能进行呼吸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生物能排出体内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的废物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生物能对外界刺激作出反应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；⑤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生物能够生长和繁殖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除了病毒以外，生物都是由细胞构成的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；⑦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生物具有遗传和变异的特性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；⑧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生物能适应一定的环境，也能影响环境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f49084373?sp=1&amp;vcp=1&amp;pid=f5fb2b936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（3）生物的分类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按照形态结构可分为植物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、动物和其他生物；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按照生活环境可分为陆生生物和水生生物等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按照用途可分为作物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、家禽、家畜和宠物等。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96a063c6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科学探究的基本方法</a:t>
            </a:r>
            <a:endParaRPr lang="en-US" altLang="zh-CN" sz="3200" dirty="0"/>
          </a:p>
        </p:txBody>
      </p:sp>
      <p:sp>
        <p:nvSpPr>
          <p:cNvPr id="3" name="P_4_BD#695fe8c72?sp=1&amp;vcp=1&amp;pid=796a063c6&amp;color=0,0,0&amp;vtp=1&amp;vaab=1&amp;bb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）观察法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（2）实验法（包括对照实验和模拟实验）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（3）调查法（包括普查和抽样调查）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（4）比较法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科学家对蜜蜂群体的自然活动状况进行跟踪拍摄，这种研究方法属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于观察法；调查某市中学生的近视率应该采用抽样调查法；统计我国人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口总数，应该采用普查法；探究动植物保护色的形成原因属于模拟实验；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米勒模拟原始地球条件研究生命的诞生的实验属于模拟实验。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95fe8c72?vcp=1&amp;pid=796a063c6&amp;color=0,0,0&amp;mp=1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观察是科学探究的一种基本方法。观察可以用肉眼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，也可以借助工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具如放大镜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、显微镜等，有时还需要测量。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科学观察要有明确的目的，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观察时要全面细致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、实事求是，并及时记录。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01c44ab7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科学探究</a:t>
            </a:r>
            <a:endParaRPr lang="en-US" altLang="zh-CN" sz="3200" dirty="0"/>
          </a:p>
        </p:txBody>
      </p:sp>
      <p:sp>
        <p:nvSpPr>
          <p:cNvPr id="3" name="P_4_BD#c5f51a940?sp=1&amp;vcp=1&amp;pid=801c44ab7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（1）探究实验的七大步骤：发现并提出问题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；收集与问题相关的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；作出假设；设计实验方案；实施实验并记录；分析实验现象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出结论。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（2）探究实验设计的三大原则：对照原则、单一变量原则、重复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原则。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①对照实验：除了变量这个条件不同以外，其他条件都相同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（且适宜）的实验。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5f51a940?vcp=1&amp;pid=801c44ab7&amp;color=0,0,0&amp;mp=1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②对照实验要遵循单一变量原则。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如何区分实验组和对照组：施加变量的一组是实验组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，不施加变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量的一组是对照组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为了避免产生偶然性、减少误差，应设置重复实验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，取重复实验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的平均值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f0ea2f83?vcp=1&amp;pid=4205b2546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生物与环境的关系</a:t>
            </a:r>
            <a:endParaRPr lang="en-US" altLang="zh-CN" sz="3200" dirty="0"/>
          </a:p>
        </p:txBody>
      </p:sp>
      <p:sp>
        <p:nvSpPr>
          <p:cNvPr id="3" name="P_4_BD#6e8328168?sp=1&amp;vcp=1&amp;pid=ef0ea2f83&amp;color=0,0,0&amp;vtp=1&amp;vaab=1&amp;bbb=1&amp;h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（1）环境对生物的影响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：环境中影响生物生活和分布的因素叫作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生态因素包括生物因素和非生物因素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非生物因素包括阳光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、温度、水、空气、土壤等。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不同种生物之间的关系有捕食关系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、竞争关系、合作关系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、寄生关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、共生关系等。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564</Words>
  <Application>Microsoft Office PowerPoint</Application>
  <PresentationFormat>宽屏</PresentationFormat>
  <Paragraphs>117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8</cp:revision>
  <dcterms:created xsi:type="dcterms:W3CDTF">2024-11-18T01:29:00Z</dcterms:created>
  <dcterms:modified xsi:type="dcterms:W3CDTF">2025-07-24T10:10:31Z</dcterms:modified>
  <cp:category/>
  <cp:contentStatus/>
</cp:coreProperties>
</file>