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91" r:id="rId2"/>
    <p:sldId id="411" r:id="rId3"/>
    <p:sldId id="713" r:id="rId4"/>
    <p:sldId id="762" r:id="rId5"/>
    <p:sldId id="764" r:id="rId6"/>
    <p:sldId id="771" r:id="rId7"/>
    <p:sldId id="772" r:id="rId8"/>
    <p:sldId id="761" r:id="rId9"/>
  </p:sldIdLst>
  <p:sldSz cx="9144000" cy="5143500" type="screen16x9"/>
  <p:notesSz cx="6858000" cy="9144000"/>
  <p:custDataLst>
    <p:tags r:id="rId12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92" userDrawn="1">
          <p15:clr>
            <a:srgbClr val="A4A3A4"/>
          </p15:clr>
        </p15:guide>
        <p15:guide id="2" pos="285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07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4D9F"/>
    <a:srgbClr val="D6854B"/>
    <a:srgbClr val="FF974D"/>
    <a:srgbClr val="E56C19"/>
    <a:srgbClr val="BDD6EE"/>
    <a:srgbClr val="EAF0FA"/>
    <a:srgbClr val="E4EBB3"/>
    <a:srgbClr val="CFDEF3"/>
    <a:srgbClr val="D9D9D9"/>
    <a:srgbClr val="ABC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22" autoAdjust="0"/>
    <p:restoredTop sz="86449" autoAdjust="0"/>
  </p:normalViewPr>
  <p:slideViewPr>
    <p:cSldViewPr showGuides="1">
      <p:cViewPr varScale="1">
        <p:scale>
          <a:sx n="97" d="100"/>
          <a:sy n="97" d="100"/>
        </p:scale>
        <p:origin x="78" y="606"/>
      </p:cViewPr>
      <p:guideLst>
        <p:guide orient="horz" pos="1692"/>
        <p:guide pos="28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856" y="-108"/>
      </p:cViewPr>
      <p:guideLst>
        <p:guide orient="horz" pos="3007"/>
        <p:guide pos="2144"/>
      </p:guideLst>
    </p:cSldViewPr>
  </p:notes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6A9BBCEB-A6EB-4CB6-BCF6-8F5CA44A1DC1}" type="datetimeFigureOut">
              <a:rPr lang="zh-CN" altLang="en-US"/>
              <a:t>2023/7/27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88DC97E6-8DB8-4DE9-8729-4F1A43F66A13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4162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099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CC1DB3D5-2CA8-4B8F-B421-571B6BD8B95C}" type="datetime1">
              <a:rPr lang="zh-CN" altLang="en-US"/>
              <a:t>2023/7/27</a:t>
            </a:fld>
            <a:endParaRPr lang="zh-CN" altLang="en-US" sz="1200"/>
          </a:p>
        </p:txBody>
      </p:sp>
      <p:sp>
        <p:nvSpPr>
          <p:cNvPr id="1024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6149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defRPr/>
            </a:pPr>
            <a:r>
              <a:rPr lang="zh-CN" altLang="zh-CN" sz="1200"/>
              <a:t>单击此处编辑母版文本样式</a:t>
            </a:r>
          </a:p>
          <a:p>
            <a:pPr>
              <a:spcBef>
                <a:spcPct val="30000"/>
              </a:spcBef>
              <a:defRPr/>
            </a:pPr>
            <a:r>
              <a:rPr lang="zh-CN" altLang="zh-CN" sz="1200"/>
              <a:t>第二级</a:t>
            </a:r>
          </a:p>
          <a:p>
            <a:pPr>
              <a:spcBef>
                <a:spcPct val="30000"/>
              </a:spcBef>
              <a:defRPr/>
            </a:pPr>
            <a:r>
              <a:rPr lang="zh-CN" altLang="zh-CN" sz="1200"/>
              <a:t>第三级</a:t>
            </a:r>
          </a:p>
          <a:p>
            <a:pPr>
              <a:spcBef>
                <a:spcPct val="30000"/>
              </a:spcBef>
              <a:defRPr/>
            </a:pPr>
            <a:r>
              <a:rPr lang="zh-CN" altLang="zh-CN" sz="1200"/>
              <a:t>第四级</a:t>
            </a:r>
          </a:p>
          <a:p>
            <a:pPr>
              <a:spcBef>
                <a:spcPct val="30000"/>
              </a:spcBef>
              <a:defRPr/>
            </a:pPr>
            <a:r>
              <a:rPr lang="zh-CN" altLang="zh-CN" sz="1200"/>
              <a:t>第五级</a:t>
            </a:r>
          </a:p>
        </p:txBody>
      </p:sp>
      <p:sp>
        <p:nvSpPr>
          <p:cNvPr id="4102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103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EF3CB808-3130-4D77-A222-D2649ED14188}" type="slidenum">
              <a:rPr lang="zh-CN" altLang="en-US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514865060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6" name="日期占位符 3"/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7DBEA543-A537-481B-86F6-550196B60E05}" type="datetime1">
              <a:rPr lang="zh-CN" altLang="en-US" smtClean="0"/>
              <a:t>2023/7/27</a:t>
            </a:fld>
            <a:endParaRPr lang="zh-CN" altLang="en-US" sz="1200"/>
          </a:p>
        </p:txBody>
      </p:sp>
      <p:sp>
        <p:nvSpPr>
          <p:cNvPr id="13317" name="灯片编号占位符 4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8A860A5-30BF-464D-BED0-513EB1F1AF6E}" type="slidenum">
              <a:rPr lang="zh-CN" altLang="en-US" smtClean="0"/>
              <a:t>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6905425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4" name="日期占位符 3"/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1B68AF36-8280-4718-BE0E-DA5FDBE1639F}" type="datetime1">
              <a:rPr lang="zh-CN" altLang="en-US" smtClean="0"/>
              <a:t>2023/7/27</a:t>
            </a:fld>
            <a:endParaRPr lang="zh-CN" altLang="en-US" sz="1200"/>
          </a:p>
        </p:txBody>
      </p:sp>
      <p:sp>
        <p:nvSpPr>
          <p:cNvPr id="15365" name="灯片编号占位符 4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9C1EF5B-9FA9-4427-ACE6-D13AF319A848}" type="slidenum">
              <a:rPr lang="zh-CN" altLang="en-US" smtClean="0"/>
              <a:t>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410788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764086" y="158227"/>
            <a:ext cx="19641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传感器技术应用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" y="34260"/>
            <a:ext cx="648045" cy="648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直接连接符 6"/>
          <p:cNvCxnSpPr/>
          <p:nvPr userDrawn="1"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 userDrawn="1"/>
        </p:nvSpPr>
        <p:spPr>
          <a:xfrm>
            <a:off x="6966008" y="113477"/>
            <a:ext cx="22321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4D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传感器技术应用</a:t>
            </a:r>
            <a:endParaRPr lang="zh-CN" altLang="en-US" sz="2000" dirty="0">
              <a:solidFill>
                <a:srgbClr val="004D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 userDrawn="1"/>
        </p:nvSpPr>
        <p:spPr>
          <a:xfrm>
            <a:off x="2483855" y="1563680"/>
            <a:ext cx="42516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 谢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 userDrawn="1"/>
        </p:nvSpPr>
        <p:spPr>
          <a:xfrm>
            <a:off x="608587" y="96243"/>
            <a:ext cx="19641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传感器技术应用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" y="34260"/>
            <a:ext cx="524077" cy="5240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7665" y="2067263"/>
            <a:ext cx="7317174" cy="876744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glow rad="101600">
              <a:schemeClr val="bg1">
                <a:alpha val="6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任务二 </a:t>
            </a:r>
            <a:r>
              <a:rPr lang="en-US" altLang="zh-CN" sz="32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zh-CN" altLang="zh-CN" sz="32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传感器</a:t>
            </a:r>
            <a:r>
              <a:rPr lang="zh-CN" altLang="zh-CN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的分类与发展趋势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122930" y="1347470"/>
            <a:ext cx="28981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项目一 认识传感器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3"/>
          <p:cNvGrpSpPr/>
          <p:nvPr/>
        </p:nvGrpSpPr>
        <p:grpSpPr bwMode="auto">
          <a:xfrm>
            <a:off x="971650" y="1472688"/>
            <a:ext cx="1800225" cy="1882775"/>
            <a:chOff x="430006" y="1962125"/>
            <a:chExt cx="2880000" cy="2880000"/>
          </a:xfrm>
        </p:grpSpPr>
        <p:sp>
          <p:nvSpPr>
            <p:cNvPr id="5" name="圆角矩形 4"/>
            <p:cNvSpPr>
              <a:spLocks noChangeAspect="1"/>
            </p:cNvSpPr>
            <p:nvPr/>
          </p:nvSpPr>
          <p:spPr>
            <a:xfrm rot="2700000">
              <a:off x="430006" y="1962125"/>
              <a:ext cx="2880000" cy="2880000"/>
            </a:xfrm>
            <a:prstGeom prst="round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  <a:effectLst>
              <a:outerShdw blurRad="508000" dist="508000" dir="2700000" sx="95000" sy="95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" name="圆角矩形 7"/>
            <p:cNvSpPr>
              <a:spLocks noChangeAspect="1"/>
            </p:cNvSpPr>
            <p:nvPr/>
          </p:nvSpPr>
          <p:spPr>
            <a:xfrm rot="2700000">
              <a:off x="643699" y="2175458"/>
              <a:ext cx="2452614" cy="2453333"/>
            </a:xfrm>
            <a:prstGeom prst="roundRect">
              <a:avLst/>
            </a:prstGeom>
            <a:gradFill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ECECEC"/>
                </a:gs>
              </a:gsLst>
              <a:lin ang="13500000" scaled="1"/>
            </a:gradFill>
            <a:ln w="19050">
              <a:solidFill>
                <a:schemeClr val="bg1"/>
              </a:solidFill>
            </a:ln>
            <a:effectLst>
              <a:outerShdw blurRad="508000" dist="508000" dir="2700000" sx="95000" sy="95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79531" y="2571637"/>
              <a:ext cx="1836190" cy="101504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3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目 录</a:t>
              </a:r>
              <a:endPara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  <a:p>
              <a:pPr algn="ctr">
                <a:defRPr/>
              </a:pPr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CONTENTS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5724081" y="1074180"/>
            <a:ext cx="15841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矩形 9"/>
          <p:cNvSpPr/>
          <p:nvPr/>
        </p:nvSpPr>
        <p:spPr>
          <a:xfrm>
            <a:off x="5724080" y="3180749"/>
            <a:ext cx="31483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12" name="圆角矩形 11"/>
          <p:cNvSpPr>
            <a:spLocks noChangeAspect="1"/>
          </p:cNvSpPr>
          <p:nvPr/>
        </p:nvSpPr>
        <p:spPr>
          <a:xfrm rot="2700000">
            <a:off x="4883975" y="3173764"/>
            <a:ext cx="504825" cy="538480"/>
          </a:xfrm>
          <a:prstGeom prst="roundRect">
            <a:avLst/>
          </a:prstGeom>
          <a:gradFill>
            <a:gsLst>
              <a:gs pos="0">
                <a:schemeClr val="bg1"/>
              </a:gs>
              <a:gs pos="36000">
                <a:schemeClr val="bg1"/>
              </a:gs>
              <a:gs pos="100000">
                <a:srgbClr val="ECECEC"/>
              </a:gs>
            </a:gsLst>
            <a:lin ang="13500000" scaled="1"/>
          </a:gradFill>
          <a:ln w="19050">
            <a:solidFill>
              <a:schemeClr val="bg1"/>
            </a:solidFill>
          </a:ln>
          <a:effectLst>
            <a:outerShdw blurRad="508000" dist="508000" dir="2700000" sx="95000" sy="95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>
            <a:spLocks noChangeAspect="1"/>
          </p:cNvSpPr>
          <p:nvPr/>
        </p:nvSpPr>
        <p:spPr>
          <a:xfrm rot="2700000">
            <a:off x="4946205" y="3241074"/>
            <a:ext cx="377825" cy="403225"/>
          </a:xfrm>
          <a:prstGeom prst="roundRect">
            <a:avLst/>
          </a:prstGeom>
          <a:solidFill>
            <a:schemeClr val="bg1">
              <a:lumMod val="95000"/>
              <a:alpha val="50000"/>
            </a:schemeClr>
          </a:solidFill>
          <a:ln w="3175">
            <a:solidFill>
              <a:schemeClr val="bg1">
                <a:lumMod val="75000"/>
                <a:alpha val="2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73"/>
          <p:cNvSpPr txBox="1">
            <a:spLocks noChangeArrowheads="1"/>
          </p:cNvSpPr>
          <p:nvPr/>
        </p:nvSpPr>
        <p:spPr bwMode="auto">
          <a:xfrm>
            <a:off x="4967795" y="3201704"/>
            <a:ext cx="33528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haroni"/>
              </a:rPr>
              <a:t>3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haroni"/>
            </a:endParaRPr>
          </a:p>
        </p:txBody>
      </p:sp>
      <p:sp>
        <p:nvSpPr>
          <p:cNvPr id="17" name="圆角矩形 11"/>
          <p:cNvSpPr>
            <a:spLocks noChangeAspect="1"/>
          </p:cNvSpPr>
          <p:nvPr/>
        </p:nvSpPr>
        <p:spPr>
          <a:xfrm rot="2700000">
            <a:off x="4843335" y="2136934"/>
            <a:ext cx="504825" cy="538480"/>
          </a:xfrm>
          <a:prstGeom prst="roundRect">
            <a:avLst/>
          </a:prstGeom>
          <a:gradFill>
            <a:gsLst>
              <a:gs pos="0">
                <a:schemeClr val="bg1"/>
              </a:gs>
              <a:gs pos="36000">
                <a:schemeClr val="bg1"/>
              </a:gs>
              <a:gs pos="100000">
                <a:srgbClr val="ECECEC"/>
              </a:gs>
            </a:gsLst>
            <a:lin ang="13500000" scaled="1"/>
          </a:gradFill>
          <a:ln w="19050">
            <a:solidFill>
              <a:schemeClr val="bg1"/>
            </a:solidFill>
          </a:ln>
          <a:effectLst>
            <a:outerShdw blurRad="508000" dist="508000" dir="2700000" sx="95000" sy="95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2"/>
          <p:cNvSpPr>
            <a:spLocks noChangeAspect="1"/>
          </p:cNvSpPr>
          <p:nvPr/>
        </p:nvSpPr>
        <p:spPr>
          <a:xfrm rot="2700000">
            <a:off x="4906200" y="2204244"/>
            <a:ext cx="377825" cy="403225"/>
          </a:xfrm>
          <a:prstGeom prst="roundRect">
            <a:avLst/>
          </a:prstGeom>
          <a:solidFill>
            <a:schemeClr val="bg1">
              <a:lumMod val="95000"/>
              <a:alpha val="50000"/>
            </a:schemeClr>
          </a:solidFill>
          <a:ln w="3175">
            <a:solidFill>
              <a:schemeClr val="bg1">
                <a:lumMod val="75000"/>
                <a:alpha val="2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73"/>
          <p:cNvSpPr txBox="1">
            <a:spLocks noChangeArrowheads="1"/>
          </p:cNvSpPr>
          <p:nvPr/>
        </p:nvSpPr>
        <p:spPr bwMode="auto">
          <a:xfrm>
            <a:off x="4927790" y="2165509"/>
            <a:ext cx="33528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haroni"/>
              </a:rPr>
              <a:t>2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haroni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24080" y="2083749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知识储备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70"/>
          <p:cNvGrpSpPr/>
          <p:nvPr/>
        </p:nvGrpSpPr>
        <p:grpSpPr bwMode="auto">
          <a:xfrm>
            <a:off x="4839140" y="1085109"/>
            <a:ext cx="538163" cy="504825"/>
            <a:chOff x="5736000" y="890035"/>
            <a:chExt cx="720000" cy="721684"/>
          </a:xfrm>
        </p:grpSpPr>
        <p:sp>
          <p:nvSpPr>
            <p:cNvPr id="4" name="圆角矩形 3"/>
            <p:cNvSpPr>
              <a:spLocks noChangeAspect="1"/>
            </p:cNvSpPr>
            <p:nvPr/>
          </p:nvSpPr>
          <p:spPr>
            <a:xfrm rot="2700000">
              <a:off x="5735158" y="890877"/>
              <a:ext cx="721684" cy="720000"/>
            </a:xfrm>
            <a:prstGeom prst="roundRect">
              <a:avLst/>
            </a:prstGeom>
            <a:gradFill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ECECEC"/>
                </a:gs>
              </a:gsLst>
              <a:lin ang="13500000" scaled="1"/>
            </a:gradFill>
            <a:ln w="19050">
              <a:solidFill>
                <a:schemeClr val="bg1"/>
              </a:solidFill>
            </a:ln>
            <a:effectLst>
              <a:outerShdw blurRad="508000" dist="508000" dir="2700000" sx="95000" sy="95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圆角矩形 5"/>
            <p:cNvSpPr>
              <a:spLocks noChangeAspect="1"/>
            </p:cNvSpPr>
            <p:nvPr/>
          </p:nvSpPr>
          <p:spPr>
            <a:xfrm rot="2700000">
              <a:off x="5824874" y="981142"/>
              <a:ext cx="540128" cy="539469"/>
            </a:xfrm>
            <a:prstGeom prst="roundRect">
              <a:avLst/>
            </a:prstGeom>
            <a:solidFill>
              <a:schemeClr val="bg1">
                <a:lumMod val="95000"/>
                <a:alpha val="50000"/>
              </a:schemeClr>
            </a:solidFill>
            <a:ln w="3175">
              <a:solidFill>
                <a:schemeClr val="bg1">
                  <a:lumMod val="75000"/>
                  <a:alpha val="2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73"/>
            <p:cNvSpPr txBox="1">
              <a:spLocks noChangeArrowheads="1"/>
            </p:cNvSpPr>
            <p:nvPr/>
          </p:nvSpPr>
          <p:spPr bwMode="auto">
            <a:xfrm>
              <a:off x="5870610" y="906828"/>
              <a:ext cx="448657" cy="571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2000" dirty="0">
                  <a:solidFill>
                    <a:schemeClr val="accent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haroni"/>
                </a:rPr>
                <a:t>1</a:t>
              </a:r>
              <a:endParaRPr lang="zh-CN" altLang="en-US" sz="20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haroni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5724080" y="4142904"/>
            <a:ext cx="31483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任务总结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/>
          <p:cNvSpPr>
            <a:spLocks noChangeAspect="1"/>
          </p:cNvSpPr>
          <p:nvPr/>
        </p:nvSpPr>
        <p:spPr>
          <a:xfrm rot="2700000">
            <a:off x="4883975" y="4135919"/>
            <a:ext cx="504825" cy="538480"/>
          </a:xfrm>
          <a:prstGeom prst="roundRect">
            <a:avLst/>
          </a:prstGeom>
          <a:gradFill>
            <a:gsLst>
              <a:gs pos="0">
                <a:schemeClr val="bg1"/>
              </a:gs>
              <a:gs pos="36000">
                <a:schemeClr val="bg1"/>
              </a:gs>
              <a:gs pos="100000">
                <a:srgbClr val="ECECEC"/>
              </a:gs>
            </a:gsLst>
            <a:lin ang="13500000" scaled="1"/>
          </a:gradFill>
          <a:ln w="19050">
            <a:solidFill>
              <a:schemeClr val="bg1"/>
            </a:solidFill>
          </a:ln>
          <a:effectLst>
            <a:outerShdw blurRad="508000" dist="508000" dir="2700000" sx="95000" sy="95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圆角矩形 21"/>
          <p:cNvSpPr>
            <a:spLocks noChangeAspect="1"/>
          </p:cNvSpPr>
          <p:nvPr/>
        </p:nvSpPr>
        <p:spPr>
          <a:xfrm rot="2700000">
            <a:off x="4946205" y="4203229"/>
            <a:ext cx="377825" cy="403225"/>
          </a:xfrm>
          <a:prstGeom prst="roundRect">
            <a:avLst/>
          </a:prstGeom>
          <a:solidFill>
            <a:schemeClr val="bg1">
              <a:lumMod val="95000"/>
              <a:alpha val="50000"/>
            </a:schemeClr>
          </a:solidFill>
          <a:ln w="3175">
            <a:solidFill>
              <a:schemeClr val="bg1">
                <a:lumMod val="75000"/>
                <a:alpha val="2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73"/>
          <p:cNvSpPr txBox="1">
            <a:spLocks noChangeArrowheads="1"/>
          </p:cNvSpPr>
          <p:nvPr/>
        </p:nvSpPr>
        <p:spPr bwMode="auto">
          <a:xfrm>
            <a:off x="4967795" y="4163859"/>
            <a:ext cx="33528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haroni"/>
              </a:rPr>
              <a:t>4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haron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一、任务</a:t>
            </a: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描述</a:t>
            </a:r>
          </a:p>
        </p:txBody>
      </p:sp>
      <p:sp>
        <p:nvSpPr>
          <p:cNvPr id="2" name="矩形 1"/>
          <p:cNvSpPr/>
          <p:nvPr/>
        </p:nvSpPr>
        <p:spPr>
          <a:xfrm>
            <a:off x="1337310" y="1635760"/>
            <a:ext cx="6470015" cy="1706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457200" algn="just" latinLnBrk="0">
              <a:lnSpc>
                <a:spcPct val="175000"/>
              </a:lnSpc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通过观察家中和学校的设备,找出这些设备有哪些传感器,它们分别是什么类型的传感器,查阅资料谈谈未来传感器的应用有哪些发展趋势。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二、</a:t>
            </a: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知识储备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11505" y="1173480"/>
            <a:ext cx="8047990" cy="31483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indent="457200" latinLnBrk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/>
              <a:t>传感器主要按其工作原理和测量的物理量来分类,常见的有以下四种分类方法。</a:t>
            </a:r>
          </a:p>
          <a:p>
            <a:pPr marL="0" indent="0" latinLnBrk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 b="1"/>
              <a:t>1.按工作原理分类</a:t>
            </a:r>
          </a:p>
          <a:p>
            <a:pPr marL="0" indent="457200" algn="l" latinLnBrk="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</a:pPr>
            <a:r>
              <a:rPr lang="zh-CN" altLang="en-US" sz="1600"/>
              <a:t>传感器按工作原理可分为结构型传感器和物性型传感器。</a:t>
            </a:r>
          </a:p>
          <a:p>
            <a:pPr marL="0" indent="0" latinLnBrk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 b="1"/>
              <a:t>2.按被测量量的性质分类</a:t>
            </a:r>
          </a:p>
          <a:p>
            <a:pPr marL="0" indent="457200" algn="l" latinLnBrk="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</a:pPr>
            <a:r>
              <a:rPr lang="zh-CN" altLang="en-US" sz="1600"/>
              <a:t>比如机械量、电气量等。</a:t>
            </a:r>
          </a:p>
          <a:p>
            <a:pPr marL="0" indent="0" latinLnBrk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 b="1"/>
              <a:t>3.按输出信号的种类分类</a:t>
            </a:r>
          </a:p>
          <a:p>
            <a:pPr marL="0" indent="457200" algn="l" latinLnBrk="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</a:pPr>
            <a:r>
              <a:rPr lang="zh-CN" altLang="en-US" sz="1600"/>
              <a:t>传感器按输出信号的种类可分为模拟式传感器和数字式传感器。</a:t>
            </a:r>
          </a:p>
          <a:p>
            <a:pPr marL="0" indent="0" latinLnBrk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 b="1"/>
              <a:t>4.按工作效应分类</a:t>
            </a:r>
          </a:p>
          <a:p>
            <a:pPr marL="0" indent="457200" algn="l" latinLnBrk="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</a:pPr>
            <a:r>
              <a:rPr lang="zh-CN" altLang="en-US" sz="1600"/>
              <a:t>传感器按其工作效应一般可分为物理型传感器、化学型传感器和生物型传感器。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51460" y="80518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/>
              <a:t>（一）传感器的分类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二、</a:t>
            </a: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知识储备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59840" y="1563370"/>
            <a:ext cx="7019290" cy="14097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indent="457200" latinLnBrk="0">
              <a:lnSpc>
                <a:spcPct val="150000"/>
              </a:lnSpc>
              <a:buNone/>
            </a:pPr>
            <a:r>
              <a:rPr lang="zh-CN" altLang="en-US" sz="1600"/>
              <a:t>随着自动化和信息化的快速发展,传感器已经成为工业发展中不可缺少的存在。传感器技术所涉及的领域非常广,其研究和发展也越来越多地与其他学科技术的发展保持紧密联系。 近年来,传感器的新原理、新材料和新技术的研究更加深入、宽泛,其新品种、新应用不断涌现。 其中,智能化、微型化、网络化、集成化和多样化等特点成为传感器发展的重要趋势。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51460" y="80518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/>
              <a:t>（二）传感器的发展趋势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三、</a:t>
            </a: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任务实施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59840" y="1275715"/>
            <a:ext cx="7016750" cy="17106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indent="457200" latinLnBrk="0">
              <a:lnSpc>
                <a:spcPct val="150000"/>
              </a:lnSpc>
              <a:buNone/>
            </a:pPr>
            <a:r>
              <a:rPr lang="zh-CN" altLang="en-US" sz="1600" b="1"/>
              <a:t>步骤 1:仔细观察家中和学校的电器(电饭锅、电视机、冰箱、空调、计算机、空气净化器、声控灯)。</a:t>
            </a:r>
          </a:p>
          <a:p>
            <a:pPr marL="0" indent="457200" latinLnBrk="0">
              <a:lnSpc>
                <a:spcPct val="150000"/>
              </a:lnSpc>
              <a:buNone/>
            </a:pPr>
            <a:r>
              <a:rPr lang="zh-CN" altLang="en-US" sz="1600" b="1"/>
              <a:t>步骤 2:列举自己家和学校中的电器有哪些传感器,且使用了什么类型的传感器。</a:t>
            </a:r>
          </a:p>
          <a:p>
            <a:pPr marL="0" indent="457200" latinLnBrk="0">
              <a:lnSpc>
                <a:spcPct val="150000"/>
              </a:lnSpc>
              <a:buNone/>
            </a:pPr>
            <a:r>
              <a:rPr lang="zh-CN" altLang="en-US" sz="1600" b="1"/>
              <a:t>步骤 3:把这些传感器按被测量的性质来进行分类。</a:t>
            </a:r>
          </a:p>
          <a:p>
            <a:pPr marL="0" indent="457200" latinLnBrk="0">
              <a:lnSpc>
                <a:spcPct val="150000"/>
              </a:lnSpc>
              <a:buNone/>
            </a:pPr>
            <a:r>
              <a:rPr lang="zh-CN" altLang="en-US" sz="1600" b="1"/>
              <a:t>步骤 4:说说这些传感器的应用体现了哪些发展趋势。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四、</a:t>
            </a: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任务总结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619885" y="1716405"/>
            <a:ext cx="6346825" cy="17106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285750" indent="-285750" latinLnBrk="0">
              <a:lnSpc>
                <a:spcPct val="150000"/>
              </a:lnSpc>
              <a:buFont typeface="Wingdings" panose="05000000000000000000" charset="0"/>
              <a:buChar char="l"/>
            </a:pPr>
            <a:r>
              <a:rPr sz="2000" b="1"/>
              <a:t>传感器的分类</a:t>
            </a:r>
          </a:p>
          <a:p>
            <a:pPr marL="285750" indent="-285750" latinLnBrk="0">
              <a:lnSpc>
                <a:spcPct val="150000"/>
              </a:lnSpc>
              <a:buFont typeface="Wingdings" panose="05000000000000000000" charset="0"/>
              <a:buChar char="l"/>
            </a:pPr>
            <a:r>
              <a:rPr sz="2000" b="1">
                <a:sym typeface="+mn-ea"/>
              </a:rPr>
              <a:t>传感器的发展趋势的特征</a:t>
            </a:r>
            <a:endParaRPr sz="2000" b="1"/>
          </a:p>
          <a:p>
            <a:pPr marL="0" indent="0" latinLnBrk="0">
              <a:lnSpc>
                <a:spcPct val="150000"/>
              </a:lnSpc>
              <a:buFont typeface="Wingdings" panose="05000000000000000000" charset="0"/>
              <a:buNone/>
            </a:pPr>
            <a:endParaRPr sz="2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c86c0bdd-a085-4c00-ad47-77e99e34ecf3"/>
  <p:tag name="COMMONDATA" val="eyJoZGlkIjoiYzdmZTdjMjBhYmJkZjFjOWI3MmE2ZDExZjJhNTMxM2YifQ=="/>
</p:tagLst>
</file>

<file path=ppt/theme/theme1.xml><?xml version="1.0" encoding="utf-8"?>
<a:theme xmlns:a="http://schemas.openxmlformats.org/drawingml/2006/main" name="自定义设计方案_2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455C8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/>
      <a:lstStyle/>
    </a:lnDef>
  </a:objectDefaul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373</Words>
  <Application>Microsoft Office PowerPoint</Application>
  <PresentationFormat>全屏显示(16:9)</PresentationFormat>
  <Paragraphs>40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Aharoni</vt:lpstr>
      <vt:lpstr>宋体</vt:lpstr>
      <vt:lpstr>微软雅黑</vt:lpstr>
      <vt:lpstr>Arial</vt:lpstr>
      <vt:lpstr>Times New Roman</vt:lpstr>
      <vt:lpstr>Wingdings</vt:lpstr>
      <vt:lpstr>自定义设计方案_2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wuwenjie</dc:creator>
  <cp:lastModifiedBy>gfdy-</cp:lastModifiedBy>
  <cp:revision>1562</cp:revision>
  <dcterms:created xsi:type="dcterms:W3CDTF">2013-04-24T01:35:00Z</dcterms:created>
  <dcterms:modified xsi:type="dcterms:W3CDTF">2023-07-27T08:09:46Z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KSORubyTemplateID">
    <vt:lpwstr>13</vt:lpwstr>
  </property>
  <property fmtid="{D5CDD505-2E9C-101B-9397-08002B2CF9AE}" pid="4" name="ICV">
    <vt:lpwstr>B96D5621462642DEAAF558EE5DEC6A58_13</vt:lpwstr>
  </property>
</Properties>
</file>