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0574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3b69ddc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3DDBE5F-A574-4805-958E-F46DBD498B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理解权利义务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3b69ddc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2CAABAE-EC49-4E45-9E43-31059F5E989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d7808f2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672540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ecb059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d7808f2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a76725400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5ecb059af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理解权利义务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3b69ddc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05D815-ABE4-4245-9925-A9D5E322277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d7808f2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672540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ecb059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d7808f2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a76725400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5ecb059af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理解权利义务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F4F906A-249E-4917-D36C-E95F425CEC9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1042DE-DBAF-457F-957A-97719E8379B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DFAEAB9-A5E9-4233-8FA1-B5DED0994A7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d7808f2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672540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ecb059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d7808f2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a76725400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5ecb059af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6D91D6-7003-426C-AB16-C982179DFEA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d7808f2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672540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ecb059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d7808f22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a76725400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5ecb059af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6_BD#3f4ede8e1?colgroup=2,3,23&amp;vcp=1&amp;pid=ece21296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551127"/>
              </p:ext>
            </p:extLst>
          </p:nvPr>
        </p:nvGraphicFramePr>
        <p:xfrm>
          <a:off x="539496" y="1544732"/>
          <a:ext cx="11105784" cy="4473132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1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监督权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有助于国家机关和国家工作人员依法行使权力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全心全意为人民服务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途径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：联系人大代表反映问题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采用书信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平台留言等方式向有关部门反映问题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通过电视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网络等媒体进行监督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我国公民依法行使政治权利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参与国家政治生活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通过各种途径和形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式管理国家事务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管理经济文化事业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管理社会事务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这是人民行使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当家作主权利的重要体现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f4ede8e1?colgroup=2,3,23&amp;vcp=1&amp;pid=ece21296b&amp;color=0,0,0&amp;mp=1&amp;vtp=1&amp;vaab=1&amp;bt=1&amp;bbb=1">
            <a:extLst>
              <a:ext uri="{FF2B5EF4-FFF2-40B4-BE49-F238E27FC236}">
                <a16:creationId xmlns:a16="http://schemas.microsoft.com/office/drawing/2014/main" id="{9606D404-3959-E434-2487-32E38773767A}"/>
              </a:ext>
            </a:extLst>
          </p:cNvPr>
          <p:cNvSpPr txBox="1"/>
          <p:nvPr/>
        </p:nvSpPr>
        <p:spPr>
          <a:xfrm>
            <a:off x="10894735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.人身自由的含义、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内容及重要性。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公民的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人身不受非法侵犯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的自由。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①人身自由不受侵犯。②人格尊严不受侵犯。③住宅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不受侵犯。④通信自由和通信秘密受法律保护。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重要性：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人身自由是公民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最基本、最重要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的权利，只有在人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身自由得到保障的前提下，公民才能独立、自由、有尊严地生活。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vtp=1&amp;vaab=1&amp;bt=1&amp;bbb=1"/>
          <p:cNvSpPr/>
          <p:nvPr/>
        </p:nvSpPr>
        <p:spPr>
          <a:xfrm>
            <a:off x="539496" y="11294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.宪法中关于保护公民人身自由的规定。</a:t>
            </a:r>
            <a:endParaRPr lang="en-US" altLang="zh-CN" sz="2800" dirty="0"/>
          </a:p>
        </p:txBody>
      </p:sp>
      <p:graphicFrame>
        <p:nvGraphicFramePr>
          <p:cNvPr id="13" name="P_6_BD#3f4ede8e1?colgroup=4,25&amp;vcp=1&amp;pid=ece21296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110836"/>
              </p:ext>
            </p:extLst>
          </p:nvPr>
        </p:nvGraphicFramePr>
        <p:xfrm>
          <a:off x="539496" y="1811051"/>
          <a:ext cx="11073384" cy="390417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8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宪法规定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人身自由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不受侵犯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任何公民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非经人民检察院批准或者决定或者人民法院决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并由公安机关执行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不受逮捕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禁止非法拘禁和以其他方法非法剥夺或者限制公民的人身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禁止非法搜查公民的身体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人格尊严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不受侵犯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公民的人格尊严不受侵犯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禁止用任何方法对公民进行侮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诽谤和诬告陷害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3f4ede8e1?colgroup=4,25&amp;vcp=1&amp;pid=ece21296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347969"/>
              </p:ext>
            </p:extLst>
          </p:nvPr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8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宪法规定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住宅不受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公民的住宅不受侵犯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禁止非法搜查或者非法侵入公民的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住宅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通信自由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和通信秘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密受法律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公民的通信自由和通信秘密受法律的保护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除因国家安全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或者追查刑事犯罪的需要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由公安机关或者检察机关依照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法律规定的程序对通信进行检查外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任何组织或者个人不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得以任何理由侵犯公民的通信自由和通信秘密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f4ede8e1?colgroup=4,25&amp;vcp=1&amp;pid=ece21296b&amp;color=0,0,0&amp;mp=1&amp;vtp=1&amp;vaab=1&amp;bt=1&amp;bbb=1">
            <a:extLst>
              <a:ext uri="{FF2B5EF4-FFF2-40B4-BE49-F238E27FC236}">
                <a16:creationId xmlns:a16="http://schemas.microsoft.com/office/drawing/2014/main" id="{934F6EAF-6FA4-CA6E-69A2-3ECA044B620A}"/>
              </a:ext>
            </a:extLst>
          </p:cNvPr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mp=1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.人格尊严权的内容。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包括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姓名权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、肖像权、名誉权、荣誉权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、隐私权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vtp=1&amp;vaab=1&amp;bt=1&amp;bbb=1"/>
          <p:cNvSpPr/>
          <p:nvPr/>
        </p:nvSpPr>
        <p:spPr>
          <a:xfrm>
            <a:off x="539496" y="77181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社会经济权利的内容。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财产权：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我国宪法规定，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公民的合法的私有财产不受侵犯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。公民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可以通过合法方式取得财产，并依法占有和使用，获得收益和进行处分。</a:t>
            </a:r>
            <a:endParaRPr lang="en-US" altLang="zh-CN" sz="2800" dirty="0"/>
          </a:p>
        </p:txBody>
      </p:sp>
      <p:graphicFrame>
        <p:nvGraphicFramePr>
          <p:cNvPr id="16" name="P_6_BD#3f4ede8e1?colgroup=3,14,11&amp;vcp=1&amp;pid=ece21296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508896"/>
              </p:ext>
            </p:extLst>
          </p:nvPr>
        </p:nvGraphicFramePr>
        <p:xfrm>
          <a:off x="539496" y="2749454"/>
          <a:ext cx="11064240" cy="3336736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314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占有权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财产所有人对其财产的实际控制权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拥有自己的财物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拥有自己的专利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财产所有人根据自己财产的性能和用途加以利用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以满足自己需要的权利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购买的房屋用于居住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6_BD#3f4ede8e1?colgroup=3,14,11&amp;vcp=1&amp;pid=ece21296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092949"/>
              </p:ext>
            </p:extLst>
          </p:nvPr>
        </p:nvGraphicFramePr>
        <p:xfrm>
          <a:off x="539496" y="1835562"/>
          <a:ext cx="11380752" cy="3891472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收益权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财产所有人在其经营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使用的财产上获得经济利益的权利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出租自己的房屋获得租金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处分权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财产所有人在法律允许的范围内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处理其财产的权利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事实上的处分（如吃掉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用掉）和法律上的处分（如将财产赠给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送给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卖给他人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f4ede8e1?colgroup=3,14,11&amp;vcp=1&amp;pid=ece21296b&amp;color=0,0,0&amp;mp=1&amp;vtp=1&amp;vaab=1&amp;bt=1&amp;bbb=1">
            <a:extLst>
              <a:ext uri="{FF2B5EF4-FFF2-40B4-BE49-F238E27FC236}">
                <a16:creationId xmlns:a16="http://schemas.microsoft.com/office/drawing/2014/main" id="{5A65046D-8974-2617-C972-0A28B611C077}"/>
              </a:ext>
            </a:extLst>
          </p:cNvPr>
          <p:cNvSpPr txBox="1"/>
          <p:nvPr/>
        </p:nvSpPr>
        <p:spPr>
          <a:xfrm>
            <a:off x="10885591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劳动权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一切有劳动能力的公民有劳动就业和取得劳动报酬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的权利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，这是公民赖以生存的基础。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我国宪法规定，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公民有劳动的</a:t>
            </a:r>
            <a:r>
              <a:rPr lang="en-US" altLang="zh-CN" sz="2800" b="1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和义务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物质帮助权：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我国宪法规定，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公民在年老、疾病或者丧失劳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动能力的情况下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，有从国家和社会获得物质帮助的权利。国家发展相关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的社会保险、社会救济和医疗卫生事业，保障公民享受这些权利。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文化教育权利的内容。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受教育权：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公民有按照其能力平等地从国家获得接受教育的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机会，并获得相应物质保障的权利。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文化权利：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我国宪法规定，中华人民共和国公民有进行科学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研究、文学艺术创作和其他文化活动的自由。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受教育权的重要性及相关的国家政策。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重要性：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教育为个人人生幸福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奠定基础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，为人类文明传递薪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火，成就民族和国家的未来。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国家政策：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①国家实行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义务教育制度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，保障所有适龄儿童、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少年接受义务教育。②国家制定资助政策，不让一个学生因家庭经济困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难而失学，努力让每个孩子都能享有公平而有质量的教育。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c6b96c91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2c6b96c91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2c6b96c91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mp=1&amp;vtp=1&amp;vaab=1&amp;bt=1&amp;bbb=1"/>
          <p:cNvSpPr/>
          <p:nvPr/>
        </p:nvSpPr>
        <p:spPr>
          <a:xfrm>
            <a:off x="32994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.青少年应怎样珍惜受教育的权利，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履行受教育的义务？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（1）珍惜受教育的权利，自觉按时入学。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（2）接受规定年限的义务教育，不中途退学。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（3）遵守法律和学校纪律，遵守学校规定，认真完成学习任务。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公民如何依法行使权利？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（1）公民行使权利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不能超越它本身的界限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，不能滥用权利。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（2）个人的自由和权利不能以损害国家利益、社会利益和集体利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益为代价。同时，每个人合法的自由和权利都应当受到尊重和保护，我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们在行使自由和权利的时候，也不得损害其他公民合法的自由和权利。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vtp=1&amp;vaab=1&amp;bt=1&amp;bbb=1"/>
          <p:cNvSpPr/>
          <p:nvPr/>
        </p:nvSpPr>
        <p:spPr>
          <a:xfrm>
            <a:off x="539496" y="8584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.公民维护权利的方式。</a:t>
            </a:r>
            <a:endParaRPr lang="en-US" altLang="zh-CN" sz="2800" dirty="0"/>
          </a:p>
        </p:txBody>
      </p:sp>
      <p:graphicFrame>
        <p:nvGraphicFramePr>
          <p:cNvPr id="23" name="P_6_BD#3f4ede8e1?colgroup=2,4,4,10,7&amp;vcp=1&amp;pid=ece21296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139708"/>
              </p:ext>
            </p:extLst>
          </p:nvPr>
        </p:nvGraphicFramePr>
        <p:xfrm>
          <a:off x="539496" y="1540033"/>
          <a:ext cx="11218536" cy="4446208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3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适用范围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当事人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一些常见的消费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争议和交通事故纠纷等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当事人之间通过协商自行解决纠纷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当事人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调解人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国家法律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法规和政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广泛运用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解决纠纷的有效方式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主要包括人民调解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行政调解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司法调解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6_BD#3f4ede8e1?colgroup=2,4,4,10,7&amp;vcp=1&amp;pid=ece21296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973365"/>
              </p:ext>
            </p:extLst>
          </p:nvPr>
        </p:nvGraphicFramePr>
        <p:xfrm>
          <a:off x="539496" y="1558194"/>
          <a:ext cx="11082528" cy="4446208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2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3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57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适用范围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仲裁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当事人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仲裁机构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仲裁协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合同纠纷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其他财产权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益纠纷等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程序较为灵活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诉讼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当事人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代理人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人民法院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律法规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人身关系或财产关系的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侵犯公民人身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财产权利的行为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机关的行政行为侵犯了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自己的权益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最正规</a:t>
                      </a:r>
                      <a:r>
                        <a:rPr lang="en-US" altLang="zh-CN" sz="2800" b="0" i="0" u="wavy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维权的最后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屏障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f4ede8e1?colgroup=2,4,4,10,7&amp;vcp=1&amp;pid=ece21296b&amp;color=0,0,0&amp;vtp=1&amp;vaab=1&amp;bt=1&amp;bbb=1">
            <a:extLst>
              <a:ext uri="{FF2B5EF4-FFF2-40B4-BE49-F238E27FC236}">
                <a16:creationId xmlns:a16="http://schemas.microsoft.com/office/drawing/2014/main" id="{A4A2797B-D979-F5E5-5AC2-953388716A4E}"/>
              </a:ext>
            </a:extLst>
          </p:cNvPr>
          <p:cNvSpPr txBox="1"/>
          <p:nvPr/>
        </p:nvSpPr>
        <p:spPr>
          <a:xfrm>
            <a:off x="10903879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d7e200eb?vcp=1&amp;pid=ece21296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C_7_BD.1_1#aae0a0cb7?vaa=1&amp;vcp=1&amp;pid=5d7e200e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27576"/>
            <a:ext cx="11064240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_2#aae0a0cb7?vaa=1&amp;vcp=1&amp;pid=5d7e200eb&amp;color=0,0,0&amp;vtp=1&amp;vaab=1&amp;bbb=1"/>
          <p:cNvSpPr/>
          <p:nvPr/>
        </p:nvSpPr>
        <p:spPr>
          <a:xfrm>
            <a:off x="539496" y="33087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剧情中小丽的爸爸和妈妈，分别行使的公民基本权利是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2_1#aae0a0cb7.bracket?vaa=1&amp;vcp=1&amp;pid=5d7e200eb&amp;color=0,0,0&amp;vpa=1&amp;vtp=1&amp;vaab=1"/>
          <p:cNvSpPr/>
          <p:nvPr/>
        </p:nvSpPr>
        <p:spPr>
          <a:xfrm>
            <a:off x="9395364" y="331847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_3#aae0a0cb7.choices?vaa=1&amp;vcp=1&amp;pid=5d7e200eb&amp;color=0,0,0&amp;vtp=1&amp;vaab=1&amp;bbb=1"/>
          <p:cNvSpPr/>
          <p:nvPr/>
        </p:nvSpPr>
        <p:spPr>
          <a:xfrm>
            <a:off x="539496" y="3866941"/>
            <a:ext cx="11109960" cy="2163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A.言论自由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监督权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B.言论自由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维护国家利益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C.选举权和被选举权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监督权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D.选举权和被选举权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维护国家利益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b14dc37f?sp=1&amp;vcp=1&amp;pid=5d7e200e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58f8f0ddb?vaa=1&amp;vcp=1&amp;pid=4b14dc37f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随着自媒体、短视频的发展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，越来越多的人随手拍摄各种照片和视频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在社交平台进行分享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。在以“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随手拍摄他人照片或视频侵权还是不侵权”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为题的辩论赛中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，双方提出以下观点，如果你是评委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，你认为不正确的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58f8f0ddb.choices?vaa=1&amp;vcp=1&amp;pid=4b14dc37f&amp;color=0,0,0&amp;vtp=1&amp;vaab=1&amp;bt=1&amp;bbb=1&amp;hb=1"/>
          <p:cNvSpPr/>
          <p:nvPr/>
        </p:nvSpPr>
        <p:spPr>
          <a:xfrm>
            <a:off x="541020" y="8404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A.宪法规定，公民有进行文化活动的自由，随意拍摄他人，不构成侵权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B.公民的合法权利受法律保护，若拍摄损害了他人合法权利则会造成侵权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C.未经他人同意，以私密方式对他人进行拍摄，要视具体情况判定是否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侵权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D.按照法律要求，拍摄他人的违法行为并实名上传至合法平台，不构成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侵权</a:t>
            </a:r>
            <a:endParaRPr lang="en-US" altLang="zh-CN" sz="2800" dirty="0"/>
          </a:p>
        </p:txBody>
      </p:sp>
      <p:sp>
        <p:nvSpPr>
          <p:cNvPr id="4" name="QO_9_AN.1_1#8507ec143?vaa=1&amp;vcp=1&amp;pid=98a7d571a&amp;color=0,0,0&amp;vtp=1&amp;vaab=1&amp;bbb=1&amp;hb=1">
            <a:extLst>
              <a:ext uri="{FF2B5EF4-FFF2-40B4-BE49-F238E27FC236}">
                <a16:creationId xmlns:a16="http://schemas.microsoft.com/office/drawing/2014/main" id="{BA4CA91C-9147-B285-BD03-9B69BD0FF44B}"/>
              </a:ext>
            </a:extLst>
          </p:cNvPr>
          <p:cNvSpPr/>
          <p:nvPr/>
        </p:nvSpPr>
        <p:spPr>
          <a:xfrm>
            <a:off x="434721" y="4789995"/>
            <a:ext cx="2098929" cy="6202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6_1#98a7d571a?vaa=1&amp;vcp=1&amp;pid=4b14dc37f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2.镜头一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拖欠农民工工资失信联合惩戒对象名单管理暂行办法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用人单位克扣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无故拖欠农民工工资达到认定拒不支付劳动报酬罪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数额标准的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经人力资源和社会保障行政部门依法责令限期支付工资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逾期未支付的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人力资源和社会保障行政部门应当作出列入决定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用人单位及其法定代表人或者主要负责人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直接负责的主管人员和其他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直接责任人员列入失信联合惩戒名单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7_1#8507ec143?vaa=1&amp;vcp=1&amp;pid=98a7d571a&amp;color=0,0,0&amp;vtp=1&amp;vaab=1&amp;bt=1&amp;bbb=1&amp;hb=1"/>
          <p:cNvSpPr/>
          <p:nvPr/>
        </p:nvSpPr>
        <p:spPr>
          <a:xfrm>
            <a:off x="539496" y="12209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（1）镜头一中，被拖欠工资的农民工如果想维权，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请你给出合理建议。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可从维权途径、维权前准备、注意事项等任选一个角度）</a:t>
            </a:r>
            <a:endParaRPr lang="en-US" altLang="zh-CN" sz="2800" dirty="0"/>
          </a:p>
        </p:txBody>
      </p:sp>
      <p:sp>
        <p:nvSpPr>
          <p:cNvPr id="3" name="QO_9_AN.1_1#8507ec143?vaa=1&amp;vcp=1&amp;pid=98a7d571a&amp;color=0,0,0&amp;vtp=1&amp;vaab=1&amp;bbb=1&amp;hb=1"/>
          <p:cNvSpPr/>
          <p:nvPr/>
        </p:nvSpPr>
        <p:spPr>
          <a:xfrm>
            <a:off x="539496" y="25039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农民工被拖欠工资，要及时寻求法律救助，依靠法律维护自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己的合法权益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②可以通过法律服务机构解决问题。③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可以依法向人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民法院提起诉讼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不要采取过激和暴力行为，如打骂欠薪者、自杀威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胁等，一定要依靠法律途径解决问题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维权前要积极收集有利证据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比如劳动合同、工资表、考勤记录等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_BD#a04889500?vcp=1&amp;pid=98a7d571a&amp;color=0,0,0&amp;vtp=1&amp;vaab=1&amp;bt=1&amp;bbb=1&amp;hb=1"/>
          <p:cNvSpPr/>
          <p:nvPr/>
        </p:nvSpPr>
        <p:spPr>
          <a:xfrm>
            <a:off x="539496" y="554400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镜头二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第十四届全国人民代表大会常务委员会第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三次会议表决通过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中华人民共和国无障碍环境建设法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该法第一条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为了加强无障碍环境建设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保障残疾人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老年人平等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捷地参与和融入社会生活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促进社会全体人员共享经济社会发展成果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弘扬社会主义核心价值观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根据宪法和有关法律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制定本法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9_BD.9_1#20e294f6e?vaa=1&amp;vcp=1&amp;pid=98a7d571a&amp;color=0,0,0&amp;vtp=1&amp;vaab=1&amp;bbb=1"/>
          <p:cNvSpPr/>
          <p:nvPr/>
        </p:nvSpPr>
        <p:spPr>
          <a:xfrm>
            <a:off x="539496" y="3511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（2）镜头二的内容体现了道德与法治学科的哪些观点？</a:t>
            </a:r>
            <a:endParaRPr lang="en-US" altLang="zh-CN" sz="2800" dirty="0"/>
          </a:p>
        </p:txBody>
      </p:sp>
      <p:sp>
        <p:nvSpPr>
          <p:cNvPr id="4" name="QO_9_AN.1_1#20e294f6e?vaa=1&amp;vcp=1&amp;pid=98a7d571a&amp;color=0,0,0&amp;vtp=1&amp;vaab=1&amp;bbb=1&amp;hb=1"/>
          <p:cNvSpPr/>
          <p:nvPr/>
        </p:nvSpPr>
        <p:spPr>
          <a:xfrm>
            <a:off x="539496" y="409052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①全国人民代表大会是最高国家权力机关，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行使国家立法权。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全面依法治国，必须坚持科学立法。③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法律是由国家制定或认可的。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宪法是国家的根本法，是其他法律的立法基础和立法依据。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⑤我国坚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持以人民为中心的发展思想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，让人民共享发展成果。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d7808f22.fixed?vcp=1&amp;pid=d3b69ddc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理解权利义务</a:t>
            </a:r>
            <a:endParaRPr lang="en-US" altLang="zh-CN" sz="4000" dirty="0"/>
          </a:p>
        </p:txBody>
      </p:sp>
      <p:sp>
        <p:nvSpPr>
          <p:cNvPr id="3" name="C_4_BD#bd7808f22.fixed?vcp=1&amp;pid=d3b69ddc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a334ad37?sp=1&amp;vcp=1&amp;pid=a76725400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二、公民义务，权利与义务的关系</a:t>
            </a:r>
            <a:endParaRPr lang="en-US" altLang="zh-CN" sz="3200" dirty="0"/>
          </a:p>
        </p:txBody>
      </p:sp>
      <p:sp>
        <p:nvSpPr>
          <p:cNvPr id="3" name="P_6_BD#9ecf3fdc9?sp=1&amp;vcp=1&amp;pid=fa334ad37&amp;color=0,0,0&amp;vtp=1&amp;vaab=1&amp;bbb=1"/>
          <p:cNvSpPr/>
          <p:nvPr/>
        </p:nvSpPr>
        <p:spPr>
          <a:xfrm>
            <a:off x="539496" y="126724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公民的基本义务有哪些？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（1）遵守宪法和法律。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（2）维护国家利益。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（3）依法服兵役。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（4）依法纳税。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（5）其他义务：劳动的义务、受教育的义务、夫妻双方实行计划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生育的义务、父母抚养教育未成年子女的义务和成年子女赡养扶助父母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的义务等。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cf3fdc9?sp=1&amp;vcp=1&amp;pid=fa334ad37&amp;color=0,0,0&amp;vtp=1&amp;vaab=1&amp;bt=1&amp;bbb=1"/>
          <p:cNvSpPr/>
          <p:nvPr/>
        </p:nvSpPr>
        <p:spPr>
          <a:xfrm>
            <a:off x="539496" y="468675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.公民自觉遵守宪法和法律的原因、具体表现及要求。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我国宪法和法律是全国各族人民意志和利益的集中体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现，维护宪法和法律的尊严是公民对国家和社会应尽的职责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具体表现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：保守国家秘密，爱护公共财产，遵守劳动纪律，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遵守公共秩序，尊重社会公德，等等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忠于宪法，维护宪法尊严，保障宪法实施。①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认识到法律既是保障自身权利的有力武器，也是必须遵守的行为规范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行动上：自觉学习法律知识，了解法律程序规定，以法律来指导和约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束自己的行为，做到依法办事；尊法学法守法用法，共同营造守法光荣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违法可耻的社会氛围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cf3fdc9?sp=1&amp;vcp=1&amp;pid=fa334ad37&amp;color=0,0,0&amp;vtp=1&amp;vaab=1&amp;bt=1&amp;bbb=1"/>
          <p:cNvSpPr/>
          <p:nvPr/>
        </p:nvSpPr>
        <p:spPr>
          <a:xfrm>
            <a:off x="539496" y="14072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.维护国家安全、荣誉和利益的内容。</a:t>
            </a:r>
            <a:endParaRPr lang="en-US" altLang="zh-CN" sz="2800" dirty="0"/>
          </a:p>
        </p:txBody>
      </p:sp>
      <p:graphicFrame>
        <p:nvGraphicFramePr>
          <p:cNvPr id="33" name="P_6_BD#9ecf3fdc9?colgroup=8,21&amp;vcp=1&amp;pid=fa334ad3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241239"/>
              </p:ext>
            </p:extLst>
          </p:nvPr>
        </p:nvGraphicFramePr>
        <p:xfrm>
          <a:off x="539496" y="2088895"/>
          <a:ext cx="11073384" cy="3348484"/>
        </p:xfrm>
        <a:graphic>
          <a:graphicData uri="http://schemas.openxmlformats.org/drawingml/2006/table">
            <a:tbl>
              <a:tblPr/>
              <a:tblGrid>
                <a:gridCol w="2879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3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维护国家安全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维护国家的主权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领土完整不受侵犯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国家秘密不被窃取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泄露和出卖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社会秩序不被破坏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维护国家荣誉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维护国家的尊严不受侵犯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国家的荣誉不受玷污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维护国家利益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维护国家的政治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经济和安全等各方面的利益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9560"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维护国家安全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荣誉和利益是每个公民义不容辞的责任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cf3fdc9?sp=1&amp;vcp=1&amp;pid=fa334ad37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我国设立全民国家安全教育日的意义有哪些？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（1）有助于公民树立国家安全观念，坚持总体国家安全观。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（2）有助于贯彻执行国家安全法和相关法律。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（3）有助于公民履行维护国家安全的义务，为维护国家安全作出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贡献。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cf3fdc9?sp=1&amp;vcp=1&amp;pid=fa334ad37&amp;color=0,0,0&amp;vtp=1&amp;vaab=1&amp;bt=1&amp;bbb=1"/>
          <p:cNvSpPr/>
          <p:nvPr/>
        </p:nvSpPr>
        <p:spPr>
          <a:xfrm>
            <a:off x="539496" y="45915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.自觉履行依法服兵役的义务。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保卫祖国、抵抗侵略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是公民的神圣职责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依照法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律服兵役和参加民兵组织是公民的光荣义务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为了保卫祖国，我们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要自觉履行这项义务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我国的兵役制度：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我国兵役法规定，我国实行以志愿兵役为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主体的志愿兵役与义务兵役相结合的兵役制度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兵役分类：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现役和预备役。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军人必须遵守军队的条令和条例，忠于职守，随时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为保卫祖国而战斗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预备役人员必须按照规定参加军事训练，随时准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备应召参战，保卫祖国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cf3fdc9?sp=1&amp;vcp=1&amp;pid=fa334ad37&amp;color=0,0,0&amp;vtp=1&amp;vaab=1&amp;bt=1&amp;bbb=1"/>
          <p:cNvSpPr/>
          <p:nvPr/>
        </p:nvSpPr>
        <p:spPr>
          <a:xfrm>
            <a:off x="541020" y="14557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.为什么要依法纳税？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重要性：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税收是国家财政收入的主要来源，依法纳税是公民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的一项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基本义务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不依法纳税的后果：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任何逃税、欠税、骗税、抗税的行为都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是违法行为，情节严重、构成犯罪的要依法追究刑事责任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cf3fdc9?sp=1&amp;vcp=1&amp;pid=fa334ad37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.公民的权利与义务相统一。</a:t>
            </a:r>
            <a:endParaRPr lang="en-US" altLang="zh-CN" sz="2800" dirty="0"/>
          </a:p>
        </p:txBody>
      </p:sp>
      <p:graphicFrame>
        <p:nvGraphicFramePr>
          <p:cNvPr id="37" name="P_6_BD#9ecf3fdc9?colgroup=11,18&amp;vcp=1&amp;pid=fa334ad3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72710"/>
              </p:ext>
            </p:extLst>
          </p:nvPr>
        </p:nvGraphicFramePr>
        <p:xfrm>
          <a:off x="539496" y="1534159"/>
          <a:ext cx="11082528" cy="4457956"/>
        </p:xfrm>
        <a:graphic>
          <a:graphicData uri="http://schemas.openxmlformats.org/drawingml/2006/table">
            <a:tbl>
              <a:tblPr/>
              <a:tblGrid>
                <a:gridCol w="4315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具体体现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）公民的权利与义务相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互依存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相互促进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权利的实现需要义务的履行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义务的履行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促进权利的实现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）公民既是合法权利的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享有者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又是法定义务的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承担者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我国宪法规定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任何公民享有宪法和法律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规定的权利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同时必须履行宪法和法律规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定的义务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）公民的某些权利同时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也是义务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我国宪法规定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劳动和受教育既是公民的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也是公民的基本义务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cf3fdc9?sp=1&amp;vcp=1&amp;pid=fa334ad37&amp;color=0,0,0&amp;vtp=1&amp;vaab=1&amp;bt=1&amp;bb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.如何理解公民的权利与义务相互依存、相互促进？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权利的实现需要义务的履行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义务的履行促进权利的实现。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（1）公民权利的充分实现，可以激发公民的主人翁意识，调动其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履行义务的积极性和主动性，自觉承担对国家和社会的责任。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（2）公民自觉履行义务，促进国家发展和社会进步，又为其权利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的实现提供和创造更好的条件。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cf3fdc9?sp=1&amp;vcp=1&amp;pid=fa334ad37&amp;color=0,0,0&amp;vtp=1&amp;vaab=1&amp;bt=1&amp;bbb=1"/>
          <p:cNvSpPr/>
          <p:nvPr/>
        </p:nvSpPr>
        <p:spPr>
          <a:xfrm>
            <a:off x="539496" y="1503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.我们怎样坚持权利和义务相统一？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（1）任何公民既不能只享受权利而不承担义务，也不应只承担义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务而不享受权利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（2）我们不仅要增强权利意识，依法行使权利，而且要增强义务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观念，自觉履行法定的义务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cf3fdc9?sp=1&amp;vcp=1&amp;pid=fa334ad37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要自觉履行法定义务的原因和做法。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①法定义务是由我国宪法和法律规定的，具有强制性。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②自觉履行法定义务，是公民不可推卸的责任。③依据法律规定，有的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法定义务要求公民必须作出一定行为，公民必须按照法律要求去做，否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则，就可能构成违法甚至犯罪，会受到法律的追究。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法律要求做的必须去做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法律禁止做的坚决不做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4fafd8386?colgroup=17,12&amp;vcp=1&amp;pid=bd7808f2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088506"/>
              </p:ext>
            </p:extLst>
          </p:nvPr>
        </p:nvGraphicFramePr>
        <p:xfrm>
          <a:off x="539496" y="2038000"/>
          <a:ext cx="11082528" cy="2782000"/>
        </p:xfrm>
        <a:graphic>
          <a:graphicData uri="http://schemas.openxmlformats.org/drawingml/2006/table">
            <a:tbl>
              <a:tblPr/>
              <a:tblGrid>
                <a:gridCol w="6364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8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懂得公民的基本权利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正确行使公民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八下第三课：公民权利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懂得公民的基本义务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自觉履行公民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八下第四课：公民义务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ecf3fdc9?sp=1&amp;vcp=1&amp;pid=fa334ad37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.违反法定义务的行为表现及应承担的法律责任。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行为表现：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在社会生活中，实施了法律所禁止的行为（例如：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破坏环境、泄露国家秘密、盗窃他人财物等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或者没有实施法律要求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做的行为（例如：不赡养父母、不依法纳税、不接受义务教育等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是违反法定义务的行为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法律责任：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违反民事法律，应当依法承担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民事责任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反行政法律，应当依法承担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行政责任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违反刑事法律，构成犯罪的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应当依法承担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刑事责任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ada225e3?vcp=1&amp;pid=fa334ad3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11_1#bfcf54d34?vaa=1&amp;vcp=1&amp;pid=6ada225e3&amp;color=0,0,0&amp;tib=255,255,255&amp;vip=3#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12_1#bfcf54d34.blank?vaa=1&amp;vcp=1&amp;pid=6ada225e3&amp;color=0,0,0&amp;vpa=3&amp;vtp=1&amp;vaab=1"/>
          <p:cNvSpPr/>
          <p:nvPr/>
        </p:nvSpPr>
        <p:spPr>
          <a:xfrm>
            <a:off x="3730752" y="2525440"/>
            <a:ext cx="484632" cy="26517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f9e9bff7?sp=1&amp;vcp=1&amp;pid=6ada225e3&amp;color=0,0,0&amp;vtp=1&amp;vaab=1&amp;bt=1&amp;bbb=1"/>
          <p:cNvSpPr/>
          <p:nvPr/>
        </p:nvSpPr>
        <p:spPr>
          <a:xfrm>
            <a:off x="539496" y="4686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13_1#eaa1d775f?vaa=1&amp;vcp=1&amp;pid=4f9e9bff7&amp;color=0,0,0&amp;vtp=1&amp;vaab=1&amp;bbb=1&amp;hb=1"/>
          <p:cNvSpPr/>
          <p:nvPr/>
        </p:nvSpPr>
        <p:spPr>
          <a:xfrm>
            <a:off x="539496" y="11815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《中华人民共和国噪声污染防治法》规定，在街道、广场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、公园等公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共场所组织或者开展娱乐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、健身等活动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，应当遵守公共场所管理者有关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活动区域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、时段、音量等规定，采取有效措施，防止噪声污染。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对此，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同学们发表了各自看法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4_1#eaa1d775f.bracket?vaa=1&amp;vcp=1&amp;pid=4f9e9bff7&amp;color=0,0,0&amp;vpa=4&amp;vtp=1&amp;vaab=1"/>
          <p:cNvSpPr/>
          <p:nvPr/>
        </p:nvSpPr>
        <p:spPr>
          <a:xfrm>
            <a:off x="7572914" y="31112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3_2#eaa1d775f.choices?vaa=1&amp;vcp=1&amp;pid=4f9e9bff7&amp;color=0,0,0&amp;vtp=1&amp;vaab=1&amp;bbb=1"/>
          <p:cNvSpPr/>
          <p:nvPr/>
        </p:nvSpPr>
        <p:spPr>
          <a:xfrm>
            <a:off x="539496" y="37533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A.应先履行义务后行使权利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B.权利和义务是完全对等的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C.公民在行使权利时，必须履行相应的义务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D.放弃权利就可以不履行义务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_1#87e76c196?sp=1&amp;vaa=1&amp;vcp=1&amp;pid=4f9e9bff7&amp;color=0,0,0&amp;vtp=1&amp;vaab=1&amp;bt=1&amp;bbb=1"/>
          <p:cNvSpPr/>
          <p:nvPr/>
        </p:nvSpPr>
        <p:spPr>
          <a:xfrm>
            <a:off x="539496" y="1653762"/>
            <a:ext cx="11320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（2024·广西南宁·模拟）下表中对“微行为”的“微点评”，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44" name="QB_8_BD.15_2#87e76c196?colgroup=1,17,10&amp;vaa=1&amp;vcp=1&amp;pid=4f9e9bff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432997"/>
              </p:ext>
            </p:extLst>
          </p:nvPr>
        </p:nvGraphicFramePr>
        <p:xfrm>
          <a:off x="539496" y="2339943"/>
          <a:ext cx="11082528" cy="2850960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2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1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微点评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中学生小海的爸爸当选为某市人大代表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公民依法享有文化权利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中学生小琳获得了国家助学金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公民享有物质帮助权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张某在读大学时应征入伍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依法履行服兵役的义务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小轩参加宪法宣传日主题学习活动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公民有权监督宪法实施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8_AN.16_1#87e76c196.bracket?vaa=1&amp;vcp=1&amp;pid=4f9e9bff7&amp;color=0,0,0&amp;vpa=5&amp;vtp=1&amp;vaab=1"/>
          <p:cNvSpPr/>
          <p:nvPr/>
        </p:nvSpPr>
        <p:spPr>
          <a:xfrm>
            <a:off x="11017789" y="16404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fe2a5cb17?vcp=1&amp;pid=4f9e9bff7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7_1#38d2c9651?sp=1&amp;vaa=1&amp;vcp=1&amp;pid=fe2a5cb17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劳动权是公民最基本、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最重要的权利。(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endParaRPr lang="en-US" altLang="zh-CN" sz="2800" dirty="0"/>
          </a:p>
        </p:txBody>
      </p:sp>
      <p:sp>
        <p:nvSpPr>
          <p:cNvPr id="4" name="QT_9_AN.1_1#38d2c9651.bracket?vaa=1&amp;vcp=1&amp;pid=fe2a5cb17&amp;color=0,0,0&amp;vpa=6&amp;vtp=1&amp;vaab=1"/>
          <p:cNvSpPr/>
          <p:nvPr/>
        </p:nvSpPr>
        <p:spPr>
          <a:xfrm>
            <a:off x="68998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38d2c9651.blank?vaa=1&amp;vcp=1&amp;pid=fe2a5cb17&amp;color=0,0,0&amp;vpa=7&amp;vtp=1&amp;vaab=1&amp;bbb=1"/>
          <p:cNvSpPr/>
          <p:nvPr/>
        </p:nvSpPr>
        <p:spPr>
          <a:xfrm>
            <a:off x="1616614" y="1807509"/>
            <a:ext cx="665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人身自由是公民最基本、最重要的权利。</a:t>
            </a:r>
            <a:endParaRPr lang="en-US" altLang="zh-CN" sz="2800" dirty="0"/>
          </a:p>
        </p:txBody>
      </p:sp>
      <p:sp>
        <p:nvSpPr>
          <p:cNvPr id="6" name="QT_9_BD.20_1#72e842bef?sp=1&amp;vaa=1&amp;vcp=1&amp;pid=fe2a5cb17&amp;color=0,0,0&amp;vtp=1&amp;vaab=1&amp;bbb=1"/>
          <p:cNvSpPr/>
          <p:nvPr/>
        </p:nvSpPr>
        <p:spPr>
          <a:xfrm>
            <a:off x="539496" y="24960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财产权是公民赖以生存的基础。(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endParaRPr lang="en-US" altLang="zh-CN" sz="2800" dirty="0"/>
          </a:p>
        </p:txBody>
      </p:sp>
      <p:sp>
        <p:nvSpPr>
          <p:cNvPr id="7" name="QT_9_AN.3_1#72e842bef.bracket?vaa=1&amp;vcp=1&amp;pid=fe2a5cb17&amp;color=0,0,0&amp;vpa=8&amp;vtp=1&amp;vaab=1"/>
          <p:cNvSpPr/>
          <p:nvPr/>
        </p:nvSpPr>
        <p:spPr>
          <a:xfrm>
            <a:off x="5833015" y="25036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4_1#72e842bef.blank?vaa=1&amp;vcp=1&amp;pid=fe2a5cb17&amp;color=0,0,0&amp;vpa=9&amp;vtp=1&amp;vaab=1&amp;bbb=1"/>
          <p:cNvSpPr/>
          <p:nvPr/>
        </p:nvSpPr>
        <p:spPr>
          <a:xfrm>
            <a:off x="1616614" y="3092304"/>
            <a:ext cx="523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劳动权是公民赖以生存的基础。</a:t>
            </a:r>
            <a:endParaRPr lang="en-US" altLang="zh-CN" sz="2800" dirty="0"/>
          </a:p>
        </p:txBody>
      </p:sp>
      <p:sp>
        <p:nvSpPr>
          <p:cNvPr id="9" name="QT_9_BD.23_1#2ea8d940f?sp=1&amp;vaa=1&amp;vcp=1&amp;pid=fe2a5cb17&amp;color=0,0,0&amp;vtp=1&amp;vaab=1&amp;bbb=1"/>
          <p:cNvSpPr/>
          <p:nvPr/>
        </p:nvSpPr>
        <p:spPr>
          <a:xfrm>
            <a:off x="539496" y="37730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诉讼是公民依法维权的唯一方式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</a:t>
            </a:r>
            <a:endParaRPr lang="en-US" altLang="zh-CN" sz="2800" spc="-50" dirty="0"/>
          </a:p>
        </p:txBody>
      </p:sp>
      <p:sp>
        <p:nvSpPr>
          <p:cNvPr id="10" name="QT_9_AN.24_1#2ea8d940f.bracket?vaa=1&amp;vcp=1&amp;pid=fe2a5cb17&amp;color=0,0,0&amp;vpa=10&amp;vtp=1&amp;vaab=1"/>
          <p:cNvSpPr/>
          <p:nvPr/>
        </p:nvSpPr>
        <p:spPr>
          <a:xfrm>
            <a:off x="6366415" y="378064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11" name="QT_9_AN.25_1#2ea8d940f.blank?vaa=1&amp;vcp=1&amp;pid=fe2a5cb17&amp;color=0,0,0&amp;vpa=11&amp;vtp=1&amp;vaab=1&amp;bbb=1"/>
          <p:cNvSpPr/>
          <p:nvPr/>
        </p:nvSpPr>
        <p:spPr>
          <a:xfrm>
            <a:off x="1530889" y="4369289"/>
            <a:ext cx="10031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诉讼是公民依法维权的最正规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、最权威的方式，不是唯一方式。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6_1#111576d76?sp=1&amp;vaa=1&amp;vcp=1&amp;pid=fe2a5cb17&amp;color=0,0,0&amp;vtp=1&amp;vaab=1&amp;bt=1&amp;bbb=1"/>
          <p:cNvSpPr/>
          <p:nvPr/>
        </p:nvSpPr>
        <p:spPr>
          <a:xfrm>
            <a:off x="539496" y="5608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依法纳税是每个公民应尽的道德义务。(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3" name="QT_9_AN.1_1#111576d76.bracket?vaa=1&amp;vcp=1&amp;pid=fe2a5cb17&amp;color=0,0,0&amp;vpa=12&amp;vtp=1&amp;vaab=1"/>
          <p:cNvSpPr/>
          <p:nvPr/>
        </p:nvSpPr>
        <p:spPr>
          <a:xfrm>
            <a:off x="6899814" y="56845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_1#111576d76.blank?vaa=1&amp;vcp=1&amp;pid=fe2a5cb17&amp;color=0,0,0&amp;vpa=13&amp;vtp=1&amp;vaab=1&amp;bbb=1"/>
          <p:cNvSpPr/>
          <p:nvPr/>
        </p:nvSpPr>
        <p:spPr>
          <a:xfrm>
            <a:off x="1616614" y="1157097"/>
            <a:ext cx="6303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依法纳税是每个公民应尽的法定义务。</a:t>
            </a:r>
            <a:endParaRPr lang="en-US" altLang="zh-CN" sz="2800" dirty="0"/>
          </a:p>
        </p:txBody>
      </p:sp>
      <p:sp>
        <p:nvSpPr>
          <p:cNvPr id="5" name="QT_9_BD.29_1#228c38627?sp=1&amp;vaa=1&amp;vcp=1&amp;pid=fe2a5cb17&amp;color=0,0,0&amp;vtp=1&amp;vaab=1&amp;bbb=1&amp;hb=1"/>
          <p:cNvSpPr/>
          <p:nvPr/>
        </p:nvSpPr>
        <p:spPr>
          <a:xfrm>
            <a:off x="539496" y="18357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权利和义务是可以分割的，是完全对等的，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是可以互相取代的。(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endParaRPr lang="en-US" altLang="zh-CN" sz="2800" dirty="0"/>
          </a:p>
        </p:txBody>
      </p:sp>
      <p:sp>
        <p:nvSpPr>
          <p:cNvPr id="6" name="QT_9_AN.3_1#228c38627.bracket?vaa=1&amp;vcp=1&amp;pid=fe2a5cb17&amp;color=0,0,0&amp;vpa=14&amp;vtp=1&amp;vaab=1"/>
          <p:cNvSpPr/>
          <p:nvPr/>
        </p:nvSpPr>
        <p:spPr>
          <a:xfrm>
            <a:off x="10811414" y="184334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4_1#228c38627.blank?vaa=1&amp;vcp=1&amp;pid=fe2a5cb17&amp;color=0,0,0&amp;vpa=15&amp;vtp=1&amp;vaab=1&amp;bbb=1&amp;hb=1"/>
          <p:cNvSpPr/>
          <p:nvPr/>
        </p:nvSpPr>
        <p:spPr>
          <a:xfrm>
            <a:off x="539496" y="245294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权利与义务相互依存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、相互促进，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权利的实现需要义务的履行，义务的履行促进权利的实现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T_9_BD.32_1#a8e545568?sp=1&amp;vaa=1&amp;vcp=1&amp;pid=fe2a5cb17&amp;color=0,0,0&amp;vtp=1&amp;vaab=1&amp;bbb=1&amp;hb=1"/>
          <p:cNvSpPr/>
          <p:nvPr/>
        </p:nvSpPr>
        <p:spPr>
          <a:xfrm>
            <a:off x="539496" y="37661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不履行法定义务就要受到刑罚处罚。(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9" name="QT_9_AN.33_1#a8e545568.bracket?vaa=1&amp;vcp=1&amp;pid=fe2a5cb17&amp;color=0,0,0&amp;vpa=16&amp;vtp=1&amp;vaab=1"/>
          <p:cNvSpPr/>
          <p:nvPr/>
        </p:nvSpPr>
        <p:spPr>
          <a:xfrm>
            <a:off x="6544214" y="377374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10" name="QT_9_AN.34_1#a8e545568.blank?vaa=1&amp;vcp=1&amp;pid=fe2a5cb17&amp;color=0,0,0&amp;vpa=17&amp;vtp=1&amp;vaab=1&amp;bbb=1&amp;hb=1"/>
          <p:cNvSpPr/>
          <p:nvPr/>
        </p:nvSpPr>
        <p:spPr>
          <a:xfrm>
            <a:off x="539496" y="4383341"/>
            <a:ext cx="11109960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公民违反民事法律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，应当依法承担民事责任；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违反行政法律，应当依法承担行政责任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；违反刑事法律，构成犯罪的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，应当依法承担刑事责任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c668abea8?vcp=1&amp;pid=4f9e9bff7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以图说理</a:t>
            </a:r>
            <a:endParaRPr lang="en-US" altLang="zh-CN" sz="3000" dirty="0"/>
          </a:p>
        </p:txBody>
      </p:sp>
      <p:sp>
        <p:nvSpPr>
          <p:cNvPr id="3" name="P_9_BD#4fcdd5c78?vcp=1&amp;pid=c668abea8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请说说漫画给我们哪些启示。</a:t>
            </a:r>
            <a:endParaRPr lang="en-US" altLang="zh-CN" sz="2800" dirty="0"/>
          </a:p>
        </p:txBody>
      </p:sp>
      <p:pic>
        <p:nvPicPr>
          <p:cNvPr id="4" name="P_9_BD#4fcdd5c78?vcp=1&amp;pid=c668abe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848" y="1929556"/>
            <a:ext cx="5486400" cy="32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_BD#4fcdd5c78?sp=1&amp;vcp=1&amp;pid=c668abea8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（1）公民的权利与义务相互依存、相互促进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。权利的实现需要义务的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履行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义务的履行促进权利的实现。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（2）公民既是合法权利的享有者，又是法定义务的承担者。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（3）没有无义务的权利，也没有无权利的义务。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2e03dae48?vcp=1&amp;pid=4f9e9bff7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教材新说法</a:t>
            </a:r>
            <a:endParaRPr lang="en-US" altLang="zh-CN" sz="3000" dirty="0"/>
          </a:p>
        </p:txBody>
      </p:sp>
      <p:sp>
        <p:nvSpPr>
          <p:cNvPr id="3" name="P_9_BD#f6ecc9aac?vcp=1&amp;pid=2e03dae48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公民的人格尊严包括公民享有的姓名权、肖像权、名誉权、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荣誉权、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隐私权等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f6ecc9aac?vcp=1&amp;pid=2e03dae48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请完成第154~156页【备考练习】习题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76725400.fixed?vcp=1&amp;pid=d3b69ddc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理解权利义务</a:t>
            </a:r>
            <a:endParaRPr lang="en-US" altLang="zh-CN" sz="4000" dirty="0"/>
          </a:p>
        </p:txBody>
      </p:sp>
      <p:sp>
        <p:nvSpPr>
          <p:cNvPr id="3" name="C_4_BD#a76725400.fixed?vcp=1&amp;pid=d3b69ddc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ecb059af.fixed?vcp=1&amp;pid=d3b69ddc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理解权利义务</a:t>
            </a:r>
            <a:endParaRPr lang="en-US" altLang="zh-CN" sz="4000" dirty="0"/>
          </a:p>
        </p:txBody>
      </p:sp>
      <p:sp>
        <p:nvSpPr>
          <p:cNvPr id="3" name="C_4_BD#5ecb059af.fixed?vcp=1&amp;pid=d3b69ddc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第13讲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理解权利义务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1c339fab?vcp=1&amp;pid=5ecb059af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35_1#1c56c7bf7?sp=1&amp;vaa=1&amp;vcp=1&amp;pid=81c339fab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下列举措与其保障的公民基本权利对应正确的是(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52" name="QC_6_BD.35_2#1c56c7bf7?colgroup=2,19,7&amp;vaa=1&amp;vcp=1&amp;pid=81c339fa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430150"/>
              </p:ext>
            </p:extLst>
          </p:nvPr>
        </p:nvGraphicFramePr>
        <p:xfrm>
          <a:off x="539496" y="1961941"/>
          <a:ext cx="11073384" cy="2832420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2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4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公民基本权利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国家新建了很多中小学和幼儿园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物质帮助权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南宁市进行公共场所无障碍通道的改造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政治权利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梧州市新增就业岗位超万个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劳动权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南湖派出所到南湖社区进行防诈骗宣传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财产权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C_6_AN.36_1#1c56c7bf7.bracket?vaa=1&amp;vcp=1&amp;pid=81c339fab&amp;color=0,0,0&amp;vpa=18&amp;vtp=1&amp;vaab=1"/>
          <p:cNvSpPr/>
          <p:nvPr/>
        </p:nvSpPr>
        <p:spPr>
          <a:xfrm>
            <a:off x="8550814" y="12624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6_BD.35_3#1c56c7bf7.choices?vaa=1&amp;vcp=1&amp;pid=81c339fab&amp;color=0,0,0&amp;vtp=1&amp;vaab=1&amp;bbb=1"/>
          <p:cNvSpPr/>
          <p:nvPr/>
        </p:nvSpPr>
        <p:spPr>
          <a:xfrm>
            <a:off x="539496" y="4933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85193febc?sp=1&amp;vaa=1&amp;vcp=1&amp;pid=81c339fab&amp;color=0,0,0&amp;vtp=1&amp;vaab=1&amp;bt=1&amp;bbb=1&amp;hb=1"/>
          <p:cNvSpPr/>
          <p:nvPr/>
        </p:nvSpPr>
        <p:spPr>
          <a:xfrm>
            <a:off x="539496" y="18636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中学生小融在商场买了一台学习机，使用一天后出现质量问题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维权的一般路径是(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8_1#85193febc.bracket?vaa=1&amp;vcp=1&amp;pid=81c339fab&amp;color=0,0,0&amp;vpa=19&amp;vtp=1&amp;vaab=1"/>
          <p:cNvSpPr/>
          <p:nvPr/>
        </p:nvSpPr>
        <p:spPr>
          <a:xfrm>
            <a:off x="3661315" y="24980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37_2#85193febc?vaa=1&amp;vcp=1&amp;pid=81c339fab&amp;color=0,0,0&amp;vtp=1&amp;vaab=1&amp;bbb=1&amp;hb=1"/>
          <p:cNvSpPr/>
          <p:nvPr/>
        </p:nvSpPr>
        <p:spPr>
          <a:xfrm>
            <a:off x="539496" y="31467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①向法院提起行政诉讼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②向法院提起民事诉讼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③请工商行政管理部门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调解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④与商场协商解决</a:t>
            </a:r>
            <a:endParaRPr lang="en-US" altLang="zh-CN" sz="2800" dirty="0"/>
          </a:p>
        </p:txBody>
      </p:sp>
      <p:sp>
        <p:nvSpPr>
          <p:cNvPr id="5" name="QC_6_BD.37_3#85193febc.choices?vaa=1&amp;vcp=1&amp;pid=81c339fab&amp;color=0,0,0&amp;vtp=1&amp;vaab=1&amp;bbb=1"/>
          <p:cNvSpPr/>
          <p:nvPr/>
        </p:nvSpPr>
        <p:spPr>
          <a:xfrm>
            <a:off x="539496" y="44158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.①→③→④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B.③→④→②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C.④→③→①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.④→③→②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1b7b27b5c?sp=1&amp;vaa=1&amp;vcp=1&amp;pid=81c339fab&amp;color=0,0,0&amp;mp=1&amp;vtp=1&amp;vaab=1&amp;bt=1&amp;bbb=1&amp;hb=1"/>
          <p:cNvSpPr/>
          <p:nvPr/>
        </p:nvSpPr>
        <p:spPr>
          <a:xfrm>
            <a:off x="539496" y="18573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在学校组织的法治宣传周活动中，小林同学计划以“依法履行义务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主题拍摄微视频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以下素材可以作为拍摄内容的是(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0_1#1b7b27b5c.bracket?vaa=1&amp;vcp=1&amp;pid=81c339fab&amp;color=0,0,0&amp;mp=1&amp;vpa=20&amp;vtp=1&amp;vaab=1"/>
          <p:cNvSpPr/>
          <p:nvPr/>
        </p:nvSpPr>
        <p:spPr>
          <a:xfrm>
            <a:off x="8639714" y="24917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9_2#1b7b27b5c?vaa=1&amp;vcp=1&amp;pid=81c339fab&amp;color=0,0,0&amp;vtp=1&amp;vaab=1&amp;bbb=1"/>
          <p:cNvSpPr/>
          <p:nvPr/>
        </p:nvSpPr>
        <p:spPr>
          <a:xfrm>
            <a:off x="539496" y="31403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①哥哥心系祖国，响应号召入伍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②邻居对税务部门工作提出建议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爸爸每次开车都遵守交通规则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④妈妈在学术杂志上发表论文</a:t>
            </a:r>
            <a:endParaRPr lang="en-US" altLang="zh-CN" sz="2800" dirty="0"/>
          </a:p>
        </p:txBody>
      </p:sp>
      <p:sp>
        <p:nvSpPr>
          <p:cNvPr id="5" name="QC_6_BD.39_3#1b7b27b5c.choices?vaa=1&amp;vcp=1&amp;pid=81c339fab&amp;color=0,0,0&amp;vtp=1&amp;vaab=1&amp;bbb=1"/>
          <p:cNvSpPr/>
          <p:nvPr/>
        </p:nvSpPr>
        <p:spPr>
          <a:xfrm>
            <a:off x="539496" y="44095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f3da4b330?sp=1&amp;vaa=1&amp;vcp=1&amp;pid=81c339fab&amp;color=0,0,0&amp;vtp=1&amp;vaab=1&amp;bt=1&amp;bbb=1&amp;hb=1"/>
          <p:cNvSpPr/>
          <p:nvPr/>
        </p:nvSpPr>
        <p:spPr>
          <a:xfrm>
            <a:off x="539496" y="12223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（2024·广西贺州·模拟）新修订的国旗法规定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：在公共场合故意以焚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、毁损、涂划、玷污、践踏等方式侮辱中华人民共和国国旗的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，依法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追究刑事责任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；情节较轻的，由公安机关处以十五日以下拘留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。这表明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2_1#f3da4b330.bracket?vaa=1&amp;vcp=1&amp;pid=81c339fab&amp;color=0,0,0&amp;vpa=21&amp;vtp=1&amp;vaab=1"/>
          <p:cNvSpPr/>
          <p:nvPr/>
        </p:nvSpPr>
        <p:spPr>
          <a:xfrm>
            <a:off x="816515" y="31521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1_2#f3da4b330?vaa=1&amp;vcp=1&amp;pid=81c339fab&amp;color=0,0,0&amp;vtp=1&amp;vaab=1&amp;bbb=1&amp;hb=1"/>
          <p:cNvSpPr/>
          <p:nvPr/>
        </p:nvSpPr>
        <p:spPr>
          <a:xfrm>
            <a:off x="539496" y="37937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①法律禁止做的坚决不做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②违反法定义务须承担责任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法律要求做的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必须去做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④侮辱国旗必承担刑事责任</a:t>
            </a:r>
            <a:endParaRPr lang="en-US" altLang="zh-CN" sz="2800" dirty="0"/>
          </a:p>
        </p:txBody>
      </p:sp>
      <p:sp>
        <p:nvSpPr>
          <p:cNvPr id="5" name="QC_6_BD.41_3#f3da4b330.choices?vaa=1&amp;vcp=1&amp;pid=81c339fab&amp;color=0,0,0&amp;vtp=1&amp;vaab=1&amp;bbb=1"/>
          <p:cNvSpPr/>
          <p:nvPr/>
        </p:nvSpPr>
        <p:spPr>
          <a:xfrm>
            <a:off x="539496" y="5062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86b9dc9?vcp=1&amp;pid=5ecb059af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43_1#f451500a1?sp=1&amp;vaa=1&amp;vcp=1&amp;pid=dd86b9dc9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中考新题型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）“观生活，微点评，明是非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”。下表中的微点评正确的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56" name="QC_6_BD.43_2#f451500a1?colgroup=2,16,10&amp;vaa=1&amp;vcp=1&amp;pid=dd86b9dc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795030"/>
              </p:ext>
            </p:extLst>
          </p:nvPr>
        </p:nvGraphicFramePr>
        <p:xfrm>
          <a:off x="539496" y="2604561"/>
          <a:ext cx="11073384" cy="2782000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1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微点评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某小区物业工作人员把业主的个人信息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发到居民网络交流群里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业主的隐私权受到侵犯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某培训机构未经小青允许将其照片用于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广告宣传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小青的荣誉权受到侵犯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QC_6_BD.45_1#f451500a1?colgroup=2,16,10&amp;vaa=1&amp;vcp=1&amp;pid=dd86b9dc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369440"/>
              </p:ext>
            </p:extLst>
          </p:nvPr>
        </p:nvGraphicFramePr>
        <p:xfrm>
          <a:off x="539496" y="1117135"/>
          <a:ext cx="11073384" cy="2296606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1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56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微点评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48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同学给小明取不雅绰号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小明的姓名权受到侵犯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855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李某诱骗王某将大笔资金转入李某的银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行账户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王某的财产权受到侵犯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C_6_BD.45_2#f451500a1.choices?vaa=1&amp;vcp=1&amp;pid=dd86b9dc9&amp;color=0,0,0&amp;vtp=1&amp;vaab=1&amp;bbb=1"/>
          <p:cNvSpPr/>
          <p:nvPr/>
        </p:nvSpPr>
        <p:spPr>
          <a:xfrm>
            <a:off x="539496" y="3542835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4" name="QC_6_AS.1_1#f451500a1?vaa=1&amp;vcp=1&amp;pid=dd86b9dc9&amp;color=0,0,0&amp;vtp=1&amp;vaab=1&amp;bbb=1&amp;hb=1"/>
          <p:cNvSpPr/>
          <p:nvPr/>
        </p:nvSpPr>
        <p:spPr>
          <a:xfrm>
            <a:off x="539496" y="4107667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某培训机构未经小青允许将其照片用于广告宣传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小青的肖像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权受到侵犯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同学给小明取不雅绰号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小明的名誉权受到侵犯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N.2_1#f451500a1?vaa=1&amp;vcp=1&amp;pid=dd86b9dc9&amp;color=0,0,0&amp;vtp=1&amp;vaab=1&amp;bbb=1"/>
          <p:cNvSpPr/>
          <p:nvPr/>
        </p:nvSpPr>
        <p:spPr>
          <a:xfrm>
            <a:off x="539496" y="5855759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2" name="QC_6_BD.45_1#f451500a1?colgroup=2,16,10&amp;vaa=1&amp;vcp=1&amp;pid=dd86b9dc9&amp;color=0,0,0&amp;mp=1&amp;vtp=1&amp;vaab=1&amp;bt=1&amp;bbb=1">
            <a:extLst>
              <a:ext uri="{FF2B5EF4-FFF2-40B4-BE49-F238E27FC236}">
                <a16:creationId xmlns:a16="http://schemas.microsoft.com/office/drawing/2014/main" id="{14F95240-4429-15EC-AC0C-C1ABCAEF6CA0}"/>
              </a:ext>
            </a:extLst>
          </p:cNvPr>
          <p:cNvSpPr txBox="1"/>
          <p:nvPr/>
        </p:nvSpPr>
        <p:spPr>
          <a:xfrm>
            <a:off x="10894735" y="468675"/>
            <a:ext cx="718145" cy="5261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4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8_1#ba5b39686?vaa=1&amp;vcp=1&amp;pid=dd86b9dc9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（2024·广西南宁·模拟）2024年3月18日，南宁市邕宁区举行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季新兵入伍批准暨欢送大会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。新兵们身着戎装、身披绶带、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胸戴红花，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个个精神抖擞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、目光坚定，对即将到来的军旅生活满怀信心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。新入伍的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年轻人履行的基本义务是(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9_1#ba5b39686.bracket?vaa=1&amp;vcp=1&amp;pid=dd86b9dc9&amp;color=0,0,0&amp;vpa=23&amp;vtp=1&amp;vaab=1"/>
          <p:cNvSpPr/>
          <p:nvPr/>
        </p:nvSpPr>
        <p:spPr>
          <a:xfrm>
            <a:off x="4728115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8_2#ba5b39686.choices?vaa=1&amp;vcp=1&amp;pid=dd86b9dc9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.依法服兵役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.依法纳税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C.维护国家利益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.遵守宪法和法律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0_1#7086a5d98?sp=1&amp;vaa=1&amp;vcp=1&amp;pid=dd86b9dc9&amp;color=0,0,0&amp;vtp=1&amp;vaab=1&amp;bt=1&amp;bbb=1"/>
          <p:cNvSpPr/>
          <p:nvPr/>
        </p:nvSpPr>
        <p:spPr>
          <a:xfrm>
            <a:off x="539496" y="12454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（2024·广西来宾·模拟）观察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图，解读正确的是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2_1#7086a5d98.bracket?vaa=1&amp;vcp=1&amp;pid=dd86b9dc9&amp;color=0,0,0&amp;vpa=24&amp;vtp=1&amp;vaab=1"/>
          <p:cNvSpPr/>
          <p:nvPr/>
        </p:nvSpPr>
        <p:spPr>
          <a:xfrm>
            <a:off x="8788939" y="1238441"/>
            <a:ext cx="49530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6_BD.50_2#7086a5d98?htil=1&amp;vaa=1&amp;vcp=1&amp;pid=dd86b9dc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7376" y="1318007"/>
            <a:ext cx="2407650" cy="2546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50_3#7086a5d98?htil=1&amp;vaa=1&amp;vcp=1&amp;pid=dd86b9dc9&amp;color=0,0,0&amp;vtp=1&amp;vaab=1&amp;bbb=1&amp;hb=1&amp;hs=1"/>
          <p:cNvSpPr/>
          <p:nvPr/>
        </p:nvSpPr>
        <p:spPr>
          <a:xfrm>
            <a:off x="539496" y="1881886"/>
            <a:ext cx="8439912" cy="182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①公民应该坚持权利和义务相统一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②权利与义务是一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，没有轻重之分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③享受了多少权利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，就应履行多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少义务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④不仅要增强权利意识，而且要增强义务观念</a:t>
            </a:r>
            <a:endParaRPr lang="en-US" altLang="zh-CN" sz="2800" dirty="0"/>
          </a:p>
        </p:txBody>
      </p:sp>
      <p:sp>
        <p:nvSpPr>
          <p:cNvPr id="6" name="QC_6_BD.50_4#7086a5d98.choices?vaa=1&amp;vcp=1&amp;pid=dd86b9dc9&amp;color=0,0,0&amp;vtp=1&amp;vaab=1&amp;bbb=1&amp;hs=1"/>
          <p:cNvSpPr/>
          <p:nvPr/>
        </p:nvSpPr>
        <p:spPr>
          <a:xfrm>
            <a:off x="539496" y="37708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6_AS.1_1#7086a5d98?vaa=1&amp;vcp=1&amp;pid=dd86b9dc9&amp;color=0,0,0&amp;vtp=1&amp;vaab=1&amp;bbb=1&amp;hb=1&amp;hs=1"/>
          <p:cNvSpPr/>
          <p:nvPr/>
        </p:nvSpPr>
        <p:spPr>
          <a:xfrm>
            <a:off x="539496" y="4406265"/>
            <a:ext cx="11109960" cy="1188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权利和义务具有一致性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但不一样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坚持权利和义务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相统一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但不能将享有权利作为履行义务的前提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cc52f197?vcp=1&amp;pid=5ecb059af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54_1#d6bd00c7b?vaa=1&amp;vcp=1&amp;pid=5cc52f197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2024年全国助残日的主题为“科技助残，共享美好生活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”。中国残联相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关负责人介绍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，2023年，各地开展农村困难残疾人实用技术培训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万人次残疾人赋能。全国3219个残疾人就业帮扶基地共安置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4万残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疾人就业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这体现了我国公民享有宪法规定的(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55_1#d6bd00c7b.bracket?vaa=1&amp;vcp=1&amp;pid=5cc52f197&amp;color=0,0,0&amp;vpa=25&amp;vtp=1&amp;vaab=1"/>
          <p:cNvSpPr/>
          <p:nvPr/>
        </p:nvSpPr>
        <p:spPr>
          <a:xfrm>
            <a:off x="7928514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54_2#d6bd00c7b.choices?vaa=1&amp;vcp=1&amp;pid=5cc52f197&amp;color=0,0,0&amp;vtp=1&amp;vaab=1&amp;bbb=1"/>
          <p:cNvSpPr/>
          <p:nvPr/>
        </p:nvSpPr>
        <p:spPr>
          <a:xfrm>
            <a:off x="539496" y="38312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.财产权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B.劳动权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C.政治权利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.物质帮助权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e21296b?sp=1&amp;vcp=1&amp;pid=a76725400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一、公民权利</a:t>
            </a:r>
            <a:endParaRPr lang="en-US" altLang="zh-CN" sz="3200" dirty="0"/>
          </a:p>
        </p:txBody>
      </p:sp>
      <p:sp>
        <p:nvSpPr>
          <p:cNvPr id="3" name="P_6_BD#3f4ede8e1?sp=1&amp;vcp=1&amp;pid=ece21296b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.我国公民享有的基本权利有哪些?</a:t>
            </a:r>
            <a:endParaRPr lang="en-US" altLang="zh-CN" sz="2800" dirty="0"/>
          </a:p>
        </p:txBody>
      </p:sp>
      <p:graphicFrame>
        <p:nvGraphicFramePr>
          <p:cNvPr id="7" name="P_6_BD#3f4ede8e1?colgroup=3,3,22&amp;vcp=1&amp;pid=ece21296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647993"/>
              </p:ext>
            </p:extLst>
          </p:nvPr>
        </p:nvGraphicFramePr>
        <p:xfrm>
          <a:off x="539496" y="1961941"/>
          <a:ext cx="11148048" cy="3363660"/>
        </p:xfrm>
        <a:graphic>
          <a:graphicData uri="http://schemas.openxmlformats.org/drawingml/2006/table">
            <a:tbl>
              <a:tblPr/>
              <a:tblGrid>
                <a:gridCol w="16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3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①选举权和被选举权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②言论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示威的自由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③监督权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①人身自由不受侵犯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②人格尊严不受侵犯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宅不受侵犯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④通信自由和通信秘密受法律保护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①财产权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②劳动权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③物质帮助权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5417867ce?sp=1&amp;vaa=1&amp;vcp=1&amp;pid=5cc52f197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暑假期间，小敏一家人外出旅游。出发前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，妈妈到派出所更换即将过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期的身份证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；行车途中，爸爸主动礼让行人；景区内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，小敏劝阻弟弟不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要乱涂乱画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下列判断正确的是(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56_2#5417867ce?vaa=1&amp;vcp=1&amp;pid=5cc52f197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①妈妈能够自觉履行义务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②爸爸维护了他人的人格尊严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③小敏具有较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强的法律意识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④弟弟的行为受到法律的保护</a:t>
            </a:r>
            <a:endParaRPr lang="en-US" altLang="zh-CN" sz="2800" dirty="0"/>
          </a:p>
        </p:txBody>
      </p:sp>
      <p:sp>
        <p:nvSpPr>
          <p:cNvPr id="5" name="QC_6_BD.56_3#5417867ce.choices?vaa=1&amp;vcp=1&amp;pid=5cc52f197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5417867ce?vaa=1&amp;vcp=1&amp;pid=5cc52f197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妈妈到派出所更换即将过期的身份证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体现了遵守法律的义务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爸爸主动礼让行人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维护的是行人的生命安全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而非人格尊严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小敏劝阻弟弟不要乱涂乱画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说明小敏具有较强的法律意识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弟弟乱涂乱画的行为是不文明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不合法的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不是受到法律保护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5417867ce?vaa=1&amp;vcp=1&amp;pid=5cc52f197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0_1#49c6440c0?sp=1&amp;vaa=1&amp;vcp=1&amp;pid=5cc52f197&amp;color=0,0,0&amp;vtp=1&amp;vaab=1&amp;bt=1&amp;bbb=1"/>
          <p:cNvSpPr/>
          <p:nvPr/>
        </p:nvSpPr>
        <p:spPr>
          <a:xfrm>
            <a:off x="539496" y="12280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观察下图，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62_1#49c6440c0.bracket?vaa=1&amp;vcp=1&amp;pid=5cc52f197&amp;color=0,0,0&amp;vpa=27&amp;vtp=1&amp;vaab=1"/>
          <p:cNvSpPr/>
          <p:nvPr/>
        </p:nvSpPr>
        <p:spPr>
          <a:xfrm>
            <a:off x="5172615" y="12147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60_2#49c6440c0?htil=2&amp;vaa=1&amp;vcp=1&amp;pid=5cc52f19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7425" y="1847627"/>
            <a:ext cx="2318995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60_3#49c6440c0?htil=2&amp;vaa=1&amp;vcp=1&amp;pid=5cc52f197&amp;color=0,0,0&amp;vtp=1&amp;vaab=1&amp;bbb=1&amp;hb=1&amp;hs=1"/>
          <p:cNvSpPr/>
          <p:nvPr/>
        </p:nvSpPr>
        <p:spPr>
          <a:xfrm>
            <a:off x="539496" y="1860327"/>
            <a:ext cx="845820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①公民义务的履行具有自愿性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②公民的权利与义务相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互依存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、相互促进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③公民既是合法权利的享有者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是法定义务的承担者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权利的实现需要义务的履行，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义务的履行促进权利的实现</a:t>
            </a:r>
            <a:endParaRPr lang="en-US" altLang="zh-CN" sz="2800" dirty="0"/>
          </a:p>
        </p:txBody>
      </p:sp>
      <p:sp>
        <p:nvSpPr>
          <p:cNvPr id="6" name="QC_6_BD.60_4#49c6440c0.choices?vaa=1&amp;vcp=1&amp;pid=5cc52f197&amp;color=0,0,0&amp;vtp=1&amp;vaab=1&amp;bbb=1&amp;hs=1"/>
          <p:cNvSpPr/>
          <p:nvPr/>
        </p:nvSpPr>
        <p:spPr>
          <a:xfrm>
            <a:off x="539496" y="44128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7" name="QC_6_AS.1_1#49c6440c0?vaa=1&amp;vcp=1&amp;pid=5cc52f197&amp;color=0,0,0&amp;vtp=1&amp;vaab=1&amp;bbb=1&amp;hs=1"/>
          <p:cNvSpPr/>
          <p:nvPr/>
        </p:nvSpPr>
        <p:spPr>
          <a:xfrm>
            <a:off x="539496" y="50362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公民的法定义务具有强制性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4_1#9762b2a67?sp=1&amp;vaa=1&amp;vcp=1&amp;pid=5cc52f197&amp;color=0,0,0&amp;vtp=1&amp;vaab=1&amp;bt=1&amp;bbb=1&amp;hb=1"/>
          <p:cNvSpPr/>
          <p:nvPr/>
        </p:nvSpPr>
        <p:spPr>
          <a:xfrm>
            <a:off x="539496" y="7330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（2024·广西河池·模拟）【权利义务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关乎你我】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大数据撞开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智慧政府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的大门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各级政府开展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网上评议政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64_2#9762b2a67?vaa=1&amp;vcp=1&amp;pid=5cc52f1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304" y="2710688"/>
            <a:ext cx="5038344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5_1#c3e044542?vaa=1&amp;vcp=1&amp;pid=9762b2a67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（1）图中的市民在网上评议政府，行使了什么权利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？市民在网上评议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政府有什么现实意义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O_7_AN.1_1#c3e044542?vaa=1&amp;vcp=1&amp;pid=9762b2a67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①监督权。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②公民行使监督权能够促进国家机关和国家工作人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员依法行使权力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，全心全意为人民服务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；有利于提高公民参政议政的热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，激发公民关心国家大事的主人翁热情；等等。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3BDE0A1-6A97-D79B-D766-A7FAE16440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054034"/>
            <a:ext cx="6019800" cy="2952219"/>
          </a:xfrm>
          <a:prstGeom prst="rect">
            <a:avLst/>
          </a:prstGeom>
        </p:spPr>
      </p:pic>
      <p:sp>
        <p:nvSpPr>
          <p:cNvPr id="2" name="P_7_BD#0de47c6eb?vcp=1&amp;pid=9762b2a67&amp;color=0,0,0&amp;mp=1&amp;vtp=1&amp;vaab=1&amp;bt=1&amp;bbb=1&amp;hb=1"/>
          <p:cNvSpPr/>
          <p:nvPr/>
        </p:nvSpPr>
        <p:spPr>
          <a:xfrm>
            <a:off x="539496" y="5829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作为公民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我们享有宪法规定的基本权利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也应依法履行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宪法规定的基本义务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BD.67_2#6bb942a3e?htil=3&amp;sp=1&amp;vaa=1&amp;vcp=1&amp;pid=9762b2a67&amp;color=0,0,0&amp;vtp=1&amp;vaab=1&amp;bbb=1&amp;hb=1&amp;hs=1"/>
          <p:cNvSpPr/>
          <p:nvPr/>
        </p:nvSpPr>
        <p:spPr>
          <a:xfrm>
            <a:off x="539496" y="1865949"/>
            <a:ext cx="5760720" cy="1353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（2）请参照图示，补充①②③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处的相应内容（每处写出一项即可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一句话概括材料二反映的信息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1_1#6bb942a3e?vaa=1&amp;vcp=1&amp;pid=9762b2a67&amp;color=0,0,0&amp;vtp=1&amp;vaab=1&amp;bbb=1&amp;hb=1&amp;hs=1"/>
          <p:cNvSpPr/>
          <p:nvPr/>
        </p:nvSpPr>
        <p:spPr>
          <a:xfrm>
            <a:off x="539496" y="34290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监督权、人身自由权等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依法服兵役、维护国家利益等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受教育、劳动等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概括：公民的权利和义务相统一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5861f7a87?vcp=1&amp;pid=9762b2a67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业主张某发现停在自家车位的车被剐蹭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怀疑是相邻车位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的业主陈某所为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但陈某不承认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张某也没有有力的证据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为了避免自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己的车再被剐蹭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张某在自家车位内安装了几根防撞柱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防撞柱影响了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陈某上下车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陈某不满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在小区业主群里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二人进行沟通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其他业主也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发表了自己的看法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" name="P_7_BD#5861f7a87?colgroup=3,26&amp;vcp=1&amp;pid=9762b2a6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310197"/>
              </p:ext>
            </p:extLst>
          </p:nvPr>
        </p:nvGraphicFramePr>
        <p:xfrm>
          <a:off x="539496" y="1186560"/>
          <a:ext cx="11073384" cy="4484880"/>
        </p:xfrm>
        <a:graphic>
          <a:graphicData uri="http://schemas.openxmlformats.org/drawingml/2006/table">
            <a:tbl>
              <a:tblPr/>
              <a:tblGrid>
                <a:gridCol w="12512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2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陈某</a:t>
                      </a:r>
                      <a:endParaRPr lang="en-US" altLang="zh-CN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你装了这么多防撞柱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我车门打不开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你不拆的话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我就报警了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张某</a:t>
                      </a:r>
                      <a:endParaRPr lang="en-US" altLang="zh-CN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你别恶人先告状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你刮了我的车还不承认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我才出此下策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防撞柱装在我家车位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又没装在你家车位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你管不着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业主甲</a:t>
                      </a:r>
                      <a:endParaRPr lang="en-US" altLang="zh-CN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私家车位产权属于个人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业主可以自由处置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在自家车位安装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防撞柱是合法的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别人无权干涉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业主乙</a:t>
                      </a:r>
                      <a:endParaRPr lang="en-US" altLang="zh-CN" sz="1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远亲不如近邻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邻居之间的矛盾要友好协商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有权也不能任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P_7_BD#5861f7a87?colgroup=30&amp;vcp=1&amp;pid=9762b2a6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263138"/>
              </p:ext>
            </p:extLst>
          </p:nvPr>
        </p:nvGraphicFramePr>
        <p:xfrm>
          <a:off x="539496" y="2098516"/>
          <a:ext cx="11112682" cy="3365564"/>
        </p:xfrm>
        <a:graphic>
          <a:graphicData uri="http://schemas.openxmlformats.org/drawingml/2006/table">
            <a:tbl>
              <a:tblPr/>
              <a:tblGrid>
                <a:gridCol w="11015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64"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法律链接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中华人民共和国民法典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第二百四十条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所有权人对自己的不动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产或者动产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依法享有占有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收益和处分的权利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中华人民共和国民法典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第二百八十八条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不动产的相邻权利人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应当按照有利生产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方便生活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团结互助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公平合理的原则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正确处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理相邻关系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5861f7a87?colgroup=30&amp;vcp=1&amp;pid=9762b2a67&amp;color=0,0,0&amp;vtp=1&amp;vaab=1&amp;bt=1&amp;bbb=1">
            <a:extLst>
              <a:ext uri="{FF2B5EF4-FFF2-40B4-BE49-F238E27FC236}">
                <a16:creationId xmlns:a16="http://schemas.microsoft.com/office/drawing/2014/main" id="{A0942689-CC32-AC65-7B0B-EC602E1CEF09}"/>
              </a:ext>
            </a:extLst>
          </p:cNvPr>
          <p:cNvSpPr txBox="1"/>
          <p:nvPr/>
        </p:nvSpPr>
        <p:spPr>
          <a:xfrm>
            <a:off x="10934033" y="13901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9_1#8aafad960?vaa=1&amp;vcp=1&amp;pid=9762b2a67&amp;color=0,0,0&amp;mp=1&amp;vtp=1&amp;vaab=1&amp;bt=1&amp;bbb=1"/>
          <p:cNvSpPr/>
          <p:nvPr/>
        </p:nvSpPr>
        <p:spPr>
          <a:xfrm>
            <a:off x="539496" y="12247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（3）请从依法行使权利的角度，谈谈你对此事的看法。</a:t>
            </a:r>
            <a:endParaRPr lang="en-US" altLang="zh-CN" sz="2800" dirty="0"/>
          </a:p>
        </p:txBody>
      </p:sp>
      <p:sp>
        <p:nvSpPr>
          <p:cNvPr id="3" name="QO_7_AN.1_1#8aafad960?vaa=1&amp;vcp=1&amp;pid=9762b2a67&amp;color=0,0,0&amp;vtp=1&amp;vaab=1&amp;bbb=1&amp;hb=1"/>
          <p:cNvSpPr/>
          <p:nvPr/>
        </p:nvSpPr>
        <p:spPr>
          <a:xfrm>
            <a:off x="539496" y="185248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①行使权利有界限，公民行使权利不能超越它本身的界限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能滥用权利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。②公民在行使自由和权利的时候，不得损害国家的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、集体的利益和其他公民的合法的自由和权利。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③公民行使权利应依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照法定程序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，按照规定的活动方式、步骤和过程进行。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④公民权利受到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侵害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，要依照法定程序维护权利，维护权利的方式包括和解、调解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、诉讼等。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6_BD#3f4ede8e1?colgroup=3,3,22&amp;vcp=1&amp;pid=ece21296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19370"/>
              </p:ext>
            </p:extLst>
          </p:nvPr>
        </p:nvGraphicFramePr>
        <p:xfrm>
          <a:off x="539496" y="2660078"/>
          <a:ext cx="11148048" cy="2242440"/>
        </p:xfrm>
        <a:graphic>
          <a:graphicData uri="http://schemas.openxmlformats.org/drawingml/2006/table">
            <a:tbl>
              <a:tblPr/>
              <a:tblGrid>
                <a:gridCol w="16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3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基本权利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文化教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育权利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①受教育权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②文化权利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平等权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宗教信仰自由等权利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妇女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儿童和残疾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人等特定人群的权利受到宪法和法律的特殊保障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f4ede8e1?colgroup=3,3,22&amp;vcp=1&amp;pid=ece21296b&amp;color=0,0,0&amp;mp=1&amp;vtp=1&amp;vaab=1&amp;bt=1&amp;bbb=1">
            <a:extLst>
              <a:ext uri="{FF2B5EF4-FFF2-40B4-BE49-F238E27FC236}">
                <a16:creationId xmlns:a16="http://schemas.microsoft.com/office/drawing/2014/main" id="{AF55638A-1CCF-A40F-3CBD-88820956F2D6}"/>
              </a:ext>
            </a:extLst>
          </p:cNvPr>
          <p:cNvSpPr txBox="1"/>
          <p:nvPr/>
        </p:nvSpPr>
        <p:spPr>
          <a:xfrm>
            <a:off x="1090387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f4ede8e1?sp=1&amp;vcp=1&amp;pid=ece21296b&amp;color=0,0,0&amp;vtp=1&amp;vaab=1&amp;bt=1&amp;bbb=1"/>
          <p:cNvSpPr/>
          <p:nvPr/>
        </p:nvSpPr>
        <p:spPr>
          <a:xfrm>
            <a:off x="539496" y="1115504"/>
            <a:ext cx="1146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.我国公民的政治权利主要有哪些？依法行使政治权利有什么意义？</a:t>
            </a:r>
            <a:endParaRPr lang="en-US" altLang="zh-CN" sz="2800" dirty="0"/>
          </a:p>
        </p:txBody>
      </p:sp>
      <p:graphicFrame>
        <p:nvGraphicFramePr>
          <p:cNvPr id="9" name="P_6_BD#3f4ede8e1?colgroup=2,3,23&amp;vcp=1&amp;pid=ece21296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410411"/>
              </p:ext>
            </p:extLst>
          </p:nvPr>
        </p:nvGraphicFramePr>
        <p:xfrm>
          <a:off x="539496" y="1797113"/>
          <a:ext cx="11073384" cy="3932048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1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108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选举权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和被选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满足条件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年龄方面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：我国年满十八周岁的公民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不分民族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职业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家庭出身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宗教信仰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教育程度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产状况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居住期限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都有选举权和被选举权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其他条件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：依照法律被剥夺政治权利的人除外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：是公民的一项基本政治权利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行使这项权利是公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民参与管理国家和管理社会的基础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6_BD#3f4ede8e1?colgroup=2,3,23&amp;vcp=1&amp;pid=ece21296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041064"/>
              </p:ext>
            </p:extLst>
          </p:nvPr>
        </p:nvGraphicFramePr>
        <p:xfrm>
          <a:off x="539496" y="1162589"/>
          <a:ext cx="11105784" cy="5027868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1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言论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：我国公民享有言论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示威的自由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：有助于公民参与国家政治生活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充分表达自己的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监督权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：我国公民对于任何国家机关和国家工作人员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提出批评和建议的权利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对于任何国家机关和国家工作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人员的违法失职行为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有向有关国家机关提出申诉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告或者检举的权利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但是不得捏造或者歪曲事实进行诬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告陷害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f4ede8e1?colgroup=2,3,23&amp;vcp=1&amp;pid=ece21296b&amp;color=0,0,0&amp;mp=1&amp;vtp=1&amp;vaab=1&amp;bt=1&amp;bbb=1">
            <a:extLst>
              <a:ext uri="{FF2B5EF4-FFF2-40B4-BE49-F238E27FC236}">
                <a16:creationId xmlns:a16="http://schemas.microsoft.com/office/drawing/2014/main" id="{8E767CE7-F02D-CCC1-524A-DCF87F599356}"/>
              </a:ext>
            </a:extLst>
          </p:cNvPr>
          <p:cNvSpPr txBox="1"/>
          <p:nvPr/>
        </p:nvSpPr>
        <p:spPr>
          <a:xfrm>
            <a:off x="10894735" y="45418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2533</Words>
  <Application>Microsoft Office PowerPoint</Application>
  <PresentationFormat>宽屏</PresentationFormat>
  <Paragraphs>640</Paragraphs>
  <Slides>69</Slides>
  <Notes>69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8" baseType="lpstr">
      <vt:lpstr>Arial (正文)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夕 韩</cp:lastModifiedBy>
  <cp:revision>6</cp:revision>
  <dcterms:created xsi:type="dcterms:W3CDTF">2024-11-29T13:00:37Z</dcterms:created>
  <dcterms:modified xsi:type="dcterms:W3CDTF">2025-07-24T08:15:42Z</dcterms:modified>
  <cp:category/>
  <cp:contentStatus/>
</cp:coreProperties>
</file>