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875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70840E6-BDF1-EFDD-8FC6-FE55179BEFE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8CBBDB-2797-4932-B2DF-A4B6FA1FB2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a1f223c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27642F-920F-4362-99C8-0DB991C4AD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备考练习2 词语、成语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5_1#c1d60edf3?sp=1&amp;vaa=1&amp;vcp=1&amp;pid=0a4632aed&amp;color=0,0,0&amp;vtp=1&amp;vaab=1&amp;bt=1&amp;bbb=1&amp;hb=1"/>
          <p:cNvSpPr/>
          <p:nvPr/>
        </p:nvSpPr>
        <p:spPr>
          <a:xfrm>
            <a:off x="539496" y="617348"/>
            <a:ext cx="11109960" cy="393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（2024·四川广安·中考）下列情境中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，加点成语使用不恰当的一项是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新征程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新使命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新业绩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广安市文旅事业蓬勃发展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得了令人瞩目的成绩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华蓥山青峰绵延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奇石嶙峋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登临绝顶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令人心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旷神怡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天意谷洞中天河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悬泉飞瀑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巧夺天工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令人叹为观止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小平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故里兰白菊黄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松青柏翠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静穆庄严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令人肃然起敬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中外游客络绎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广安人民倍感骄傲和自豪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</p:txBody>
      </p:sp>
      <p:sp>
        <p:nvSpPr>
          <p:cNvPr id="3" name="QC_3_AN.17_1#c1d60edf3.bracket?vaa=1&amp;vcp=1&amp;pid=0a4632aed&amp;color=0,0,0&amp;vpa=6&amp;vtp=1&amp;vaab=1"/>
          <p:cNvSpPr/>
          <p:nvPr/>
        </p:nvSpPr>
        <p:spPr>
          <a:xfrm>
            <a:off x="816515" y="1197103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15_2#c1d60edf3.choices?vaa=1&amp;vcp=1&amp;pid=0a4632aed&amp;color=0,0,0&amp;vtp=1&amp;vaab=1&amp;bbb=1"/>
          <p:cNvSpPr/>
          <p:nvPr/>
        </p:nvSpPr>
        <p:spPr>
          <a:xfrm>
            <a:off x="539496" y="4582541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.心旷神怡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B.巧夺天工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C.叹为观止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.络绎不绝</a:t>
            </a:r>
            <a:endParaRPr lang="en-US" altLang="zh-CN" sz="2800" dirty="0"/>
          </a:p>
        </p:txBody>
      </p:sp>
      <p:sp>
        <p:nvSpPr>
          <p:cNvPr id="5" name="QC_3_AS.1_1#c1d60edf3?vaa=1&amp;vcp=1&amp;pid=0a4632aed&amp;color=0,0,0&amp;vtp=1&amp;vaab=1&amp;bbb=1&amp;hb=1"/>
          <p:cNvSpPr/>
          <p:nvPr/>
        </p:nvSpPr>
        <p:spPr>
          <a:xfrm>
            <a:off x="539496" y="515194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（巧夺天工：形容精巧的人工胜过天然，形容技艺极其精巧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。不能用来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形容自然景致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3_BD.15_1#c1d60edf3?sp=1&amp;vaa=1&amp;vcp=1&amp;pid=0a4632aed&amp;color=0,0,0&amp;vtp=1&amp;vaab=1&amp;bt=1&amp;bbb=1&amp;hb=1&amp;zzd= 5">
            <a:extLst>
              <a:ext uri="{FF2B5EF4-FFF2-40B4-BE49-F238E27FC236}">
                <a16:creationId xmlns:a16="http://schemas.microsoft.com/office/drawing/2014/main" id="{879B5E9B-B9BF-B8FA-77D5-A4BBA5C111ED}"/>
              </a:ext>
            </a:extLst>
          </p:cNvPr>
          <p:cNvSpPr/>
          <p:nvPr/>
        </p:nvSpPr>
        <p:spPr>
          <a:xfrm>
            <a:off x="11366278" y="2865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3_BD.15_1#c1d60edf3?sp=1&amp;vaa=1&amp;vcp=1&amp;pid=0a4632aed&amp;color=0,0,0&amp;vtp=1&amp;vaab=1&amp;bt=1&amp;bbb=1&amp;hb=1&amp;zzd= 5">
            <a:extLst>
              <a:ext uri="{FF2B5EF4-FFF2-40B4-BE49-F238E27FC236}">
                <a16:creationId xmlns:a16="http://schemas.microsoft.com/office/drawing/2014/main" id="{39E89CAB-DD55-FDB4-E5AD-B57D9F8AB982}"/>
              </a:ext>
            </a:extLst>
          </p:cNvPr>
          <p:cNvSpPr/>
          <p:nvPr/>
        </p:nvSpPr>
        <p:spPr>
          <a:xfrm>
            <a:off x="6982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3_BD.15_1#c1d60edf3?sp=1&amp;vaa=1&amp;vcp=1&amp;pid=0a4632aed&amp;color=0,0,0&amp;vtp=1&amp;vaab=1&amp;bt=1&amp;bbb=1&amp;hb=1&amp;zzd= 5">
            <a:extLst>
              <a:ext uri="{FF2B5EF4-FFF2-40B4-BE49-F238E27FC236}">
                <a16:creationId xmlns:a16="http://schemas.microsoft.com/office/drawing/2014/main" id="{DED71063-2377-703A-96CE-B9511AB3C006}"/>
              </a:ext>
            </a:extLst>
          </p:cNvPr>
          <p:cNvSpPr/>
          <p:nvPr/>
        </p:nvSpPr>
        <p:spPr>
          <a:xfrm>
            <a:off x="10538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3_BD.15_1#c1d60edf3?sp=1&amp;vaa=1&amp;vcp=1&amp;pid=0a4632aed&amp;color=0,0,0&amp;vtp=1&amp;vaab=1&amp;bt=1&amp;bbb=1&amp;hb=1&amp;zzd= 5">
            <a:extLst>
              <a:ext uri="{FF2B5EF4-FFF2-40B4-BE49-F238E27FC236}">
                <a16:creationId xmlns:a16="http://schemas.microsoft.com/office/drawing/2014/main" id="{7CE7E2DB-7F12-A3CC-9F72-E34728FC3A18}"/>
              </a:ext>
            </a:extLst>
          </p:cNvPr>
          <p:cNvSpPr/>
          <p:nvPr/>
        </p:nvSpPr>
        <p:spPr>
          <a:xfrm>
            <a:off x="14094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07126D36-1483-C758-4B3D-5B7F75078ADA}"/>
              </a:ext>
            </a:extLst>
          </p:cNvPr>
          <p:cNvSpPr/>
          <p:nvPr/>
        </p:nvSpPr>
        <p:spPr>
          <a:xfrm>
            <a:off x="67434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FF2E1608-B628-4AE6-0AE6-8737D82335FE}"/>
              </a:ext>
            </a:extLst>
          </p:cNvPr>
          <p:cNvSpPr/>
          <p:nvPr/>
        </p:nvSpPr>
        <p:spPr>
          <a:xfrm>
            <a:off x="70990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FD9E9C67-0343-3153-2819-11AB4BDF95C7}"/>
              </a:ext>
            </a:extLst>
          </p:cNvPr>
          <p:cNvSpPr/>
          <p:nvPr/>
        </p:nvSpPr>
        <p:spPr>
          <a:xfrm>
            <a:off x="74546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B0C7B2DA-D1B8-DCC8-96AA-94E85FCA9350}"/>
              </a:ext>
            </a:extLst>
          </p:cNvPr>
          <p:cNvSpPr/>
          <p:nvPr/>
        </p:nvSpPr>
        <p:spPr>
          <a:xfrm>
            <a:off x="78102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9CC0AA5C-2E35-A404-9BC6-35CE8847326F}"/>
              </a:ext>
            </a:extLst>
          </p:cNvPr>
          <p:cNvSpPr/>
          <p:nvPr/>
        </p:nvSpPr>
        <p:spPr>
          <a:xfrm>
            <a:off x="92326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D701D946-487C-CA84-DA7E-0B49DEEA8585}"/>
              </a:ext>
            </a:extLst>
          </p:cNvPr>
          <p:cNvSpPr/>
          <p:nvPr/>
        </p:nvSpPr>
        <p:spPr>
          <a:xfrm>
            <a:off x="95882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0EEE3273-9C1C-ED37-E4AB-890714B39D89}"/>
              </a:ext>
            </a:extLst>
          </p:cNvPr>
          <p:cNvSpPr/>
          <p:nvPr/>
        </p:nvSpPr>
        <p:spPr>
          <a:xfrm>
            <a:off x="99438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3_BD.15_1#c1d60edf3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C85BE8C2-BFE5-EEA0-6746-96B923A070D6}"/>
              </a:ext>
            </a:extLst>
          </p:cNvPr>
          <p:cNvSpPr/>
          <p:nvPr/>
        </p:nvSpPr>
        <p:spPr>
          <a:xfrm>
            <a:off x="102994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3_BD.15_1#c1d60edf3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9AE7877E-D8DA-13B4-1072-8D55042494F9}"/>
              </a:ext>
            </a:extLst>
          </p:cNvPr>
          <p:cNvSpPr/>
          <p:nvPr/>
        </p:nvSpPr>
        <p:spPr>
          <a:xfrm>
            <a:off x="110106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C_3_BD.15_1#c1d60edf3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40BECC01-E4F4-BEC6-392D-BB6487E5CDFF}"/>
              </a:ext>
            </a:extLst>
          </p:cNvPr>
          <p:cNvSpPr/>
          <p:nvPr/>
        </p:nvSpPr>
        <p:spPr>
          <a:xfrm>
            <a:off x="113662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3_BD.15_1#c1d60edf3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6EF5BCE8-5173-0632-1AC6-A8CFBE8B0052}"/>
              </a:ext>
            </a:extLst>
          </p:cNvPr>
          <p:cNvSpPr/>
          <p:nvPr/>
        </p:nvSpPr>
        <p:spPr>
          <a:xfrm>
            <a:off x="698278" y="4514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3_BD.15_1#c1d60edf3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8E87C07B-062F-2D8E-FE00-AC1DACBA4F1D}"/>
              </a:ext>
            </a:extLst>
          </p:cNvPr>
          <p:cNvSpPr/>
          <p:nvPr/>
        </p:nvSpPr>
        <p:spPr>
          <a:xfrm>
            <a:off x="1053878" y="4514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9_1#c992c1ead?sp=1&amp;vaa=1&amp;vcp=1&amp;pid=0a4632aed&amp;color=0,0,0&amp;vtp=1&amp;vaab=1&amp;bt=1&amp;bbb=1&amp;hb=1"/>
          <p:cNvSpPr/>
          <p:nvPr/>
        </p:nvSpPr>
        <p:spPr>
          <a:xfrm>
            <a:off x="539496" y="617348"/>
            <a:ext cx="11109960" cy="393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（2024·四川眉山·中考）下列语段中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，加点成语使用不正确的一项是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人民创造历史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劳动开创未来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新时代为劳动者提供了海阔天空的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人生舞台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如今普通的劳动者也能登上国家科技领奖台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甚至可以身披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国旗锋芒毕露地问鼎世界技工最高奖项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广大劳动者脚踏实地走创新引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科技报国之路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他们任劳任怨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精益求精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匠心匠魂焕发光芒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强国建设汇聚坚实的人才力量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3_AN.21_1#c992c1ead.bracket?vaa=1&amp;vcp=1&amp;pid=0a4632aed&amp;color=0,0,0&amp;vpa=7&amp;vtp=1&amp;vaab=1"/>
          <p:cNvSpPr/>
          <p:nvPr/>
        </p:nvSpPr>
        <p:spPr>
          <a:xfrm>
            <a:off x="816515" y="1197103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19_2#c992c1ead.choices?vaa=1&amp;vcp=1&amp;pid=0a4632aed&amp;color=0,0,0&amp;vtp=1&amp;vaab=1&amp;bbb=1"/>
          <p:cNvSpPr/>
          <p:nvPr/>
        </p:nvSpPr>
        <p:spPr>
          <a:xfrm>
            <a:off x="539496" y="4582541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.海阔天空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B.锋芒毕露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C.脚踏实地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.任劳任怨</a:t>
            </a:r>
            <a:endParaRPr lang="en-US" altLang="zh-CN" sz="2800" dirty="0"/>
          </a:p>
        </p:txBody>
      </p:sp>
      <p:sp>
        <p:nvSpPr>
          <p:cNvPr id="5" name="QC_3_AS.1_1#c992c1ead?vaa=1&amp;vcp=1&amp;pid=0a4632aed&amp;color=0,0,0&amp;vtp=1&amp;vaab=1&amp;bbb=1&amp;hb=1"/>
          <p:cNvSpPr/>
          <p:nvPr/>
        </p:nvSpPr>
        <p:spPr>
          <a:xfrm>
            <a:off x="539496" y="515194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锋芒毕露：锐气和才华全都表现出来。语段中指普通劳动者问鼎世界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技工最高奖项，是褒义，故与语境不符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3_BD.19_1#c992c1ead?sp=1&amp;vaa=1&amp;vcp=1&amp;pid=0a4632aed&amp;color=0,0,0&amp;vtp=1&amp;vaab=1&amp;bt=1&amp;bbb=1&amp;hb=1&amp;zzd= 4">
            <a:extLst>
              <a:ext uri="{FF2B5EF4-FFF2-40B4-BE49-F238E27FC236}">
                <a16:creationId xmlns:a16="http://schemas.microsoft.com/office/drawing/2014/main" id="{2D89E1E9-4E54-9C37-7107-7A6B1D5602C6}"/>
              </a:ext>
            </a:extLst>
          </p:cNvPr>
          <p:cNvSpPr/>
          <p:nvPr/>
        </p:nvSpPr>
        <p:spPr>
          <a:xfrm>
            <a:off x="9943878" y="2293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3_BD.19_1#c992c1ead?sp=1&amp;vaa=1&amp;vcp=1&amp;pid=0a4632aed&amp;color=0,0,0&amp;vtp=1&amp;vaab=1&amp;bt=1&amp;bbb=1&amp;hb=1&amp;zzd= 4">
            <a:extLst>
              <a:ext uri="{FF2B5EF4-FFF2-40B4-BE49-F238E27FC236}">
                <a16:creationId xmlns:a16="http://schemas.microsoft.com/office/drawing/2014/main" id="{1DB03557-D425-063F-75C9-9860D30E5FE9}"/>
              </a:ext>
            </a:extLst>
          </p:cNvPr>
          <p:cNvSpPr/>
          <p:nvPr/>
        </p:nvSpPr>
        <p:spPr>
          <a:xfrm>
            <a:off x="10299478" y="2293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3_BD.19_1#c992c1ead?sp=1&amp;vaa=1&amp;vcp=1&amp;pid=0a4632aed&amp;color=0,0,0&amp;vtp=1&amp;vaab=1&amp;bt=1&amp;bbb=1&amp;hb=1&amp;zzd= 4">
            <a:extLst>
              <a:ext uri="{FF2B5EF4-FFF2-40B4-BE49-F238E27FC236}">
                <a16:creationId xmlns:a16="http://schemas.microsoft.com/office/drawing/2014/main" id="{D6EB3F77-5BC7-9EED-8233-B24990E61D97}"/>
              </a:ext>
            </a:extLst>
          </p:cNvPr>
          <p:cNvSpPr/>
          <p:nvPr/>
        </p:nvSpPr>
        <p:spPr>
          <a:xfrm>
            <a:off x="10655078" y="2293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3_BD.19_1#c992c1ead?sp=1&amp;vaa=1&amp;vcp=1&amp;pid=0a4632aed&amp;color=0,0,0&amp;vtp=1&amp;vaab=1&amp;bt=1&amp;bbb=1&amp;hb=1&amp;zzd= 4">
            <a:extLst>
              <a:ext uri="{FF2B5EF4-FFF2-40B4-BE49-F238E27FC236}">
                <a16:creationId xmlns:a16="http://schemas.microsoft.com/office/drawing/2014/main" id="{09726CCE-77F4-479B-303B-9133095E627D}"/>
              </a:ext>
            </a:extLst>
          </p:cNvPr>
          <p:cNvSpPr/>
          <p:nvPr/>
        </p:nvSpPr>
        <p:spPr>
          <a:xfrm>
            <a:off x="11010678" y="2293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95826C0F-8F67-E9E6-CB45-0E27A9D2F236}"/>
              </a:ext>
            </a:extLst>
          </p:cNvPr>
          <p:cNvSpPr/>
          <p:nvPr/>
        </p:nvSpPr>
        <p:spPr>
          <a:xfrm>
            <a:off x="14094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E86079F5-CCB6-089D-7CF0-3399E18172E1}"/>
              </a:ext>
            </a:extLst>
          </p:cNvPr>
          <p:cNvSpPr/>
          <p:nvPr/>
        </p:nvSpPr>
        <p:spPr>
          <a:xfrm>
            <a:off x="17650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AF450AF2-53F8-8D76-5B60-FE029D1BC2E1}"/>
              </a:ext>
            </a:extLst>
          </p:cNvPr>
          <p:cNvSpPr/>
          <p:nvPr/>
        </p:nvSpPr>
        <p:spPr>
          <a:xfrm>
            <a:off x="21206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3215281B-FBD0-4661-A3D6-D30652DA6995}"/>
              </a:ext>
            </a:extLst>
          </p:cNvPr>
          <p:cNvSpPr/>
          <p:nvPr/>
        </p:nvSpPr>
        <p:spPr>
          <a:xfrm>
            <a:off x="24762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C8CF4F92-CE0C-4CD6-6683-3C89EC75F63F}"/>
              </a:ext>
            </a:extLst>
          </p:cNvPr>
          <p:cNvSpPr/>
          <p:nvPr/>
        </p:nvSpPr>
        <p:spPr>
          <a:xfrm>
            <a:off x="88770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188388DE-DDDC-2B7E-EBCA-E13A15CFB8CF}"/>
              </a:ext>
            </a:extLst>
          </p:cNvPr>
          <p:cNvSpPr/>
          <p:nvPr/>
        </p:nvSpPr>
        <p:spPr>
          <a:xfrm>
            <a:off x="92326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6454DB0A-D2D3-C0E7-2E31-249C6E48A61E}"/>
              </a:ext>
            </a:extLst>
          </p:cNvPr>
          <p:cNvSpPr/>
          <p:nvPr/>
        </p:nvSpPr>
        <p:spPr>
          <a:xfrm>
            <a:off x="95882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3_BD.19_1#c992c1ead?sp=1&amp;vaa=1&amp;vcp=1&amp;pid=0a4632aed&amp;color=0,0,0&amp;vtp=1&amp;vaab=1&amp;bt=1&amp;bbb=1&amp;hb=1&amp;zzd= 6">
            <a:extLst>
              <a:ext uri="{FF2B5EF4-FFF2-40B4-BE49-F238E27FC236}">
                <a16:creationId xmlns:a16="http://schemas.microsoft.com/office/drawing/2014/main" id="{0A9CFA81-90A7-AEEF-9963-514F3EE787BF}"/>
              </a:ext>
            </a:extLst>
          </p:cNvPr>
          <p:cNvSpPr/>
          <p:nvPr/>
        </p:nvSpPr>
        <p:spPr>
          <a:xfrm>
            <a:off x="9943878" y="34367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3_BD.19_1#c992c1ead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3A85FD2F-0A0A-7EAA-0409-1617CC3CC33C}"/>
              </a:ext>
            </a:extLst>
          </p:cNvPr>
          <p:cNvSpPr/>
          <p:nvPr/>
        </p:nvSpPr>
        <p:spPr>
          <a:xfrm>
            <a:off x="46098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C_3_BD.19_1#c992c1ead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3825B84A-395C-B286-EA78-10DCEFB73997}"/>
              </a:ext>
            </a:extLst>
          </p:cNvPr>
          <p:cNvSpPr/>
          <p:nvPr/>
        </p:nvSpPr>
        <p:spPr>
          <a:xfrm>
            <a:off x="49654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3_BD.19_1#c992c1ead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DCD1063D-F73A-884F-AD3C-B54F5AC34797}"/>
              </a:ext>
            </a:extLst>
          </p:cNvPr>
          <p:cNvSpPr/>
          <p:nvPr/>
        </p:nvSpPr>
        <p:spPr>
          <a:xfrm>
            <a:off x="53210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3_BD.19_1#c992c1ead?sp=1&amp;vaa=1&amp;vcp=1&amp;pid=0a4632aed&amp;color=0,0,0&amp;vtp=1&amp;vaab=1&amp;bt=1&amp;bbb=1&amp;hb=1&amp;zzd= 7">
            <a:extLst>
              <a:ext uri="{FF2B5EF4-FFF2-40B4-BE49-F238E27FC236}">
                <a16:creationId xmlns:a16="http://schemas.microsoft.com/office/drawing/2014/main" id="{C6FA7C58-9EFB-DFBC-F5EB-EB901C0284FD}"/>
              </a:ext>
            </a:extLst>
          </p:cNvPr>
          <p:cNvSpPr/>
          <p:nvPr/>
        </p:nvSpPr>
        <p:spPr>
          <a:xfrm>
            <a:off x="5676678" y="4008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3_1#6bf1a687d?vaa=1&amp;vcp=1&amp;pid=0a4632aed&amp;color=0,0,0&amp;vtp=1&amp;vaab=1&amp;bt=1&amp;bbb=1&amp;hb=1"/>
          <p:cNvSpPr/>
          <p:nvPr/>
        </p:nvSpPr>
        <p:spPr>
          <a:xfrm>
            <a:off x="539496" y="653542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）下列各句中加点成语使用有误的一项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3_AN.25_1#6bf1a687d.bracket?vaa=1&amp;vcp=1&amp;pid=0a4632aed&amp;color=0,0,0&amp;vpa=8&amp;vtp=1&amp;vaab=1"/>
          <p:cNvSpPr/>
          <p:nvPr/>
        </p:nvSpPr>
        <p:spPr>
          <a:xfrm>
            <a:off x="1172115" y="1196340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3_BD.23_2#6bf1a687d.choices?vaa=1&amp;vcp=1&amp;pid=0a4632aed&amp;color=0,0,0&amp;vtp=1&amp;vaab=1&amp;bbb=1&amp;hb=1"/>
          <p:cNvSpPr/>
          <p:nvPr/>
        </p:nvSpPr>
        <p:spPr>
          <a:xfrm>
            <a:off x="539496" y="1756600"/>
            <a:ext cx="11109960" cy="3280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A.他将《黄河颂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》读得抑扬顿挫，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他的朗诵具有很强的感染力。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园林工人因地制宜，自出心裁，修建成的街心公园为城市增添了一道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亮丽的风景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C.一群血气方刚的战士在冰冷的洪水中用年轻的躯体筑起一道道人墙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.小齐、小何和安安约好在公园见面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，安安不期而至，小齐和小何很高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3_AS.1_1#6bf1a687d?vaa=1&amp;vcp=1&amp;pid=0a4632aed&amp;color=0,0,0&amp;vtp=1&amp;vaab=1&amp;bbb=1&amp;hb=1"/>
          <p:cNvSpPr/>
          <p:nvPr/>
        </p:nvSpPr>
        <p:spPr>
          <a:xfrm>
            <a:off x="539496" y="5096701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（不期而至：指事先没有约定而意外到来，没有预料地到来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。与前面的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约好”矛盾）</a:t>
            </a:r>
            <a:endParaRPr lang="en-US" altLang="zh-CN" sz="2800" dirty="0"/>
          </a:p>
        </p:txBody>
      </p:sp>
      <p:sp>
        <p:nvSpPr>
          <p:cNvPr id="7" name="QC_3_BD.23_2#6bf1a687d.choices?vaa=1&amp;vcp=1&amp;pid=0a4632aed&amp;color=0,0,0&amp;vtp=1&amp;vaab=1&amp;bbb=1&amp;hb=1&amp;zzd= 1">
            <a:extLst>
              <a:ext uri="{FF2B5EF4-FFF2-40B4-BE49-F238E27FC236}">
                <a16:creationId xmlns:a16="http://schemas.microsoft.com/office/drawing/2014/main" id="{1A602CEB-6FFB-F5C1-3365-1A081DAE6713}"/>
              </a:ext>
            </a:extLst>
          </p:cNvPr>
          <p:cNvSpPr/>
          <p:nvPr/>
        </p:nvSpPr>
        <p:spPr>
          <a:xfrm>
            <a:off x="4244753" y="227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3_BD.23_2#6bf1a687d.choices?vaa=1&amp;vcp=1&amp;pid=0a4632aed&amp;color=0,0,0&amp;vtp=1&amp;vaab=1&amp;bbb=1&amp;hb=1&amp;zzd= 1">
            <a:extLst>
              <a:ext uri="{FF2B5EF4-FFF2-40B4-BE49-F238E27FC236}">
                <a16:creationId xmlns:a16="http://schemas.microsoft.com/office/drawing/2014/main" id="{E8963B95-6D43-114D-88EF-01A2D005CBBE}"/>
              </a:ext>
            </a:extLst>
          </p:cNvPr>
          <p:cNvSpPr/>
          <p:nvPr/>
        </p:nvSpPr>
        <p:spPr>
          <a:xfrm>
            <a:off x="4600353" y="227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3_BD.23_2#6bf1a687d.choices?vaa=1&amp;vcp=1&amp;pid=0a4632aed&amp;color=0,0,0&amp;vtp=1&amp;vaab=1&amp;bbb=1&amp;hb=1&amp;zzd= 1">
            <a:extLst>
              <a:ext uri="{FF2B5EF4-FFF2-40B4-BE49-F238E27FC236}">
                <a16:creationId xmlns:a16="http://schemas.microsoft.com/office/drawing/2014/main" id="{FC8FF7E0-5F91-3664-6DF4-DA4FC339C36B}"/>
              </a:ext>
            </a:extLst>
          </p:cNvPr>
          <p:cNvSpPr/>
          <p:nvPr/>
        </p:nvSpPr>
        <p:spPr>
          <a:xfrm>
            <a:off x="4955953" y="227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3_BD.23_2#6bf1a687d.choices?vaa=1&amp;vcp=1&amp;pid=0a4632aed&amp;color=0,0,0&amp;vtp=1&amp;vaab=1&amp;bbb=1&amp;hb=1&amp;zzd= 1">
            <a:extLst>
              <a:ext uri="{FF2B5EF4-FFF2-40B4-BE49-F238E27FC236}">
                <a16:creationId xmlns:a16="http://schemas.microsoft.com/office/drawing/2014/main" id="{1A32D417-B7E9-9180-4E0E-FA3A7D0409D0}"/>
              </a:ext>
            </a:extLst>
          </p:cNvPr>
          <p:cNvSpPr/>
          <p:nvPr/>
        </p:nvSpPr>
        <p:spPr>
          <a:xfrm>
            <a:off x="5311553" y="2277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3_BD.23_2#6bf1a687d.choices?vaa=1&amp;vcp=1&amp;pid=0a4632aed&amp;color=0,0,0&amp;vtp=1&amp;vaab=1&amp;bbb=1&amp;hb=1&amp;zzd= 3">
            <a:extLst>
              <a:ext uri="{FF2B5EF4-FFF2-40B4-BE49-F238E27FC236}">
                <a16:creationId xmlns:a16="http://schemas.microsoft.com/office/drawing/2014/main" id="{E53D3A59-FC9C-8790-4EE7-660CFF43CC96}"/>
              </a:ext>
            </a:extLst>
          </p:cNvPr>
          <p:cNvSpPr/>
          <p:nvPr/>
        </p:nvSpPr>
        <p:spPr>
          <a:xfrm>
            <a:off x="4224115" y="283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3_BD.23_2#6bf1a687d.choices?vaa=1&amp;vcp=1&amp;pid=0a4632aed&amp;color=0,0,0&amp;vtp=1&amp;vaab=1&amp;bbb=1&amp;hb=1&amp;zzd= 3">
            <a:extLst>
              <a:ext uri="{FF2B5EF4-FFF2-40B4-BE49-F238E27FC236}">
                <a16:creationId xmlns:a16="http://schemas.microsoft.com/office/drawing/2014/main" id="{397C61C6-48E5-0365-6A1B-CF5BE36114E2}"/>
              </a:ext>
            </a:extLst>
          </p:cNvPr>
          <p:cNvSpPr/>
          <p:nvPr/>
        </p:nvSpPr>
        <p:spPr>
          <a:xfrm>
            <a:off x="4579715" y="283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3_BD.23_2#6bf1a687d.choices?vaa=1&amp;vcp=1&amp;pid=0a4632aed&amp;color=0,0,0&amp;vtp=1&amp;vaab=1&amp;bbb=1&amp;hb=1&amp;zzd= 3">
            <a:extLst>
              <a:ext uri="{FF2B5EF4-FFF2-40B4-BE49-F238E27FC236}">
                <a16:creationId xmlns:a16="http://schemas.microsoft.com/office/drawing/2014/main" id="{55D04743-7600-0BBA-3F7D-49281F34BA39}"/>
              </a:ext>
            </a:extLst>
          </p:cNvPr>
          <p:cNvSpPr/>
          <p:nvPr/>
        </p:nvSpPr>
        <p:spPr>
          <a:xfrm>
            <a:off x="4935315" y="283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3_BD.23_2#6bf1a687d.choices?vaa=1&amp;vcp=1&amp;pid=0a4632aed&amp;color=0,0,0&amp;vtp=1&amp;vaab=1&amp;bbb=1&amp;hb=1&amp;zzd= 3">
            <a:extLst>
              <a:ext uri="{FF2B5EF4-FFF2-40B4-BE49-F238E27FC236}">
                <a16:creationId xmlns:a16="http://schemas.microsoft.com/office/drawing/2014/main" id="{836BD208-A844-1076-26F6-54E19D064269}"/>
              </a:ext>
            </a:extLst>
          </p:cNvPr>
          <p:cNvSpPr/>
          <p:nvPr/>
        </p:nvSpPr>
        <p:spPr>
          <a:xfrm>
            <a:off x="5290915" y="2836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C_3_BD.23_2#6bf1a687d.choices?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F098970E-07C5-B02D-B9E3-F49DD65C4776}"/>
              </a:ext>
            </a:extLst>
          </p:cNvPr>
          <p:cNvSpPr/>
          <p:nvPr/>
        </p:nvSpPr>
        <p:spPr>
          <a:xfrm>
            <a:off x="1734916" y="3953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3_BD.23_2#6bf1a687d.choices?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A6A8491B-FEB0-40F1-73D5-86A66901063D}"/>
              </a:ext>
            </a:extLst>
          </p:cNvPr>
          <p:cNvSpPr/>
          <p:nvPr/>
        </p:nvSpPr>
        <p:spPr>
          <a:xfrm>
            <a:off x="2090516" y="3953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3_BD.23_2#6bf1a687d.choices?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04EF2704-DCCD-9BA2-CC71-14D39A892FAB}"/>
              </a:ext>
            </a:extLst>
          </p:cNvPr>
          <p:cNvSpPr/>
          <p:nvPr/>
        </p:nvSpPr>
        <p:spPr>
          <a:xfrm>
            <a:off x="2446116" y="3953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3_BD.23_2#6bf1a687d.choices?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5D2C41DE-F794-633D-61A9-C5EF5A5F25B4}"/>
              </a:ext>
            </a:extLst>
          </p:cNvPr>
          <p:cNvSpPr/>
          <p:nvPr/>
        </p:nvSpPr>
        <p:spPr>
          <a:xfrm>
            <a:off x="2801716" y="3953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3_BD.23_2#6bf1a687d.choices?vaa=1&amp;vcp=1&amp;pid=0a4632aed&amp;color=0,0,0&amp;vtp=1&amp;vaab=1&amp;bbb=1&amp;hb=1&amp;zzd= 8">
            <a:extLst>
              <a:ext uri="{FF2B5EF4-FFF2-40B4-BE49-F238E27FC236}">
                <a16:creationId xmlns:a16="http://schemas.microsoft.com/office/drawing/2014/main" id="{9397F32B-AFF2-57F4-5BC9-4AAFDE6317C6}"/>
              </a:ext>
            </a:extLst>
          </p:cNvPr>
          <p:cNvSpPr/>
          <p:nvPr/>
        </p:nvSpPr>
        <p:spPr>
          <a:xfrm>
            <a:off x="7445153" y="451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C_3_BD.23_2#6bf1a687d.choices?vaa=1&amp;vcp=1&amp;pid=0a4632aed&amp;color=0,0,0&amp;vtp=1&amp;vaab=1&amp;bbb=1&amp;hb=1&amp;zzd= 8">
            <a:extLst>
              <a:ext uri="{FF2B5EF4-FFF2-40B4-BE49-F238E27FC236}">
                <a16:creationId xmlns:a16="http://schemas.microsoft.com/office/drawing/2014/main" id="{A77FD57F-654E-B3AD-3FB8-72B46053D4D7}"/>
              </a:ext>
            </a:extLst>
          </p:cNvPr>
          <p:cNvSpPr/>
          <p:nvPr/>
        </p:nvSpPr>
        <p:spPr>
          <a:xfrm>
            <a:off x="7800753" y="451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3_BD.23_2#6bf1a687d.choices?vaa=1&amp;vcp=1&amp;pid=0a4632aed&amp;color=0,0,0&amp;vtp=1&amp;vaab=1&amp;bbb=1&amp;hb=1&amp;zzd= 8">
            <a:extLst>
              <a:ext uri="{FF2B5EF4-FFF2-40B4-BE49-F238E27FC236}">
                <a16:creationId xmlns:a16="http://schemas.microsoft.com/office/drawing/2014/main" id="{63334D90-0E6E-2321-36F0-86C740FAE1F0}"/>
              </a:ext>
            </a:extLst>
          </p:cNvPr>
          <p:cNvSpPr/>
          <p:nvPr/>
        </p:nvSpPr>
        <p:spPr>
          <a:xfrm>
            <a:off x="8156353" y="451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3_BD.23_2#6bf1a687d.choices?vaa=1&amp;vcp=1&amp;pid=0a4632aed&amp;color=0,0,0&amp;vtp=1&amp;vaab=1&amp;bbb=1&amp;hb=1&amp;zzd= 8">
            <a:extLst>
              <a:ext uri="{FF2B5EF4-FFF2-40B4-BE49-F238E27FC236}">
                <a16:creationId xmlns:a16="http://schemas.microsoft.com/office/drawing/2014/main" id="{7C4BBEF2-3CDA-52B4-CC58-1E5B75186157}"/>
              </a:ext>
            </a:extLst>
          </p:cNvPr>
          <p:cNvSpPr/>
          <p:nvPr/>
        </p:nvSpPr>
        <p:spPr>
          <a:xfrm>
            <a:off x="8511953" y="451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7_1#ea7730a42?sp=1&amp;vaa=1&amp;vcp=1&amp;pid=0a4632aed&amp;color=0,0,0&amp;vtp=1&amp;vaab=1&amp;bt=1&amp;bbb=1&amp;h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（2024·江苏苏州·中考）文中甲、乙两处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，依次填入词语最恰当的一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成才的诀窍不在巧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而在拙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最重要的是守住本心下苦功夫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功夫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陈望道在翻译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共产党宣言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时将墨汁误当成红糖水仍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鲁迅把别人喝咖啡的时间用来写作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青年要长真本事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真才干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找准自身定位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笃定心神勤修内功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踏实学习补齐短板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在擅长的领域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深耕钻研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的时刻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3_BD.27_2#ea7730a42.choices?vaa=1&amp;vcp=1&amp;pid=0a4632aed&amp;color=0,0,0&amp;vtp=1&amp;vaab=1&amp;bbb=1"/>
          <p:cNvSpPr/>
          <p:nvPr/>
        </p:nvSpPr>
        <p:spPr>
          <a:xfrm>
            <a:off x="539496" y="50435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A.甘之如饴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名噪一时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B.心满意足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厚积薄发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C.心满意足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名噪一时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D.甘之如饴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厚积薄发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ea7730a42?vaa=1&amp;vcp=1&amp;pid=0a4632aed&amp;color=0,0,0&amp;vtp=1&amp;vaab=1&amp;bt=1&amp;bbb=1&amp;hb=1"/>
          <p:cNvSpPr/>
          <p:nvPr/>
        </p:nvSpPr>
        <p:spPr>
          <a:xfrm>
            <a:off x="539496" y="58505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甲处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甘之如饴：感到像糖一样甜，形容甘愿承受艰难、痛苦。心满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意足：非常满足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陈望道在翻译《共产党宣言》时将墨汁误当成红糖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可见他觉得墨汁像红糖一样甜，因此用“甘之如饴”恰当。乙处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名噪一时：指名声一个时期广为传播。厚积薄发：大量地积累，只择其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精要少量地表露出来，多用于称赞人学问深厚，学风严谨，也形容经过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长时间的积累和准备而获得大的成功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找准自身定位，笃定心神勤修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内功，踏实学习补齐短板，在擅长的领域深耕钻研”是多多积蓄的意思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以“等待”崭露头角的时候，因此用“厚积薄发”恰当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3_AN.2_1#ea7730a42?vaa=1&amp;vcp=1&amp;pid=0a4632aed&amp;color=0,0,0&amp;vtp=1&amp;vaab=1&amp;bbb=1"/>
          <p:cNvSpPr/>
          <p:nvPr/>
        </p:nvSpPr>
        <p:spPr>
          <a:xfrm>
            <a:off x="539496" y="5705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1_1#30b62bb52?vaa=1&amp;vcp=1&amp;pid=0a4632aed&amp;color=0,0,0&amp;vtp=1&amp;vaab=1&amp;bt=1&amp;bbb=1&amp;hb=1"/>
          <p:cNvSpPr/>
          <p:nvPr/>
        </p:nvSpPr>
        <p:spPr>
          <a:xfrm>
            <a:off x="539496" y="8933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（2024·河北·中考）有同学读到“擘画了新中国的宏伟蓝图”时，思考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擘画”的意思。依据“擘”的字形，他想到“擘”的意思可能与部首“手”有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关。结合语境推测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擘画”的意思应该是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（①筹划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②一幅画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理）。（请从括号内选择，只填序号）</a:t>
            </a:r>
            <a:endParaRPr lang="en-US" altLang="zh-CN" sz="2800" dirty="0"/>
          </a:p>
        </p:txBody>
      </p:sp>
      <p:sp>
        <p:nvSpPr>
          <p:cNvPr id="3" name="QB_3_AN.1_1#30b62bb52.blank?vaa=1&amp;vcp=1&amp;pid=0a4632aed&amp;color=0,0,0&amp;vpa=10&amp;vtp=1&amp;vaab=1"/>
          <p:cNvSpPr/>
          <p:nvPr/>
        </p:nvSpPr>
        <p:spPr>
          <a:xfrm>
            <a:off x="6909339" y="215823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_1#d10bf02a9.choices?vaa=1&amp;vcp=1&amp;pid=0a4632aed&amp;color=0,0,0&amp;vtp=1&amp;vaab=1&amp;bt=1&amp;bbb=1"/>
          <p:cNvSpPr/>
          <p:nvPr/>
        </p:nvSpPr>
        <p:spPr>
          <a:xfrm>
            <a:off x="539496" y="3321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.妙手偶得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B.浮光掠影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C.栩栩如生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.美不胜收</a:t>
            </a:r>
            <a:endParaRPr lang="en-US" altLang="zh-CN" sz="2800" dirty="0"/>
          </a:p>
        </p:txBody>
      </p:sp>
      <p:sp>
        <p:nvSpPr>
          <p:cNvPr id="3" name="QC_3_AS.1_1#d10bf02a9?vaa=1&amp;vcp=1&amp;pid=0a4632aed&amp;color=0,0,0&amp;vtp=1&amp;vaab=1&amp;bbb=1"/>
          <p:cNvSpPr/>
          <p:nvPr/>
        </p:nvSpPr>
        <p:spPr>
          <a:xfrm>
            <a:off x="539496" y="3941508"/>
            <a:ext cx="11507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（句中形容新疆各地迷人的自然景观多到看不过来，用“美不胜收”恰当）</a:t>
            </a:r>
            <a:endParaRPr lang="en-US" altLang="zh-CN" sz="2800" dirty="0"/>
          </a:p>
        </p:txBody>
      </p:sp>
      <p:sp>
        <p:nvSpPr>
          <p:cNvPr id="4" name="QC_3_AN.2_1#d10bf02a9?vaa=1&amp;vcp=1&amp;pid=0a4632aed&amp;color=0,0,0&amp;vtp=1&amp;vaab=1&amp;bbb=1"/>
          <p:cNvSpPr/>
          <p:nvPr/>
        </p:nvSpPr>
        <p:spPr>
          <a:xfrm>
            <a:off x="10042311" y="756856"/>
            <a:ext cx="4790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3_BD.33_1#d10bf02a9?sp=1&amp;vaa=1&amp;vcp=1&amp;pid=0a4632aed&amp;color=0,0,0&amp;vtp=1&amp;vaab=1&amp;bbb=1&amp;hb=1"/>
          <p:cNvSpPr/>
          <p:nvPr/>
        </p:nvSpPr>
        <p:spPr>
          <a:xfrm>
            <a:off x="539496" y="75685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（2024·新疆·中考）填入下文括号内的成语恰当的一项是(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打造文化名片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讲好新疆故事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电视剧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我的阿勒泰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中的每一帧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画面几乎都可以独立成画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白雪皑皑的阿尔泰山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碧波荡漾的喀纳斯湖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渺远广阔的璀璨星空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一望无垠的烂漫花海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如同人间仙境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8_1#1b1cc3efb?sp=1&amp;vaa=1&amp;vcp=1&amp;pid=0a4632aed&amp;color=0,0,0&amp;vtp=1&amp;vaab=1&amp;bt=1&amp;bbb=1&amp;hb=1"/>
          <p:cNvSpPr/>
          <p:nvPr/>
        </p:nvSpPr>
        <p:spPr>
          <a:xfrm>
            <a:off x="539496" y="1251712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填入甲处的成语最恰当的一项是(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民间小调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劳动号子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有许多是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的曲调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茉莉花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杨柳青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清新扑面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拔根芦柴花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情趣盎然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宝应的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兜兜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婉转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高邮的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数鸭蛋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轻快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仪征的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胥浦农歌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高亢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spc="-50" dirty="0">
              <a:latin typeface="SimSun" panose="02010600030101010101" pitchFamily="2" charset="-122"/>
            </a:endParaRPr>
          </a:p>
        </p:txBody>
      </p:sp>
      <p:sp>
        <p:nvSpPr>
          <p:cNvPr id="3" name="QC_3_AN.40_1#1b1cc3efb.bracket?vaa=1&amp;vcp=1&amp;pid=0a4632aed&amp;color=0,0,0&amp;vpa=12&amp;vtp=1&amp;vaab=1"/>
          <p:cNvSpPr/>
          <p:nvPr/>
        </p:nvSpPr>
        <p:spPr>
          <a:xfrm>
            <a:off x="10033539" y="1259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8_2#1b1cc3efb.choices?vaa=1&amp;vcp=1&amp;pid=0a4632aed&amp;color=0,0,0&amp;vtp=1&amp;vaab=1&amp;bbb=1"/>
          <p:cNvSpPr/>
          <p:nvPr/>
        </p:nvSpPr>
        <p:spPr>
          <a:xfrm>
            <a:off x="539496" y="374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.可歌可泣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B.慷慨激昂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C.耳熟能详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.如雷贯耳</a:t>
            </a:r>
            <a:endParaRPr lang="en-US" altLang="zh-CN" sz="2800" dirty="0"/>
          </a:p>
        </p:txBody>
      </p:sp>
      <p:sp>
        <p:nvSpPr>
          <p:cNvPr id="5" name="QC_3_AS.1_1#1b1cc3efb?vaa=1&amp;vcp=1&amp;pid=0a4632aed&amp;color=0,0,0&amp;vtp=1&amp;vaab=1&amp;bbb=1&amp;hb=1"/>
          <p:cNvSpPr/>
          <p:nvPr/>
        </p:nvSpPr>
        <p:spPr>
          <a:xfrm>
            <a:off x="539496" y="43731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（句中形容民间小调、劳动号子有许多都是人们十分熟悉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、能够详细说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出来的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，所以用“耳熟能详”恰当）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2_1#f5e527d43?sp=1&amp;vaa=1&amp;vcp=1&amp;pid=0a4632aed&amp;color=0,0,0&amp;vtp=1&amp;vaab=1&amp;bt=1&amp;bbb=1&amp;h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黄河落天走东海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万里写入胸怀间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黄河穿越黄土高原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奔至齐鲁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携带大量泥沙从东营入海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年均造陆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平方千米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沧海桑田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大河息壤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这里被誉为共和国最年轻的土地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大河息壤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词，查阅词典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，“息”的主要义项有：①呼吸；②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③滋生，繁殖；④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休息。根据词典释义及语段内容，下面对“大河息壤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含义的理解，正确的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3_BD.42_2#f5e527d43.choices?vaa=1&amp;vcp=1&amp;pid=0a4632aed&amp;color=0,0,0&amp;vtp=1&amp;vaab=1&amp;bbb=1"/>
          <p:cNvSpPr/>
          <p:nvPr/>
        </p:nvSpPr>
        <p:spPr>
          <a:xfrm>
            <a:off x="539496" y="50435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.大河冲刷着两岸的土壤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.大河停止冲刷两岸的土壤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C.大河中的泥沙变成新的土壤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.大河变成土壤，土壤变成大河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f5e527d43?vaa=1&amp;vcp=1&amp;pid=0a4632aed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（“息壤”可以理解为大河中的泥沙在入海口处淤积、沉淀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，最终形成了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新的土壤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3_AN.2_1#f5e527d43?vaa=1&amp;vcp=1&amp;pid=0a4632aed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a1f223cb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8a1f223cb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备考练习2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词语、成语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3_BD.46_1#19848bad0?sp=1&amp;vaa=1&amp;vcp=1&amp;pid=00d1af868&amp;color=0,0,0&amp;vtp=1&amp;vaab=1&amp;bbb=1&amp;hb=1"/>
          <p:cNvSpPr/>
          <p:nvPr/>
        </p:nvSpPr>
        <p:spPr>
          <a:xfrm>
            <a:off x="539496" y="1204917"/>
            <a:ext cx="11109960" cy="50338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解释文段中加波浪线的词语。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年巴黎奥运会这场体育盛宴中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中国体育代表团再次以非凡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的实力和卓越的风采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闪耀于全球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瞩目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的舞台之上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取得了境外参赛历史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以来最大的成果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跳水界的璀璨之星全红婵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以她炉火纯青的技艺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在女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米跳台的较量中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轻盈跃起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完美入水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令人叹为观止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游泳界的后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起之秀潘展乐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在男子自由泳决赛的赛道上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一马当先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势如破竹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以不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可阻挡之势摘得金牌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为中国游泳队再添辉煌一笔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在花样游泳的比赛中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中国队的姑娘们在水中翩翩起舞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配合默契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展现了非凡的团队协作能力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这些青年才俊</a:t>
            </a:r>
            <a:r>
              <a:rPr lang="en-US" altLang="zh-CN" sz="2800" b="0" i="0" u="wavy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锲而不舍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的精神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不仅赢得了国内外观众雷鸣般的掌声与喝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更激发了无数青少年对梦想的执着追求与不懈奋斗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2" name="C_2_BD#00d1af868?vcp=1&amp;pid=8a1f223cb&amp;color=238,61,73&amp;vtp=1&amp;vaab=1&amp;bt=1&amp;bbb=1"/>
          <p:cNvSpPr/>
          <p:nvPr/>
        </p:nvSpPr>
        <p:spPr>
          <a:xfrm>
            <a:off x="539496" y="554400"/>
            <a:ext cx="11109960" cy="522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原创题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7_1#3c3f73a12?vaa=1&amp;vcp=1&amp;pid=19848bad0&amp;color=0,0,0&amp;vtp=1&amp;vaab=1&amp;bt=1&amp;bbb=1"/>
          <p:cNvSpPr/>
          <p:nvPr/>
        </p:nvSpPr>
        <p:spPr>
          <a:xfrm>
            <a:off x="539496" y="2214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瞩目：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</a:t>
            </a:r>
            <a:endParaRPr lang="en-US" altLang="zh-CN" sz="2800" spc="-100" dirty="0"/>
          </a:p>
        </p:txBody>
      </p:sp>
      <p:sp>
        <p:nvSpPr>
          <p:cNvPr id="3" name="QB_4_AN.1_1#3c3f73a12.blank?vaa=1&amp;vcp=1&amp;pid=19848bad0&amp;color=0,0,0&amp;vpa=14&amp;vtp=1&amp;vaab=1&amp;bbb=1"/>
          <p:cNvSpPr/>
          <p:nvPr/>
        </p:nvSpPr>
        <p:spPr>
          <a:xfrm>
            <a:off x="2473864" y="2162937"/>
            <a:ext cx="9136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，注目。在文中指2024年巴黎奥运会受到众人的关注。</a:t>
            </a:r>
            <a:endParaRPr lang="en-US" altLang="zh-CN" sz="2800" spc="-100" dirty="0"/>
          </a:p>
        </p:txBody>
      </p:sp>
      <p:sp>
        <p:nvSpPr>
          <p:cNvPr id="4" name="QB_4_BD.49_1#7ac4f68d2?vaa=1&amp;vcp=1&amp;pid=19848bad0&amp;color=0,0,0&amp;vtp=1&amp;vaab=1&amp;bbb=1&amp;hb=1&amp;hltap=1"/>
          <p:cNvSpPr/>
          <p:nvPr/>
        </p:nvSpPr>
        <p:spPr>
          <a:xfrm>
            <a:off x="539496" y="2846641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锲而不舍：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B_4_AN.49_1#7ac4f68d2?vaa=1&amp;vcp=1&amp;pid=19848bad0&amp;color=0,0,0&amp;vtp=1&amp;vaab=1&amp;bbb=1&amp;hb=1&amp;hla=1">
            <a:extLst>
              <a:ext uri="{FF2B5EF4-FFF2-40B4-BE49-F238E27FC236}">
                <a16:creationId xmlns:a16="http://schemas.microsoft.com/office/drawing/2014/main" id="{0540DB19-91D4-681A-62A7-438D2DFBEFE9}"/>
              </a:ext>
            </a:extLst>
          </p:cNvPr>
          <p:cNvSpPr/>
          <p:nvPr/>
        </p:nvSpPr>
        <p:spPr>
          <a:xfrm>
            <a:off x="539496" y="2821241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比喻做事情能坚持到底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，不半途而废。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也形容有恒心，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有毅力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。在文中形容中国体育代表团的青年才俊们有恒心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、有毅力地追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求目标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坚持不懈地努力奋斗。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0_1#450e557b5?sp=1&amp;vaa=1&amp;vcp=1&amp;pid=00d1af868&amp;color=0,0,0&amp;vtp=1&amp;vaab=1&amp;bt=1&amp;bbb=1"/>
          <p:cNvSpPr/>
          <p:nvPr/>
        </p:nvSpPr>
        <p:spPr>
          <a:xfrm>
            <a:off x="539496" y="554400"/>
            <a:ext cx="11109960" cy="4683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请结合语境，解释两则解说词中画波浪线的词语。</a:t>
            </a:r>
            <a:endParaRPr lang="en-US" altLang="zh-CN" sz="2800" dirty="0"/>
          </a:p>
        </p:txBody>
      </p:sp>
      <p:sp>
        <p:nvSpPr>
          <p:cNvPr id="3" name="QO_3_BD.50_2#450e557b5?sp=1&amp;vaa=1&amp;vcp=1&amp;pid=00d1af868&amp;color=0,0,0&amp;vtp=1&amp;vaab=1&amp;bbb=1&amp;hb=1"/>
          <p:cNvSpPr/>
          <p:nvPr/>
        </p:nvSpPr>
        <p:spPr>
          <a:xfrm>
            <a:off x="539496" y="1172636"/>
            <a:ext cx="11109960" cy="475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【突破】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巴黎奥运会游泳赛场最后一个比赛日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男子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4×100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米混合泳接力决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当潘展乐以无畏的气魄完成反超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帮助中国队力压垄断该项目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的美国队和占尽主场优势的法国队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的成绩夺冠时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现场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的欢呼声达到了顶峰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中国游泳队是当之无愧的英雄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他们首次在这个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项目上拿到奥运金牌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实现突破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郑钦文战胜克罗地亚选手维基奇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中国赢得首枚奥运网球单打金牌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击败对手的瞬间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如释重负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躺倒在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全场向这位来自东方的姑娘致以钦佩之情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巴黎奥运赛场见证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着数不清的突破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每一位运动员都用汗水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创造着属于自己的历史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0_3#450e557b5?sp=1&amp;vaa=1&amp;vcp=1&amp;pid=00d1af868&amp;color=0,0,0&amp;vtp=1&amp;vaab=1&amp;bt=1&amp;bbb=1&amp;hb=1"/>
          <p:cNvSpPr/>
          <p:nvPr/>
        </p:nvSpPr>
        <p:spPr>
          <a:xfrm>
            <a:off x="541020" y="77347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【感动】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奥运会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不仅有速度与激情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而且有超越竞技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令人动容的瞬间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中国选手何冰娇手持一枚西班牙奥委会徽章登上领奖台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向因伤退赛的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对手马林致敬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最好的奥林匹克精神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熠熠闪光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网球巨星纳达尔与焦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科维奇第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次站在球网两侧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诠释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了什么是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伟大的交手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乒乓球混双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项目颁奖仪式结束后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韩国选手举起手机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韩六名选手的笑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脸定格在同一张照片中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现场掌声四起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4_BD.51_1#09a733c66?vaa=1&amp;vcp=1&amp;pid=450e557b5&amp;color=0,0,0&amp;vtp=1&amp;vaab=1&amp;bbb=1&amp;hb=1"/>
          <p:cNvSpPr/>
          <p:nvPr/>
        </p:nvSpPr>
        <p:spPr>
          <a:xfrm>
            <a:off x="539496" y="19060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如释重负：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  <a:endParaRPr lang="en-US" altLang="zh-CN" sz="2800" dirty="0"/>
          </a:p>
        </p:txBody>
      </p:sp>
      <p:sp>
        <p:nvSpPr>
          <p:cNvPr id="2" name="QB_4_BD.53_1#c79ceed63?vaa=1&amp;vcp=1&amp;pid=450e557b5&amp;color=0,0,0&amp;vtp=1&amp;vaab=1&amp;bt=1&amp;bbb=1&amp;hb=1"/>
          <p:cNvSpPr/>
          <p:nvPr/>
        </p:nvSpPr>
        <p:spPr>
          <a:xfrm>
            <a:off x="539496" y="32350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诠释：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endParaRPr lang="en-US" altLang="zh-CN" sz="2800" dirty="0"/>
          </a:p>
        </p:txBody>
      </p:sp>
      <p:sp>
        <p:nvSpPr>
          <p:cNvPr id="3" name="QB_4_AN.54_1#c79ceed63.blank?vaa=1&amp;vcp=1&amp;pid=450e557b5&amp;color=0,0,0&amp;vpa=16&amp;vtp=1&amp;vaab=1&amp;bbb=1&amp;hb=1"/>
          <p:cNvSpPr/>
          <p:nvPr/>
        </p:nvSpPr>
        <p:spPr>
          <a:xfrm>
            <a:off x="539496" y="32045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解释。在此指的是网球巨星纳达尔与焦科维奇多次交战，向人们说明什么是“伟大的交手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4" name="QB_4_AN.52_1#09a733c66.blank?vaa=1&amp;vcp=1&amp;pid=450e557b5&amp;color=0,0,0&amp;vpa=15&amp;vtp=1&amp;vaab=1&amp;bbb=1&amp;hb=1">
            <a:extLst>
              <a:ext uri="{FF2B5EF4-FFF2-40B4-BE49-F238E27FC236}">
                <a16:creationId xmlns:a16="http://schemas.microsoft.com/office/drawing/2014/main" id="{C803931E-7326-4A04-F182-E8435B39B356}"/>
              </a:ext>
            </a:extLst>
          </p:cNvPr>
          <p:cNvSpPr/>
          <p:nvPr/>
        </p:nvSpPr>
        <p:spPr>
          <a:xfrm>
            <a:off x="539496" y="187556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像放下重担子一样。形容解除精神压力后心情轻松愉快。在此指的是郑钦文击败对手后很轻松地躺在地上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2ebb06e8?vcp=1&amp;pid=8a1f223cb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O_3_BD.1_1#caf0e2af0?sp=1&amp;vaa=1&amp;vcp=1&amp;pid=62ebb06e8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（2024·广西北海·一模）一年一度的“校园文化艺术节”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即将拉开帷幕，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下面是艺术节部分内容的相关介绍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，请你阅读后完成练习。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传统戏曲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戏曲是中国传统艺术之一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戏曲最早可追溯到先秦时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期的祭祀仪式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经过长期的发展和演变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逐渐形成今天的表演形式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曲剧种繁多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表演形式载歌载舞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有说有唱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有文有武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唱念做打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于一体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一出出戏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演绎着人生的悲欢离合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人生如戏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如人生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正所谓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旦生净末且端详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如戏人生路正长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2#caf0e2af0?vaa=1&amp;vcp=1&amp;pid=62ebb06e8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书法是一门古老的汉字书写艺术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被誉为无言的诗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无行的舞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无图的画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无声的乐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大书法家王羲之的出现使书法艺术大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放光芒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他的艺术成就传至唐朝倍受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唐代众多书法名家蜂拥而上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如虞世南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欧阳询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褚遂良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颜真卿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柳公权等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他们在书法造诣上各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有千秋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文房四宝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创造出来的线条艺术展现了民族文化的永恒魅力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3#caf0e2af0?vaa=1&amp;vcp=1&amp;pid=62ebb06e8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民族乐器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中国是一个礼乐之邦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音乐文明源远流长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数千年的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音乐文化熏陶了一代代中国人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民间艺人一生致力民族乐器的应用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广与研究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为中华民族音乐做出了杰出贡献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民乐合奏曲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春江花月夜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可以称是乐曲中的巅峰之作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它宛如一幅山水画卷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把春天静谧的夜晚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月亮在东山升起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小舟在江面荡漾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一幕幕地展现在我们眼前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2_1#115e48082?sp=1&amp;vaa=1&amp;vcp=1&amp;pid=caf0e2af0&amp;color=0,0,0&amp;vtp=1&amp;vaab=1&amp;bb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（1）以上文段中有不少成语，请写出其中3个。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</a:t>
            </a:r>
            <a:endParaRPr lang="en-US" altLang="zh-CN" sz="2800" spc="-100" dirty="0"/>
          </a:p>
        </p:txBody>
      </p:sp>
      <p:sp>
        <p:nvSpPr>
          <p:cNvPr id="4" name="QB_4_AN.3_1#115e48082.blank?vaa=1&amp;vcp=1&amp;pid=caf0e2af0&amp;color=0,0,0&amp;vpa=1&amp;vtp=1&amp;vaab=1&amp;bbb=1"/>
          <p:cNvSpPr/>
          <p:nvPr/>
        </p:nvSpPr>
        <p:spPr>
          <a:xfrm>
            <a:off x="594265" y="5018595"/>
            <a:ext cx="11015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载歌载舞</a:t>
            </a:r>
            <a:r>
              <a:rPr lang="en-US" altLang="zh-CN" sz="2800" b="0" i="0" spc="-1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悲欢离合</a:t>
            </a:r>
            <a:r>
              <a:rPr lang="en-US" altLang="zh-CN" sz="2800" b="0" i="0" spc="-1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蜂拥而上</a:t>
            </a:r>
            <a:r>
              <a:rPr lang="en-US" altLang="zh-CN" sz="2800" b="0" i="0" spc="-1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各有千秋</a:t>
            </a:r>
            <a:r>
              <a:rPr lang="en-US" altLang="zh-CN" sz="2800" b="0" i="0" spc="-1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源远流长（写出其中3个即可）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1#24589b4a0?sp=1&amp;vaa=1&amp;vcp=1&amp;pid=caf0e2af0&amp;color=0,0,0&amp;vtp=1&amp;vaab=1&amp;bt=1&amp;bbb=1"/>
          <p:cNvSpPr/>
          <p:nvPr/>
        </p:nvSpPr>
        <p:spPr>
          <a:xfrm>
            <a:off x="539496" y="2492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（2）结合语境，解释语段中画波浪线的词语。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①推崇：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文房四宝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3" name="QB_4_AN.5_1#24589b4a0.blank?vaa=1&amp;vcp=1&amp;pid=caf0e2af0&amp;color=0,0,0&amp;vpa=2&amp;vtp=1&amp;vaab=1&amp;bbb=1"/>
          <p:cNvSpPr/>
          <p:nvPr/>
        </p:nvSpPr>
        <p:spPr>
          <a:xfrm>
            <a:off x="1972214" y="310994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十分推重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4_AN.6_1#24589b4a0.blank?vaa=1&amp;vcp=1&amp;pid=caf0e2af0&amp;color=0,0,0&amp;vpa=3&amp;vtp=1&amp;vaab=1&amp;bbb=1"/>
          <p:cNvSpPr/>
          <p:nvPr/>
        </p:nvSpPr>
        <p:spPr>
          <a:xfrm>
            <a:off x="2823114" y="3736689"/>
            <a:ext cx="7459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即笔、墨、纸、砚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是书房中常备的四种文具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3_BD.7_1#472f5298c?sp=1&amp;vaa=1&amp;vcp=1&amp;pid=0a4632aed&amp;color=0,0,0&amp;vtp=1&amp;vaab=1&amp;bbb=1&amp;hb=1"/>
          <p:cNvSpPr/>
          <p:nvPr/>
        </p:nvSpPr>
        <p:spPr>
          <a:xfrm>
            <a:off x="539496" y="1189639"/>
            <a:ext cx="11109960" cy="3280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）下面语段中加点的成语使用有误的一项是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马识途先生是名副其实的大师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他在艺术上有极高的造诣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他的小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说别具匠心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意蕴深远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他的诗歌题材广泛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韵味十足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他的书法作品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笔力遒劲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抑扬顿挫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这份功力既来自他对艺术孜孜不倦的追求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也源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于他对生活的深刻洞察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3_AN.9_1#472f5298c.bracket?vaa=1&amp;vcp=1&amp;pid=0a4632aed&amp;color=0,0,0&amp;vpa=4&amp;vtp=1&amp;vaab=1"/>
          <p:cNvSpPr/>
          <p:nvPr/>
        </p:nvSpPr>
        <p:spPr>
          <a:xfrm>
            <a:off x="816515" y="1752503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3_BD.7_2#472f5298c.choices?vaa=1&amp;vcp=1&amp;pid=0a4632aed&amp;color=0,0,0&amp;vtp=1&amp;vaab=1&amp;bbb=1"/>
          <p:cNvSpPr/>
          <p:nvPr/>
        </p:nvSpPr>
        <p:spPr>
          <a:xfrm>
            <a:off x="539496" y="4539405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.名副其实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B.别具匠心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C.抑扬顿挫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.孜孜不倦</a:t>
            </a:r>
            <a:endParaRPr lang="en-US" altLang="zh-CN" sz="2800" dirty="0"/>
          </a:p>
        </p:txBody>
      </p:sp>
      <p:sp>
        <p:nvSpPr>
          <p:cNvPr id="6" name="QC_3_AS.1_1#472f5298c?vaa=1&amp;vcp=1&amp;pid=0a4632aed&amp;color=0,0,0&amp;vtp=1&amp;vaab=1&amp;bbb=1&amp;hb=1"/>
          <p:cNvSpPr/>
          <p:nvPr/>
        </p:nvSpPr>
        <p:spPr>
          <a:xfrm>
            <a:off x="539496" y="5081376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抑扬顿挫：形容声音高低起伏和停顿转折。本句用来形容书法作品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对象误用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3_BD.7_1#472f5298c?sp=1&amp;vaa=1&amp;vcp=1&amp;pid=0a4632aed&amp;color=0,0,0&amp;vtp=1&amp;vaab=1&amp;bbb=1&amp;hb=1&amp;zzd= 4">
            <a:extLst>
              <a:ext uri="{FF2B5EF4-FFF2-40B4-BE49-F238E27FC236}">
                <a16:creationId xmlns:a16="http://schemas.microsoft.com/office/drawing/2014/main" id="{76411027-C1A5-BEC5-4DEA-CCD6ACC05044}"/>
              </a:ext>
            </a:extLst>
          </p:cNvPr>
          <p:cNvSpPr/>
          <p:nvPr/>
        </p:nvSpPr>
        <p:spPr>
          <a:xfrm>
            <a:off x="3543078" y="2827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3_BD.7_1#472f5298c?sp=1&amp;vaa=1&amp;vcp=1&amp;pid=0a4632aed&amp;color=0,0,0&amp;vtp=1&amp;vaab=1&amp;bbb=1&amp;hb=1&amp;zzd= 4">
            <a:extLst>
              <a:ext uri="{FF2B5EF4-FFF2-40B4-BE49-F238E27FC236}">
                <a16:creationId xmlns:a16="http://schemas.microsoft.com/office/drawing/2014/main" id="{D6A7D9C8-BCEF-F32F-2321-8C28B1313BC1}"/>
              </a:ext>
            </a:extLst>
          </p:cNvPr>
          <p:cNvSpPr/>
          <p:nvPr/>
        </p:nvSpPr>
        <p:spPr>
          <a:xfrm>
            <a:off x="3898678" y="2827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3_BD.7_1#472f5298c?sp=1&amp;vaa=1&amp;vcp=1&amp;pid=0a4632aed&amp;color=0,0,0&amp;vtp=1&amp;vaab=1&amp;bbb=1&amp;hb=1&amp;zzd= 4">
            <a:extLst>
              <a:ext uri="{FF2B5EF4-FFF2-40B4-BE49-F238E27FC236}">
                <a16:creationId xmlns:a16="http://schemas.microsoft.com/office/drawing/2014/main" id="{0219570E-8C9D-F69D-3F24-5632633D6361}"/>
              </a:ext>
            </a:extLst>
          </p:cNvPr>
          <p:cNvSpPr/>
          <p:nvPr/>
        </p:nvSpPr>
        <p:spPr>
          <a:xfrm>
            <a:off x="4254278" y="2827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3_BD.7_1#472f5298c?sp=1&amp;vaa=1&amp;vcp=1&amp;pid=0a4632aed&amp;color=0,0,0&amp;vtp=1&amp;vaab=1&amp;bbb=1&amp;hb=1&amp;zzd= 4">
            <a:extLst>
              <a:ext uri="{FF2B5EF4-FFF2-40B4-BE49-F238E27FC236}">
                <a16:creationId xmlns:a16="http://schemas.microsoft.com/office/drawing/2014/main" id="{353BDC79-3284-7D41-85FD-0D6266C3E00A}"/>
              </a:ext>
            </a:extLst>
          </p:cNvPr>
          <p:cNvSpPr/>
          <p:nvPr/>
        </p:nvSpPr>
        <p:spPr>
          <a:xfrm>
            <a:off x="4609878" y="2827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3_BD.7_1#472f5298c?sp=1&amp;vaa=1&amp;vcp=1&amp;pid=0a4632aed&amp;color=0,0,0&amp;vtp=1&amp;vaab=1&amp;bbb=1&amp;hb=1&amp;zzd= 5">
            <a:extLst>
              <a:ext uri="{FF2B5EF4-FFF2-40B4-BE49-F238E27FC236}">
                <a16:creationId xmlns:a16="http://schemas.microsoft.com/office/drawing/2014/main" id="{70EF3365-D313-C5E8-936B-6B9CA9C89BE4}"/>
              </a:ext>
            </a:extLst>
          </p:cNvPr>
          <p:cNvSpPr/>
          <p:nvPr/>
        </p:nvSpPr>
        <p:spPr>
          <a:xfrm>
            <a:off x="1053878" y="338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3_BD.7_1#472f5298c?sp=1&amp;vaa=1&amp;vcp=1&amp;pid=0a4632aed&amp;color=0,0,0&amp;vtp=1&amp;vaab=1&amp;bbb=1&amp;hb=1&amp;zzd= 5">
            <a:extLst>
              <a:ext uri="{FF2B5EF4-FFF2-40B4-BE49-F238E27FC236}">
                <a16:creationId xmlns:a16="http://schemas.microsoft.com/office/drawing/2014/main" id="{26B1D6E0-AE4B-9A26-0FB5-8885BDEC0A85}"/>
              </a:ext>
            </a:extLst>
          </p:cNvPr>
          <p:cNvSpPr/>
          <p:nvPr/>
        </p:nvSpPr>
        <p:spPr>
          <a:xfrm>
            <a:off x="1409478" y="338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3_BD.7_1#472f5298c?sp=1&amp;vaa=1&amp;vcp=1&amp;pid=0a4632aed&amp;color=0,0,0&amp;vtp=1&amp;vaab=1&amp;bbb=1&amp;hb=1&amp;zzd= 5">
            <a:extLst>
              <a:ext uri="{FF2B5EF4-FFF2-40B4-BE49-F238E27FC236}">
                <a16:creationId xmlns:a16="http://schemas.microsoft.com/office/drawing/2014/main" id="{DB248842-1784-AAEE-5102-E1F2B8FA76BC}"/>
              </a:ext>
            </a:extLst>
          </p:cNvPr>
          <p:cNvSpPr/>
          <p:nvPr/>
        </p:nvSpPr>
        <p:spPr>
          <a:xfrm>
            <a:off x="1765078" y="338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C_3_BD.7_1#472f5298c?sp=1&amp;vaa=1&amp;vcp=1&amp;pid=0a4632aed&amp;color=0,0,0&amp;vtp=1&amp;vaab=1&amp;bbb=1&amp;hb=1&amp;zzd= 5">
            <a:extLst>
              <a:ext uri="{FF2B5EF4-FFF2-40B4-BE49-F238E27FC236}">
                <a16:creationId xmlns:a16="http://schemas.microsoft.com/office/drawing/2014/main" id="{0DE5D826-1D80-241E-AC61-C75C6437985D}"/>
              </a:ext>
            </a:extLst>
          </p:cNvPr>
          <p:cNvSpPr/>
          <p:nvPr/>
        </p:nvSpPr>
        <p:spPr>
          <a:xfrm>
            <a:off x="2120678" y="3386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38754298-4A46-3354-C96A-1918093505B9}"/>
              </a:ext>
            </a:extLst>
          </p:cNvPr>
          <p:cNvSpPr/>
          <p:nvPr/>
        </p:nvSpPr>
        <p:spPr>
          <a:xfrm>
            <a:off x="24762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272775EF-C262-F9DA-C64D-A1A5C6A404D8}"/>
              </a:ext>
            </a:extLst>
          </p:cNvPr>
          <p:cNvSpPr/>
          <p:nvPr/>
        </p:nvSpPr>
        <p:spPr>
          <a:xfrm>
            <a:off x="28318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8BEE10A1-5D47-2B14-53F8-7722B0F50C8C}"/>
              </a:ext>
            </a:extLst>
          </p:cNvPr>
          <p:cNvSpPr/>
          <p:nvPr/>
        </p:nvSpPr>
        <p:spPr>
          <a:xfrm>
            <a:off x="31874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F6A47199-BE2C-50E8-85C9-5B0E7555B742}"/>
              </a:ext>
            </a:extLst>
          </p:cNvPr>
          <p:cNvSpPr/>
          <p:nvPr/>
        </p:nvSpPr>
        <p:spPr>
          <a:xfrm>
            <a:off x="35430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2A7453A6-62B9-7716-F9AF-8BCC8E31DA48}"/>
              </a:ext>
            </a:extLst>
          </p:cNvPr>
          <p:cNvSpPr/>
          <p:nvPr/>
        </p:nvSpPr>
        <p:spPr>
          <a:xfrm>
            <a:off x="81658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279D1BE9-D007-E45D-00B1-5C7C3B54B945}"/>
              </a:ext>
            </a:extLst>
          </p:cNvPr>
          <p:cNvSpPr/>
          <p:nvPr/>
        </p:nvSpPr>
        <p:spPr>
          <a:xfrm>
            <a:off x="85214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71D9FD09-10CC-D16D-AD95-99EC3C0860CA}"/>
              </a:ext>
            </a:extLst>
          </p:cNvPr>
          <p:cNvSpPr/>
          <p:nvPr/>
        </p:nvSpPr>
        <p:spPr>
          <a:xfrm>
            <a:off x="88770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C_3_BD.7_1#472f5298c?sp=1&amp;vaa=1&amp;vcp=1&amp;pid=0a4632aed&amp;color=0,0,0&amp;vtp=1&amp;vaab=1&amp;bbb=1&amp;hb=1&amp;zzd= 6">
            <a:extLst>
              <a:ext uri="{FF2B5EF4-FFF2-40B4-BE49-F238E27FC236}">
                <a16:creationId xmlns:a16="http://schemas.microsoft.com/office/drawing/2014/main" id="{3BC8BFA0-85A5-38E0-550C-4E8293BFED5F}"/>
              </a:ext>
            </a:extLst>
          </p:cNvPr>
          <p:cNvSpPr/>
          <p:nvPr/>
        </p:nvSpPr>
        <p:spPr>
          <a:xfrm>
            <a:off x="9232678" y="3945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1_1#17f34d4eb?sp=1&amp;vaa=1&amp;vcp=1&amp;pid=0a4632aed&amp;color=0,0,0&amp;vtp=1&amp;vaab=1&amp;bt=1&amp;bbb=1&amp;hb=1"/>
          <p:cNvSpPr/>
          <p:nvPr/>
        </p:nvSpPr>
        <p:spPr>
          <a:xfrm>
            <a:off x="539496" y="554400"/>
            <a:ext cx="11109960" cy="490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（2024·四川达州·中考）依次填入下列文段括号内的成语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，全都恰当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科技创新是生产力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文化创意也是生产力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尤其是进入信息时代之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人们的文化需求越来越复杂多元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而文化创意可以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+”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文化是需要用创意的方式做加法的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与科技创新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有着不尽相同的规律和要求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更重要的是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今天的文化创意和科技创新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有着无法割裂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一旦实现真正的融合发展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将会爆发出</a:t>
            </a:r>
          </a:p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巨大的威力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甚至成为颠覆性的创新力量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改变我们的生产和生活方式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3_BD.11_2#17f34d4eb.choices?vaa=1&amp;vcp=1&amp;pid=0a4632aed&amp;color=0,0,0&amp;vtp=1&amp;vaab=1&amp;bbb=1"/>
          <p:cNvSpPr/>
          <p:nvPr/>
        </p:nvSpPr>
        <p:spPr>
          <a:xfrm>
            <a:off x="539496" y="4763990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  <a:tabLst>
                <a:tab pos="2112010" algn="l"/>
                <a:tab pos="3868420" algn="l"/>
                <a:tab pos="5624830" algn="l"/>
                <a:tab pos="7724140" algn="l"/>
                <a:tab pos="948055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A.无所不知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水到渠成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相辅相成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B.无所不在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水落石出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相反相成</a:t>
            </a:r>
            <a:endParaRPr lang="en-US" altLang="zh-CN" sz="2800" dirty="0"/>
          </a:p>
          <a:p>
            <a:pPr latinLnBrk="1">
              <a:lnSpc>
                <a:spcPct val="120000"/>
              </a:lnSpc>
              <a:tabLst>
                <a:tab pos="2112010" algn="l"/>
                <a:tab pos="3868420" algn="l"/>
                <a:tab pos="5624830" algn="l"/>
                <a:tab pos="7724140" algn="l"/>
                <a:tab pos="948055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C.无所不在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水到渠成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相辅相成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D.无所不知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水落石出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相反相成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1_1#17f34d4eb?vaa=1&amp;vcp=1&amp;pid=0a4632aed&amp;color=0,0,0&amp;vtp=1&amp;vaab=1&amp;bt=1&amp;bbb=1&amp;hb=1"/>
          <p:cNvSpPr/>
          <p:nvPr/>
        </p:nvSpPr>
        <p:spPr>
          <a:xfrm>
            <a:off x="539496" y="392475"/>
            <a:ext cx="11109960" cy="5674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（第一个空：“无所不知”意为什么事情都知道，没有不懂得的。“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不在”意为到处都存在，到处都有。依据“文化创意几乎可以改变一切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语境可知，这里指在进入信息时代之后，文化创意到处存在。故选“无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所不在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”。第二个空：“水到渠成”比喻条件成熟，事情自然成功。“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石出”比喻真相大白。依据语境可知，这里指既然文化创意可以在许多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地方存在了，所以形成“文化+”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的条件也就自然而然具备了。故选“水到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渠成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”。第三个空：“相辅相成”指互相补充，互相配合。“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相反相成”指相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反的东西具有同一性。依据“今天的文化创意和科技创新有着无法割裂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的关系，一旦实现真正的融合发展，将会爆发出巨大的威力”可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知，这是阐述文化创意和科技创新互相融合、共同发展的关系。故选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“相辅相成”）</a:t>
            </a:r>
            <a:endParaRPr lang="en-US" altLang="zh-CN" sz="2800" dirty="0"/>
          </a:p>
        </p:txBody>
      </p:sp>
      <p:sp>
        <p:nvSpPr>
          <p:cNvPr id="3" name="QC_3_AN.2_1#17f34d4eb?vaa=1&amp;vcp=1&amp;pid=0a4632aed&amp;color=0,0,0&amp;vtp=1&amp;vaab=1&amp;bbb=1"/>
          <p:cNvSpPr/>
          <p:nvPr/>
        </p:nvSpPr>
        <p:spPr>
          <a:xfrm>
            <a:off x="539496" y="594580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1359</Words>
  <Application>Microsoft Office PowerPoint</Application>
  <PresentationFormat>宽屏</PresentationFormat>
  <Paragraphs>209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Arial (正文)</vt:lpstr>
      <vt:lpstr>SimSun</vt:lpstr>
      <vt:lpstr>Arial</vt:lpstr>
      <vt:lpstr>Times New Roman</vt:lpstr>
      <vt:lpstr>微软雅黑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2024-11-20T10:29:25Z</dcterms:created>
  <dcterms:modified xsi:type="dcterms:W3CDTF">2025-07-24T04:09:19Z</dcterms:modified>
  <cp:category/>
  <cp:contentStatus/>
</cp:coreProperties>
</file>