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317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8" r:id="rId62"/>
  </p:sldIdLst>
  <p:sldSz cx="12192000" cy="6858000"/>
  <p:notesSz cx="6858000" cy="12192000"/>
  <p:custDataLst>
    <p:tags r:id="rId6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5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6b54e1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013AEA5-0AE4-443B-9E66-44DECE5DC4C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地球的面貌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6b54e1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8C17E90-93B2-4788-BE3F-F091A5C0DD9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6b727ae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36bf5c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f15eb05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d5c452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6b727ae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36bf5c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f15eb05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d5c452e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地球的面貌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c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2591203-3CF6-3792-1930-2FD4D2DB0CC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9E5769C-6F32-41D6-A4D7-7938DBA45928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AAAF1A5-CD45-4894-A269-5E20820ACEB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E9E167D-CD38-46E8-8CD1-65CDD73F20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6b727ae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36bf5c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f15eb05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d5c452e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6b727ae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36bf5c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f15eb05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d5c452e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98110A-4104-0C71-8093-4BD39B01306F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22_1#20294f20b?sp=1&amp;vaa=1&amp;vcp=1&amp;vis=1&amp;pid=b2401e86c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（2）四大洋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①与大洋相关的概念：洋（或称大洋）、海、海峡等。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②四大洋的面积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地球上，广阔的海洋彼此相通，连为一体。习惯上，人们把海洋划分为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四大部分，按面积由大到小依次为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大西洋、印度洋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。（可简记为：太大印北）</a:t>
            </a:r>
            <a:endParaRPr lang="en-US" altLang="zh-CN" sz="2800" dirty="0"/>
          </a:p>
        </p:txBody>
      </p:sp>
      <p:sp>
        <p:nvSpPr>
          <p:cNvPr id="3" name="QB_9_AN.23_1#20294f20b.blank?vaa=1&amp;vcp=1&amp;vis=1&amp;pid=b2401e86c&amp;color=0,0,0&amp;vpa=17&amp;vtp=1&amp;vaab=1&amp;bbb=1"/>
          <p:cNvSpPr/>
          <p:nvPr/>
        </p:nvSpPr>
        <p:spPr>
          <a:xfrm>
            <a:off x="6239415" y="408657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太平洋</a:t>
            </a:r>
            <a:endParaRPr lang="en-US" altLang="zh-CN" sz="2800" dirty="0"/>
          </a:p>
        </p:txBody>
      </p:sp>
      <p:sp>
        <p:nvSpPr>
          <p:cNvPr id="4" name="QB_9_AN.24_1#20294f20b.blank?vaa=1&amp;vcp=1&amp;vis=1&amp;pid=b2401e86c&amp;color=0,0,0&amp;vpa=18&amp;vtp=1&amp;vaab=1&amp;bbb=1"/>
          <p:cNvSpPr/>
          <p:nvPr/>
        </p:nvSpPr>
        <p:spPr>
          <a:xfrm>
            <a:off x="638715" y="471331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北冰洋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edb6cb39?vcp=1&amp;pid=5336bf5c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世界的地形</a:t>
            </a:r>
            <a:endParaRPr lang="en-US" altLang="zh-CN" sz="3000" dirty="0"/>
          </a:p>
        </p:txBody>
      </p:sp>
      <p:sp>
        <p:nvSpPr>
          <p:cNvPr id="3" name="QO_8_BD.25_1#9c9b97574?vaa=1&amp;vcp=1&amp;vis=1&amp;pid=aedb6cb39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1.陆地地形</a:t>
            </a:r>
            <a:endParaRPr lang="en-US" altLang="zh-CN" sz="2800" dirty="0"/>
          </a:p>
        </p:txBody>
      </p:sp>
      <p:sp>
        <p:nvSpPr>
          <p:cNvPr id="4" name="QB_9_BD.26_1#299fb14fe?sp=1&amp;vaa=1&amp;vcp=1&amp;vis=1&amp;pid=9c9b97574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（1）高度的表示方法</a:t>
            </a:r>
            <a:endParaRPr lang="en-US" altLang="zh-CN" sz="2800" dirty="0"/>
          </a:p>
        </p:txBody>
      </p:sp>
      <p:graphicFrame>
        <p:nvGraphicFramePr>
          <p:cNvPr id="12" name="QB_9_BD.26_2#299fb14fe?colgroup=5,24&amp;vaa=1&amp;vcp=1&amp;vis=1&amp;pid=9c9b97574&amp;color=0,0,0&amp;vtp=1&amp;vaab=1&amp;bbb=1&amp;hb=1"/>
          <p:cNvGraphicFramePr>
            <a:graphicFrameLocks noGrp="1"/>
          </p:cNvGraphicFramePr>
          <p:nvPr/>
        </p:nvGraphicFramePr>
        <p:xfrm>
          <a:off x="539496" y="2528996"/>
          <a:ext cx="11082528" cy="2242440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地面某一个地点高出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的垂直距离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又称绝对高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相对高度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地面某个地点高出另一个地点的垂直距离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即两个地点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之间的高度差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QB_9_AN.27_1#299fb14fe.blank?vaa=1&amp;vcp=1&amp;vis=1&amp;pid=9c9b97574&amp;color=0,0,0&amp;vpa=19&amp;vtp=1&amp;vaab=1&amp;bbb=1"/>
          <p:cNvSpPr/>
          <p:nvPr/>
        </p:nvSpPr>
        <p:spPr>
          <a:xfrm>
            <a:off x="5916191" y="2532679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海平面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28_1#a684a9903?sp=1&amp;vaa=1&amp;vcp=1&amp;vis=1&amp;pid=9c9b97574&amp;color=0,0,0&amp;vtp=1&amp;vaab=1&amp;bt=1&amp;bbb=1"/>
          <p:cNvSpPr/>
          <p:nvPr/>
        </p:nvSpPr>
        <p:spPr>
          <a:xfrm>
            <a:off x="539496" y="8408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（2）陆地五种基本地形类型</a:t>
            </a:r>
            <a:endParaRPr lang="en-US" altLang="zh-CN" sz="2800" dirty="0"/>
          </a:p>
        </p:txBody>
      </p:sp>
      <p:graphicFrame>
        <p:nvGraphicFramePr>
          <p:cNvPr id="13" name="QB_9_BD.28_2#a684a9903?colgroup=4,25&amp;vaa=1&amp;vcp=1&amp;vis=1&amp;pid=9c9b97574&amp;color=0,0,0&amp;vtp=1&amp;vaab=1&amp;bbb=1&amp;hb=1"/>
          <p:cNvGraphicFramePr>
            <a:graphicFrameLocks noGrp="1"/>
          </p:cNvGraphicFramePr>
          <p:nvPr/>
        </p:nvGraphicFramePr>
        <p:xfrm>
          <a:off x="539496" y="1522411"/>
          <a:ext cx="11091672" cy="4481452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1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地表起伏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米以下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地表起伏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米以上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边缘比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较陡峭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地表崎岖不平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海拔多在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米以上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坡度较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沟谷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海拔大致在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米以下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相对高度一般不超过200米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四周多被山地或高原环绕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相对低平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9_AN.29_1#a684a9903.blank?vaa=1&amp;vcp=1&amp;vis=1&amp;pid=9c9b97574&amp;color=0,0,0&amp;vpa=20&amp;vtp=1&amp;vaab=1"/>
          <p:cNvSpPr/>
          <p:nvPr/>
        </p:nvSpPr>
        <p:spPr>
          <a:xfrm>
            <a:off x="3644414" y="204762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5" name="QB_9_AN.30_1#a684a9903.blank?vaa=1&amp;vcp=1&amp;vis=1&amp;pid=9c9b97574&amp;color=0,0,0&amp;vpa=21&amp;vtp=1&amp;vaab=1"/>
          <p:cNvSpPr/>
          <p:nvPr/>
        </p:nvSpPr>
        <p:spPr>
          <a:xfrm>
            <a:off x="5765314" y="204762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6" name="QB_9_AN.31_1#a684a9903.blank?vaa=1&amp;vcp=1&amp;vis=1&amp;pid=9c9b97574&amp;color=0,0,0&amp;vpa=22&amp;vtp=1&amp;vaab=1&amp;bbb=1"/>
          <p:cNvSpPr/>
          <p:nvPr/>
        </p:nvSpPr>
        <p:spPr>
          <a:xfrm>
            <a:off x="7886215" y="2047620"/>
            <a:ext cx="7921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endParaRPr lang="en-US" altLang="zh-CN" sz="2800" dirty="0"/>
          </a:p>
        </p:txBody>
      </p:sp>
      <p:sp>
        <p:nvSpPr>
          <p:cNvPr id="7" name="QB_9_AN.32_1#a684a9903.blank?vaa=1&amp;vcp=1&amp;vis=1&amp;pid=9c9b97574&amp;color=0,0,0&amp;vpa=23&amp;vtp=1&amp;vaab=1"/>
          <p:cNvSpPr/>
          <p:nvPr/>
        </p:nvSpPr>
        <p:spPr>
          <a:xfrm>
            <a:off x="3644414" y="263213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8" name="QB_9_AN.33_1#a684a9903.blank?vaa=1&amp;vcp=1&amp;vis=1&amp;pid=9c9b97574&amp;color=0,0,0&amp;vpa=24&amp;vtp=1&amp;vaab=1"/>
          <p:cNvSpPr/>
          <p:nvPr/>
        </p:nvSpPr>
        <p:spPr>
          <a:xfrm>
            <a:off x="5765314" y="263213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9" name="QB_9_AN.34_1#a684a9903.blank?vaa=1&amp;vcp=1&amp;vis=1&amp;pid=9c9b97574&amp;color=0,0,0&amp;vpa=25&amp;vtp=1&amp;vaab=1&amp;bbb=1"/>
          <p:cNvSpPr/>
          <p:nvPr/>
        </p:nvSpPr>
        <p:spPr>
          <a:xfrm>
            <a:off x="7886215" y="2632138"/>
            <a:ext cx="7921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</a:t>
            </a:r>
            <a:endParaRPr lang="en-US" altLang="zh-CN" sz="2800" dirty="0"/>
          </a:p>
        </p:txBody>
      </p:sp>
      <p:sp>
        <p:nvSpPr>
          <p:cNvPr id="10" name="QB_9_AN.35_1#a684a9903.blank?vaa=1&amp;vcp=1&amp;vis=1&amp;pid=9c9b97574&amp;color=0,0,0&amp;vpa=26&amp;vtp=1&amp;vaab=1&amp;bbb=1"/>
          <p:cNvSpPr/>
          <p:nvPr/>
        </p:nvSpPr>
        <p:spPr>
          <a:xfrm>
            <a:off x="6120914" y="3753358"/>
            <a:ext cx="7921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</a:t>
            </a:r>
            <a:endParaRPr lang="en-US" altLang="zh-CN" sz="2800" dirty="0"/>
          </a:p>
        </p:txBody>
      </p:sp>
      <p:sp>
        <p:nvSpPr>
          <p:cNvPr id="11" name="QB_9_AN.36_1#a684a9903.blank?vaa=1&amp;vcp=1&amp;vis=1&amp;pid=9c9b97574&amp;color=0,0,0&amp;vpa=27&amp;vtp=1&amp;vaab=1"/>
          <p:cNvSpPr/>
          <p:nvPr/>
        </p:nvSpPr>
        <p:spPr>
          <a:xfrm>
            <a:off x="9486415" y="375335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陡</a:t>
            </a:r>
            <a:endParaRPr lang="en-US" altLang="zh-CN" sz="2800" dirty="0"/>
          </a:p>
        </p:txBody>
      </p:sp>
      <p:sp>
        <p:nvSpPr>
          <p:cNvPr id="12" name="QB_9_AN.37_1#a684a9903.blank?vaa=1&amp;vcp=1&amp;vis=1&amp;pid=9c9b97574&amp;color=0,0,0&amp;vpa=28&amp;vtp=1&amp;vaab=1&amp;bbb=1"/>
          <p:cNvSpPr/>
          <p:nvPr/>
        </p:nvSpPr>
        <p:spPr>
          <a:xfrm>
            <a:off x="4000014" y="4856544"/>
            <a:ext cx="7921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</a:t>
            </a:r>
            <a:endParaRPr lang="en-US" altLang="zh-CN" sz="2800" dirty="0"/>
          </a:p>
        </p:txBody>
      </p:sp>
      <p:sp>
        <p:nvSpPr>
          <p:cNvPr id="3" name="QB_9_AN.38_1#a684a9903.blank?vaa=1&amp;vcp=1&amp;vis=1&amp;pid=9c9b97574&amp;color=0,0,0&amp;vpa=29&amp;vtp=1&amp;vaab=1&amp;bbb=1"/>
          <p:cNvSpPr/>
          <p:nvPr/>
        </p:nvSpPr>
        <p:spPr>
          <a:xfrm>
            <a:off x="6476515" y="542302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39_1#45aa59b26?sp=1&amp;vaa=1&amp;vcp=1&amp;vis=1&amp;pid=9c9b97574&amp;color=0,0,0&amp;vtp=1&amp;vaab=1&amp;bt=1&amp;bbb=1"/>
          <p:cNvSpPr/>
          <p:nvPr/>
        </p:nvSpPr>
        <p:spPr>
          <a:xfrm>
            <a:off x="539496" y="9641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（3）世界两大山脉带</a:t>
            </a:r>
            <a:endParaRPr lang="en-US" altLang="zh-CN" sz="2800" dirty="0"/>
          </a:p>
        </p:txBody>
      </p:sp>
      <p:graphicFrame>
        <p:nvGraphicFramePr>
          <p:cNvPr id="14" name="QB_9_BD.39_2#45aa59b26?colgroup=9,20&amp;vaa=1&amp;vcp=1&amp;vis=1&amp;pid=9c9b97574&amp;color=0,0,0&amp;vtp=1&amp;vaab=1&amp;bbb=1&amp;hb=1"/>
          <p:cNvGraphicFramePr>
            <a:graphicFrameLocks noGrp="1"/>
          </p:cNvGraphicFramePr>
          <p:nvPr/>
        </p:nvGraphicFramePr>
        <p:xfrm>
          <a:off x="539496" y="1645761"/>
          <a:ext cx="11100816" cy="2242440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3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太平洋沿岸山脉带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太平洋东岸的科迪勒拉山系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主要由北美洲的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山脉和南美洲的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山脉组成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横贯亚欧大陆南部和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非洲西北部的山脉带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山脉和阿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特拉斯山脉等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9_AN.1_1#45aa59b26.blank?vaa=1&amp;vcp=1&amp;vis=1&amp;pid=9c9b97574&amp;color=0,0,0&amp;vpa=30&amp;vtp=1&amp;vaab=1&amp;bbb=1"/>
          <p:cNvSpPr/>
          <p:nvPr/>
        </p:nvSpPr>
        <p:spPr>
          <a:xfrm>
            <a:off x="4279414" y="218817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落基</a:t>
            </a:r>
            <a:endParaRPr lang="en-US" altLang="zh-CN" sz="2800" dirty="0"/>
          </a:p>
        </p:txBody>
      </p:sp>
      <p:sp>
        <p:nvSpPr>
          <p:cNvPr id="5" name="QB_9_AN.2_1#45aa59b26.blank?vaa=1&amp;vcp=1&amp;vis=1&amp;pid=9c9b97574&amp;color=0,0,0&amp;vpa=31&amp;vtp=1&amp;vaab=1&amp;bbb=1"/>
          <p:cNvSpPr/>
          <p:nvPr/>
        </p:nvSpPr>
        <p:spPr>
          <a:xfrm>
            <a:off x="7835415" y="218817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安第斯</a:t>
            </a:r>
            <a:endParaRPr lang="en-US" altLang="zh-CN" sz="2800" dirty="0"/>
          </a:p>
        </p:txBody>
      </p:sp>
      <p:sp>
        <p:nvSpPr>
          <p:cNvPr id="6" name="QB_9_AN.3_1#45aa59b26.blank?vaa=1&amp;vcp=1&amp;vis=1&amp;pid=9c9b97574&amp;color=0,0,0&amp;vpa=32&amp;vtp=1&amp;vaab=1&amp;bbb=1"/>
          <p:cNvSpPr/>
          <p:nvPr/>
        </p:nvSpPr>
        <p:spPr>
          <a:xfrm>
            <a:off x="5346214" y="277066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喜马拉雅</a:t>
            </a:r>
            <a:endParaRPr lang="en-US" altLang="zh-CN" sz="2800" dirty="0"/>
          </a:p>
        </p:txBody>
      </p:sp>
      <p:sp>
        <p:nvSpPr>
          <p:cNvPr id="7" name="QB_9_AN.4_1#45aa59b26.blank?vaa=1&amp;vcp=1&amp;vis=1&amp;pid=9c9b97574&amp;color=0,0,0&amp;vpa=33&amp;vtp=1&amp;vaab=1&amp;bbb=1"/>
          <p:cNvSpPr/>
          <p:nvPr/>
        </p:nvSpPr>
        <p:spPr>
          <a:xfrm>
            <a:off x="8178315" y="277066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阿尔卑斯</a:t>
            </a:r>
            <a:endParaRPr lang="en-US" altLang="zh-CN" sz="2800" dirty="0"/>
          </a:p>
        </p:txBody>
      </p:sp>
      <p:sp>
        <p:nvSpPr>
          <p:cNvPr id="8" name="P_8#dc092ba0d?vcp=1&amp;pid=aedb6cb39&amp;color=0,0,0&amp;vtp=1&amp;vaab=1&amp;bbb=1&amp;hb=1"/>
          <p:cNvSpPr/>
          <p:nvPr/>
        </p:nvSpPr>
        <p:spPr>
          <a:xfrm>
            <a:off x="539496" y="40206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2.海底地形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海底地形起伏不平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，主要海底地形类型有大陆架、大陆坡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、大洋中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、海沟等。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44_1#880c841c8?vaa=1&amp;vcp=1&amp;vis=1&amp;pid=aedb6cb39&amp;color=0,0,0&amp;vtp=1&amp;vaab=1&amp;bt=1&amp;bbb=1"/>
          <p:cNvSpPr/>
          <p:nvPr/>
        </p:nvSpPr>
        <p:spPr>
          <a:xfrm>
            <a:off x="539496" y="8818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3.学看地形图</a:t>
            </a:r>
            <a:endParaRPr lang="en-US" altLang="zh-CN" sz="2800" dirty="0"/>
          </a:p>
        </p:txBody>
      </p:sp>
      <p:sp>
        <p:nvSpPr>
          <p:cNvPr id="3" name="QO_9_BD.45_1#29bc3f2b7?vaa=1&amp;vcp=1&amp;vis=1&amp;pid=880c841c8&amp;color=0,0,0&amp;vtp=1&amp;vaab=1&amp;bbb=1"/>
          <p:cNvSpPr/>
          <p:nvPr/>
        </p:nvSpPr>
        <p:spPr>
          <a:xfrm>
            <a:off x="539496" y="150177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（1）等高线地形图</a:t>
            </a:r>
            <a:endParaRPr lang="en-US" altLang="zh-CN" sz="2800" dirty="0"/>
          </a:p>
        </p:txBody>
      </p:sp>
      <p:sp>
        <p:nvSpPr>
          <p:cNvPr id="4" name="QB_10_BD.46_1#f2cb74083?sp=1&amp;vaa=1&amp;vcp=1&amp;vis=1&amp;pid=29bc3f2b7&amp;color=0,0,0&amp;vtp=1&amp;vaab=1&amp;bbb=1&amp;hb=1"/>
          <p:cNvSpPr/>
          <p:nvPr/>
        </p:nvSpPr>
        <p:spPr>
          <a:xfrm>
            <a:off x="539496" y="2131250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①等高线地形图中等高线的基本特征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.同线等高。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.同图等距。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.等高线不相交，重叠处为陡崖。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.同一幅图中，等高线越密集的地方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，坡度越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；等高线越稀疏的地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方，坡度越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10_AN.47_1#f2cb74083.blank?vaa=1&amp;vcp=1&amp;vis=1&amp;pid=29bc3f2b7&amp;color=0,0,0&amp;vpa=34&amp;vtp=1&amp;vaab=1"/>
          <p:cNvSpPr/>
          <p:nvPr/>
        </p:nvSpPr>
        <p:spPr>
          <a:xfrm>
            <a:off x="7572914" y="469157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陡</a:t>
            </a:r>
            <a:endParaRPr lang="en-US" altLang="zh-CN" sz="2800" dirty="0"/>
          </a:p>
        </p:txBody>
      </p:sp>
      <p:sp>
        <p:nvSpPr>
          <p:cNvPr id="6" name="QB_10_AN.48_1#f2cb74083.blank?vaa=1&amp;vcp=1&amp;vis=1&amp;pid=29bc3f2b7&amp;color=0,0,0&amp;vpa=35&amp;vtp=1&amp;vaab=1"/>
          <p:cNvSpPr/>
          <p:nvPr/>
        </p:nvSpPr>
        <p:spPr>
          <a:xfrm>
            <a:off x="2327814" y="531831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10_BD.49_1#a3ce8aa05?sp=1&amp;vaa=1&amp;vcp=1&amp;vis=1&amp;pid=29bc3f2b7&amp;color=0,0,0&amp;vtp=1&amp;vaab=1&amp;bt=1&amp;bbb=1"/>
          <p:cNvSpPr/>
          <p:nvPr/>
        </p:nvSpPr>
        <p:spPr>
          <a:xfrm>
            <a:off x="539496" y="14959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②等高线地形图中山体部位的判读</a:t>
            </a:r>
            <a:endParaRPr lang="en-US" altLang="zh-CN" sz="2800" dirty="0"/>
          </a:p>
        </p:txBody>
      </p:sp>
      <p:graphicFrame>
        <p:nvGraphicFramePr>
          <p:cNvPr id="16" name="QB_10_BD.49_2#a3ce8aa05?colgroup=2,4,4,4,4,3,4&amp;vaa=1&amp;vcp=1&amp;vis=1&amp;pid=29bc3f2b7&amp;color=0,0,0&amp;vtp=1&amp;vaab=1&amp;bbb=1&amp;hb=1"/>
          <p:cNvGraphicFramePr>
            <a:graphicFrameLocks noGrp="1"/>
          </p:cNvGraphicFramePr>
          <p:nvPr/>
        </p:nvGraphicFramePr>
        <p:xfrm>
          <a:off x="539496" y="2177605"/>
          <a:ext cx="11091672" cy="3228214"/>
        </p:xfrm>
        <a:graphic>
          <a:graphicData uri="http://schemas.openxmlformats.org/drawingml/2006/table">
            <a:tbl>
              <a:tblPr/>
              <a:tblGrid>
                <a:gridCol w="969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7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7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904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374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000"/>
                        </a:lnSpc>
                      </a:pPr>
                      <a:r>
                        <a:rPr lang="en-US" altLang="zh-CN" sz="49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000"/>
                        </a:lnSpc>
                      </a:pPr>
                      <a:r>
                        <a:rPr lang="en-US" altLang="zh-CN" sz="49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6300"/>
                        </a:lnSpc>
                      </a:pPr>
                      <a:r>
                        <a:rPr lang="en-US" altLang="zh-CN" sz="34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100"/>
                        </a:lnSpc>
                      </a:pPr>
                      <a:r>
                        <a:rPr lang="en-US" altLang="zh-CN" sz="39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400"/>
                        </a:lnSpc>
                      </a:pPr>
                      <a:r>
                        <a:rPr lang="en-US" altLang="zh-CN" sz="41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400"/>
                        </a:lnSpc>
                      </a:pPr>
                      <a:r>
                        <a:rPr lang="en-US" altLang="zh-CN" sz="41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10_BD.49_3#a3ce8aa05.table_image?tii=3&amp;vaa=1&amp;vcp=1&amp;vis=1&amp;pid=29bc3f2b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4772" y="3711607"/>
            <a:ext cx="1645920" cy="113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10_BD.49_4#a3ce8aa05.table_image?tii=4&amp;vaa=1&amp;vcp=1&amp;vis=1&amp;pid=29bc3f2b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2716" y="3711607"/>
            <a:ext cx="1645920" cy="113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10_BD.49_5#a3ce8aa05.table_image?tii=5&amp;vaa=1&amp;vcp=1&amp;vis=1&amp;pid=29bc3f2b7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6088" y="3885343"/>
            <a:ext cx="1517904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B_10_BD.49_6#a3ce8aa05.table_image?tii=6&amp;vaa=1&amp;vcp=1&amp;vis=1&amp;pid=29bc3f2b7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1444" y="3830479"/>
            <a:ext cx="1408176" cy="89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B_10_BD.49_7#a3ce8aa05.table_image?tii=7&amp;vaa=1&amp;vcp=1&amp;vis=1&amp;pid=29bc3f2b7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1644" y="3807619"/>
            <a:ext cx="1298448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B_10_BD.49_8#a3ce8aa05.table_image?tii=8&amp;vaa=1&amp;vcp=1&amp;vis=1&amp;pid=29bc3f2b7&amp;color=0,0,0&amp;tib=255,255,255&amp;vtp=1&amp;vaab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72116" y="3807619"/>
            <a:ext cx="1463040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B_10_AN.50_1#a3ce8aa05.blank?vaa=1&amp;vcp=1&amp;vis=1&amp;pid=29bc3f2b7&amp;color=0,0,0&amp;vpa=36&amp;vtp=1&amp;vaab=1&amp;bbb=1"/>
          <p:cNvSpPr/>
          <p:nvPr/>
        </p:nvSpPr>
        <p:spPr>
          <a:xfrm>
            <a:off x="1904651" y="23954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山脊</a:t>
            </a:r>
            <a:endParaRPr lang="en-US" altLang="zh-CN" sz="2800" dirty="0"/>
          </a:p>
        </p:txBody>
      </p:sp>
      <p:sp>
        <p:nvSpPr>
          <p:cNvPr id="11" name="QB_10_AN.51_1#a3ce8aa05.blank?vaa=1&amp;vcp=1&amp;vis=1&amp;pid=29bc3f2b7&amp;color=0,0,0&amp;vpa=37&amp;vtp=1&amp;vaab=1&amp;bbb=1"/>
          <p:cNvSpPr/>
          <p:nvPr/>
        </p:nvSpPr>
        <p:spPr>
          <a:xfrm>
            <a:off x="3742595" y="23954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山谷</a:t>
            </a:r>
            <a:endParaRPr lang="en-US" altLang="zh-CN" sz="2800" dirty="0"/>
          </a:p>
        </p:txBody>
      </p:sp>
      <p:sp>
        <p:nvSpPr>
          <p:cNvPr id="12" name="QB_10_AN.52_1#a3ce8aa05.blank?vaa=1&amp;vcp=1&amp;vis=1&amp;pid=29bc3f2b7&amp;color=0,0,0&amp;vpa=38&amp;vtp=1&amp;vaab=1&amp;bbb=1"/>
          <p:cNvSpPr/>
          <p:nvPr/>
        </p:nvSpPr>
        <p:spPr>
          <a:xfrm>
            <a:off x="5511959" y="23954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鞍部</a:t>
            </a:r>
            <a:endParaRPr lang="en-US" altLang="zh-CN" sz="2800" dirty="0"/>
          </a:p>
        </p:txBody>
      </p:sp>
      <p:sp>
        <p:nvSpPr>
          <p:cNvPr id="13" name="QB_10_AN.53_1#a3ce8aa05.blank?vaa=1&amp;vcp=1&amp;vis=1&amp;pid=29bc3f2b7&amp;color=0,0,0&amp;vpa=39&amp;vtp=1&amp;vaab=1&amp;bbb=1"/>
          <p:cNvSpPr/>
          <p:nvPr/>
        </p:nvSpPr>
        <p:spPr>
          <a:xfrm>
            <a:off x="7162450" y="23954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陡崖</a:t>
            </a:r>
            <a:endParaRPr lang="en-US" altLang="zh-CN" sz="2800" dirty="0"/>
          </a:p>
        </p:txBody>
      </p:sp>
      <p:sp>
        <p:nvSpPr>
          <p:cNvPr id="14" name="QB_10_AN.54_1#a3ce8aa05.blank?vaa=1&amp;vcp=1&amp;vis=1&amp;pid=29bc3f2b7&amp;color=0,0,0&amp;vpa=40&amp;vtp=1&amp;vaab=1&amp;bbb=1"/>
          <p:cNvSpPr/>
          <p:nvPr/>
        </p:nvSpPr>
        <p:spPr>
          <a:xfrm>
            <a:off x="8707787" y="23954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盆地</a:t>
            </a:r>
            <a:endParaRPr lang="en-US" altLang="zh-CN" sz="2800" dirty="0"/>
          </a:p>
        </p:txBody>
      </p:sp>
      <p:sp>
        <p:nvSpPr>
          <p:cNvPr id="15" name="QB_10_AN.55_1#a3ce8aa05.blank?vaa=1&amp;vcp=1&amp;vis=1&amp;pid=29bc3f2b7&amp;color=0,0,0&amp;vpa=41&amp;vtp=1&amp;vaab=1&amp;bbb=1"/>
          <p:cNvSpPr/>
          <p:nvPr/>
        </p:nvSpPr>
        <p:spPr>
          <a:xfrm>
            <a:off x="10280555" y="239541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10_BD.49_2#a3ce8aa05?colgroup=2,4,4,4,4,3,4&amp;vaa=1&amp;vcp=1&amp;vis=1&amp;pid=29bc3f2b7&amp;color=0,0,0&amp;vtp=1&amp;vaab=1&amp;bbb=1&amp;hb=1"/>
          <p:cNvGraphicFramePr>
            <a:graphicFrameLocks noGrp="1"/>
          </p:cNvGraphicFramePr>
          <p:nvPr/>
        </p:nvGraphicFramePr>
        <p:xfrm>
          <a:off x="539496" y="2415676"/>
          <a:ext cx="11091672" cy="2722182"/>
        </p:xfrm>
        <a:graphic>
          <a:graphicData uri="http://schemas.openxmlformats.org/drawingml/2006/table">
            <a:tbl>
              <a:tblPr/>
              <a:tblGrid>
                <a:gridCol w="969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7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7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07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904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5827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弯曲部分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凸出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弯曲部分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凸出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相邻两个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山顶之间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的低地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多条等高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线的重叠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闭合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B_10_BD.49_2#a3ce8aa05?colgroup=2,4,4,4,4,3,4&amp;vaa=1&amp;vcp=1&amp;vis=1&amp;pid=29bc3f2b7&amp;color=0,0,0&amp;vtp=1&amp;vaab=1&amp;bbb=1&amp;hb=1"/>
          <p:cNvSpPr txBox="1"/>
          <p:nvPr/>
        </p:nvSpPr>
        <p:spPr>
          <a:xfrm>
            <a:off x="9091168" y="1716586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QB_10_AN.56_1#a3ce8aa05.blank?vaa=1&amp;vcp=1&amp;vis=1&amp;pid=29bc3f2b7&amp;color=0,0,0&amp;vpa=42&amp;vtp=1&amp;vaab=1"/>
          <p:cNvSpPr/>
          <p:nvPr/>
        </p:nvSpPr>
        <p:spPr>
          <a:xfrm>
            <a:off x="1946678" y="377851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5" name="QB_10_AN.57_1#a3ce8aa05.blank?vaa=1&amp;vcp=1&amp;vis=1&amp;pid=29bc3f2b7&amp;color=0,0,0&amp;vpa=43&amp;vtp=1&amp;vaab=1"/>
          <p:cNvSpPr/>
          <p:nvPr/>
        </p:nvSpPr>
        <p:spPr>
          <a:xfrm>
            <a:off x="3784623" y="377851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6" name="QB_10_AN.58_1#a3ce8aa05.blank?vaa=1&amp;vcp=1&amp;vis=1&amp;pid=29bc3f2b7&amp;color=0,0,0&amp;vpa=44&amp;vtp=1&amp;vaab=1"/>
          <p:cNvSpPr/>
          <p:nvPr/>
        </p:nvSpPr>
        <p:spPr>
          <a:xfrm>
            <a:off x="8567951" y="405791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</a:t>
            </a:r>
            <a:endParaRPr lang="en-US" altLang="zh-CN" sz="2800" dirty="0"/>
          </a:p>
        </p:txBody>
      </p:sp>
      <p:sp>
        <p:nvSpPr>
          <p:cNvPr id="7" name="QB_10_AN.59_1#a3ce8aa05.blank?vaa=1&amp;vcp=1&amp;vis=1&amp;pid=29bc3f2b7&amp;color=0,0,0&amp;vpa=45&amp;vtp=1&amp;vaab=1"/>
          <p:cNvSpPr/>
          <p:nvPr/>
        </p:nvSpPr>
        <p:spPr>
          <a:xfrm>
            <a:off x="8567951" y="459664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</a:t>
            </a:r>
            <a:endParaRPr lang="en-US" altLang="zh-CN" sz="2800" dirty="0"/>
          </a:p>
        </p:txBody>
      </p:sp>
      <p:sp>
        <p:nvSpPr>
          <p:cNvPr id="8" name="QB_10_AN.60_1#a3ce8aa05.blank?vaa=1&amp;vcp=1&amp;vis=1&amp;pid=29bc3f2b7&amp;color=0,0,0&amp;vpa=46&amp;vtp=1&amp;vaab=1"/>
          <p:cNvSpPr/>
          <p:nvPr/>
        </p:nvSpPr>
        <p:spPr>
          <a:xfrm>
            <a:off x="10058422" y="377851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</a:t>
            </a:r>
            <a:endParaRPr lang="en-US" altLang="zh-CN" sz="2800" dirty="0"/>
          </a:p>
        </p:txBody>
      </p:sp>
      <p:sp>
        <p:nvSpPr>
          <p:cNvPr id="9" name="QB_10_AN.61_1#a3ce8aa05.blank?vaa=1&amp;vcp=1&amp;vis=1&amp;pid=29bc3f2b7&amp;color=0,0,0&amp;vpa=47&amp;vtp=1&amp;vaab=1"/>
          <p:cNvSpPr/>
          <p:nvPr/>
        </p:nvSpPr>
        <p:spPr>
          <a:xfrm>
            <a:off x="10058422" y="4317247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62_1#f6847bf3c?sp=1&amp;vaa=1&amp;vcp=1&amp;vis=1&amp;pid=880c841c8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（2）分层设色地形图与地形剖面图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分层设色地形图：在绘有等高线和等深线的地图上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，按照不同的高度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和深度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，着上深浅不同的褐色、黄色、绿色、蓝色等颜色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，以表示地面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和海底地形的高低起伏状况。绿色一般表示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地形剖面图：能直观地表示地面沿某一方向的起伏状况和坡度陡缓。</a:t>
            </a:r>
            <a:endParaRPr lang="en-US" altLang="zh-CN" sz="2800" dirty="0"/>
          </a:p>
        </p:txBody>
      </p:sp>
      <p:sp>
        <p:nvSpPr>
          <p:cNvPr id="3" name="QB_9_AN.63_1#f6847bf3c.blank?vaa=1&amp;vcp=1&amp;vis=1&amp;pid=880c841c8&amp;color=0,0,0&amp;vpa=48&amp;vtp=1&amp;vaab=1&amp;bbb=1"/>
          <p:cNvSpPr/>
          <p:nvPr/>
        </p:nvSpPr>
        <p:spPr>
          <a:xfrm>
            <a:off x="7306214" y="37652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6a833125?vcp=1&amp;pid=5336bf5c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海陆变迁</a:t>
            </a:r>
            <a:endParaRPr lang="en-US" altLang="zh-CN" sz="3000" dirty="0"/>
          </a:p>
        </p:txBody>
      </p:sp>
      <p:sp>
        <p:nvSpPr>
          <p:cNvPr id="3" name="QB_8_BD.64_1#5db029d23?sp=1&amp;vaa=1&amp;vcp=1&amp;vis=1&amp;pid=e6a833125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1.地表形态变化</a:t>
            </a:r>
            <a:endParaRPr lang="en-US" altLang="zh-CN" sz="2800" dirty="0"/>
          </a:p>
        </p:txBody>
      </p:sp>
      <p:graphicFrame>
        <p:nvGraphicFramePr>
          <p:cNvPr id="18" name="QB_8_BD.64_2#5db029d23?colgroup=2,27&amp;vaa=1&amp;vcp=1&amp;vis=1&amp;pid=e6a833125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91672" cy="224244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的升降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人类活动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证据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在喜马拉雅山地区发现大量古老的海洋生物化石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证明这里曾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经是一片海洋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在台湾海峡海底发现森林遗迹和古河道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证明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这里曾经是陆地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8_AN.65_1#5db029d23.blank?vaa=1&amp;vcp=1&amp;vis=1&amp;pid=e6a833125&amp;color=0,0,0&amp;vpa=49&amp;vtp=1&amp;vaab=1&amp;bbb=1"/>
          <p:cNvSpPr/>
          <p:nvPr/>
        </p:nvSpPr>
        <p:spPr>
          <a:xfrm>
            <a:off x="1719094" y="189298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地壳</a:t>
            </a:r>
            <a:endParaRPr lang="en-US" altLang="zh-CN" sz="2800" dirty="0"/>
          </a:p>
        </p:txBody>
      </p:sp>
      <p:sp>
        <p:nvSpPr>
          <p:cNvPr id="6" name="QB_8_AN.66_1#5db029d23.blank?vaa=1&amp;vcp=1&amp;vis=1&amp;pid=e6a833125&amp;color=0,0,0&amp;vpa=50&amp;vtp=1&amp;vaab=1&amp;bbb=1"/>
          <p:cNvSpPr/>
          <p:nvPr/>
        </p:nvSpPr>
        <p:spPr>
          <a:xfrm>
            <a:off x="3839994" y="1892980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海平面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2d64942dd?vcp=1&amp;pid=e6a833125&amp;color=0,0,0&amp;vtp=1&amp;vaab=1&amp;bt=1&amp;bbb=1"/>
          <p:cNvSpPr/>
          <p:nvPr/>
        </p:nvSpPr>
        <p:spPr>
          <a:xfrm>
            <a:off x="539495" y="474088"/>
            <a:ext cx="11191027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2.大陆漂移假说</a:t>
            </a:r>
            <a:endParaRPr lang="en-US" altLang="zh-CN" sz="2800" dirty="0"/>
          </a:p>
        </p:txBody>
      </p:sp>
      <p:graphicFrame>
        <p:nvGraphicFramePr>
          <p:cNvPr id="19" name="P_8_BD#2d64942dd?colgroup=3,26&amp;vcp=1&amp;pid=e6a833125&amp;color=0,0,0&amp;vtp=1&amp;vaab=1&amp;bbb=1&amp;hb=1"/>
          <p:cNvGraphicFramePr>
            <a:graphicFrameLocks noGrp="1"/>
          </p:cNvGraphicFramePr>
          <p:nvPr/>
        </p:nvGraphicFramePr>
        <p:xfrm>
          <a:off x="539495" y="1155697"/>
          <a:ext cx="11315733" cy="4949255"/>
        </p:xfrm>
        <a:graphic>
          <a:graphicData uri="http://schemas.openxmlformats.org/drawingml/2006/table">
            <a:tbl>
              <a:tblPr/>
              <a:tblGrid>
                <a:gridCol w="1058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57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提出者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德国的魏格纳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地球上原先只有一块叫“泛大陆”的庞大陆地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被广袤的海洋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泛大洋”所包围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大约两亿年以前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泛大陆开始破裂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漂移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后来逐渐形成现在海陆的基本轮廓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证据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①南美洲东岸的凸出部分与非洲西岸的凹入部分遥相对应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北美大陆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格陵兰岛和欧洲大陆轮廓正好可以嵌合在一起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南美洲与非洲之间大西洋两岸古老地层具有相似性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南美大陆和非洲大陆的古生物化石和生物进化具有相近性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6b54e17d.fixed?vcp=1&amp;pid=458afe683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4#f6b54e17d.fixed?vcp=1&amp;pid=458afe683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七年级上册</a:t>
            </a:r>
            <a:endParaRPr lang="en-US" altLang="zh-CN" sz="4800" dirty="0"/>
          </a:p>
        </p:txBody>
      </p:sp>
      <p:sp>
        <p:nvSpPr>
          <p:cNvPr id="4" name="C_4_BD#f6b54e17d.fixed?vcp=1&amp;pid=458afe683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地球的面貌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67_1#83d0b7274?vaa=1&amp;vcp=1&amp;vis=1&amp;pid=e6a833125&amp;color=0,0,0&amp;vtp=1&amp;vaab=1&amp;bt=1&amp;bbb=1"/>
          <p:cNvSpPr/>
          <p:nvPr/>
        </p:nvSpPr>
        <p:spPr>
          <a:xfrm>
            <a:off x="539496" y="9022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3.板块构造学说</a:t>
            </a:r>
            <a:endParaRPr lang="en-US" altLang="zh-CN" sz="2800" dirty="0"/>
          </a:p>
        </p:txBody>
      </p:sp>
      <p:sp>
        <p:nvSpPr>
          <p:cNvPr id="3" name="QB_9_BD.68_1#4aa4013ad?vaa=1&amp;vcp=1&amp;vis=1&amp;pid=83d0b7274&amp;color=0,0,0&amp;vtp=1&amp;vaab=1&amp;bbb=1&amp;hb=1"/>
          <p:cNvSpPr/>
          <p:nvPr/>
        </p:nvSpPr>
        <p:spPr>
          <a:xfrm>
            <a:off x="539496" y="152990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（1）地球岩石圈是由板块拼合而成的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。全球岩石圈由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大板块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欧亚板块、印度洋板块、太平洋板块、非洲板块、美洲板块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、南极洲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）和若干小板块拼合而成。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在六大板块中，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板块几乎全部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是海洋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9_AN.1_1#4aa4013ad.blank?vaa=1&amp;vcp=1&amp;vis=1&amp;pid=83d0b7274&amp;color=0,0,0&amp;vpa=51&amp;vtp=1&amp;vaab=1"/>
          <p:cNvSpPr/>
          <p:nvPr/>
        </p:nvSpPr>
        <p:spPr>
          <a:xfrm>
            <a:off x="8906414" y="149942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六</a:t>
            </a:r>
            <a:endParaRPr lang="en-US" altLang="zh-CN" sz="2800" dirty="0"/>
          </a:p>
        </p:txBody>
      </p:sp>
      <p:sp>
        <p:nvSpPr>
          <p:cNvPr id="5" name="QB_9_AN.2_1#4aa4013ad.blank?vaa=1&amp;vcp=1&amp;vis=1&amp;pid=83d0b7274&amp;color=0,0,0&amp;vpa=52&amp;vtp=1&amp;vaab=1&amp;bbb=1"/>
          <p:cNvSpPr/>
          <p:nvPr/>
        </p:nvSpPr>
        <p:spPr>
          <a:xfrm>
            <a:off x="8017414" y="279482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太平洋</a:t>
            </a:r>
            <a:endParaRPr lang="en-US" altLang="zh-CN" sz="2800" dirty="0"/>
          </a:p>
        </p:txBody>
      </p:sp>
      <p:sp>
        <p:nvSpPr>
          <p:cNvPr id="6" name="QB_9_BD.71_1#2f59adcab?vaa=1&amp;vcp=1&amp;vis=1&amp;pid=83d0b7274&amp;color=0,0,0&amp;vtp=1&amp;vaab=1&amp;bbb=1&amp;hb=1"/>
          <p:cNvSpPr/>
          <p:nvPr/>
        </p:nvSpPr>
        <p:spPr>
          <a:xfrm>
            <a:off x="539496" y="40953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（2）一般来说，板块的内部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，地壳比较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；板块与板块交界的地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带，地壳比较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板块在不断地运动着，有的张裂拉伸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，常形成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有的碰撞挤压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，常形成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9_AN.72_1#2f59adcab.blank?vaa=1&amp;vcp=1&amp;vis=1&amp;pid=83d0b7274&amp;color=0,0,0&amp;vpa=53&amp;vtp=1&amp;vaab=1&amp;bbb=1"/>
          <p:cNvSpPr/>
          <p:nvPr/>
        </p:nvSpPr>
        <p:spPr>
          <a:xfrm>
            <a:off x="6772814" y="406482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稳定</a:t>
            </a:r>
            <a:endParaRPr lang="en-US" altLang="zh-CN" sz="2800" dirty="0"/>
          </a:p>
        </p:txBody>
      </p:sp>
      <p:sp>
        <p:nvSpPr>
          <p:cNvPr id="8" name="QB_9_AN.73_1#2f59adcab.blank?vaa=1&amp;vcp=1&amp;vis=1&amp;pid=83d0b7274&amp;color=0,0,0&amp;vpa=54&amp;vtp=1&amp;vaab=1&amp;bbb=1"/>
          <p:cNvSpPr/>
          <p:nvPr/>
        </p:nvSpPr>
        <p:spPr>
          <a:xfrm>
            <a:off x="2683414" y="471252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活跃</a:t>
            </a:r>
            <a:endParaRPr lang="en-US" altLang="zh-CN" sz="2800" dirty="0"/>
          </a:p>
        </p:txBody>
      </p:sp>
      <p:sp>
        <p:nvSpPr>
          <p:cNvPr id="9" name="QB_9_AN.74_1#2f59adcab.blank?vaa=1&amp;vcp=1&amp;vis=1&amp;pid=83d0b7274&amp;color=0,0,0&amp;vpa=55&amp;vtp=1&amp;vaab=1&amp;bbb=1"/>
          <p:cNvSpPr/>
          <p:nvPr/>
        </p:nvSpPr>
        <p:spPr>
          <a:xfrm>
            <a:off x="549815" y="5339270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裂谷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、海洋</a:t>
            </a:r>
            <a:endParaRPr lang="en-US" altLang="zh-CN" sz="2800" dirty="0"/>
          </a:p>
        </p:txBody>
      </p:sp>
      <p:sp>
        <p:nvSpPr>
          <p:cNvPr id="10" name="QB_9_AN.75_1#2f59adcab.blank?vaa=1&amp;vcp=1&amp;vis=1&amp;pid=83d0b7274&amp;color=0,0,0&amp;vpa=56&amp;vtp=1&amp;vaab=1&amp;bbb=1"/>
          <p:cNvSpPr/>
          <p:nvPr/>
        </p:nvSpPr>
        <p:spPr>
          <a:xfrm>
            <a:off x="6595014" y="5339270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山脉、海沟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6_1#c32aea8f6?sp=1&amp;vaa=1&amp;vcp=1&amp;vis=1&amp;pid=e6a833125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4.火山与地震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板块张裂或碰撞挤压的地带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，火山和地震活动频繁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。全球两大火山地震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火山地震带，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火山地震带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77_1#c32aea8f6.blank?vaa=1&amp;vcp=1&amp;vis=1&amp;pid=e6a833125&amp;color=0,0,0&amp;vpa=57&amp;vtp=1&amp;vaab=1&amp;bbb=1"/>
          <p:cNvSpPr/>
          <p:nvPr/>
        </p:nvSpPr>
        <p:spPr>
          <a:xfrm>
            <a:off x="1261015" y="374303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环太平洋</a:t>
            </a:r>
            <a:endParaRPr lang="en-US" altLang="zh-CN" sz="2800" dirty="0"/>
          </a:p>
        </p:txBody>
      </p:sp>
      <p:sp>
        <p:nvSpPr>
          <p:cNvPr id="4" name="QB_8_AN.78_1#c32aea8f6.blank?vaa=1&amp;vcp=1&amp;vis=1&amp;pid=e6a833125&amp;color=0,0,0&amp;vpa=58&amp;vtp=1&amp;vaab=1&amp;bbb=1"/>
          <p:cNvSpPr/>
          <p:nvPr/>
        </p:nvSpPr>
        <p:spPr>
          <a:xfrm>
            <a:off x="5172615" y="374303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阿尔卑斯</a:t>
            </a:r>
            <a:endParaRPr lang="en-US" altLang="zh-CN" sz="2800" dirty="0"/>
          </a:p>
        </p:txBody>
      </p:sp>
      <p:sp>
        <p:nvSpPr>
          <p:cNvPr id="5" name="QB_8_AN.79_1#c32aea8f6.blank?vaa=1&amp;vcp=1&amp;vis=1&amp;pid=e6a833125&amp;color=0,0,0&amp;vpa=59&amp;vtp=1&amp;vaab=1&amp;bbb=1"/>
          <p:cNvSpPr/>
          <p:nvPr/>
        </p:nvSpPr>
        <p:spPr>
          <a:xfrm>
            <a:off x="7306214" y="374303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喜马拉雅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0f15eb054.fixed?vcp=1&amp;pid=0ec518ed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二、世界的海陆分布、世界的地形和海陆变迁</a:t>
            </a:r>
            <a:endParaRPr lang="en-US" altLang="zh-CN" sz="4000" dirty="0"/>
          </a:p>
        </p:txBody>
      </p:sp>
      <p:sp>
        <p:nvSpPr>
          <p:cNvPr id="3" name="C_6_BD#0f15eb054.fixed?vcp=1&amp;pid=0ec518ed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5968fe51?vcp=1&amp;pid=0f15eb05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世界的海陆分布</a:t>
            </a:r>
            <a:endParaRPr lang="en-US" altLang="zh-CN" sz="3000" dirty="0"/>
          </a:p>
        </p:txBody>
      </p:sp>
      <p:sp>
        <p:nvSpPr>
          <p:cNvPr id="3" name="QO_8_BD.80_1#22641bac5?sp=1&amp;vaa=1&amp;vcp=1&amp;vis=1&amp;pid=85968fe51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戴马克松地图是第一张世界视像图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，该图在一个平面上向人类展示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了无明显变形的各个大陆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。读图，完成下列各题。</a:t>
            </a:r>
            <a:endParaRPr lang="en-US" altLang="zh-CN" sz="2800" dirty="0"/>
          </a:p>
        </p:txBody>
      </p:sp>
      <p:pic>
        <p:nvPicPr>
          <p:cNvPr id="4" name="QO_8_BD.80_2#22641bac5?vaa=1&amp;vcp=1&amp;vis=1&amp;pid=85968fe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8376" y="2549951"/>
            <a:ext cx="61722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81_1#b7e976f87?vaa=1&amp;vcp=1&amp;vis=1&amp;pid=22641bac5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（1）下列关于图中海陆分布的叙述，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O_8_BD.81_2#b7e976f87?vaa=1&amp;vcp=1&amp;vis=1&amp;pid=22641ba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7295" y="1240581"/>
            <a:ext cx="5203506" cy="250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81_3#b7e976f87.choices?vaa=1&amp;vcp=1&amp;vis=1&amp;pid=22641bac5&amp;color=0,0,0&amp;vtp=1&amp;vaab=1&amp;bbb=1"/>
          <p:cNvSpPr/>
          <p:nvPr/>
        </p:nvSpPr>
        <p:spPr>
          <a:xfrm>
            <a:off x="539496" y="388218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A.北半球的陆地面积小于南半球的陆地面积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.北半球的陆地面积大于海洋面积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.全球“七分陆地，三分海洋”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.全球海洋面积约占70.8%，陆地面积约占29.2%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AS.1_1#b7e976f87?vaa=1&amp;vcp=1&amp;vis=1&amp;pid=22641bac5&amp;color=0,0,0&amp;vtp=1&amp;vaab=1&amp;bt=1&amp;bbb=1&amp;hb=1"/>
          <p:cNvSpPr/>
          <p:nvPr/>
        </p:nvSpPr>
        <p:spPr>
          <a:xfrm>
            <a:off x="539496" y="931132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北半球的陆地面积大于南半球的陆地面积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的陆地面积小于海洋面积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世界海洋面积约占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70.8%，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陆地面积约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9.2%，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七分海洋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三分陆地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的说法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3" name="QO_8_AS.1_1#b7e976f87?vaa=1&amp;vcp=1&amp;vis=1&amp;pid=22641ba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4176" y="2908776"/>
            <a:ext cx="4800600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AN.2_1#b7e976f87?vaa=1&amp;vcp=1&amp;vis=1&amp;pid=22641bac5&amp;color=0,0,0&amp;vtp=1&amp;vaab=1&amp;bbb=1"/>
          <p:cNvSpPr/>
          <p:nvPr/>
        </p:nvSpPr>
        <p:spPr>
          <a:xfrm>
            <a:off x="539496" y="53598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85_1#57cf70775?vaa=1&amp;vcp=1&amp;vis=1&amp;pid=22641bac5&amp;color=0,0,0&amp;vtp=1&amp;vaab=1&amp;bt=1&amp;bbb=1"/>
          <p:cNvSpPr/>
          <p:nvPr/>
        </p:nvSpPr>
        <p:spPr>
          <a:xfrm>
            <a:off x="539496" y="13225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（2）图示甲、乙、丙、丁四个大洲中，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跨纬度最广的大洲是(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O_8_BD.85_2#57cf70775?vaa=1&amp;vcp=1&amp;vis=1&amp;pid=22641ba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2112" y="2008727"/>
            <a:ext cx="583387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9_BD.85_3#57cf70775.choices?vaa=1&amp;vcp=1&amp;vis=1&amp;pid=22641bac5&amp;color=0,0,0&amp;vtp=1&amp;vaab=1&amp;bbb=1"/>
          <p:cNvSpPr/>
          <p:nvPr/>
        </p:nvSpPr>
        <p:spPr>
          <a:xfrm>
            <a:off x="539496" y="495512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AS.1_1#57cf70775?vaa=1&amp;vcp=1&amp;vis=1&amp;pid=22641bac5&amp;color=0,0,0&amp;vtp=1&amp;vaab=1&amp;bt=1&amp;bbb=1&amp;hb=1"/>
          <p:cNvSpPr/>
          <p:nvPr/>
        </p:nvSpPr>
        <p:spPr>
          <a:xfrm>
            <a:off x="539496" y="988282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七大洲中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跨纬度最广的大洲是亚洲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轮廓判断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甲为亚洲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3" name="QO_8_AS.1_1#57cf70775?vaa=1&amp;vcp=1&amp;vis=1&amp;pid=22641ba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5536" y="2325211"/>
            <a:ext cx="5907024" cy="284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AN.2_1#57cf70775?vaa=1&amp;vcp=1&amp;vis=1&amp;pid=22641bac5&amp;color=0,0,0&amp;vtp=1&amp;vaab=1&amp;bbb=1"/>
          <p:cNvSpPr/>
          <p:nvPr/>
        </p:nvSpPr>
        <p:spPr>
          <a:xfrm>
            <a:off x="539496" y="52970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e808da20a?vcp=1&amp;pid=85968fe5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9_BD.89_1#2dcd30806?vaa=1&amp;vcp=1&amp;vis=1&amp;pid=e808da20a&amp;color=0,0,0&amp;vtp=1&amp;vaab=1&amp;bbb=1&amp;hb=1"/>
          <p:cNvSpPr/>
          <p:nvPr/>
        </p:nvSpPr>
        <p:spPr>
          <a:xfrm>
            <a:off x="539496" y="1233469"/>
            <a:ext cx="11109960" cy="18863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（2024·四川绵阳·模拟）某校的地理社团开展“一笔画世界”活动，帮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助同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学们进一步认识世界的海陆分布。右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图是社员小海同学的作品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合所学知识，完成1～2题。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M_9_BD.89_2#2dcd30806?htil=1&amp;vaa=1&amp;vcp=1&amp;vis=1&amp;pid=e808da20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1474" y="3212891"/>
            <a:ext cx="4873752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10_BD.90_1#cf248b2ab?htil=1&amp;vaa=1&amp;vcp=1&amp;vis=1&amp;pid=2dcd30806&amp;color=0,0,0&amp;vtp=1&amp;vaab=1&amp;bbb=1&amp;hb=1"/>
          <p:cNvSpPr/>
          <p:nvPr/>
        </p:nvSpPr>
        <p:spPr>
          <a:xfrm>
            <a:off x="539496" y="3158979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小海同学的作品中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，没有画出的大洲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10_BD.90_2#cf248b2ab.choices?htil=1&amp;vaa=1&amp;vcp=1&amp;vis=1&amp;pid=2dcd30806&amp;color=0,0,0&amp;vtp=1&amp;vaab=1&amp;bbb=1"/>
          <p:cNvSpPr/>
          <p:nvPr/>
        </p:nvSpPr>
        <p:spPr>
          <a:xfrm>
            <a:off x="539496" y="4435964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2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.大洋洲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.欧洲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2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C.南极洲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.非洲</a:t>
            </a:r>
            <a:endParaRPr lang="en-US" altLang="zh-CN" sz="2800" dirty="0"/>
          </a:p>
        </p:txBody>
      </p:sp>
      <p:sp>
        <p:nvSpPr>
          <p:cNvPr id="7" name="QC_10_AN.91_1#cf248b2ab.bracket?vaa=1&amp;vcp=1&amp;vis=1&amp;pid=2dcd30806&amp;color=0,0,0&amp;vpa=62&amp;vtp=1&amp;vaab=1"/>
          <p:cNvSpPr/>
          <p:nvPr/>
        </p:nvSpPr>
        <p:spPr>
          <a:xfrm>
            <a:off x="1172115" y="379334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9_BD.92_1#65fa9498c?htil=2&amp;vaa=1&amp;vcp=1&amp;vis=1&amp;pid=2dcd308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1162" y="1340612"/>
            <a:ext cx="4873752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10_BD.92_2#65fa9498c?htil=2&amp;vaa=1&amp;vcp=1&amp;vis=1&amp;pid=2dcd30806&amp;color=0,0,0&amp;vtp=1&amp;vaab=1&amp;bt=1&amp;bbb=1"/>
          <p:cNvSpPr/>
          <p:nvPr/>
        </p:nvSpPr>
        <p:spPr>
          <a:xfrm>
            <a:off x="539496" y="1203452"/>
            <a:ext cx="6099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10_BD.92_3#65fa9498c.choices?htil=2&amp;vaa=1&amp;vcp=1&amp;vis=1&amp;pid=2dcd30806&amp;color=0,0,0&amp;vtp=1&amp;vaab=1&amp;bbb=1&amp;hb=1"/>
          <p:cNvSpPr/>
          <p:nvPr/>
        </p:nvSpPr>
        <p:spPr>
          <a:xfrm>
            <a:off x="539496" y="1835721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A.全球共分为六个大洲和四个大洋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.太平洋是世界第一大洋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，形状大致呈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S”形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.北美洲是世界上面积最大的大洲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.北冰洋大致以北极为中心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，被海冰广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泛覆盖</a:t>
            </a:r>
            <a:endParaRPr lang="en-US" altLang="zh-CN" sz="2800" dirty="0"/>
          </a:p>
        </p:txBody>
      </p:sp>
      <p:sp>
        <p:nvSpPr>
          <p:cNvPr id="5" name="QC_10_AN.93_1#65fa9498c.bracket?vaa=1&amp;vcp=1&amp;vis=1&amp;pid=2dcd30806&amp;color=0,0,0&amp;vpa=63&amp;vtp=1&amp;vaab=1"/>
          <p:cNvSpPr/>
          <p:nvPr/>
        </p:nvSpPr>
        <p:spPr>
          <a:xfrm>
            <a:off x="5350415" y="119011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06b727ae8.fixed?vcp=1&amp;pid=0ec518ed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二、世界的海陆分布、世界的地形和海陆变迁</a:t>
            </a:r>
            <a:endParaRPr lang="en-US" altLang="zh-CN" sz="4000" dirty="0"/>
          </a:p>
        </p:txBody>
      </p:sp>
      <p:sp>
        <p:nvSpPr>
          <p:cNvPr id="3" name="C_6_BD#06b727ae8.fixed?vcp=1&amp;pid=0ec518ed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c7018a49?vcp=1&amp;pid=0f15eb05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世界的地形</a:t>
            </a:r>
            <a:endParaRPr lang="en-US" altLang="zh-CN" sz="3000" dirty="0"/>
          </a:p>
        </p:txBody>
      </p:sp>
      <p:sp>
        <p:nvSpPr>
          <p:cNvPr id="3" name="QO_8_BD.94_1#44abef1fb?sp=1&amp;vaa=1&amp;vcp=1&amp;vis=1&amp;pid=8c7018a49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（2023·四川甘孜·中考）悬壁长城位于甘肃嘉峪关境内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，筑于坡度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45°的山脊上，是嘉峪关古代军事防御体系的重要组成部分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。据此完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8_BD.94_2#44abef1fb?vaa=1&amp;vcp=1&amp;vis=1&amp;pid=8c7018a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1336" y="3190666"/>
            <a:ext cx="4535424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95_1#c6a46a3ce?sp=1&amp;vaa=1&amp;vcp=1&amp;vis=1&amp;pid=44abef1fb&amp;color=0,0,0&amp;vtp=1&amp;vaab=1&amp;bt=1&amp;bbb=1&amp;hb=1"/>
          <p:cNvSpPr/>
          <p:nvPr/>
        </p:nvSpPr>
        <p:spPr>
          <a:xfrm>
            <a:off x="539496" y="814197"/>
            <a:ext cx="11109960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（1）下列等高线地形图（单位：米）中的虚线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，能正确表示悬壁长城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所在地形部位的是(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B_9_AN.97_1#c6a46a3ce.bracket?vaa=1&amp;vcp=1&amp;vis=1&amp;pid=44abef1fb&amp;color=0,0,0&amp;vpa=64&amp;vtp=1&amp;vaab=1"/>
          <p:cNvSpPr/>
          <p:nvPr/>
        </p:nvSpPr>
        <p:spPr>
          <a:xfrm>
            <a:off x="3483515" y="1435926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B_9_BD.95_2#c6a46a3ce?vaa=1&amp;vcp=1&amp;vis=1&amp;pid=44abef1f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125917"/>
            <a:ext cx="5458968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9_AS.1_1#c6a46a3ce?vaa=1&amp;vcp=1&amp;vis=1&amp;pid=44abef1fb&amp;color=0,0,0&amp;vtp=1&amp;vaab=1&amp;bbb=1&amp;hb=1"/>
          <p:cNvSpPr/>
          <p:nvPr/>
        </p:nvSpPr>
        <p:spPr>
          <a:xfrm>
            <a:off x="539496" y="3599117"/>
            <a:ext cx="11109960" cy="24922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根据图文材料可知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悬壁长城筑于坡度约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45°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脊上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选项中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处等高线凸向低处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为山脊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能正确表示悬壁长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城所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在的地形部位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处等高线凸向高处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为山谷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处等高线四周高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间低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为盆地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处位于两个山顶之间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为鞍部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99_1#cc9e4003c?htil=3&amp;vaa=1&amp;vcp=1&amp;vis=1&amp;pid=44abef1f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533" y="775717"/>
            <a:ext cx="4150712" cy="2767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99_2#cc9e4003c?htil=3&amp;vaa=1&amp;vcp=1&amp;vis=1&amp;pid=44abef1fb&amp;color=0,0,0&amp;vtp=1&amp;vaab=1&amp;bt=1&amp;bbb=1&amp;hb=1&amp;hs=1"/>
          <p:cNvSpPr/>
          <p:nvPr/>
        </p:nvSpPr>
        <p:spPr>
          <a:xfrm>
            <a:off x="539496" y="757428"/>
            <a:ext cx="6483096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（2）悬壁长城筑于坡度约45°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的山脊上，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01_1#cc9e4003c.bracket?vaa=1&amp;vcp=1&amp;vis=1&amp;pid=44abef1fb&amp;color=0,0,0&amp;vpa=65&amp;vtp=1&amp;vaab=1"/>
          <p:cNvSpPr/>
          <p:nvPr/>
        </p:nvSpPr>
        <p:spPr>
          <a:xfrm>
            <a:off x="2594514" y="1281303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99_3#cc9e4003c.choices?htil=3&amp;vaa=1&amp;vcp=1&amp;vis=1&amp;pid=44abef1fb&amp;color=0,0,0&amp;vtp=1&amp;vaab=1&amp;bbb=1&amp;hs=1"/>
          <p:cNvSpPr/>
          <p:nvPr/>
        </p:nvSpPr>
        <p:spPr>
          <a:xfrm>
            <a:off x="539496" y="1819465"/>
            <a:ext cx="6483096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A.坡度较缓，易于修建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.便于排水，减轻洪涝灾害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.视野开阔，易守难攻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.展现我国古代高超的建筑工艺</a:t>
            </a:r>
            <a:endParaRPr lang="en-US" altLang="zh-CN" sz="2800" dirty="0"/>
          </a:p>
        </p:txBody>
      </p:sp>
      <p:sp>
        <p:nvSpPr>
          <p:cNvPr id="6" name="QC_9_AS.1_1#cc9e4003c?vaa=1&amp;vcp=1&amp;vis=1&amp;pid=44abef1fb&amp;color=0,0,0&amp;vtp=1&amp;vaab=1&amp;bbb=1&amp;hb=1&amp;hs=1"/>
          <p:cNvSpPr/>
          <p:nvPr/>
        </p:nvSpPr>
        <p:spPr>
          <a:xfrm>
            <a:off x="539496" y="3965765"/>
            <a:ext cx="11109960" cy="21075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悬壁长城筑于坡度约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45°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的山脊之上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视野开阔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易守难攻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悬壁长城建在山脊上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周边沟谷较深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修建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难度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便于排水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减轻洪涝灾害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展现我国古代高超建筑工艺等都不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壁长城筑于坡度约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45°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的山脊上的主要原因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dd8ac28bc?vcp=1&amp;pid=8c7018a4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9_BD.103_1#fb2281cc9?vaa=1&amp;vcp=1&amp;vis=1&amp;pid=dd8ac28bc&amp;color=0,0,0&amp;vtp=1&amp;vaab=1&amp;bbb=1"/>
          <p:cNvSpPr/>
          <p:nvPr/>
        </p:nvSpPr>
        <p:spPr>
          <a:xfrm>
            <a:off x="539496" y="1238740"/>
            <a:ext cx="11268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（2023·四川广安·中考）读我国南方某景区等高线地形图，完成3~4题。</a:t>
            </a:r>
            <a:endParaRPr lang="en-US" altLang="zh-CN" sz="2800" dirty="0"/>
          </a:p>
        </p:txBody>
      </p:sp>
      <p:pic>
        <p:nvPicPr>
          <p:cNvPr id="4" name="QM_9_BD.103_2#fb2281cc9?htil=4&amp;vaa=1&amp;vcp=1&amp;vis=1&amp;pid=dd8ac28b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8515" y="1929556"/>
            <a:ext cx="5148072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10_BD.104_1#ca8f11a15?htil=4&amp;vaa=1&amp;vcp=1&amp;vis=1&amp;pid=fb2281cc9&amp;color=0,0,0&amp;vtp=1&amp;vaab=1&amp;bbb=1"/>
          <p:cNvSpPr/>
          <p:nvPr/>
        </p:nvSpPr>
        <p:spPr>
          <a:xfrm>
            <a:off x="539496" y="1867834"/>
            <a:ext cx="58338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该景区(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10_BD.104_2#ca8f11a15.choices?htil=4&amp;vaa=1&amp;vcp=1&amp;vis=1&amp;pid=fb2281cc9&amp;color=0,0,0&amp;vtp=1&amp;vaab=1&amp;bbb=1"/>
          <p:cNvSpPr/>
          <p:nvPr/>
        </p:nvSpPr>
        <p:spPr>
          <a:xfrm>
            <a:off x="539496" y="2497309"/>
            <a:ext cx="583387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A.甲城市位于山谷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.乙山的海拔为650米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.从东南方向攀登乙山较容易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.图示等高距为100米</a:t>
            </a:r>
            <a:endParaRPr lang="en-US" altLang="zh-CN" sz="2800" dirty="0"/>
          </a:p>
        </p:txBody>
      </p:sp>
      <p:sp>
        <p:nvSpPr>
          <p:cNvPr id="7" name="QC_10_AN.1_1#ca8f11a15.bracket?vaa=1&amp;vcp=1&amp;vis=1&amp;pid=fb2281cc9&amp;color=0,0,0&amp;vpa=66&amp;vtp=1&amp;vaab=1"/>
          <p:cNvSpPr/>
          <p:nvPr/>
        </p:nvSpPr>
        <p:spPr>
          <a:xfrm>
            <a:off x="2150014" y="185449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9_BD.106_1#08d55bed5?htil=5&amp;vaa=1&amp;vcp=1&amp;vis=1&amp;pid=fb2281cc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750" y="1340612"/>
            <a:ext cx="4379976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10_BD.106_2#08d55bed5?htil=5&amp;vaa=1&amp;vcp=1&amp;vis=1&amp;pid=fb2281cc9&amp;color=0,0,0&amp;vtp=1&amp;vaab=1&amp;bt=1&amp;bbb=1"/>
          <p:cNvSpPr/>
          <p:nvPr/>
        </p:nvSpPr>
        <p:spPr>
          <a:xfrm>
            <a:off x="539496" y="1203452"/>
            <a:ext cx="6592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下列描述与图中信息不相符的是(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10_AN.107_1#08d55bed5.bracket?vaa=1&amp;vcp=1&amp;vis=1&amp;pid=fb2281cc9&amp;color=0,0,0&amp;vpa=67&amp;vtp=1&amp;vaab=1"/>
          <p:cNvSpPr/>
          <p:nvPr/>
        </p:nvSpPr>
        <p:spPr>
          <a:xfrm>
            <a:off x="6061615" y="119011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10_BD.106_3#08d55bed5.choices?htil=5&amp;vaa=1&amp;vcp=1&amp;vis=1&amp;pid=fb2281cc9&amp;color=0,0,0&amp;vtp=1&amp;vaab=1&amp;bbb=1&amp;hb=1"/>
          <p:cNvSpPr/>
          <p:nvPr/>
        </p:nvSpPr>
        <p:spPr>
          <a:xfrm>
            <a:off x="539496" y="1835721"/>
            <a:ext cx="659282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A.该景区地形以山地、丘陵为主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.若图中湖泊遭到污染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，污染物可能来自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甲城市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.乙地周边陡崖峭壁林立，易守难攻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.若量得甲、乙两地之间的图上距离为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，则两地之间的实地直线距离为300米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947668f6?vcp=1&amp;pid=0f15eb05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海陆变迁</a:t>
            </a:r>
            <a:endParaRPr lang="en-US" altLang="zh-CN" sz="3000" dirty="0"/>
          </a:p>
        </p:txBody>
      </p:sp>
      <p:sp>
        <p:nvSpPr>
          <p:cNvPr id="3" name="QO_8_BD.108_1#0e96f4182?sp=1&amp;vaa=1&amp;vcp=1&amp;vis=1&amp;pid=b947668f6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2024年4月3日7时58分，我国台湾省花莲县海域发生7.3级地震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源深度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12千米。读全球板块分布示意图，完成下列各题。</a:t>
            </a:r>
            <a:endParaRPr lang="en-US" altLang="zh-CN" sz="2800" dirty="0"/>
          </a:p>
        </p:txBody>
      </p:sp>
      <p:pic>
        <p:nvPicPr>
          <p:cNvPr id="4" name="QO_8_BD.108_2#0e96f4182?vaa=1&amp;vcp=1&amp;vis=1&amp;pid=b947668f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549951"/>
            <a:ext cx="5458968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09_1#055f9e97c?htil=6&amp;vaa=1&amp;vcp=1&amp;vis=1&amp;pid=0e96f418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7105" y="1020572"/>
            <a:ext cx="5422392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09_2#055f9e97c?htil=6&amp;vaa=1&amp;vcp=1&amp;vis=1&amp;pid=0e96f4182&amp;color=0,0,0&amp;vtp=1&amp;vaab=1&amp;bt=1&amp;bbb=1&amp;hb=1&amp;hs=1"/>
          <p:cNvSpPr/>
          <p:nvPr/>
        </p:nvSpPr>
        <p:spPr>
          <a:xfrm>
            <a:off x="539496" y="88341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）此次地震发生的主要原因是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11_1#055f9e97c.bracket?vaa=1&amp;vcp=1&amp;vis=1&amp;pid=0e96f4182&amp;color=0,0,0&amp;vpa=68&amp;vtp=1&amp;vaab=1"/>
          <p:cNvSpPr/>
          <p:nvPr/>
        </p:nvSpPr>
        <p:spPr>
          <a:xfrm>
            <a:off x="816515" y="15177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109_3#055f9e97c.choices?htil=6&amp;vaa=1&amp;vcp=1&amp;vis=1&amp;pid=0e96f4182&amp;color=0,0,0&amp;vtp=1&amp;vaab=1&amp;bbb=1&amp;hs=1"/>
          <p:cNvSpPr/>
          <p:nvPr/>
        </p:nvSpPr>
        <p:spPr>
          <a:xfrm>
            <a:off x="539496" y="215830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A.①板块与②板块张裂拉伸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.①板块与⑤板块碰撞挤压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.①板块与⑥板块碰撞挤压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.⑤板块与⑥板块张裂拉伸</a:t>
            </a:r>
            <a:endParaRPr lang="en-US" altLang="zh-CN" sz="2800" dirty="0"/>
          </a:p>
        </p:txBody>
      </p:sp>
      <p:sp>
        <p:nvSpPr>
          <p:cNvPr id="6" name="QC_9_AS.1_1#055f9e97c?vaa=1&amp;vcp=1&amp;vis=1&amp;pid=0e96f4182&amp;color=0,0,0&amp;vtp=1&amp;vaab=1&amp;bbb=1&amp;hb=1&amp;hs=1"/>
          <p:cNvSpPr/>
          <p:nvPr/>
        </p:nvSpPr>
        <p:spPr>
          <a:xfrm>
            <a:off x="539496" y="4723701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台湾省花莲县位于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欧亚板块和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太平洋板块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界处附近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受板块碰撞挤压影响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地震多发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13_1#05f58a53c?htil=7&amp;vaa=1&amp;vcp=1&amp;vis=1&amp;pid=0e96f418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6793" y="597589"/>
            <a:ext cx="4636130" cy="307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13_2#05f58a53c?htil=7&amp;vaa=1&amp;vcp=1&amp;vis=1&amp;pid=0e96f4182&amp;color=0,0,0&amp;vtp=1&amp;vaab=1&amp;bt=1&amp;bbb=1&amp;hs=1"/>
          <p:cNvSpPr/>
          <p:nvPr/>
        </p:nvSpPr>
        <p:spPr>
          <a:xfrm>
            <a:off x="539496" y="722598"/>
            <a:ext cx="5559552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板块运动可能造成(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15_1#05f58a53c.bracket?vaa=1&amp;vcp=1&amp;vis=1&amp;pid=0e96f4182&amp;color=0,0,0&amp;vpa=69&amp;vtp=1&amp;vaab=1"/>
          <p:cNvSpPr/>
          <p:nvPr/>
        </p:nvSpPr>
        <p:spPr>
          <a:xfrm>
            <a:off x="4550315" y="709454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113_3#05f58a53c.choices?htil=7&amp;vaa=1&amp;vcp=1&amp;vis=1&amp;pid=0e96f4182&amp;color=0,0,0&amp;vtp=1&amp;vaab=1&amp;bbb=1&amp;hs=1"/>
          <p:cNvSpPr/>
          <p:nvPr/>
        </p:nvSpPr>
        <p:spPr>
          <a:xfrm>
            <a:off x="539496" y="1320007"/>
            <a:ext cx="5559552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A.地中海不断扩张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.红海面积不断扩大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.大西洋消失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.喜马拉雅山脉变成海洋</a:t>
            </a:r>
            <a:endParaRPr lang="en-US" altLang="zh-CN" sz="2800" dirty="0"/>
          </a:p>
        </p:txBody>
      </p:sp>
      <p:sp>
        <p:nvSpPr>
          <p:cNvPr id="6" name="QC_9_AS.1_1#05f58a53c?htil=7&amp;vaa=1&amp;vcp=1&amp;vis=1&amp;pid=0e96f4182&amp;color=0,0,0&amp;vtp=1&amp;vaab=1&amp;bbb=1&amp;hb=1&amp;hs=1"/>
          <p:cNvSpPr/>
          <p:nvPr/>
        </p:nvSpPr>
        <p:spPr>
          <a:xfrm>
            <a:off x="539495" y="3734848"/>
            <a:ext cx="11112011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地中海在板块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的不断挤压下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面积将不断缩小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红海在印度洋</a:t>
            </a:r>
            <a:endParaRPr lang="en-US" altLang="zh-CN" sz="2800" dirty="0"/>
          </a:p>
        </p:txBody>
      </p:sp>
      <p:sp>
        <p:nvSpPr>
          <p:cNvPr id="8" name="QC_9_AS.1_1#05f58a53c?htil=7&amp;vaa=1&amp;vcp=1&amp;vis=1&amp;pid=0e96f4182&amp;color=0,0,0&amp;vtp=1&amp;vaab=1&amp;bbb=1&amp;hb=1&amp;hs=1"/>
          <p:cNvSpPr/>
          <p:nvPr/>
        </p:nvSpPr>
        <p:spPr>
          <a:xfrm>
            <a:off x="539496" y="4329463"/>
            <a:ext cx="11112011" cy="178055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板块和非洲板块的张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裂拉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伸作用下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面积将不断扩大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大西洋主要位于板块的生长边界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积将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不断扩大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喜马拉雅山脉受板块碰撞挤压影响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将不断隆升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52cd658e9?vcp=1&amp;pid=b947668f6&amp;color=0,0,0&amp;vtp=1&amp;vaab=1&amp;bt=1&amp;bbb=1"/>
          <p:cNvSpPr/>
          <p:nvPr/>
        </p:nvSpPr>
        <p:spPr>
          <a:xfrm>
            <a:off x="539496" y="356174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9_BD.117_1#e102853c9?vaa=1&amp;vcp=1&amp;vis=1&amp;pid=52cd658e9&amp;color=0,0,0&amp;vtp=1&amp;vaab=1&amp;bbb=1&amp;hb=1"/>
          <p:cNvSpPr/>
          <p:nvPr/>
        </p:nvSpPr>
        <p:spPr>
          <a:xfrm>
            <a:off x="539496" y="103524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（2023·山西太原·模拟）庞贝古城为古罗马的城市之一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，最初它只是一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个小渔村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，位于那不勒斯湾的岸边，维苏威火山南山脚。公元79年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苏威火山爆发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，火山灰掩埋了整座城市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。附近的塞拉比斯神庙也只保存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下来三根大理石石柱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。结合下面两幅图，完成5~7题。</a:t>
            </a:r>
            <a:endParaRPr lang="en-US" altLang="zh-CN" sz="2800" dirty="0"/>
          </a:p>
        </p:txBody>
      </p:sp>
      <p:pic>
        <p:nvPicPr>
          <p:cNvPr id="4" name="QM_9_BD.117_3#e102853c9?htil=1&amp;vaa=1&amp;vcp=1&amp;vis=1&amp;pid=52cd658e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9848" y="3649665"/>
            <a:ext cx="4498848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9_BD.117_4#e102853c9?htil=1&amp;vaa=1&amp;vcp=1&amp;vis=1&amp;pid=52cd658e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4848" y="4353753"/>
            <a:ext cx="4169664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10_BD.118_1#f99259de5?vaa=1&amp;vcp=1&amp;vis=1&amp;pid=e102853c9&amp;color=0,0,0&amp;vtp=1&amp;vaab=1&amp;bt=1&amp;bbb=1"/>
          <p:cNvSpPr/>
          <p:nvPr/>
        </p:nvSpPr>
        <p:spPr>
          <a:xfrm>
            <a:off x="539496" y="10152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意大利火山多发的主要原因是(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10_AN.119_1#f99259de5.bracket?vaa=1&amp;vcp=1&amp;vis=1&amp;pid=e102853c9&amp;color=0,0,0&amp;vpa=70&amp;vtp=1&amp;vaab=1"/>
          <p:cNvSpPr/>
          <p:nvPr/>
        </p:nvSpPr>
        <p:spPr>
          <a:xfrm>
            <a:off x="5706015" y="100187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M_9_BD.118_3#f99259de5?htil=1&amp;vaa=1&amp;vcp=1&amp;vis=1&amp;pid=e102853c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0976" y="1701387"/>
            <a:ext cx="4736592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9_BD.118_4#f99259de5?htil=1&amp;vaa=1&amp;vcp=1&amp;vis=1&amp;pid=e102853c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4264" y="2432907"/>
            <a:ext cx="4389120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10_BD.118_5#f99259de5.choices?vaa=1&amp;vcp=1&amp;vis=1&amp;pid=e102853c9&amp;color=0,0,0&amp;vtp=1&amp;vaab=1&amp;bbb=1"/>
          <p:cNvSpPr/>
          <p:nvPr/>
        </p:nvSpPr>
        <p:spPr>
          <a:xfrm>
            <a:off x="539496" y="460968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.地处板块交界地带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.地处环太平洋火山地震带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C.地处板块内部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.地处大西洋沿岸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7_BD#2e864e409?colgroup=21,8&amp;vcp=1&amp;pid=06b727ae8&amp;color=0,0,0&amp;vtp=1&amp;vaab=1&amp;bt=1&amp;bbb=1&amp;hb=1"/>
          <p:cNvGraphicFramePr>
            <a:graphicFrameLocks noGrp="1"/>
          </p:cNvGraphicFramePr>
          <p:nvPr/>
        </p:nvGraphicFramePr>
        <p:xfrm>
          <a:off x="539496" y="626237"/>
          <a:ext cx="11082528" cy="5605526"/>
        </p:xfrm>
        <a:graphic>
          <a:graphicData uri="http://schemas.openxmlformats.org/drawingml/2006/table">
            <a:tbl>
              <a:tblPr/>
              <a:tblGrid>
                <a:gridCol w="7854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69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运用地图和数据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说出地球表面海陆所占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的比例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描述海陆分布的特点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运用世界地图说出七大洲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四大洋的分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在地形图上识别五种主要的陆地地形类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了解基本的海底地形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在等高线地形图上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识别山峰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谷等山体部位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判读坡度的陡缓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估算海拔与相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对高度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2e864e409.table_image?tii=1&amp;vcp=1&amp;pid=06b727ae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3356" y="2281809"/>
            <a:ext cx="288950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10_BD.120_1#49ac2ecfd?vaa=1&amp;vcp=1&amp;vis=1&amp;pid=e102853c9&amp;color=0,0,0&amp;mp=1&amp;vtp=1&amp;vaab=1&amp;bt=1&amp;bbb=1"/>
          <p:cNvSpPr/>
          <p:nvPr/>
        </p:nvSpPr>
        <p:spPr>
          <a:xfrm>
            <a:off x="539496" y="325439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下列关于图中大理石石柱的升降变化，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描述正确的是(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10_AN.1_1#49ac2ecfd.bracket?vaa=1&amp;vcp=1&amp;vis=1&amp;pid=e102853c9&amp;color=0,0,0&amp;mp=1&amp;vpa=71&amp;vtp=1&amp;vaab=1"/>
          <p:cNvSpPr/>
          <p:nvPr/>
        </p:nvSpPr>
        <p:spPr>
          <a:xfrm>
            <a:off x="9262014" y="324105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10_BD.120_2#49ac2ecfd.choices?vaa=1&amp;vcp=1&amp;vis=1&amp;pid=e102853c9&amp;color=0,0,0&amp;vtp=1&amp;vaab=1&amp;bbb=1"/>
          <p:cNvSpPr/>
          <p:nvPr/>
        </p:nvSpPr>
        <p:spPr>
          <a:xfrm>
            <a:off x="539496" y="38788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206115" algn="l"/>
                <a:tab pos="6374130" algn="l"/>
                <a:tab pos="8830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.先降再升再降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B.先升再降再升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C.一直下降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.一直上升</a:t>
            </a:r>
            <a:endParaRPr lang="en-US" altLang="zh-CN" sz="2800" dirty="0"/>
          </a:p>
        </p:txBody>
      </p:sp>
      <p:sp>
        <p:nvSpPr>
          <p:cNvPr id="5" name="QC_10_BD.122_1#97963f840?vaa=1&amp;vcp=1&amp;vis=1&amp;pid=e102853c9&amp;color=0,0,0&amp;vtp=1&amp;vaab=1&amp;bbb=1"/>
          <p:cNvSpPr/>
          <p:nvPr/>
        </p:nvSpPr>
        <p:spPr>
          <a:xfrm>
            <a:off x="539496" y="45005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造成大理石石柱升降变化的主要原因是(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10_AN.123_1#97963f840.bracket?vaa=1&amp;vcp=1&amp;vis=1&amp;pid=e102853c9&amp;color=0,0,0&amp;vpa=72&amp;vtp=1&amp;vaab=1"/>
          <p:cNvSpPr/>
          <p:nvPr/>
        </p:nvSpPr>
        <p:spPr>
          <a:xfrm>
            <a:off x="7128414" y="448718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10_BD.122_2#97963f840.choices?vaa=1&amp;vcp=1&amp;vis=1&amp;pid=e102853c9&amp;color=0,0,0&amp;vtp=1&amp;vaab=1&amp;bbb=1"/>
          <p:cNvSpPr/>
          <p:nvPr/>
        </p:nvSpPr>
        <p:spPr>
          <a:xfrm>
            <a:off x="539496" y="512999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.降水量的变化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.地壳运动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C.海平面的升降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.人类不合理地开发和利用</a:t>
            </a:r>
            <a:endParaRPr lang="en-US" altLang="zh-CN" sz="2800" dirty="0"/>
          </a:p>
        </p:txBody>
      </p:sp>
      <p:pic>
        <p:nvPicPr>
          <p:cNvPr id="8" name="QM_9_BD.118_3#f99259de5?htil=1&amp;vaa=1&amp;vcp=1&amp;vis=1&amp;pid=e102853c9&amp;color=0,0,0&amp;tib=255,255,255&amp;vtp=1&amp;vaab=1" descr="preencoded.png">
            <a:extLst>
              <a:ext uri="{FF2B5EF4-FFF2-40B4-BE49-F238E27FC236}">
                <a16:creationId xmlns:a16="http://schemas.microsoft.com/office/drawing/2014/main" id="{C27DBA68-1B13-98C8-2132-B4C744C183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0976" y="529237"/>
            <a:ext cx="4736592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M_9_BD.118_4#f99259de5?htil=1&amp;vaa=1&amp;vcp=1&amp;vis=1&amp;pid=e102853c9&amp;color=0,0,0&amp;tib=255,255,255&amp;vtp=1&amp;vaab=1" descr="preencoded.png">
            <a:extLst>
              <a:ext uri="{FF2B5EF4-FFF2-40B4-BE49-F238E27FC236}">
                <a16:creationId xmlns:a16="http://schemas.microsoft.com/office/drawing/2014/main" id="{5547C195-23C0-E50D-DC5F-CEFF2235720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4264" y="1260757"/>
            <a:ext cx="4389120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dd5c452e4.fixed?vcp=1&amp;pid=0ec518ed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二、世界的海陆分布、世界的地形和海陆变迁</a:t>
            </a:r>
            <a:endParaRPr lang="en-US" altLang="zh-CN" sz="4000" dirty="0"/>
          </a:p>
        </p:txBody>
      </p:sp>
      <p:sp>
        <p:nvSpPr>
          <p:cNvPr id="3" name="C_6_BD#dd5c452e4.fixed?vcp=1&amp;pid=0ec518ed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46694529?vcp=1&amp;pid=dd5c452e4&amp;color=197,144,191&amp;vtp=1&amp;vaab=1&amp;bt=1&amp;bbb=1"/>
          <p:cNvSpPr/>
          <p:nvPr/>
        </p:nvSpPr>
        <p:spPr>
          <a:xfrm>
            <a:off x="539496" y="452091"/>
            <a:ext cx="11109960" cy="6097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pic>
        <p:nvPicPr>
          <p:cNvPr id="3" name="QM_8_BD.124_1#01ec1245d?htil=10&amp;vaa=1&amp;vcp=1&amp;vis=1&amp;pid=44669452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5245" y="1139126"/>
            <a:ext cx="5239512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24_2#01ec1245d?htil=10&amp;vaa=1&amp;vcp=1&amp;vis=1&amp;pid=446694529&amp;color=0,0,0&amp;vtp=1&amp;vaab=1&amp;bbb=1&amp;hb=1&amp;hs=1"/>
          <p:cNvSpPr/>
          <p:nvPr/>
        </p:nvSpPr>
        <p:spPr>
          <a:xfrm>
            <a:off x="539496" y="1120838"/>
            <a:ext cx="5742432" cy="2903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习近平总书记指出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：海洋孕育了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、联通了世界、促进了发展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。我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们人类居住的这个蓝色星球，不是被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海洋分割成了各个孤岛，而是被海洋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连结成了命运共同体，各国人民安危</a:t>
            </a:r>
            <a:endParaRPr lang="en-US" altLang="zh-CN" sz="2800" dirty="0"/>
          </a:p>
        </p:txBody>
      </p:sp>
      <p:sp>
        <p:nvSpPr>
          <p:cNvPr id="5" name="QC_9_BD.125_1#b034f4e9e?vaa=1&amp;vcp=1&amp;vis=1&amp;pid=01ec1245d&amp;color=0,0,0&amp;vtp=1&amp;vaab=1&amp;bbb=1&amp;hs=1"/>
          <p:cNvSpPr/>
          <p:nvPr/>
        </p:nvSpPr>
        <p:spPr>
          <a:xfrm>
            <a:off x="539496" y="4661441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地球被称为“蓝色星球”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是因为地球表面(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AN.126_1#b034f4e9e.bracket?vaa=1&amp;vcp=1&amp;vis=1&amp;pid=01ec1245d&amp;color=0,0,0&amp;vpa=73&amp;vtp=1&amp;vaab=1"/>
          <p:cNvSpPr/>
          <p:nvPr/>
        </p:nvSpPr>
        <p:spPr>
          <a:xfrm>
            <a:off x="7087139" y="4648360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9_BD.125_2#b034f4e9e.choices?vaa=1&amp;vcp=1&amp;vis=1&amp;pid=01ec1245d&amp;color=0,0,0&amp;vtp=1&amp;vaab=1&amp;bbb=1&amp;hs=1"/>
          <p:cNvSpPr/>
          <p:nvPr/>
        </p:nvSpPr>
        <p:spPr>
          <a:xfrm>
            <a:off x="539496" y="5240243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A.三分陆地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，七分海洋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.高低不平，起伏较大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.森林广布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，河湖众多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.经线纬线，交织分布</a:t>
            </a:r>
            <a:endParaRPr lang="en-US" altLang="zh-CN" sz="2800" dirty="0"/>
          </a:p>
        </p:txBody>
      </p:sp>
      <p:sp>
        <p:nvSpPr>
          <p:cNvPr id="8" name="QM_8_BD.124_2#01ec1245d?htil=10&amp;vaa=1&amp;vcp=1&amp;vis=1&amp;pid=446694529&amp;color=0,0,0&amp;vtp=1&amp;vaab=1&amp;bbb=1&amp;hb=1&amp;hs=1"/>
          <p:cNvSpPr/>
          <p:nvPr/>
        </p:nvSpPr>
        <p:spPr>
          <a:xfrm>
            <a:off x="539995" y="4077622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与共。读右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世界大洲和大洋分布图，完成1～3题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27_1#3633a5435?htil=11&amp;vaa=1&amp;vcp=1&amp;vis=1&amp;pid=01ec1245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203579"/>
            <a:ext cx="4924685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27_2#3633a5435?htil=11&amp;vaa=1&amp;vcp=1&amp;vis=1&amp;pid=01ec1245d&amp;color=0,0,0&amp;vtp=1&amp;vaab=1&amp;bt=1&amp;bbb=1&amp;hb=1&amp;hs=1"/>
          <p:cNvSpPr/>
          <p:nvPr/>
        </p:nvSpPr>
        <p:spPr>
          <a:xfrm>
            <a:off x="539496" y="1216279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赤道横穿地球表面哪两个大洲的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大陆部分(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_1#3633a5435.bracket?vaa=1&amp;vcp=1&amp;vis=1&amp;pid=01ec1245d&amp;color=0,0,0&amp;vpa=74&amp;vtp=1&amp;vaab=1"/>
          <p:cNvSpPr/>
          <p:nvPr/>
        </p:nvSpPr>
        <p:spPr>
          <a:xfrm>
            <a:off x="2238914" y="185064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9_BD.127_3#3633a5435.choices?htil=11&amp;vaa=1&amp;vcp=1&amp;vis=1&amp;pid=01ec1245d&amp;color=0,0,0&amp;vtp=1&amp;vaab=1&amp;bbb=1&amp;hs=1"/>
          <p:cNvSpPr/>
          <p:nvPr/>
        </p:nvSpPr>
        <p:spPr>
          <a:xfrm>
            <a:off x="539496" y="2499296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A.北美洲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、亚洲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.非洲、南美洲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、大洋洲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.欧洲、北美洲</a:t>
            </a:r>
            <a:endParaRPr lang="en-US" altLang="zh-CN" sz="2800" dirty="0"/>
          </a:p>
        </p:txBody>
      </p:sp>
      <p:sp>
        <p:nvSpPr>
          <p:cNvPr id="6" name="QC_9_BD.129_1#478d98373?vaa=1&amp;vcp=1&amp;vis=1&amp;pid=01ec1245d&amp;color=0,0,0&amp;vtp=1&amp;vaab=1&amp;bbb=1&amp;hs=1"/>
          <p:cNvSpPr/>
          <p:nvPr/>
        </p:nvSpPr>
        <p:spPr>
          <a:xfrm>
            <a:off x="539496" y="37659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面积最大和最小的大洲分别是(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9_AN.130_1#478d98373.bracket?vaa=1&amp;vcp=1&amp;vis=1&amp;pid=01ec1245d&amp;color=0,0,0&amp;vpa=75&amp;vtp=1&amp;vaab=1"/>
          <p:cNvSpPr/>
          <p:nvPr/>
        </p:nvSpPr>
        <p:spPr>
          <a:xfrm>
            <a:off x="5706015" y="375259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9_BD.129_2#478d98373.choices?vaa=1&amp;vcp=1&amp;vis=1&amp;pid=01ec1245d&amp;color=0,0,0&amp;vtp=1&amp;vaab=1&amp;bbb=1&amp;hs=1"/>
          <p:cNvSpPr/>
          <p:nvPr/>
        </p:nvSpPr>
        <p:spPr>
          <a:xfrm>
            <a:off x="539496" y="439718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A.亚洲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、欧洲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.北美洲、欧洲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、大洋洲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.北美洲、南极洲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131_1#4ca67b5e2?vaa=1&amp;vcp=1&amp;vis=1&amp;pid=446694529&amp;color=0,0,0&amp;vtp=1&amp;vaab=1&amp;bt=1&amp;bbb=1"/>
          <p:cNvSpPr/>
          <p:nvPr/>
        </p:nvSpPr>
        <p:spPr>
          <a:xfrm>
            <a:off x="539496" y="14721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大洲与大洲之间通常以海峡、山脉、河流等为界。读图，完成4～5题。</a:t>
            </a:r>
            <a:endParaRPr lang="en-US" altLang="zh-CN" sz="2800" spc="-100" dirty="0"/>
          </a:p>
        </p:txBody>
      </p:sp>
      <p:pic>
        <p:nvPicPr>
          <p:cNvPr id="3" name="QM_8_BD.131_2#4ca67b5e2?vaa=1&amp;vcp=1&amp;vis=1&amp;pid=44669452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48" y="2153793"/>
            <a:ext cx="5020056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32_1#19de17f1f?htil=12&amp;vaa=1&amp;vcp=1&amp;vis=1&amp;pid=4ca67b5e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1031" y="1660652"/>
            <a:ext cx="4681728" cy="305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32_2#19de17f1f?htil=12&amp;vaa=1&amp;vcp=1&amp;vis=1&amp;pid=4ca67b5e2&amp;color=0,0,0&amp;vtp=1&amp;vaab=1&amp;bt=1&amp;bbb=1"/>
          <p:cNvSpPr/>
          <p:nvPr/>
        </p:nvSpPr>
        <p:spPr>
          <a:xfrm>
            <a:off x="539496" y="1523492"/>
            <a:ext cx="62910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有关大洲界线的叙述，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33_1#19de17f1f.bracket?vaa=1&amp;vcp=1&amp;vis=1&amp;pid=4ca67b5e2&amp;color=0,0,0&amp;vpa=76&amp;vtp=1&amp;vaab=1"/>
          <p:cNvSpPr/>
          <p:nvPr/>
        </p:nvSpPr>
        <p:spPr>
          <a:xfrm>
            <a:off x="6061615" y="151015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132_3#19de17f1f.choices?htil=12&amp;vaa=1&amp;vcp=1&amp;vis=1&amp;pid=4ca67b5e2&amp;color=0,0,0&amp;vtp=1&amp;vaab=1&amp;bbb=1&amp;hb=1"/>
          <p:cNvSpPr/>
          <p:nvPr/>
        </p:nvSpPr>
        <p:spPr>
          <a:xfrm>
            <a:off x="539496" y="2155761"/>
            <a:ext cx="629107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A.①是亚洲和北美洲的分界线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.②运河的开凿缩短了从南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、北美洲东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岸到西岸的距离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.③是巴拿马运河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.④是亚洲和欧洲的分界线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34_1#98de5a051?htil=13&amp;vaa=1&amp;vcp=1&amp;vis=1&amp;pid=4ca67b5e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052" y="1338072"/>
            <a:ext cx="4590288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34_2#98de5a051?htil=13&amp;vaa=1&amp;vcp=1&amp;vis=1&amp;pid=4ca67b5e2&amp;color=0,0,0&amp;vtp=1&amp;vaab=1&amp;bt=1&amp;bbb=1&amp;hs=1"/>
          <p:cNvSpPr/>
          <p:nvPr/>
        </p:nvSpPr>
        <p:spPr>
          <a:xfrm>
            <a:off x="539496" y="1200912"/>
            <a:ext cx="63916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36_1#98de5a051.bracket?vaa=1&amp;vcp=1&amp;vis=1&amp;pid=4ca67b5e2&amp;color=0,0,0&amp;vpa=77&amp;vtp=1&amp;vaab=1"/>
          <p:cNvSpPr/>
          <p:nvPr/>
        </p:nvSpPr>
        <p:spPr>
          <a:xfrm>
            <a:off x="5350415" y="11875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134_3#98de5a051.choices?htil=13&amp;vaa=1&amp;vcp=1&amp;vis=1&amp;pid=4ca67b5e2&amp;color=0,0,0&amp;vtp=1&amp;vaab=1&amp;bbb=1&amp;hs=1"/>
          <p:cNvSpPr/>
          <p:nvPr/>
        </p:nvSpPr>
        <p:spPr>
          <a:xfrm>
            <a:off x="539496" y="1833181"/>
            <a:ext cx="63916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A.C大洲是跨经度最广的大洲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.赤道未穿过A、C、D、G四个大洲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.B大洲东临太平洋，西临大西洋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.A、D两大洲都濒临北冰洋、大西洋</a:t>
            </a:r>
            <a:endParaRPr lang="en-US" altLang="zh-CN" sz="2800" dirty="0"/>
          </a:p>
        </p:txBody>
      </p:sp>
      <p:sp>
        <p:nvSpPr>
          <p:cNvPr id="6" name="QC_9_AS.1_1#98de5a051?vaa=1&amp;vcp=1&amp;vis=1&amp;pid=4ca67b5e2&amp;color=0,0,0&amp;vtp=1&amp;vaab=1&amp;bbb=1&amp;hb=1&amp;hs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提示：G南极洲是跨经度最广、纬度位置最高的大洲；赤道未穿过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、D欧洲、G南极洲三个大洲；B南美洲东临大西洋，西临太平洋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38_1#99a2f96a9?htil=14&amp;vaa=1&amp;vcp=1&amp;vis=1&amp;pid=44669452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0100" y="728194"/>
            <a:ext cx="6031092" cy="150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8_BD.138_2#99a2f96a9?htil=14&amp;vaa=1&amp;vcp=1&amp;vis=1&amp;pid=446694529&amp;color=0,0,0&amp;vtp=1&amp;vaab=1&amp;bt=1&amp;bbb=1&amp;hb=1&amp;hs=1"/>
          <p:cNvSpPr/>
          <p:nvPr/>
        </p:nvSpPr>
        <p:spPr>
          <a:xfrm>
            <a:off x="539496" y="554400"/>
            <a:ext cx="4928616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地表各种高低起伏的形态，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总称为地形。陆地地形主要分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为平原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、高原、山地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、丘陵和</a:t>
            </a:r>
            <a:endParaRPr lang="en-US" altLang="zh-CN" sz="2800" dirty="0"/>
          </a:p>
        </p:txBody>
      </p:sp>
      <p:sp>
        <p:nvSpPr>
          <p:cNvPr id="4" name="QC_9_BD.139_1#e2e9a5d55?vaa=1&amp;vcp=1&amp;vis=1&amp;pid=99a2f96a9&amp;color=0,0,0&amp;vtp=1&amp;vaab=1&amp;bbb=1&amp;hs=1"/>
          <p:cNvSpPr/>
          <p:nvPr/>
        </p:nvSpPr>
        <p:spPr>
          <a:xfrm>
            <a:off x="539496" y="291444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从五种陆地地形剖面图中可知，地形A和地形B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的共同点是(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AN.1_1#e2e9a5d55.bracket?vaa=1&amp;vcp=1&amp;vis=1&amp;pid=99a2f96a9&amp;color=0,0,0&amp;vpa=78&amp;vtp=1&amp;vaab=1"/>
          <p:cNvSpPr/>
          <p:nvPr/>
        </p:nvSpPr>
        <p:spPr>
          <a:xfrm>
            <a:off x="10111328" y="2901361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9_BD.139_2#e2e9a5d55.choices?vaa=1&amp;vcp=1&amp;vis=1&amp;pid=99a2f96a9&amp;color=0,0,0&amp;vtp=1&amp;vaab=1&amp;bbb=1&amp;hs=1"/>
          <p:cNvSpPr/>
          <p:nvPr/>
        </p:nvSpPr>
        <p:spPr>
          <a:xfrm>
            <a:off x="539496" y="3504548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.地表起伏小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B.地表崎岖不平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C.海拔都很高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.海拔都很低</a:t>
            </a:r>
            <a:endParaRPr lang="en-US" altLang="zh-CN" sz="2800" dirty="0"/>
          </a:p>
        </p:txBody>
      </p:sp>
      <p:sp>
        <p:nvSpPr>
          <p:cNvPr id="7" name="QC_9_BD.141_1#264664a54?vaa=1&amp;vcp=1&amp;vis=1&amp;pid=99a2f96a9&amp;color=0,0,0&amp;vtp=1&amp;vaab=1&amp;bbb=1&amp;hs=1"/>
          <p:cNvSpPr/>
          <p:nvPr/>
        </p:nvSpPr>
        <p:spPr>
          <a:xfrm>
            <a:off x="539496" y="409478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根据海拔和地表起伏特征，可以推断地形D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9_AN.2_1#264664a54.bracket?vaa=1&amp;vcp=1&amp;vis=1&amp;pid=99a2f96a9&amp;color=0,0,0&amp;vpa=79&amp;vtp=1&amp;vaab=1"/>
          <p:cNvSpPr/>
          <p:nvPr/>
        </p:nvSpPr>
        <p:spPr>
          <a:xfrm>
            <a:off x="8096789" y="408169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9_BD.141_2#264664a54.choices?vaa=1&amp;vcp=1&amp;vis=1&amp;pid=99a2f96a9&amp;color=0,0,0&amp;vtp=1&amp;vaab=1&amp;bbb=1&amp;hs=1"/>
          <p:cNvSpPr/>
          <p:nvPr/>
        </p:nvSpPr>
        <p:spPr>
          <a:xfrm>
            <a:off x="539496" y="4684886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B.丘陵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C.平原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.高原</a:t>
            </a:r>
            <a:endParaRPr lang="en-US" altLang="zh-CN" sz="2800" dirty="0"/>
          </a:p>
        </p:txBody>
      </p:sp>
      <p:sp>
        <p:nvSpPr>
          <p:cNvPr id="10" name="QC_9_BD.143_1#e1666aca5?vaa=1&amp;vcp=1&amp;vis=1&amp;pid=99a2f96a9&amp;color=0,0,0&amp;vtp=1&amp;vaab=1&amp;bbb=1&amp;hs=1"/>
          <p:cNvSpPr/>
          <p:nvPr/>
        </p:nvSpPr>
        <p:spPr>
          <a:xfrm>
            <a:off x="539496" y="5275118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在分层设色地形图上，表示地形E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的颜色一般是(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9_AN.144_1#e1666aca5.bracket?vaa=1&amp;vcp=1&amp;vis=1&amp;pid=99a2f96a9&amp;color=0,0,0&amp;vpa=80&amp;vtp=1&amp;vaab=1"/>
          <p:cNvSpPr/>
          <p:nvPr/>
        </p:nvSpPr>
        <p:spPr>
          <a:xfrm>
            <a:off x="8412703" y="5262037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9_BD.143_2#e1666aca5.choices?vaa=1&amp;vcp=1&amp;vis=1&amp;pid=99a2f96a9&amp;color=0,0,0&amp;vtp=1&amp;vaab=1&amp;bbb=1&amp;hs=1"/>
          <p:cNvSpPr/>
          <p:nvPr/>
        </p:nvSpPr>
        <p:spPr>
          <a:xfrm>
            <a:off x="539496" y="5865224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.绿色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B.黄色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C.白色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.蓝色</a:t>
            </a:r>
            <a:endParaRPr lang="en-US" altLang="zh-CN" sz="2800" dirty="0"/>
          </a:p>
        </p:txBody>
      </p:sp>
      <p:sp>
        <p:nvSpPr>
          <p:cNvPr id="13" name="QM_8_BD.138_2#99a2f96a9?htil=14&amp;vaa=1&amp;vcp=1&amp;vis=1&amp;pid=446694529&amp;color=0,0,0&amp;vtp=1&amp;vaab=1&amp;bt=1&amp;bbb=1&amp;hb=1&amp;hs=1"/>
          <p:cNvSpPr/>
          <p:nvPr/>
        </p:nvSpPr>
        <p:spPr>
          <a:xfrm>
            <a:off x="539995" y="2330623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盆地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读五种陆地地形剖面图，完成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6～8题。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145_1#4bcccbf4f?vaa=1&amp;vcp=1&amp;vis=1&amp;pid=446694529&amp;color=0,0,0&amp;vtp=1&amp;vaab=1&amp;bt=1&amp;bbb=1&amp;hb=1"/>
          <p:cNvSpPr/>
          <p:nvPr/>
        </p:nvSpPr>
        <p:spPr>
          <a:xfrm>
            <a:off x="539496" y="161467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（2022·湖南湘潭·中考）读北方地区某地的等高线地形图，完成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题。</a:t>
            </a:r>
            <a:endParaRPr lang="en-US" altLang="zh-CN" sz="2800" dirty="0"/>
          </a:p>
        </p:txBody>
      </p:sp>
      <p:pic>
        <p:nvPicPr>
          <p:cNvPr id="3" name="QM_8_BD.145_2#4bcccbf4f?htil=15&amp;vaa=1&amp;vcp=1&amp;vis=1&amp;pid=44669452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1218" y="2951607"/>
            <a:ext cx="394106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BD.146_1#3375e1b09?htil=15&amp;vaa=1&amp;vcp=1&amp;vis=1&amp;pid=4bcccbf4f&amp;color=0,0,0&amp;vtp=1&amp;vaab=1&amp;bbb=1&amp;hb=1"/>
          <p:cNvSpPr/>
          <p:nvPr/>
        </p:nvSpPr>
        <p:spPr>
          <a:xfrm>
            <a:off x="539496" y="2897695"/>
            <a:ext cx="7031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图示区域主要属于五种陆地基本地形类型中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46_2#3375e1b09.choices?htil=15&amp;vaa=1&amp;vcp=1&amp;vis=1&amp;pid=4bcccbf4f&amp;color=0,0,0&amp;vtp=1&amp;vaab=1&amp;bbb=1"/>
          <p:cNvSpPr/>
          <p:nvPr/>
        </p:nvSpPr>
        <p:spPr>
          <a:xfrm>
            <a:off x="539496" y="4166870"/>
            <a:ext cx="70317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830705" algn="l"/>
                <a:tab pos="3623310" algn="l"/>
                <a:tab pos="54165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B.丘陵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C.山地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.盆地</a:t>
            </a:r>
            <a:endParaRPr lang="en-US" altLang="zh-CN" sz="2800" dirty="0"/>
          </a:p>
        </p:txBody>
      </p:sp>
      <p:sp>
        <p:nvSpPr>
          <p:cNvPr id="6" name="QC_9_AN.147_1#3375e1b09.bracket?vaa=1&amp;vcp=1&amp;vis=1&amp;pid=4bcccbf4f&amp;color=0,0,0&amp;vpa=81&amp;vtp=1&amp;vaab=1"/>
          <p:cNvSpPr/>
          <p:nvPr/>
        </p:nvSpPr>
        <p:spPr>
          <a:xfrm>
            <a:off x="1172115" y="353206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48_1#d0a3b7d29?htil=16&amp;vaa=1&amp;vcp=1&amp;vis=1&amp;pid=4bcccbf4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2118" y="1663192"/>
            <a:ext cx="394106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48_2#d0a3b7d29?htil=16&amp;vaa=1&amp;vcp=1&amp;vis=1&amp;pid=4bcccbf4f&amp;color=0,0,0&amp;vtp=1&amp;vaab=1&amp;bt=1&amp;bbb=1&amp;hb=1"/>
          <p:cNvSpPr/>
          <p:nvPr/>
        </p:nvSpPr>
        <p:spPr>
          <a:xfrm>
            <a:off x="539496" y="1526032"/>
            <a:ext cx="7031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下列关于图示区域的说法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48_3#d0a3b7d29.choices?htil=16&amp;vaa=1&amp;vcp=1&amp;vis=1&amp;pid=4bcccbf4f&amp;color=0,0,0&amp;vtp=1&amp;vaab=1&amp;bbb=1"/>
          <p:cNvSpPr/>
          <p:nvPr/>
        </p:nvSpPr>
        <p:spPr>
          <a:xfrm>
            <a:off x="539496" y="2800921"/>
            <a:ext cx="70317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A.a河的流速比b河快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.在观景台能看到④处的瀑布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.村庄与观景台之间的高差可能是430米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.③处位于阳坡，其光照比②处充足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7_BD#2e864e409?colgroup=21,8&amp;vcp=1&amp;pid=06b727ae8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956943"/>
          <a:ext cx="11082528" cy="3648710"/>
        </p:xfrm>
        <a:graphic>
          <a:graphicData uri="http://schemas.openxmlformats.org/drawingml/2006/table">
            <a:tbl>
              <a:tblPr/>
              <a:tblGrid>
                <a:gridCol w="7854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举例说明地球表面海洋和陆地处在不断的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运动和变化之中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知道板块构造学说的基本观点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说出世界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著名山系及火山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地震的分布与板块运动的关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2e864e409.table_image?tii=2&amp;vcp=1&amp;pid=06b727ae8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3356" y="2634107"/>
            <a:ext cx="288950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e864e409?colgroup=21,8&amp;vcp=1&amp;pid=06b727ae8&amp;color=0,0,0&amp;mp=1&amp;vtp=1&amp;vaab=1&amp;bt=1&amp;bbb=1"/>
          <p:cNvSpPr txBox="1"/>
          <p:nvPr/>
        </p:nvSpPr>
        <p:spPr>
          <a:xfrm>
            <a:off x="10903879" y="124853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AS.1_1#d0a3b7d29?htil=17&amp;vaa=1&amp;vcp=1&amp;vis=1&amp;pid=4bcccbf4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0104" y="1039717"/>
            <a:ext cx="394106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AS.1_1#d0a3b7d29?htil=17&amp;vaa=1&amp;vcp=1&amp;vis=1&amp;pid=4bcccbf4f&amp;color=0,0,0&amp;vtp=1&amp;vaab=1&amp;bt=1&amp;bbb=1&amp;hb=1&amp;hs=1"/>
          <p:cNvSpPr/>
          <p:nvPr/>
        </p:nvSpPr>
        <p:spPr>
          <a:xfrm>
            <a:off x="539496" y="902557"/>
            <a:ext cx="70317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提示：图中b河流经地区的等高线比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a河流经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地区的等高线密集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，所以a河的流速比b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河慢；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观景台与瀑布之间隔着山脊，故在观景台看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④处的瀑布；通过计算可知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，村庄与观</a:t>
            </a:r>
            <a:endParaRPr lang="en-US" altLang="zh-CN" sz="2800" dirty="0"/>
          </a:p>
        </p:txBody>
      </p:sp>
      <p:sp>
        <p:nvSpPr>
          <p:cNvPr id="4" name="QC_9_AN.2_1#d0a3b7d29?vaa=1&amp;vcp=1&amp;vis=1&amp;pid=4bcccbf4f&amp;color=0,0,0&amp;vtp=1&amp;vaab=1&amp;bbb=1&amp;hs=1"/>
          <p:cNvSpPr/>
          <p:nvPr/>
        </p:nvSpPr>
        <p:spPr>
          <a:xfrm>
            <a:off x="539496" y="53884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AS.1_1#d0a3b7d29?htil=17&amp;vaa=1&amp;vcp=1&amp;vis=1&amp;pid=4bcccbf4f&amp;color=0,0,0&amp;vtp=1&amp;vaab=1&amp;bt=1&amp;bbb=1&amp;hb=1&amp;hs=1"/>
          <p:cNvSpPr/>
          <p:nvPr/>
        </p:nvSpPr>
        <p:spPr>
          <a:xfrm>
            <a:off x="539496" y="3465861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景台之间的高差在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400~600米之间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，故两者之间的高差可能是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430米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示位于我国北方地区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，根据“上北下南，左西右东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”的原则判断方向，③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处位于阴坡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，②处位于阳坡，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故③处的光照比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②处的少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152_1#e34cd8284?vaa=1&amp;vcp=1&amp;vis=1&amp;pid=446694529&amp;color=0,0,0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（2024·福建福州·模拟）鱼龙是一种生活在海洋中的生物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，然而科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学家们在喜马拉雅山脉海拔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800米处发现了鱼龙化石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。结合鱼龙化石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示意图及鱼龙复原图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，完成11～12题。</a:t>
            </a:r>
            <a:endParaRPr lang="en-US" altLang="zh-CN" sz="2800" dirty="0"/>
          </a:p>
        </p:txBody>
      </p:sp>
      <p:pic>
        <p:nvPicPr>
          <p:cNvPr id="3" name="QM_8_BD.152_2#e34cd8284?vaa=1&amp;vcp=1&amp;vis=1&amp;pid=44669452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2072" y="2869787"/>
            <a:ext cx="6473952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BD.153_1#7b37b45ec?vaa=1&amp;vcp=1&amp;vis=1&amp;pid=e34cd8284&amp;color=0,0,0&amp;vtp=1&amp;vaab=1&amp;bbb=1"/>
          <p:cNvSpPr/>
          <p:nvPr/>
        </p:nvSpPr>
        <p:spPr>
          <a:xfrm>
            <a:off x="539496" y="47620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导致鱼龙化石在喜马拉雅山脉出现的原因是(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AN.154_1#7b37b45ec.bracket?vaa=1&amp;vcp=1&amp;vis=1&amp;pid=e34cd8284&amp;color=0,0,0&amp;vpa=83&amp;vtp=1&amp;vaab=1"/>
          <p:cNvSpPr/>
          <p:nvPr/>
        </p:nvSpPr>
        <p:spPr>
          <a:xfrm>
            <a:off x="7997794" y="474875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9_BD.153_2#7b37b45ec.choices?vaa=1&amp;vcp=1&amp;vis=1&amp;pid=e34cd8284&amp;color=0,0,0&amp;vtp=1&amp;vaab=1&amp;bbb=1"/>
          <p:cNvSpPr/>
          <p:nvPr/>
        </p:nvSpPr>
        <p:spPr>
          <a:xfrm>
            <a:off x="539496" y="53855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117215" algn="l"/>
                <a:tab pos="58407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.海平面上升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B.人类活动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C.地壳运动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.台风活动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55_1#81492f4d8?htil=18&amp;vaa=1&amp;vcp=1&amp;vis=1&amp;pid=e34cd828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8204" y="1384109"/>
            <a:ext cx="5422392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55_2#81492f4d8?htil=18&amp;vaa=1&amp;vcp=1&amp;vis=1&amp;pid=e34cd8284&amp;color=0,0,0&amp;vtp=1&amp;vaab=1&amp;bt=1&amp;bbb=1&amp;hb=1"/>
          <p:cNvSpPr/>
          <p:nvPr/>
        </p:nvSpPr>
        <p:spPr>
          <a:xfrm>
            <a:off x="539496" y="120192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下列现象不能作为海陆变迁证据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56_1#81492f4d8.bracket?vaa=1&amp;vcp=1&amp;vis=1&amp;pid=e34cd8284&amp;color=0,0,0&amp;vpa=84&amp;vtp=1&amp;vaab=1"/>
          <p:cNvSpPr/>
          <p:nvPr/>
        </p:nvSpPr>
        <p:spPr>
          <a:xfrm>
            <a:off x="1527714" y="183629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155_3#81492f4d8.choices?htil=18&amp;vaa=1&amp;vcp=1&amp;vis=1&amp;pid=e34cd8284&amp;color=0,0,0&amp;vtp=1&amp;vaab=1&amp;bbb=1&amp;hb=1"/>
          <p:cNvSpPr/>
          <p:nvPr/>
        </p:nvSpPr>
        <p:spPr>
          <a:xfrm>
            <a:off x="539496" y="2484945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.在台湾海峡底部发现了古森林的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遗迹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.黄河三角洲在不断“生长”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.在渤海发现了海河故道遗迹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.海岛涨潮时被淹没，退潮时露出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157_1#a8d41ddcf?vaa=1&amp;vcp=1&amp;vis=1&amp;pid=446694529&amp;color=0,0,0&amp;vtp=1&amp;vaab=1&amp;bt=1&amp;bbb=1"/>
          <p:cNvSpPr/>
          <p:nvPr/>
        </p:nvSpPr>
        <p:spPr>
          <a:xfrm>
            <a:off x="539496" y="12044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读全球六大板块与主要火山地震带分布图，完成13～14题。</a:t>
            </a:r>
            <a:endParaRPr lang="en-US" altLang="zh-CN" sz="2800" dirty="0"/>
          </a:p>
        </p:txBody>
      </p:sp>
      <p:pic>
        <p:nvPicPr>
          <p:cNvPr id="3" name="QM_8_BD.157_2#a8d41ddcf?htil=19&amp;vaa=1&amp;vcp=1&amp;vis=1&amp;pid=44669452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886077"/>
            <a:ext cx="5422392" cy="35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BD.158_1#717d2139b?htil=19&amp;vaa=1&amp;vcp=1&amp;vis=1&amp;pid=a8d41ddcf&amp;color=0,0,0&amp;vtp=1&amp;vaab=1&amp;bbb=1&amp;hb=1"/>
          <p:cNvSpPr/>
          <p:nvPr/>
        </p:nvSpPr>
        <p:spPr>
          <a:xfrm>
            <a:off x="539496" y="183216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依据板块构造理论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，下列属于火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山地震多发区的是(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58_2#717d2139b.choices?htil=19&amp;vaa=1&amp;vcp=1&amp;vis=1&amp;pid=a8d41ddcf&amp;color=0,0,0&amp;vtp=1&amp;vaab=1&amp;bbb=1"/>
          <p:cNvSpPr/>
          <p:nvPr/>
        </p:nvSpPr>
        <p:spPr>
          <a:xfrm>
            <a:off x="539496" y="310915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A.阿尔卑斯—喜马拉雅地区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.亚欧大陆内部地区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.太平洋中心地区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.美洲板块内部地区</a:t>
            </a:r>
            <a:endParaRPr lang="en-US" altLang="zh-CN" sz="2800" dirty="0"/>
          </a:p>
        </p:txBody>
      </p:sp>
      <p:sp>
        <p:nvSpPr>
          <p:cNvPr id="6" name="QC_9_AN.159_1#717d2139b.bracket?vaa=1&amp;vcp=1&amp;vis=1&amp;pid=a8d41ddcf&amp;color=0,0,0&amp;vpa=85&amp;vtp=1&amp;vaab=1"/>
          <p:cNvSpPr/>
          <p:nvPr/>
        </p:nvSpPr>
        <p:spPr>
          <a:xfrm>
            <a:off x="3661315" y="24665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60_1#7765cac4f?htil=20&amp;vaa=1&amp;vcp=1&amp;vis=1&amp;pid=a8d41ddc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929481"/>
            <a:ext cx="5422392" cy="35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60_2#7765cac4f?htil=20&amp;sp=1&amp;vaa=1&amp;vcp=1&amp;vis=1&amp;pid=a8d41ddcf&amp;color=0,0,0&amp;vtp=1&amp;vaab=1&amp;bt=1&amp;bbb=1&amp;hb=1&amp;hs=1"/>
          <p:cNvSpPr/>
          <p:nvPr/>
        </p:nvSpPr>
        <p:spPr>
          <a:xfrm>
            <a:off x="539496" y="911193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当地时间2024年2月8日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，冰岛雷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克雅内斯半岛发生强烈地震，持续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不断的火山活动再次爆发，火山喷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出大量岩浆和火山灰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火山喷发、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地震爆发短期内对冰岛造成的影响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61_1#7765cac4f.bracket?vaa=1&amp;vcp=1&amp;vis=1&amp;pid=a8d41ddcf&amp;color=0,0,0&amp;vpa=86&amp;vtp=1&amp;vaab=1"/>
          <p:cNvSpPr/>
          <p:nvPr/>
        </p:nvSpPr>
        <p:spPr>
          <a:xfrm>
            <a:off x="1883314" y="41363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9_BD.160_3#7765cac4f?vaa=1&amp;vcp=1&amp;vis=1&amp;pid=a8d41ddcf&amp;color=0,0,0&amp;vtp=1&amp;vaab=1&amp;bbb=1&amp;hs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污染空气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诱发海啸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</a:t>
            </a:r>
            <a:r>
              <a:rPr lang="en-US" altLang="zh-CN" sz="280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③引发台风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引发寒潮</a:t>
            </a:r>
            <a:endParaRPr lang="en-US" altLang="zh-CN" sz="2800" dirty="0"/>
          </a:p>
        </p:txBody>
      </p:sp>
      <p:sp>
        <p:nvSpPr>
          <p:cNvPr id="6" name="QC_9_BD.160_4#7765cac4f.choices?vaa=1&amp;vcp=1&amp;vis=1&amp;pid=a8d41ddcf&amp;color=0,0,0&amp;vtp=1&amp;vaab=1&amp;bbb=1&amp;hs=1"/>
          <p:cNvSpPr/>
          <p:nvPr/>
        </p:nvSpPr>
        <p:spPr>
          <a:xfrm>
            <a:off x="539496" y="53664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dbf9dbc5?vcp=1&amp;pid=dd5c452e4&amp;color=197,144,191&amp;vtp=1&amp;vaab=1&amp;bt=1&amp;bbb=1"/>
          <p:cNvSpPr/>
          <p:nvPr/>
        </p:nvSpPr>
        <p:spPr>
          <a:xfrm>
            <a:off x="539496" y="356173"/>
            <a:ext cx="11109960" cy="6097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pic>
        <p:nvPicPr>
          <p:cNvPr id="3" name="QO_8_BD.162_1#a58a99afc?htil=21&amp;vaa=1&amp;vcp=1&amp;vis=1&amp;pid=fdbf9dbc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2678" y="1043208"/>
            <a:ext cx="4688110" cy="278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62_2#a58a99afc?htil=21&amp;sp=1&amp;vaa=1&amp;vcp=1&amp;vis=1&amp;pid=fdbf9dbc5&amp;color=0,0,0&amp;vtp=1&amp;vaab=1&amp;bbb=1&amp;hb=1&amp;hs=1"/>
          <p:cNvSpPr/>
          <p:nvPr/>
        </p:nvSpPr>
        <p:spPr>
          <a:xfrm>
            <a:off x="539496" y="1024920"/>
            <a:ext cx="5559552" cy="2903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（2022·新疆·中考）小说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《八十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天环游地球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》中的主人公菲利亚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·福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格在八十天内环游地球一周。读菲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·福格环游地球线路示意图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9_BD.163_1#89ee30c8f?htil=21&amp;vaa=1&amp;vcp=1&amp;vis=1&amp;pid=a58a99afc&amp;color=0,0,0&amp;vtp=1&amp;vaab=1&amp;bbb=1&amp;hb=1&amp;hs=1"/>
          <p:cNvSpPr/>
          <p:nvPr/>
        </p:nvSpPr>
        <p:spPr>
          <a:xfrm>
            <a:off x="539995" y="3981704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（1）菲利亚·福格从E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洲的伦敦出发，</a:t>
            </a:r>
            <a:endParaRPr lang="en-US" altLang="zh-CN" sz="2800" dirty="0"/>
          </a:p>
        </p:txBody>
      </p:sp>
      <p:sp>
        <p:nvSpPr>
          <p:cNvPr id="6" name="QB_9_AN.1_1#89ee30c8f.blank?vaa=1&amp;vcp=1&amp;vis=1&amp;pid=a58a99afc&amp;color=0,0,0&amp;vpa=87&amp;vtp=1&amp;vaab=1"/>
          <p:cNvSpPr/>
          <p:nvPr/>
        </p:nvSpPr>
        <p:spPr>
          <a:xfrm>
            <a:off x="4007888" y="4514342"/>
            <a:ext cx="6143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</a:t>
            </a:r>
            <a:endParaRPr lang="en-US" altLang="zh-CN" sz="2800" dirty="0"/>
          </a:p>
        </p:txBody>
      </p:sp>
      <p:sp>
        <p:nvSpPr>
          <p:cNvPr id="7" name="QB_9_AN.2_1#89ee30c8f.blank?vaa=1&amp;vcp=1&amp;vis=1&amp;pid=a58a99afc&amp;color=0,0,0&amp;vpa=88&amp;vtp=1&amp;vaab=1"/>
          <p:cNvSpPr/>
          <p:nvPr/>
        </p:nvSpPr>
        <p:spPr>
          <a:xfrm>
            <a:off x="5666826" y="4514342"/>
            <a:ext cx="6143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8" name="QB_9_AN.3_1#89ee30c8f.blank?vaa=1&amp;vcp=1&amp;vis=1&amp;pid=a58a99afc&amp;color=0,0,0&amp;vpa=89&amp;vtp=1&amp;vaab=1&amp;bbb=1"/>
          <p:cNvSpPr/>
          <p:nvPr/>
        </p:nvSpPr>
        <p:spPr>
          <a:xfrm>
            <a:off x="7325764" y="4514342"/>
            <a:ext cx="9699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</a:t>
            </a:r>
            <a:endParaRPr lang="en-US" altLang="zh-CN" sz="2800" dirty="0"/>
          </a:p>
        </p:txBody>
      </p:sp>
      <p:sp>
        <p:nvSpPr>
          <p:cNvPr id="9" name="QB_9_BD.167_1#624461869?vaa=1&amp;vcp=1&amp;vis=1&amp;pid=a58a99afc&amp;color=0,0,0&amp;vtp=1&amp;vaab=1&amp;bbb=1&amp;hb=1&amp;hs=1"/>
          <p:cNvSpPr/>
          <p:nvPr/>
        </p:nvSpPr>
        <p:spPr>
          <a:xfrm>
            <a:off x="539496" y="5144325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（2）菲利亚·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福格环游地球经过的大洋分别是①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9_AN.168_1#624461869.blank?vaa=1&amp;vcp=1&amp;vis=1&amp;pid=a58a99afc&amp;color=0,0,0&amp;vpa=90&amp;vtp=1&amp;vaab=1&amp;bbb=1"/>
          <p:cNvSpPr/>
          <p:nvPr/>
        </p:nvSpPr>
        <p:spPr>
          <a:xfrm>
            <a:off x="7958678" y="5114226"/>
            <a:ext cx="13255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大西洋</a:t>
            </a:r>
            <a:endParaRPr lang="en-US" altLang="zh-CN" sz="2800" dirty="0"/>
          </a:p>
        </p:txBody>
      </p:sp>
      <p:sp>
        <p:nvSpPr>
          <p:cNvPr id="11" name="QB_9_AN.169_1#624461869.blank?vaa=1&amp;vcp=1&amp;vis=1&amp;pid=a58a99afc&amp;color=0,0,0&amp;vpa=91&amp;vtp=1&amp;vaab=1&amp;bbb=1"/>
          <p:cNvSpPr/>
          <p:nvPr/>
        </p:nvSpPr>
        <p:spPr>
          <a:xfrm>
            <a:off x="10092278" y="5114226"/>
            <a:ext cx="13255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印度洋</a:t>
            </a:r>
            <a:endParaRPr lang="en-US" altLang="zh-CN" sz="2800" dirty="0"/>
          </a:p>
        </p:txBody>
      </p:sp>
      <p:sp>
        <p:nvSpPr>
          <p:cNvPr id="12" name="QB_9_AN.170_1#624461869.blank?vaa=1&amp;vcp=1&amp;vis=1&amp;pid=a58a99afc&amp;color=0,0,0&amp;vpa=92&amp;vtp=1&amp;vaab=1&amp;bbb=1"/>
          <p:cNvSpPr/>
          <p:nvPr/>
        </p:nvSpPr>
        <p:spPr>
          <a:xfrm>
            <a:off x="905415" y="5690044"/>
            <a:ext cx="13255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太平洋</a:t>
            </a:r>
            <a:endParaRPr lang="en-US" altLang="zh-CN" sz="2800" dirty="0"/>
          </a:p>
        </p:txBody>
      </p:sp>
      <p:sp>
        <p:nvSpPr>
          <p:cNvPr id="13" name="QB_9_BD.163_1#89ee30c8f?htil=21&amp;vaa=1&amp;vcp=1&amp;vis=1&amp;pid=a58a99afc&amp;color=0,0,0&amp;vtp=1&amp;vaab=1&amp;bbb=1&amp;hb=1&amp;hs=1"/>
          <p:cNvSpPr/>
          <p:nvPr/>
        </p:nvSpPr>
        <p:spPr>
          <a:xfrm>
            <a:off x="539995" y="4565523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环游行程依次经过了A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洲、B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洲、C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71_1#2000b3f04?htil=22&amp;vaa=1&amp;vcp=1&amp;vis=1&amp;pid=a58a99af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382617"/>
            <a:ext cx="5422392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71_2#2000b3f04?htil=22&amp;vaa=1&amp;vcp=1&amp;vis=1&amp;pid=a58a99afc&amp;color=0,0,0&amp;vtp=1&amp;vaab=1&amp;bt=1&amp;bbb=1&amp;hb=1&amp;hs=1"/>
          <p:cNvSpPr/>
          <p:nvPr/>
        </p:nvSpPr>
        <p:spPr>
          <a:xfrm>
            <a:off x="539496" y="1245457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（3）E洲与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B洲的分界线是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—乌拉尔河—里海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—大高加索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黑海—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、B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两大洲的分界线a是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、D两大洲的分界线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9_AN.1_1#2000b3f04.blank?vaa=1&amp;vcp=1&amp;vis=1&amp;pid=a58a99afc&amp;color=0,0,0&amp;vpa=93&amp;vtp=1&amp;vaab=1&amp;bbb=1"/>
          <p:cNvSpPr/>
          <p:nvPr/>
        </p:nvSpPr>
        <p:spPr>
          <a:xfrm>
            <a:off x="4648740" y="121497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乌拉尔</a:t>
            </a:r>
            <a:endParaRPr lang="en-US" altLang="zh-CN" sz="2800" dirty="0"/>
          </a:p>
        </p:txBody>
      </p:sp>
      <p:sp>
        <p:nvSpPr>
          <p:cNvPr id="5" name="QB_9_AN.2_1#2000b3f04.blank?vaa=1&amp;vcp=1&amp;vis=1&amp;pid=a58a99afc&amp;color=0,0,0&amp;vpa=94&amp;vtp=1&amp;vaab=1&amp;bbb=1"/>
          <p:cNvSpPr/>
          <p:nvPr/>
        </p:nvSpPr>
        <p:spPr>
          <a:xfrm>
            <a:off x="2683414" y="251037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土耳其</a:t>
            </a:r>
            <a:endParaRPr lang="en-US" altLang="zh-CN" sz="2800" dirty="0"/>
          </a:p>
        </p:txBody>
      </p:sp>
      <p:sp>
        <p:nvSpPr>
          <p:cNvPr id="6" name="QB_9_AN.3_1#2000b3f04.blank?vaa=1&amp;vcp=1&amp;vis=1&amp;pid=a58a99afc&amp;color=0,0,0&amp;vpa=95&amp;vtp=1&amp;vaab=1&amp;bbb=1"/>
          <p:cNvSpPr/>
          <p:nvPr/>
        </p:nvSpPr>
        <p:spPr>
          <a:xfrm>
            <a:off x="3551777" y="3158077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苏伊士运河</a:t>
            </a:r>
            <a:endParaRPr lang="en-US" altLang="zh-CN" sz="2800" dirty="0"/>
          </a:p>
        </p:txBody>
      </p:sp>
      <p:sp>
        <p:nvSpPr>
          <p:cNvPr id="7" name="QB_9_AN.4_1#2000b3f04.blank?vaa=1&amp;vcp=1&amp;vis=1&amp;pid=a58a99afc&amp;color=0,0,0&amp;vpa=96&amp;vtp=1&amp;vaab=1&amp;bbb=1&amp;hb=1"/>
          <p:cNvSpPr/>
          <p:nvPr/>
        </p:nvSpPr>
        <p:spPr>
          <a:xfrm>
            <a:off x="539496" y="3805777"/>
            <a:ext cx="55595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巴拿马运河</a:t>
            </a:r>
            <a:endParaRPr lang="en-US" altLang="zh-CN" sz="2800" dirty="0"/>
          </a:p>
        </p:txBody>
      </p:sp>
      <p:sp>
        <p:nvSpPr>
          <p:cNvPr id="8" name="QB_9_BD.176_1#1d44d600c?vaa=1&amp;vcp=1&amp;vis=1&amp;pid=a58a99afc&amp;color=0,0,0&amp;vtp=1&amp;vaab=1&amp;bbb=1&amp;hs=1"/>
          <p:cNvSpPr/>
          <p:nvPr/>
        </p:nvSpPr>
        <p:spPr>
          <a:xfrm>
            <a:off x="539496" y="50836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D大洲位于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F大陆位于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9_AN.177_1#1d44d600c.blank?vaa=1&amp;vcp=1&amp;vis=1&amp;pid=a58a99afc&amp;color=0,0,0&amp;vpa=97&amp;vtp=1&amp;vaab=1&amp;bbb=1"/>
          <p:cNvSpPr/>
          <p:nvPr/>
        </p:nvSpPr>
        <p:spPr>
          <a:xfrm>
            <a:off x="3829590" y="503221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美洲</a:t>
            </a:r>
            <a:endParaRPr lang="en-US" altLang="zh-CN" sz="2800" dirty="0"/>
          </a:p>
        </p:txBody>
      </p:sp>
      <p:sp>
        <p:nvSpPr>
          <p:cNvPr id="10" name="QB_9_AN.178_1#1d44d600c.blank?vaa=1&amp;vcp=1&amp;vis=1&amp;pid=a58a99afc&amp;color=0,0,0&amp;vpa=98&amp;vtp=1&amp;vaab=1&amp;bbb=1"/>
          <p:cNvSpPr/>
          <p:nvPr/>
        </p:nvSpPr>
        <p:spPr>
          <a:xfrm>
            <a:off x="7584028" y="5032216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79_1#bd6951c9c?htil=23&amp;vaa=1&amp;vcp=1&amp;vis=1&amp;pid=fdbf9dbc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5444" y="572688"/>
            <a:ext cx="3639312" cy="35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179_2#bd6951c9c?htil=23&amp;sp=1&amp;vaa=1&amp;vcp=1&amp;vis=1&amp;pid=fdbf9dbc5&amp;color=0,0,0&amp;vtp=1&amp;vaab=1&amp;bt=1&amp;bbb=1&amp;hb=1&amp;hs=1"/>
          <p:cNvSpPr/>
          <p:nvPr/>
        </p:nvSpPr>
        <p:spPr>
          <a:xfrm>
            <a:off x="539496" y="554400"/>
            <a:ext cx="73426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某校地理兴趣小组的成员准备到野外开展实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践考察活动。读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9_BD.180_1#f4ac81f2b?htil=23&amp;vaa=1&amp;vcp=1&amp;vis=1&amp;pid=bd6951c9c&amp;color=0,0,0&amp;vtp=1&amp;vaab=1&amp;bbb=1&amp;hb=1&amp;hs=1"/>
          <p:cNvSpPr/>
          <p:nvPr/>
        </p:nvSpPr>
        <p:spPr>
          <a:xfrm>
            <a:off x="539496" y="1837417"/>
            <a:ext cx="73426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，吴庄位于李庄的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方向。吴庄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和李庄中，易受到泥石流侵袭的是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9_AN.1_1#f4ac81f2b.blank?vaa=1&amp;vcp=1&amp;vis=1&amp;pid=bd6951c9c&amp;color=0,0,0&amp;vpa=99&amp;vtp=1&amp;vaab=1&amp;bbb=1"/>
          <p:cNvSpPr/>
          <p:nvPr/>
        </p:nvSpPr>
        <p:spPr>
          <a:xfrm>
            <a:off x="4994815" y="180693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6" name="QB_9_AN.2_1#f4ac81f2b.blank?vaa=1&amp;vcp=1&amp;vis=1&amp;pid=bd6951c9c&amp;color=0,0,0&amp;vpa=100&amp;vtp=1&amp;vaab=1&amp;bbb=1"/>
          <p:cNvSpPr/>
          <p:nvPr/>
        </p:nvSpPr>
        <p:spPr>
          <a:xfrm>
            <a:off x="5883815" y="243368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吴庄</a:t>
            </a:r>
            <a:endParaRPr lang="en-US" altLang="zh-CN" sz="2800" dirty="0"/>
          </a:p>
        </p:txBody>
      </p:sp>
      <p:sp>
        <p:nvSpPr>
          <p:cNvPr id="7" name="QB_9_BD.183_1#9e98f62cc?htil=23&amp;vaa=1&amp;vcp=1&amp;vis=1&amp;pid=bd6951c9c&amp;color=0,0,0&amp;vtp=1&amp;vaab=1&amp;bbb=1&amp;hb=1&amp;hs=1"/>
          <p:cNvSpPr/>
          <p:nvPr/>
        </p:nvSpPr>
        <p:spPr>
          <a:xfrm>
            <a:off x="539496" y="3114402"/>
            <a:ext cx="73426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（2）地理兴趣小组成员分别沿甲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、乙两条线路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登山，其中攀登过程相对费力的是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线路，</a:t>
            </a:r>
            <a:endParaRPr lang="en-US" altLang="zh-CN" sz="2800" dirty="0"/>
          </a:p>
        </p:txBody>
      </p:sp>
      <p:sp>
        <p:nvSpPr>
          <p:cNvPr id="8" name="QB_9_AN.3_1#9e98f62cc.blank?vaa=1&amp;vcp=1&amp;vis=1&amp;pid=bd6951c9c&amp;color=0,0,0&amp;vpa=101&amp;vtp=1&amp;vaab=1"/>
          <p:cNvSpPr/>
          <p:nvPr/>
        </p:nvSpPr>
        <p:spPr>
          <a:xfrm>
            <a:off x="5883815" y="371066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9" name="QB_9_AN.4_1#9e98f62cc.blank?vaa=1&amp;vcp=1&amp;vis=1&amp;pid=bd6951c9c&amp;color=0,0,0&amp;vpa=102&amp;vtp=1&amp;vaab=1&amp;bbb=1"/>
          <p:cNvSpPr/>
          <p:nvPr/>
        </p:nvSpPr>
        <p:spPr>
          <a:xfrm>
            <a:off x="1617113" y="4332142"/>
            <a:ext cx="8437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乙线路沿线等高线较密集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，坡度较陡，攀登时更费力</a:t>
            </a:r>
            <a:endParaRPr lang="en-US" altLang="zh-CN" sz="2800" dirty="0"/>
          </a:p>
        </p:txBody>
      </p:sp>
      <p:sp>
        <p:nvSpPr>
          <p:cNvPr id="10" name="QB_9_BD.186_1#f2166d709?vaa=1&amp;vcp=1&amp;vis=1&amp;pid=bd6951c9c&amp;color=0,0,0&amp;vtp=1&amp;vaab=1&amp;bbb=1&amp;hs=1"/>
          <p:cNvSpPr/>
          <p:nvPr/>
        </p:nvSpPr>
        <p:spPr>
          <a:xfrm>
            <a:off x="539496" y="501305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（3）图中公路经过的A、B两处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，可能建有公路隧道的是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（4）图中地形部位C是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，D是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9_AN.5_1#f2166d709.blank?vaa=1&amp;vcp=1&amp;vis=1&amp;pid=bd6951c9c&amp;color=0,0,0&amp;vpa=103&amp;vtp=1&amp;vaab=1"/>
          <p:cNvSpPr/>
          <p:nvPr/>
        </p:nvSpPr>
        <p:spPr>
          <a:xfrm>
            <a:off x="9362028" y="49825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3" name="QB_9_AN.189_1#f2166d709.blank?vaa=1&amp;vcp=1&amp;vis=1&amp;pid=bd6951c9c&amp;color=0,0,0&amp;vpa=104&amp;vtp=1&amp;vaab=1&amp;bbb=1"/>
          <p:cNvSpPr/>
          <p:nvPr/>
        </p:nvSpPr>
        <p:spPr>
          <a:xfrm>
            <a:off x="4164552" y="56093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山脊</a:t>
            </a:r>
            <a:endParaRPr lang="en-US" altLang="zh-CN" sz="2800" dirty="0"/>
          </a:p>
        </p:txBody>
      </p:sp>
      <p:sp>
        <p:nvSpPr>
          <p:cNvPr id="14" name="QB_9_AN.190_1#f2166d709.blank?vaa=1&amp;vcp=1&amp;vis=1&amp;pid=bd6951c9c&amp;color=0,0,0&amp;vpa=105&amp;vtp=1&amp;vaab=1&amp;bbb=1"/>
          <p:cNvSpPr/>
          <p:nvPr/>
        </p:nvSpPr>
        <p:spPr>
          <a:xfrm>
            <a:off x="6199727" y="56093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山谷</a:t>
            </a:r>
            <a:endParaRPr lang="en-US" altLang="zh-CN" sz="2800" dirty="0"/>
          </a:p>
        </p:txBody>
      </p:sp>
      <p:sp>
        <p:nvSpPr>
          <p:cNvPr id="15" name="QB_9_BD.183_1#9e98f62cc?htil=23&amp;vaa=1&amp;vcp=1&amp;vis=1&amp;pid=bd6951c9c&amp;color=0,0,0&amp;vtp=1&amp;vaab=1&amp;bbb=1&amp;hb=1&amp;hs=1"/>
          <p:cNvSpPr/>
          <p:nvPr/>
        </p:nvSpPr>
        <p:spPr>
          <a:xfrm>
            <a:off x="539995" y="4383577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3" grpId="0" build="p" animBg="1"/>
      <p:bldP spid="1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191_1#8da9b3363?vaa=1&amp;vcp=1&amp;vis=1&amp;pid=bd6951c9c&amp;color=0,0,0&amp;vtp=1&amp;vaab=1&amp;bt=1&amp;bbb=1&amp;hb=1"/>
              <p:cNvSpPr/>
              <p:nvPr/>
            </p:nvSpPr>
            <p:spPr>
              <a:xfrm>
                <a:off x="539496" y="91770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（5）出行前，为了准备合适的登山服装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，需要预测该地区最高峰峰顶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的气温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。该兴趣小组的成员查到出发地的海拔为250米，气温为20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在只考虑海拔的情况下，该地区最高峰峰顶的气温约为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191_1#8da9b3363?vaa=1&amp;vcp=1&amp;vis=1&amp;pid=bd6951c9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770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3" b="-37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192_1#8da9b3363.blank?vaa=1&amp;vcp=1&amp;vis=1&amp;pid=bd6951c9c&amp;color=0,0,0&amp;vpa=106&amp;vtp=1&amp;vaab=1&amp;bbb=1"/>
          <p:cNvSpPr/>
          <p:nvPr/>
        </p:nvSpPr>
        <p:spPr>
          <a:xfrm>
            <a:off x="9084214" y="2161667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</a:t>
            </a:r>
            <a:endParaRPr lang="en-US" altLang="zh-CN" sz="2800" dirty="0"/>
          </a:p>
        </p:txBody>
      </p:sp>
      <p:pic>
        <p:nvPicPr>
          <p:cNvPr id="4" name="QO_8_BD.191_2#8da9b3363?vaa=1&amp;vcp=1&amp;vis=1&amp;pid=bd6951c9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9704" y="2895346"/>
            <a:ext cx="3209544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93_1#4ea25eeee?sp=1&amp;vaa=1&amp;vcp=1&amp;vis=1&amp;pid=fdbf9dbc5&amp;color=0,0,0&amp;vtp=1&amp;vaab=1&amp;bt=1&amp;bbb=1"/>
          <p:cNvSpPr/>
          <p:nvPr/>
        </p:nvSpPr>
        <p:spPr>
          <a:xfrm>
            <a:off x="539496" y="8984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读全球板块分布图，完成下列各题。</a:t>
            </a:r>
            <a:endParaRPr lang="en-US" altLang="zh-CN" sz="2800" dirty="0"/>
          </a:p>
        </p:txBody>
      </p:sp>
      <p:pic>
        <p:nvPicPr>
          <p:cNvPr id="3" name="QO_8_BD.193_2#4ea25eeee?htil=24&amp;vaa=1&amp;vcp=1&amp;vis=1&amp;pid=fdbf9dbc5&amp;color=0,0,0&amp;tib=255,255,255&amp;vtp=1&amp;vaab=1&amp;hs=1&amp;hs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08776" y="1593487"/>
            <a:ext cx="5422392" cy="34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194_1#b9e632a04?htil=24&amp;vaa=1&amp;vcp=1&amp;vis=1&amp;pid=4ea25eeee&amp;color=0,0,0&amp;vtp=1&amp;vaab=1&amp;bbb=1&amp;hb=1&amp;hs=1"/>
          <p:cNvSpPr/>
          <p:nvPr/>
        </p:nvSpPr>
        <p:spPr>
          <a:xfrm>
            <a:off x="539496" y="1526190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）全球分为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大板块，其中与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环太平洋地震带无关的板块是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9_AN.1_1#b9e632a04.blank?vaa=1&amp;vcp=1&amp;vis=1&amp;pid=4ea25eeee&amp;color=0,0,0&amp;vpa=107&amp;vtp=1&amp;vaab=1"/>
          <p:cNvSpPr/>
          <p:nvPr/>
        </p:nvSpPr>
        <p:spPr>
          <a:xfrm>
            <a:off x="2861214" y="149571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六</a:t>
            </a:r>
            <a:endParaRPr lang="en-US" altLang="zh-CN" sz="2800" dirty="0"/>
          </a:p>
        </p:txBody>
      </p:sp>
      <p:sp>
        <p:nvSpPr>
          <p:cNvPr id="6" name="QB_9_AN.2_1#b9e632a04.blank?vaa=1&amp;vcp=1&amp;vis=1&amp;pid=4ea25eeee&amp;color=0,0,0&amp;vpa=108&amp;vtp=1&amp;vaab=1&amp;bbb=1"/>
          <p:cNvSpPr/>
          <p:nvPr/>
        </p:nvSpPr>
        <p:spPr>
          <a:xfrm>
            <a:off x="5083715" y="214341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非洲</a:t>
            </a:r>
            <a:endParaRPr lang="en-US" altLang="zh-CN" sz="2800" dirty="0"/>
          </a:p>
        </p:txBody>
      </p:sp>
      <p:sp>
        <p:nvSpPr>
          <p:cNvPr id="7" name="QB_9_BD.197_1#80dcef83a?htil=24&amp;vaa=1&amp;vcp=1&amp;vis=1&amp;pid=4ea25eeee&amp;color=0,0,0&amp;vtp=1&amp;vaab=1&amp;bbb=1&amp;hb=1&amp;hs=1"/>
          <p:cNvSpPr/>
          <p:nvPr/>
        </p:nvSpPr>
        <p:spPr>
          <a:xfrm>
            <a:off x="539496" y="3456590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）日本每年发生的有感地震有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000多次，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是一个地震多发的国家，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主要原因是其位于太平洋板块、美</a:t>
            </a:r>
            <a:endParaRPr lang="en-US" altLang="zh-CN" sz="2800" dirty="0"/>
          </a:p>
        </p:txBody>
      </p:sp>
      <p:sp>
        <p:nvSpPr>
          <p:cNvPr id="8" name="QB_9_AN.198_1#80dcef83a.blank?vaa=1&amp;vcp=1&amp;vis=1&amp;pid=4ea25eeee&amp;color=0,0,0&amp;vpa=109&amp;vtp=1&amp;vaab=1&amp;bbb=1"/>
          <p:cNvSpPr/>
          <p:nvPr/>
        </p:nvSpPr>
        <p:spPr>
          <a:xfrm>
            <a:off x="1972713" y="532774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欧亚</a:t>
            </a:r>
            <a:endParaRPr lang="en-US" altLang="zh-CN" sz="2800" dirty="0"/>
          </a:p>
        </p:txBody>
      </p:sp>
      <p:sp>
        <p:nvSpPr>
          <p:cNvPr id="9" name="QB_9_BD.197_1#80dcef83a?htil=24&amp;vaa=1&amp;vcp=1&amp;vis=1&amp;pid=4ea25eeee&amp;color=0,0,0&amp;vtp=1&amp;vaab=1&amp;bbb=1&amp;hb=1&amp;hs=1"/>
          <p:cNvSpPr/>
          <p:nvPr/>
        </p:nvSpPr>
        <p:spPr>
          <a:xfrm>
            <a:off x="539995" y="537918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洲板块和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板块交界处，地壳活跃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5336bf5cc.fixed?vcp=1&amp;pid=0ec518ed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二、世界的海陆分布、世界的地形和海陆变迁</a:t>
            </a:r>
            <a:endParaRPr lang="en-US" altLang="zh-CN" sz="4000" dirty="0"/>
          </a:p>
        </p:txBody>
      </p:sp>
      <p:sp>
        <p:nvSpPr>
          <p:cNvPr id="3" name="C_6_BD#5336bf5cc.fixed?vcp=1&amp;pid=0ec518ed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_BD#07db5d358?vcp=1&amp;vis=1&amp;pid=4ea25eeee&amp;color=0,0,0&amp;mp=1&amp;vtp=1&amp;vaab=1&amp;bt=1&amp;bbb=1&amp;hb=1&amp;htil=1"/>
          <p:cNvSpPr/>
          <p:nvPr/>
        </p:nvSpPr>
        <p:spPr>
          <a:xfrm>
            <a:off x="539496" y="861854"/>
            <a:ext cx="55422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月以来，中国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在永暑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上大规模填海造陆，截至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2015年4月，永暑岛陆地面积达到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2.8平方千米。</a:t>
            </a:r>
            <a:endParaRPr lang="en-US" altLang="zh-CN" sz="2800" dirty="0"/>
          </a:p>
        </p:txBody>
      </p:sp>
      <p:sp>
        <p:nvSpPr>
          <p:cNvPr id="3" name="QB_9_BD.199_1#dbf2dd146?vaa=1&amp;vcp=1&amp;vis=1&amp;pid=4ea25eeee&amp;color=0,0,0&amp;vtp=1&amp;vaab=1&amp;bbb=1&amp;htil=1&amp;hb=1"/>
          <p:cNvSpPr/>
          <p:nvPr/>
        </p:nvSpPr>
        <p:spPr>
          <a:xfrm>
            <a:off x="539496" y="3433286"/>
            <a:ext cx="5542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）以上材料说明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可以引起海陆的变化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9_AN.1_1#dbf2dd146.blank?vaa=1&amp;vcp=1&amp;vis=1&amp;pid=4ea25eeee&amp;color=0,0,0&amp;vpa=110&amp;vtp=1&amp;vaab=1&amp;bbb=1&amp;htil=1&amp;hb=1"/>
          <p:cNvSpPr/>
          <p:nvPr/>
        </p:nvSpPr>
        <p:spPr>
          <a:xfrm>
            <a:off x="539496" y="3402806"/>
            <a:ext cx="554228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人类活动（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填海造陆）</a:t>
            </a:r>
            <a:endParaRPr lang="en-US" altLang="zh-CN" sz="2800" dirty="0"/>
          </a:p>
        </p:txBody>
      </p:sp>
      <p:pic>
        <p:nvPicPr>
          <p:cNvPr id="8" name="QO_8_BD.193_2#4ea25eeee?htil=24&amp;vaa=1&amp;vcp=1&amp;vis=1&amp;pid=fdbf9dbc5&amp;color=0,0,0&amp;tib=255,255,255&amp;vtp=1&amp;vaab=1&amp;hs=1&amp;hs=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08776" y="1059195"/>
            <a:ext cx="5422392" cy="34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_BD#67b010c45?sp=1&amp;vcp=1&amp;vis=1&amp;pid=4ea25eeee&amp;color=0,0,0&amp;vtp=1&amp;vaab=1&amp;bbb=1&amp;hb=1&amp;htil=1"/>
          <p:cNvSpPr/>
          <p:nvPr/>
        </p:nvSpPr>
        <p:spPr>
          <a:xfrm>
            <a:off x="539496" y="564776"/>
            <a:ext cx="5542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科学家通过测量发现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北京与华盛顿的距离以每年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0.5～1.2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厘米的速度缩小，有人推算出大约2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亿年后，中美两国就会变成近邻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9_BD.201_1#b4869c7eb?vaa=1&amp;vcp=1&amp;vis=1&amp;pid=4ea25eeee&amp;color=0,0,0&amp;vtp=1&amp;vaab=1&amp;bbb=1&amp;htil=1&amp;hb=1"/>
          <p:cNvSpPr/>
          <p:nvPr/>
        </p:nvSpPr>
        <p:spPr>
          <a:xfrm>
            <a:off x="539496" y="3065129"/>
            <a:ext cx="5542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）运用板块构造理论分析中美两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国不断靠近的原因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9_AN.1_1#b4869c7eb?vaa=1&amp;vcp=1&amp;vis=1&amp;pid=4ea25eeee&amp;color=0,0,0&amp;vtp=1&amp;vaab=1&amp;bbb=1&amp;hb=1&amp;htil=1"/>
          <p:cNvSpPr/>
          <p:nvPr/>
        </p:nvSpPr>
        <p:spPr>
          <a:xfrm>
            <a:off x="539496" y="4342114"/>
            <a:ext cx="554228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欧亚板块与太平洋板块、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美洲板块碰撞挤压，使得中美两国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的距离不断缩小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8_BD.193_2#4ea25eeee?htil=24&amp;vaa=1&amp;vcp=1&amp;vis=1&amp;pid=fdbf9dbc5&amp;color=0,0,0&amp;tib=255,255,255&amp;vtp=1&amp;vaab=1&amp;hs=1&amp;hs=1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184905" y="902941"/>
            <a:ext cx="5422392" cy="34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66a35161?vcp=1&amp;pid=5336bf5c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世界的海陆分布</a:t>
            </a:r>
            <a:endParaRPr lang="en-US" altLang="zh-CN" sz="3000" dirty="0"/>
          </a:p>
        </p:txBody>
      </p:sp>
      <p:sp>
        <p:nvSpPr>
          <p:cNvPr id="3" name="QB_8_BD.1_1#9230681e3?sp=1&amp;vaa=1&amp;vcp=1&amp;vis=1&amp;pid=a66a35161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1.海洋与陆地</a:t>
            </a:r>
            <a:endParaRPr lang="en-US" altLang="zh-CN" sz="2800" dirty="0"/>
          </a:p>
        </p:txBody>
      </p:sp>
      <p:graphicFrame>
        <p:nvGraphicFramePr>
          <p:cNvPr id="8" name="QB_8_BD.1_2#9230681e3?colgroup=4,25&amp;vaa=1&amp;vcp=1&amp;vis=1&amp;pid=a66a35161&amp;color=0,0,0&amp;vtp=1&amp;vaab=1&amp;bbb=1&amp;hb=1"/>
          <p:cNvGraphicFramePr>
            <a:graphicFrameLocks noGrp="1"/>
          </p:cNvGraphicFramePr>
          <p:nvPr/>
        </p:nvGraphicFramePr>
        <p:xfrm>
          <a:off x="539496" y="1907331"/>
          <a:ext cx="11082528" cy="2770252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世界海陆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面积比例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“七分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70.8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%）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三分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29.2%）”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世界海陆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从南北半球看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从东西半球看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但无论怎样划分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地球上任意两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个相等的半球都是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面积大于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8_AN.2_1#9230681e3.blank?vaa=1&amp;vcp=1&amp;vis=1&amp;pid=a66a35161&amp;color=0,0,0&amp;vpa=1&amp;vtp=1&amp;vaab=1&amp;bbb=1"/>
          <p:cNvSpPr/>
          <p:nvPr/>
        </p:nvSpPr>
        <p:spPr>
          <a:xfrm>
            <a:off x="3136097" y="215688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</a:t>
            </a:r>
            <a:endParaRPr lang="en-US" altLang="zh-CN" sz="2800" dirty="0"/>
          </a:p>
        </p:txBody>
      </p:sp>
      <p:sp>
        <p:nvSpPr>
          <p:cNvPr id="6" name="QB_8_AN.3_1#9230681e3.blank?vaa=1&amp;vcp=1&amp;vis=1&amp;pid=a66a35161&amp;color=0,0,0&amp;vpa=2&amp;vtp=1&amp;vaab=1&amp;bbb=1"/>
          <p:cNvSpPr/>
          <p:nvPr/>
        </p:nvSpPr>
        <p:spPr>
          <a:xfrm>
            <a:off x="6887359" y="215688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</a:t>
            </a:r>
            <a:endParaRPr lang="en-US" altLang="zh-CN" sz="2800" dirty="0"/>
          </a:p>
        </p:txBody>
      </p:sp>
      <p:sp>
        <p:nvSpPr>
          <p:cNvPr id="7" name="QB_8_AN.4_1#9230681e3.blank?vaa=1&amp;vcp=1&amp;vis=1&amp;pid=a66a35161&amp;color=0,0,0&amp;vpa=3&amp;vtp=1&amp;vaab=1"/>
          <p:cNvSpPr/>
          <p:nvPr/>
        </p:nvSpPr>
        <p:spPr>
          <a:xfrm>
            <a:off x="7233434" y="300327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4" name="QB_8_AN.5_1#9230681e3.blank?vaa=1&amp;vcp=1&amp;vis=1&amp;pid=a66a35161&amp;color=0,0,0&amp;vpa=4&amp;vtp=1&amp;vaab=1"/>
          <p:cNvSpPr/>
          <p:nvPr/>
        </p:nvSpPr>
        <p:spPr>
          <a:xfrm>
            <a:off x="4756935" y="356207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9" name="QB_8_AN.6_1#9230681e3.blank?vaa=1&amp;vcp=1&amp;vis=1&amp;pid=a66a35161&amp;color=0,0,0&amp;vpa=5&amp;vtp=1&amp;vaab=1&amp;bbb=1"/>
          <p:cNvSpPr/>
          <p:nvPr/>
        </p:nvSpPr>
        <p:spPr>
          <a:xfrm>
            <a:off x="5112535" y="410081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</a:t>
            </a:r>
            <a:endParaRPr lang="en-US" altLang="zh-CN" sz="2800" dirty="0"/>
          </a:p>
        </p:txBody>
      </p:sp>
      <p:sp>
        <p:nvSpPr>
          <p:cNvPr id="10" name="QB_8_AN.7_1#9230681e3.blank?vaa=1&amp;vcp=1&amp;vis=1&amp;pid=a66a35161&amp;color=0,0,0&amp;vpa=6&amp;vtp=1&amp;vaab=1&amp;bbb=1"/>
          <p:cNvSpPr/>
          <p:nvPr/>
        </p:nvSpPr>
        <p:spPr>
          <a:xfrm>
            <a:off x="7601734" y="410081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4" grpId="0" build="p" animBg="1"/>
      <p:bldP spid="9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8_1#b2401e86c?vaa=1&amp;vcp=1&amp;vis=1&amp;pid=a66a35161&amp;color=0,0,0&amp;vtp=1&amp;vaab=1&amp;bt=1&amp;bbb=1"/>
          <p:cNvSpPr/>
          <p:nvPr/>
        </p:nvSpPr>
        <p:spPr>
          <a:xfrm>
            <a:off x="539496" y="15308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2.七大洲和四大洋</a:t>
            </a:r>
            <a:endParaRPr lang="en-US" altLang="zh-CN" sz="2800" dirty="0"/>
          </a:p>
        </p:txBody>
      </p:sp>
      <p:sp>
        <p:nvSpPr>
          <p:cNvPr id="3" name="QO_9_BD.9_1#2d5775b4d?sp=1&amp;vaa=1&amp;vcp=1&amp;vis=1&amp;pid=b2401e86c&amp;color=0,0,0&amp;vtp=1&amp;vaab=1&amp;bbb=1"/>
          <p:cNvSpPr/>
          <p:nvPr/>
        </p:nvSpPr>
        <p:spPr>
          <a:xfrm>
            <a:off x="539496" y="215855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（1）七大洲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与大洲相关的概念：大陆、岛屿、大洲等。</a:t>
            </a:r>
            <a:endParaRPr lang="en-US" altLang="zh-CN" sz="2800" dirty="0"/>
          </a:p>
        </p:txBody>
      </p:sp>
      <p:sp>
        <p:nvSpPr>
          <p:cNvPr id="4" name="QB_10_BD.10_1#d64dbc330?sp=1&amp;vaa=1&amp;vcp=1&amp;vis=1&amp;pid=2d5775b4d&amp;color=0,0,0&amp;vtp=1&amp;vaab=1&amp;bbb=1&amp;hb=1"/>
          <p:cNvSpPr/>
          <p:nvPr/>
        </p:nvSpPr>
        <p:spPr>
          <a:xfrm>
            <a:off x="539496" y="34355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②七大洲的面积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按面积由大到小依次为：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北美洲、南美洲、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南极洲、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可简记为：亚非北南美，南极欧大洋）</a:t>
            </a:r>
            <a:endParaRPr lang="en-US" altLang="zh-CN" sz="2800" dirty="0"/>
          </a:p>
        </p:txBody>
      </p:sp>
      <p:sp>
        <p:nvSpPr>
          <p:cNvPr id="5" name="QB_10_AN.11_1#d64dbc330.blank?vaa=1&amp;vcp=1&amp;vis=1&amp;pid=2d5775b4d&amp;color=0,0,0&amp;vpa=7&amp;vtp=1&amp;vaab=1&amp;bbb=1"/>
          <p:cNvSpPr/>
          <p:nvPr/>
        </p:nvSpPr>
        <p:spPr>
          <a:xfrm>
            <a:off x="4461415" y="40527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</a:t>
            </a:r>
            <a:endParaRPr lang="en-US" altLang="zh-CN" sz="2800" dirty="0"/>
          </a:p>
        </p:txBody>
      </p:sp>
      <p:sp>
        <p:nvSpPr>
          <p:cNvPr id="6" name="QB_10_AN.12_1#d64dbc330.blank?vaa=1&amp;vcp=1&amp;vis=1&amp;pid=2d5775b4d&amp;color=0,0,0&amp;vpa=8&amp;vtp=1&amp;vaab=1&amp;bbb=1"/>
          <p:cNvSpPr/>
          <p:nvPr/>
        </p:nvSpPr>
        <p:spPr>
          <a:xfrm>
            <a:off x="5883815" y="40527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非洲</a:t>
            </a:r>
            <a:endParaRPr lang="en-US" altLang="zh-CN" sz="2800" dirty="0"/>
          </a:p>
        </p:txBody>
      </p:sp>
      <p:sp>
        <p:nvSpPr>
          <p:cNvPr id="7" name="QB_10_AN.13_1#d64dbc330.blank?vaa=1&amp;vcp=1&amp;vis=1&amp;pid=2d5775b4d&amp;color=0,0,0&amp;vpa=9&amp;vtp=1&amp;vaab=1&amp;bbb=1"/>
          <p:cNvSpPr/>
          <p:nvPr/>
        </p:nvSpPr>
        <p:spPr>
          <a:xfrm>
            <a:off x="1616614" y="467950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大洋洲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10_BD.14_1#dbbe866de?sp=1&amp;vaa=1&amp;vcp=1&amp;vis=1&amp;pid=2d5775b4d&amp;color=0,0,0&amp;vtp=1&amp;vaab=1&amp;bt=1&amp;bbb=1"/>
          <p:cNvSpPr/>
          <p:nvPr/>
        </p:nvSpPr>
        <p:spPr>
          <a:xfrm>
            <a:off x="539496" y="8273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③大洲分界线</a:t>
            </a:r>
            <a:endParaRPr lang="en-US" altLang="zh-CN" sz="2800" dirty="0"/>
          </a:p>
        </p:txBody>
      </p:sp>
      <p:graphicFrame>
        <p:nvGraphicFramePr>
          <p:cNvPr id="10" name="QB_10_BD.14_2#dbbe866de?colgroup=13,16&amp;vaa=1&amp;vcp=1&amp;vis=1&amp;pid=2d5775b4d&amp;color=0,0,0&amp;vtp=1&amp;vaab=1&amp;bbb=1&amp;hb=1"/>
          <p:cNvGraphicFramePr>
            <a:graphicFrameLocks noGrp="1"/>
          </p:cNvGraphicFramePr>
          <p:nvPr/>
        </p:nvGraphicFramePr>
        <p:xfrm>
          <a:off x="539496" y="1508949"/>
          <a:ext cx="11082528" cy="4508376"/>
        </p:xfrm>
        <a:graphic>
          <a:graphicData uri="http://schemas.openxmlformats.org/drawingml/2006/table">
            <a:tbl>
              <a:tblPr/>
              <a:tblGrid>
                <a:gridCol w="5093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89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亚洲与欧洲的分界线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—大高加索山脉—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耳其海峡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亚洲与非洲的分界线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非洲与欧洲的分界线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直布罗陀海峡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亚洲与北美洲的分界线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北美洲与南美洲的分界线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南美洲与南极洲的分界线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德雷克海峡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10_AN.15_1#dbbe866de.blank?vaa=1&amp;vcp=1&amp;vis=1&amp;pid=2d5775b4d&amp;color=0,0,0&amp;vpa=10&amp;vtp=1&amp;vaab=1&amp;bbb=1"/>
          <p:cNvSpPr/>
          <p:nvPr/>
        </p:nvSpPr>
        <p:spPr>
          <a:xfrm>
            <a:off x="5715023" y="1510600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乌拉尔山脉</a:t>
            </a:r>
            <a:endParaRPr lang="en-US" altLang="zh-CN" sz="2800" dirty="0"/>
          </a:p>
        </p:txBody>
      </p:sp>
      <p:sp>
        <p:nvSpPr>
          <p:cNvPr id="5" name="QB_10_AN.16_1#dbbe866de.blank?vaa=1&amp;vcp=1&amp;vis=1&amp;pid=2d5775b4d&amp;color=0,0,0&amp;vpa=11&amp;vtp=1&amp;vaab=1&amp;bbb=1"/>
          <p:cNvSpPr/>
          <p:nvPr/>
        </p:nvSpPr>
        <p:spPr>
          <a:xfrm>
            <a:off x="8204222" y="151060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乌拉尔河</a:t>
            </a:r>
            <a:endParaRPr lang="en-US" altLang="zh-CN" sz="2800" dirty="0"/>
          </a:p>
        </p:txBody>
      </p:sp>
      <p:sp>
        <p:nvSpPr>
          <p:cNvPr id="6" name="QB_10_AN.17_1#dbbe866de.blank?vaa=1&amp;vcp=1&amp;vis=1&amp;pid=2d5775b4d&amp;color=0,0,0&amp;vpa=12&amp;vtp=1&amp;vaab=1&amp;bbb=1"/>
          <p:cNvSpPr/>
          <p:nvPr/>
        </p:nvSpPr>
        <p:spPr>
          <a:xfrm>
            <a:off x="5715023" y="206940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里海</a:t>
            </a:r>
            <a:endParaRPr lang="en-US" altLang="zh-CN" sz="2800" dirty="0"/>
          </a:p>
        </p:txBody>
      </p:sp>
      <p:sp>
        <p:nvSpPr>
          <p:cNvPr id="7" name="QB_10_AN.18_1#dbbe866de.blank?vaa=1&amp;vcp=1&amp;vis=1&amp;pid=2d5775b4d&amp;color=0,0,0&amp;vpa=13&amp;vtp=1&amp;vaab=1&amp;bbb=1"/>
          <p:cNvSpPr/>
          <p:nvPr/>
        </p:nvSpPr>
        <p:spPr>
          <a:xfrm>
            <a:off x="9626622" y="206940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黑海</a:t>
            </a:r>
            <a:endParaRPr lang="en-US" altLang="zh-CN" sz="2800" dirty="0"/>
          </a:p>
        </p:txBody>
      </p:sp>
      <p:sp>
        <p:nvSpPr>
          <p:cNvPr id="8" name="QB_10_AN.19_1#dbbe866de.blank?vaa=1&amp;vcp=1&amp;vis=1&amp;pid=2d5775b4d&amp;color=0,0,0&amp;vpa=14&amp;vtp=1&amp;vaab=1&amp;bbb=1"/>
          <p:cNvSpPr/>
          <p:nvPr/>
        </p:nvSpPr>
        <p:spPr>
          <a:xfrm>
            <a:off x="7570883" y="317055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苏伊士</a:t>
            </a:r>
            <a:endParaRPr lang="en-US" altLang="zh-CN" sz="2800" dirty="0"/>
          </a:p>
        </p:txBody>
      </p:sp>
      <p:sp>
        <p:nvSpPr>
          <p:cNvPr id="9" name="QB_10_AN.20_1#dbbe866de.blank?vaa=1&amp;vcp=1&amp;vis=1&amp;pid=2d5775b4d&amp;color=0,0,0&amp;vpa=15&amp;vtp=1&amp;vaab=1&amp;bbb=1"/>
          <p:cNvSpPr/>
          <p:nvPr/>
        </p:nvSpPr>
        <p:spPr>
          <a:xfrm>
            <a:off x="7748683" y="430352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白令</a:t>
            </a:r>
            <a:endParaRPr lang="en-US" altLang="zh-CN" sz="2800" dirty="0"/>
          </a:p>
        </p:txBody>
      </p:sp>
      <p:sp>
        <p:nvSpPr>
          <p:cNvPr id="3" name="QB_10_AN.21_1#dbbe866de.blank?vaa=1&amp;vcp=1&amp;vis=1&amp;pid=2d5775b4d&amp;color=0,0,0&amp;vpa=16&amp;vtp=1&amp;vaab=1&amp;bbb=1"/>
          <p:cNvSpPr/>
          <p:nvPr/>
        </p:nvSpPr>
        <p:spPr>
          <a:xfrm>
            <a:off x="7570883" y="4870006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巴拿马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3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2326</Words>
  <Application>Microsoft Office PowerPoint</Application>
  <PresentationFormat>宽屏</PresentationFormat>
  <Paragraphs>580</Paragraphs>
  <Slides>61</Slides>
  <Notes>59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1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12</cp:revision>
  <dcterms:created xsi:type="dcterms:W3CDTF">2024-11-23T12:33:00Z</dcterms:created>
  <dcterms:modified xsi:type="dcterms:W3CDTF">2025-07-28T01:00:22Z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DCE395D5259C442E9F0F4EBCBE5C5AE7_12</vt:lpwstr>
  </property>
  <property fmtid="{D5CDD505-2E9C-101B-9397-08002B2CF9AE}" pid="3" name="KSOProductBuildVer">
    <vt:lpwstr>2052-12.1.0.17147</vt:lpwstr>
  </property>
</Properties>
</file>