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47" d="100"/>
          <a:sy n="147" d="100"/>
        </p:scale>
        <p:origin x="10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66099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37048778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1F1D0232-D4EA-4E21-B11C-2D1F6336F6C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专题七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生物学与社会·跨学科实践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37048778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72E69271-50DE-414F-9F8E-0F2325940AF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71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99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6792" y="6483096"/>
            <a:ext cx="1399032" cy="374904"/>
          </a:xfrm>
          <a:prstGeom prst="rect">
            <a:avLst/>
          </a:prstGeom>
        </p:spPr>
      </p:pic>
      <p:pic>
        <p:nvPicPr>
          <p:cNvPr id="7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9600" y="6483096"/>
            <a:ext cx="1399032" cy="374904"/>
          </a:xfrm>
          <a:prstGeom prst="rect">
            <a:avLst/>
          </a:prstGeom>
        </p:spPr>
      </p:pic>
      <p:sp>
        <p:nvSpPr>
          <p:cNvPr id="8" name="MasterShapeName"/>
          <p:cNvSpPr/>
          <p:nvPr/>
        </p:nvSpPr>
        <p:spPr>
          <a:xfrm>
            <a:off x="2660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导图巧记忆</a:t>
            </a:r>
            <a:endParaRPr lang="en-US" sz="1600" dirty="0"/>
          </a:p>
        </p:txBody>
      </p:sp>
      <p:sp>
        <p:nvSpPr>
          <p:cNvPr id="9" name="MasterShapeName"/>
          <p:cNvSpPr/>
          <p:nvPr/>
        </p:nvSpPr>
        <p:spPr>
          <a:xfrm>
            <a:off x="454456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知识大集结</a:t>
            </a:r>
            <a:endParaRPr lang="en-US" sz="1600" dirty="0"/>
          </a:p>
        </p:txBody>
      </p:sp>
      <p:sp>
        <p:nvSpPr>
          <p:cNvPr id="10" name="MasterShapeName"/>
          <p:cNvSpPr/>
          <p:nvPr/>
        </p:nvSpPr>
        <p:spPr>
          <a:xfrm>
            <a:off x="650138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真题深解读</a:t>
            </a:r>
            <a:endParaRPr lang="en-US" sz="1600" dirty="0"/>
          </a:p>
        </p:txBody>
      </p:sp>
      <p:sp>
        <p:nvSpPr>
          <p:cNvPr id="11" name="MasterShapeName"/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备考勤演练</a:t>
            </a:r>
            <a:endParaRPr lang="en-US" sz="16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专题七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生物学与社会·跨学科实践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biology#pid=672dccc51f6855087e73718b#tid=673ae2d4f38e380009f4da9f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69C2AEDF-91FA-281A-AF64-04C62471817C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EB59F492-7D07-4EB2-A2B8-033F9EE96E2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5099FA23-5CA2-402E-A103-68670A468D2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71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99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6792" y="6483096"/>
            <a:ext cx="1399032" cy="374904"/>
          </a:xfrm>
          <a:prstGeom prst="rect">
            <a:avLst/>
          </a:prstGeom>
        </p:spPr>
      </p:pic>
      <p:pic>
        <p:nvPicPr>
          <p:cNvPr id="7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9600" y="6483096"/>
            <a:ext cx="1399032" cy="374904"/>
          </a:xfrm>
          <a:prstGeom prst="rect">
            <a:avLst/>
          </a:prstGeom>
        </p:spPr>
      </p:pic>
      <p:sp>
        <p:nvSpPr>
          <p:cNvPr id="8" name="MasterShapeName"/>
          <p:cNvSpPr/>
          <p:nvPr/>
        </p:nvSpPr>
        <p:spPr>
          <a:xfrm>
            <a:off x="2660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导图巧记忆</a:t>
            </a:r>
            <a:endParaRPr lang="en-US" sz="1600" dirty="0"/>
          </a:p>
        </p:txBody>
      </p:sp>
      <p:sp>
        <p:nvSpPr>
          <p:cNvPr id="9" name="MasterShapeName"/>
          <p:cNvSpPr/>
          <p:nvPr/>
        </p:nvSpPr>
        <p:spPr>
          <a:xfrm>
            <a:off x="454456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知识大集结</a:t>
            </a:r>
            <a:endParaRPr lang="en-US" sz="1600" dirty="0"/>
          </a:p>
        </p:txBody>
      </p:sp>
      <p:sp>
        <p:nvSpPr>
          <p:cNvPr id="10" name="MasterShapeName"/>
          <p:cNvSpPr/>
          <p:nvPr/>
        </p:nvSpPr>
        <p:spPr>
          <a:xfrm>
            <a:off x="650138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真题深解读</a:t>
            </a:r>
            <a:endParaRPr lang="en-US" sz="1600" dirty="0"/>
          </a:p>
        </p:txBody>
      </p:sp>
      <p:sp>
        <p:nvSpPr>
          <p:cNvPr id="11" name="MasterShapeName"/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备考勤演练</a:t>
            </a:r>
            <a:endParaRPr lang="en-US" sz="16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5bb694ae7?vcp=1&amp;pid=17fd6fefe&amp;color=0,0,0&amp;vtp=1&amp;vaab=1&amp;bt=1&amp;bbb=1&amp;hb=1"/>
          <p:cNvSpPr/>
          <p:nvPr/>
        </p:nvSpPr>
        <p:spPr>
          <a:xfrm>
            <a:off x="539496" y="12062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②转基因产品的安全性：转基因产品带给人们利益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，同时还要重视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转基因产品的安全性，做好转基因动植物及产品对人类健康和环境安全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的评价工作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核心：改变生物性状。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选用细菌作为转基因技术的载体是因为它们代谢强、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生长迅速、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繁殖快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注意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转基因技术是现代生物技术的核心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克隆技术属于无性生殖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da19d0a35?sp=1&amp;vcp=1&amp;pid=370487781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（二）跨学科实践</a:t>
            </a:r>
            <a:endParaRPr lang="en-US" altLang="zh-CN" sz="3200" dirty="0"/>
          </a:p>
        </p:txBody>
      </p:sp>
      <p:sp>
        <p:nvSpPr>
          <p:cNvPr id="3" name="P_4_BD#9ded0a5b0?vcp=1&amp;pid=da19d0a35&amp;color=0,0,0&amp;vtp=1&amp;vaab=1&amp;bbb=1&amp;hb=1"/>
          <p:cNvSpPr/>
          <p:nvPr/>
        </p:nvSpPr>
        <p:spPr>
          <a:xfrm>
            <a:off x="539496" y="126724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主要包括模型制作、植物栽培和动物饲养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、发酵食品制作三类跨学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科实践活动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。通过参与实践活动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，在解决问题或完成实践的过程中发展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科学探究能力与品格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。科学探究能力包括观察、分类、测量、推论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、变量控制、解释数据、实验实施等。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9ded0a5b0?vcp=1&amp;pid=da19d0a35&amp;color=0,0,0&amp;mp=1&amp;vtp=1&amp;vaab=1&amp;bt=1&amp;bbb=1&amp;h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常见的实践活动流程如下：通过观察获取信息，并进行分析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，引发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，提出问题。做出合理的推论和预测，制订并实施方案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，选择适合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的测量工具和测量方法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，记录实践活动中的相关信息，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将数据进行分类、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，有助于信息的对比归类，有利于思维和信息的结构化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。最后得出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，并互相交流。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370487781.fixed?vcp=1&amp;pid=0bc19e739&amp;color=0,170,129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00AA81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复习讲练</a:t>
            </a:r>
            <a:endParaRPr lang="en-US" altLang="zh-CN" sz="5000" dirty="0"/>
          </a:p>
        </p:txBody>
      </p:sp>
      <p:sp>
        <p:nvSpPr>
          <p:cNvPr id="3" name="C_2#370487781.fixed?vcp=1&amp;pid=0bc19e739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9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要点速记</a:t>
            </a:r>
            <a:endParaRPr lang="en-US" altLang="zh-CN" sz="4800" dirty="0"/>
          </a:p>
        </p:txBody>
      </p:sp>
      <p:sp>
        <p:nvSpPr>
          <p:cNvPr id="4" name="C_2#370487781.fixed?vcp=1&amp;pid=0bc19e739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专题七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生物学与社会·跨学科实践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8efe80283?sp=1&amp;vcp=1&amp;pid=370487781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（一）生物技术</a:t>
            </a:r>
            <a:endParaRPr lang="en-US" altLang="zh-CN" sz="3200" dirty="0"/>
          </a:p>
        </p:txBody>
      </p:sp>
      <p:sp>
        <p:nvSpPr>
          <p:cNvPr id="3" name="C_4_BD#4a7b69368?vcp=1&amp;pid=8efe80283&amp;color=0,170,129&amp;vtp=1&amp;vaab=1&amp;bbb=1"/>
          <p:cNvSpPr/>
          <p:nvPr/>
        </p:nvSpPr>
        <p:spPr>
          <a:xfrm>
            <a:off x="539496" y="1266417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知识点1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发酵技术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P_5_BD#d29976f16?sp=1&amp;vcp=1&amp;pid=4a7b69368&amp;color=0,0,0&amp;vtp=1&amp;vaab=1&amp;bbb=1&amp;hb=1"/>
              <p:cNvSpPr/>
              <p:nvPr/>
            </p:nvSpPr>
            <p:spPr>
              <a:xfrm>
                <a:off x="539496" y="1984855"/>
                <a:ext cx="11109960" cy="31444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（1）发酵食品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①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制作酸奶：杀菌消毒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乳酸菌培养。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②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酿米酒：用具消毒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糯米浸泡、蒸熟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拌酒药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保温发酵。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③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乳酸菌可用来制酸奶、泡菜等；酵母菌可用来制酒类、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面包等；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醋酸菌可用来酿醋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P_5_BD#d29976f16?sp=1&amp;vcp=1&amp;pid=4a7b69368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984855"/>
                <a:ext cx="11109960" cy="3144457"/>
              </a:xfrm>
              <a:prstGeom prst="rect">
                <a:avLst/>
              </a:prstGeom>
              <a:blipFill>
                <a:blip r:embed="rId3"/>
                <a:stretch>
                  <a:fillRect l="-1976" r="-878" b="-621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d29976f16?vcp=1&amp;pid=4a7b69368&amp;color=0,0,0&amp;vtp=1&amp;vaab=1&amp;bt=1&amp;bbb=1&amp;hb=1"/>
          <p:cNvSpPr/>
          <p:nvPr/>
        </p:nvSpPr>
        <p:spPr>
          <a:xfrm>
            <a:off x="539496" y="153895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说明：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发酵必须满足相应微生物的生活条件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如在有氧或无氧条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件下进行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否则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不能得到所需的物质或口味纯正的食品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例如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酵母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兼氧型菌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在有氧条件下把葡萄糖分解成二氧化碳和水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在无氧条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件下把葡萄糖分解成酒精和二氧化碳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称为酒精发酵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一般发酵是多种微生物共同作用的结果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如酿谷物类酒需要曲霉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作糖化剂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将淀粉转化为葡萄糖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酵母菌进行酒精发酵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产生酒精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d29976f16?sp=1&amp;vcp=1&amp;pid=4a7b69368&amp;color=0,0,0&amp;vtp=1&amp;vaab=1&amp;bt=1&amp;bbb=1"/>
          <p:cNvSpPr/>
          <p:nvPr/>
        </p:nvSpPr>
        <p:spPr>
          <a:xfrm>
            <a:off x="539496" y="250542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（2）沼气发酵（甲烷菌）——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建立生态农业的一项有效措施。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（3）工业化的发酵产品：抗生素、氨基酸、甜味剂、食用有机酸、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酶制剂。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d7aec76a2?vcp=1&amp;pid=8efe80283&amp;color=0,170,129&amp;vtp=1&amp;vaab=1&amp;bt=1&amp;bbb=1"/>
          <p:cNvSpPr/>
          <p:nvPr/>
        </p:nvSpPr>
        <p:spPr>
          <a:xfrm>
            <a:off x="539496" y="554400"/>
            <a:ext cx="11109960" cy="5749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知识点2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食品保存</a:t>
            </a:r>
            <a:endParaRPr lang="en-US" altLang="zh-CN" sz="3200" dirty="0"/>
          </a:p>
        </p:txBody>
      </p:sp>
      <p:sp>
        <p:nvSpPr>
          <p:cNvPr id="3" name="P_5_BD#128916f8d?sp=1&amp;vcp=1&amp;pid=d7aec76a2&amp;color=0,0,0&amp;vtp=1&amp;vaab=1&amp;bbb=1"/>
          <p:cNvSpPr/>
          <p:nvPr/>
        </p:nvSpPr>
        <p:spPr>
          <a:xfrm>
            <a:off x="539496" y="1198506"/>
            <a:ext cx="11109960" cy="16045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食物的腐败主要是由细菌和真菌的生长和繁殖引起的。</a:t>
            </a:r>
          </a:p>
          <a:p>
            <a:pPr marL="0" marR="0" lvl="0" indent="0" defTabSz="914400" rtl="0" eaLnBrk="1" fontAlgn="auto" latinLnBrk="1" hangingPunct="1">
              <a:lnSpc>
                <a:spcPts val="4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（2）防止食品腐败所依据的主要原理是把食品内的细菌和真菌杀</a:t>
            </a:r>
          </a:p>
          <a:p>
            <a:pPr marL="0" marR="0" lvl="0" indent="0" defTabSz="914400" rtl="0" eaLnBrk="1" fontAlgn="auto" latinLnBrk="1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死或抑制它们的生长和繁殖。</a:t>
            </a:r>
            <a:endParaRPr lang="en-US" altLang="zh-CN" sz="2800" dirty="0"/>
          </a:p>
        </p:txBody>
      </p:sp>
      <p:graphicFrame>
        <p:nvGraphicFramePr>
          <p:cNvPr id="7" name="P_5_BD#128916f8d?colgroup=9,11,8&amp;vcp=1&amp;pid=d7aec76a2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4699238"/>
              </p:ext>
            </p:extLst>
          </p:nvPr>
        </p:nvGraphicFramePr>
        <p:xfrm>
          <a:off x="539496" y="2932117"/>
          <a:ext cx="11082528" cy="3360232"/>
        </p:xfrm>
        <a:graphic>
          <a:graphicData uri="http://schemas.openxmlformats.org/drawingml/2006/table">
            <a:tbl>
              <a:tblPr/>
              <a:tblGrid>
                <a:gridCol w="35570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068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186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微生物生长繁殖条件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食物保存方法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水分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晒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烤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腌制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糖渍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脱水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抑制微生物生长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繁殖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高温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空气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密封罐装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真空包装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温度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冷藏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冷冻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添加防腐剂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溶菌酶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杀死微生物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17fd6fefe?vcp=1&amp;pid=8efe80283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知识点3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现代生物技术</a:t>
            </a:r>
            <a:endParaRPr lang="en-US" altLang="zh-CN" sz="3200" dirty="0"/>
          </a:p>
        </p:txBody>
      </p:sp>
      <p:sp>
        <p:nvSpPr>
          <p:cNvPr id="3" name="P_5_BD#5bb694ae7?sp=1&amp;vcp=1&amp;pid=17fd6fefe&amp;color=0,0,0&amp;vtp=1&amp;vaab=1&amp;bbb=1&amp;hb=1"/>
          <p:cNvSpPr/>
          <p:nvPr/>
        </p:nvSpPr>
        <p:spPr>
          <a:xfrm>
            <a:off x="539496" y="1263495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（1）仿生学：通过生物系统的功能解析、仿生模型构建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，并最终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应用于实际产品的生物与技术交叉学科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。涵盖生物电子学、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生物传感器、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生物仿真材料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、生物物理学、生物电机和生物大分子等。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运用仿生方法可创制新的机械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，发明现代化识辨仪器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，改进通信系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，设计新颖的工艺和研制人工脏器等。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5_BD#5bb694ae7?sp=1&amp;vcp=1&amp;pid=17fd6fefe&amp;color=0,0,0&amp;vtp=1&amp;vaab=1&amp;bt=1&amp;bbb=1&amp;hb=1"/>
              <p:cNvSpPr/>
              <p:nvPr/>
            </p:nvSpPr>
            <p:spPr>
              <a:xfrm>
                <a:off x="539496" y="554400"/>
                <a:ext cx="11109960" cy="57733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6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（2）克隆技术：将一个生物体的细胞或组织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，在实验室培育成一</a:t>
                </a: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个相同新个体的生物技术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①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世界上第一只克隆羊“多莉”的培养过程：</a:t>
                </a:r>
                <a:endParaRPr lang="en-US" altLang="zh-CN" sz="2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 kern="0">
                    <a:solidFill>
                      <a:srgbClr val="FFFFFF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.核移植：将母羊B的细胞核注入母羊A去除细胞核的卵细胞中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，形</a:t>
                </a: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成重组细胞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</a:t>
                </a:r>
                <a:endParaRPr lang="en-US" altLang="zh-CN" sz="2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 kern="0">
                    <a:solidFill>
                      <a:srgbClr val="FFFFFF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.细胞培养：将重组细胞培养成胚胎；</a:t>
                </a:r>
                <a:endParaRPr lang="en-US" altLang="zh-CN" sz="2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 kern="0">
                    <a:solidFill>
                      <a:srgbClr val="FFFFFF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c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.胚胎移植：将胚胎植入母羊C子宫，母羊C分娩产下“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多莉”。</a:t>
                </a: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（“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多莉”的生物学母亲是母羊B）</a:t>
                </a:r>
                <a:endParaRPr lang="en-US" altLang="zh-CN" sz="2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②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克隆技术的意义：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快速培育出具有优良品质的作物和禽畜品种，</a:t>
                </a:r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拯救濒危动植物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，防止家禽家畜良种的退化，用于医疗上的器官移植。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5_BD#5bb694ae7?sp=1&amp;vcp=1&amp;pid=17fd6fefe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5773357"/>
              </a:xfrm>
              <a:prstGeom prst="rect">
                <a:avLst/>
              </a:prstGeom>
              <a:blipFill>
                <a:blip r:embed="rId3"/>
                <a:stretch>
                  <a:fillRect l="-1976" t="-634" r="-1262" b="-327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5_BD#5bb694ae7?sp=1&amp;vcp=1&amp;pid=17fd6fefe&amp;color=0,0,0&amp;vtp=1&amp;vaab=1&amp;bt=1&amp;bbb=1&amp;hb=1"/>
              <p:cNvSpPr/>
              <p:nvPr/>
            </p:nvSpPr>
            <p:spPr>
              <a:xfrm>
                <a:off x="539496" y="873474"/>
                <a:ext cx="11109960" cy="50875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（3）转基因技术：将一个生物体的基因转移到另一个生物体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DNA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中的生物技术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①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应用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kern="0">
                    <a:solidFill>
                      <a:srgbClr val="FFFFFF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.制药：利用转基因技术生产药物。例如，生产生长激素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、干扰素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和凝血因子等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kern="0">
                    <a:solidFill>
                      <a:srgbClr val="FFFFFF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.培育新品种。例如，转基因番茄、转基因棉花和转基因烟草等。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kern="0">
                    <a:solidFill>
                      <a:srgbClr val="FFFFFF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c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.遗传病诊断与治疗。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kern="0">
                    <a:solidFill>
                      <a:srgbClr val="FFFFFF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.转抗虫基因作物的成功培育，可以减少使用污染环境的农药等。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5_BD#5bb694ae7?sp=1&amp;vcp=1&amp;pid=17fd6fefe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73474"/>
                <a:ext cx="11109960" cy="5087557"/>
              </a:xfrm>
              <a:prstGeom prst="rect">
                <a:avLst/>
              </a:prstGeom>
              <a:blipFill>
                <a:blip r:embed="rId3"/>
                <a:stretch>
                  <a:fillRect l="-1976" r="-274" b="-419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443</Words>
  <Application>Microsoft Office PowerPoint</Application>
  <PresentationFormat>宽屏</PresentationFormat>
  <Paragraphs>93</Paragraphs>
  <Slides>14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2" baseType="lpstr">
      <vt:lpstr>Arial (正文)</vt:lpstr>
      <vt:lpstr>华文隶书</vt:lpstr>
      <vt:lpstr>SimSun</vt:lpstr>
      <vt:lpstr>微软雅黑</vt:lpstr>
      <vt:lpstr>Arial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1018801308@qq.com</cp:lastModifiedBy>
  <cp:revision>3</cp:revision>
  <dcterms:created xsi:type="dcterms:W3CDTF">2024-11-19T10:09:08Z</dcterms:created>
  <dcterms:modified xsi:type="dcterms:W3CDTF">2025-07-23T02:20:13Z</dcterms:modified>
  <cp:category/>
  <cp:contentStatus/>
</cp:coreProperties>
</file>