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316" r:id="rId24"/>
    <p:sldId id="280" r:id="rId25"/>
    <p:sldId id="281" r:id="rId26"/>
    <p:sldId id="318" r:id="rId27"/>
    <p:sldId id="282" r:id="rId28"/>
    <p:sldId id="283" r:id="rId29"/>
    <p:sldId id="284" r:id="rId30"/>
    <p:sldId id="319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320" r:id="rId42"/>
    <p:sldId id="295" r:id="rId43"/>
    <p:sldId id="296" r:id="rId44"/>
    <p:sldId id="322" r:id="rId45"/>
    <p:sldId id="323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28" r:id="rId54"/>
    <p:sldId id="324" r:id="rId55"/>
    <p:sldId id="304" r:id="rId56"/>
    <p:sldId id="305" r:id="rId57"/>
    <p:sldId id="306" r:id="rId58"/>
    <p:sldId id="325" r:id="rId59"/>
    <p:sldId id="326" r:id="rId60"/>
    <p:sldId id="308" r:id="rId61"/>
    <p:sldId id="309" r:id="rId62"/>
    <p:sldId id="310" r:id="rId63"/>
    <p:sldId id="311" r:id="rId64"/>
    <p:sldId id="313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4936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9980-F09E-F289-F4ED-64F379E31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02264A-528D-3EF2-DAF2-C6759F6BD3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B5892D-BAA7-90CC-D10F-7B784172AF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B94310-5A05-D384-3F0A-54E36999E8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28927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5f8006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D351069-6E23-4CB2-96DA-900EBEA341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中国的自然资源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5f8006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D2C58F-6D37-426E-8108-D079720C7B3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9aee84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741b93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fcd9d81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c187b23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9aee840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741b93e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fcd9d81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c187b23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中国的自然资源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AE4CF5E-51A7-C0E5-D380-99B3E1F8D46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C798F62-BC71-4225-AD2E-77BC02A92C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44E17A-1E57-4AA6-AA3A-C672C62F75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9aee84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741b93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fcd9d81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c187b23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49aee840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741b93ea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fcd9d81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8c187b23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46B202CC-3714-B68E-2BC3-0BC3F40F5FED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9_1#a3ce5dfbf?colgroup=3,1,24&amp;vaa=1&amp;vcp=1&amp;vis=1&amp;pid=ff10e610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424203"/>
              </p:ext>
            </p:extLst>
          </p:nvPr>
        </p:nvGraphicFramePr>
        <p:xfrm>
          <a:off x="539496" y="1306702"/>
          <a:ext cx="11082528" cy="4457956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52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主要分布在东部季风区的平原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盆地和丘陵地区（东部湿润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半湿润区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北方主要为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南方主要为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西南和东南部的山区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主要分布在年平均降水量不足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毫米的西部干旱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如内蒙古的东部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青藏高原的东部和南部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“十分珍惜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合理利用土地和切实保护耕地”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10_1#a3ce5dfbf.blank?vaa=1&amp;vcp=1&amp;vis=1&amp;pid=ff10e610c&amp;color=0,0,0&amp;mp=1&amp;vpa=6&amp;vtp=1&amp;vaab=1&amp;bbb=1"/>
          <p:cNvSpPr/>
          <p:nvPr/>
        </p:nvSpPr>
        <p:spPr>
          <a:xfrm>
            <a:off x="7274583" y="18871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旱地</a:t>
            </a:r>
            <a:endParaRPr lang="en-US" altLang="zh-CN" sz="2800" dirty="0"/>
          </a:p>
        </p:txBody>
      </p:sp>
      <p:sp>
        <p:nvSpPr>
          <p:cNvPr id="4" name="QB_6_AN.11_1#a3ce5dfbf.blank?vaa=1&amp;vcp=1&amp;vis=1&amp;pid=ff10e610c&amp;color=0,0,0&amp;mp=1&amp;vpa=7&amp;vtp=1&amp;vaab=1&amp;bbb=1"/>
          <p:cNvSpPr/>
          <p:nvPr/>
        </p:nvSpPr>
        <p:spPr>
          <a:xfrm>
            <a:off x="10428422" y="18871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水田</a:t>
            </a:r>
            <a:endParaRPr lang="en-US" altLang="zh-CN" sz="2800" dirty="0"/>
          </a:p>
        </p:txBody>
      </p:sp>
      <p:sp>
        <p:nvSpPr>
          <p:cNvPr id="5" name="QB_6_AN.12_1#a3ce5dfbf.blank?vaa=1&amp;vcp=1&amp;vis=1&amp;pid=ff10e610c&amp;color=0,0,0&amp;mp=1&amp;vpa=8&amp;vtp=1&amp;vaab=1&amp;bbb=1"/>
          <p:cNvSpPr/>
          <p:nvPr/>
        </p:nvSpPr>
        <p:spPr>
          <a:xfrm>
            <a:off x="4429782" y="271424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6" name="QB_6_AN.13_1#a3ce5dfbf.blank?vaa=1&amp;vcp=1&amp;vis=1&amp;pid=ff10e610c&amp;color=0,0,0&amp;mp=1&amp;vpa=9&amp;vtp=1&amp;vaab=1&amp;bbb=1"/>
          <p:cNvSpPr/>
          <p:nvPr/>
        </p:nvSpPr>
        <p:spPr>
          <a:xfrm>
            <a:off x="7303158" y="3577780"/>
            <a:ext cx="7921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400</a:t>
            </a:r>
            <a:endParaRPr lang="en-US" altLang="zh-CN" sz="2800" dirty="0"/>
          </a:p>
        </p:txBody>
      </p:sp>
      <p:sp>
        <p:nvSpPr>
          <p:cNvPr id="2" name="QB_6_BD.9_1#a3ce5dfbf?colgroup=3,1,24&amp;vaa=1&amp;vcp=1&amp;vis=1&amp;pid=ff10e610c&amp;color=0,0,0&amp;mp=1&amp;vtp=1&amp;vaab=1&amp;bt=1&amp;bbb=1">
            <a:extLst>
              <a:ext uri="{FF2B5EF4-FFF2-40B4-BE49-F238E27FC236}">
                <a16:creationId xmlns:a16="http://schemas.microsoft.com/office/drawing/2014/main" id="{31DC50B7-2882-4907-BB34-8B293D2132D0}"/>
              </a:ext>
            </a:extLst>
          </p:cNvPr>
          <p:cNvSpPr txBox="1"/>
          <p:nvPr/>
        </p:nvSpPr>
        <p:spPr>
          <a:xfrm>
            <a:off x="10903879" y="5982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efa43c8e?vcp=1&amp;pid=ff10e610c&amp;color=0,0,0&amp;vtp=1&amp;vaab=1&amp;bt=1&amp;bbb=1"/>
          <p:cNvSpPr/>
          <p:nvPr/>
        </p:nvSpPr>
        <p:spPr>
          <a:xfrm>
            <a:off x="539496" y="9555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方法技巧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我国土地资源的结构特点</a:t>
            </a:r>
            <a:endParaRPr lang="en-US" altLang="zh-CN" sz="2800" dirty="0"/>
          </a:p>
        </p:txBody>
      </p:sp>
      <p:pic>
        <p:nvPicPr>
          <p:cNvPr id="3" name="P_6_BD#cefa43c8e?vcp=1&amp;pid=ff10e610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1368" y="1637157"/>
            <a:ext cx="8586216" cy="425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6c503e6?vcp=1&amp;pid=e741b93e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中国的水资源</a:t>
            </a:r>
            <a:endParaRPr lang="en-US" altLang="zh-CN" sz="3200" dirty="0"/>
          </a:p>
        </p:txBody>
      </p:sp>
      <p:sp>
        <p:nvSpPr>
          <p:cNvPr id="3" name="QB_6_BD.14_1#62328bb36?sp=1&amp;vaa=1&amp;vcp=1&amp;vis=1&amp;pid=076c503e6&amp;color=0,0,0&amp;vtp=1&amp;vaab=1&amp;bbb=1"/>
          <p:cNvSpPr/>
          <p:nvPr/>
        </p:nvSpPr>
        <p:spPr>
          <a:xfrm>
            <a:off x="539496" y="12476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1.时空分布不均及解决措施</a:t>
            </a:r>
            <a:endParaRPr lang="en-US" altLang="zh-CN" sz="2800" dirty="0"/>
          </a:p>
        </p:txBody>
      </p:sp>
      <p:graphicFrame>
        <p:nvGraphicFramePr>
          <p:cNvPr id="13" name="QB_6_BD.14_2#62328bb36?colgroup=4,9,5,10&amp;vaa=1&amp;vcp=1&amp;vis=1&amp;pid=076c503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681604"/>
              </p:ext>
            </p:extLst>
          </p:nvPr>
        </p:nvGraphicFramePr>
        <p:xfrm>
          <a:off x="539496" y="1933366"/>
          <a:ext cx="11073384" cy="389147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时空分布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时间分配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冬春少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年际变化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兴建水库等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水利工程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长江三峡水利枢纽工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黄河小浪底水利枢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纽工程等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空间分布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东多西少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南多北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引滦入津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引黄入晋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南水北调等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15_1#62328bb36.blank?vaa=1&amp;vcp=1&amp;vis=1&amp;pid=076c503e6&amp;color=0,0,0&amp;vpa=10&amp;vtp=1&amp;vaab=1&amp;bbb=1"/>
          <p:cNvSpPr/>
          <p:nvPr/>
        </p:nvSpPr>
        <p:spPr>
          <a:xfrm>
            <a:off x="2267735" y="275397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夏秋</a:t>
            </a:r>
            <a:endParaRPr lang="en-US" altLang="zh-CN" sz="2800" dirty="0"/>
          </a:p>
        </p:txBody>
      </p:sp>
      <p:sp>
        <p:nvSpPr>
          <p:cNvPr id="6" name="QB_6_AN.16_1#62328bb36.blank?vaa=1&amp;vcp=1&amp;vis=1&amp;pid=076c503e6&amp;color=0,0,0&amp;vpa=11&amp;vtp=1&amp;vaab=1"/>
          <p:cNvSpPr/>
          <p:nvPr/>
        </p:nvSpPr>
        <p:spPr>
          <a:xfrm>
            <a:off x="3690135" y="329271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7" name="QB_6_AN.17_1#62328bb36.blank?vaa=1&amp;vcp=1&amp;vis=1&amp;pid=076c503e6&amp;color=0,0,0&amp;vpa=12&amp;vtp=1&amp;vaab=1&amp;bbb=1"/>
          <p:cNvSpPr/>
          <p:nvPr/>
        </p:nvSpPr>
        <p:spPr>
          <a:xfrm>
            <a:off x="2966235" y="470933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8" name="QB_6_AN.18_1#62328bb36.blank?vaa=1&amp;vcp=1&amp;vis=1&amp;pid=076c503e6&amp;color=0,0,0&amp;vpa=13&amp;vtp=1&amp;vaab=1&amp;bbb=1"/>
          <p:cNvSpPr/>
          <p:nvPr/>
        </p:nvSpPr>
        <p:spPr>
          <a:xfrm>
            <a:off x="5618639" y="4689267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跨流域调水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7ad89bf8?sp=1&amp;vcp=1&amp;pid=076c503e6&amp;color=0,0,0&amp;vtp=1&amp;vaab=1&amp;bt=1&amp;bbb=1"/>
          <p:cNvSpPr/>
          <p:nvPr/>
        </p:nvSpPr>
        <p:spPr>
          <a:xfrm>
            <a:off x="539496" y="1110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</a:t>
            </a:r>
            <a:endParaRPr lang="en-US" altLang="zh-CN" sz="2800" dirty="0"/>
          </a:p>
        </p:txBody>
      </p:sp>
      <p:graphicFrame>
        <p:nvGraphicFramePr>
          <p:cNvPr id="15" name="P_6_BD#67ad89bf8?colgroup=4,25&amp;vcp=1&amp;pid=076c503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12863"/>
              </p:ext>
            </p:extLst>
          </p:nvPr>
        </p:nvGraphicFramePr>
        <p:xfrm>
          <a:off x="539496" y="1792191"/>
          <a:ext cx="11073384" cy="394189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66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“南水”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指长江流域的水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“北调”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将长江流域的水调往缺水严重的华北和西北地区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调水线路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从长江下游扬州江都抽引长江水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主要利用京杭运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河输送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北达山东与天津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从丹江口水库引水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沿线开挖渠道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自流北上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把长江上游的水引入黄河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补充西北地区的水资源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6_BD#67ad89bf8?colgroup=4,25&amp;vcp=1&amp;pid=076c503e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948817"/>
              </p:ext>
            </p:extLst>
          </p:nvPr>
        </p:nvGraphicFramePr>
        <p:xfrm>
          <a:off x="539496" y="2665952"/>
          <a:ext cx="11112602" cy="2230692"/>
        </p:xfrm>
        <a:graphic>
          <a:graphicData uri="http://schemas.openxmlformats.org/drawingml/2006/table">
            <a:tbl>
              <a:tblPr/>
              <a:tblGrid>
                <a:gridCol w="1635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92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连通长江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海河四大流域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改善水资源分布不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均的局面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构成水资源“四横三纵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南北调配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东西互济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有效缓解北方地区干旱缺水的现状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沿线地区的经济发展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67ad89bf8?colgroup=4,25&amp;vcp=1&amp;pid=076c503e6&amp;color=0,0,0&amp;vtp=1&amp;vaab=1&amp;bt=1&amp;bbb=1">
            <a:extLst>
              <a:ext uri="{FF2B5EF4-FFF2-40B4-BE49-F238E27FC236}">
                <a16:creationId xmlns:a16="http://schemas.microsoft.com/office/drawing/2014/main" id="{9A7C8FB2-57E6-1D16-9D3C-1EA3507D1F82}"/>
              </a:ext>
            </a:extLst>
          </p:cNvPr>
          <p:cNvSpPr txBox="1"/>
          <p:nvPr/>
        </p:nvSpPr>
        <p:spPr>
          <a:xfrm>
            <a:off x="10933953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7ad89bf8?sp=1&amp;vcp=1&amp;pid=076c503e6&amp;color=0,0,0&amp;vtp=1&amp;vaab=1&amp;bt=1&amp;bbb=1"/>
          <p:cNvSpPr/>
          <p:nvPr/>
        </p:nvSpPr>
        <p:spPr>
          <a:xfrm>
            <a:off x="539496" y="6217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合理利用与保护水资源</a:t>
            </a:r>
            <a:endParaRPr lang="en-US" altLang="zh-CN" sz="2800" dirty="0"/>
          </a:p>
        </p:txBody>
      </p:sp>
      <p:pic>
        <p:nvPicPr>
          <p:cNvPr id="3" name="P_6_BD#67ad89bf8?vcp=1&amp;pid=076c503e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520" y="1175449"/>
            <a:ext cx="6153912" cy="491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fcd9d81f.fixed?vcp=1&amp;pid=65f8006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4_BD#bfcd9d81f.fixed?vcp=1&amp;pid=65f8006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b927758?vcp=1&amp;pid=bfcd9d81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自然资源概况</a:t>
            </a:r>
            <a:endParaRPr lang="en-US" altLang="zh-CN" sz="3200" dirty="0"/>
          </a:p>
        </p:txBody>
      </p:sp>
      <p:sp>
        <p:nvSpPr>
          <p:cNvPr id="3" name="QC_6_BD.19_1#13c67fb1a?vaa=1&amp;vcp=1&amp;vis=1&amp;pid=93b927758&amp;color=0,0,0&amp;vtp=1&amp;vaab=1&amp;bbb=1&amp;hb=1"/>
          <p:cNvSpPr/>
          <p:nvPr/>
        </p:nvSpPr>
        <p:spPr>
          <a:xfrm>
            <a:off x="539496" y="12418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对于非可再生资源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，我们应当十分珍惜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和节约使用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下列属于非可再生资源的是(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1_1#13c67fb1a.bracket?vaa=1&amp;vcp=1&amp;vis=1&amp;pid=93b927758&amp;color=0,0,0&amp;vpa=14&amp;vtp=1&amp;vaab=1"/>
          <p:cNvSpPr/>
          <p:nvPr/>
        </p:nvSpPr>
        <p:spPr>
          <a:xfrm>
            <a:off x="7217314" y="18762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9_2#13c67fb1a.choices?vaa=1&amp;vcp=1&amp;vis=1&amp;pid=93b927758&amp;color=0,0,0&amp;vtp=1&amp;vaab=1&amp;bbb=1"/>
          <p:cNvSpPr/>
          <p:nvPr/>
        </p:nvSpPr>
        <p:spPr>
          <a:xfrm>
            <a:off x="539496" y="24929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.风能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B.草地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C.铁矿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.阳光</a:t>
            </a:r>
            <a:endParaRPr lang="en-US" altLang="zh-CN" sz="2800" dirty="0"/>
          </a:p>
        </p:txBody>
      </p:sp>
      <p:sp>
        <p:nvSpPr>
          <p:cNvPr id="6" name="QC_6_AS.1_1#13c67fb1a?vaa=1&amp;vcp=1&amp;vis=1&amp;pid=93b927758&amp;color=0,0,0&amp;vtp=1&amp;vaab=1&amp;bbb=1&amp;hb=1"/>
          <p:cNvSpPr/>
          <p:nvPr/>
        </p:nvSpPr>
        <p:spPr>
          <a:xfrm>
            <a:off x="539496" y="3131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矿产资源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如铁矿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用一点就少一点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相对人类历史而言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乎不可再生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属于非可再生资源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阳光在较短时间内可以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或者可以循环使用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属于可再生资源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_1#ece31b31e?sp=1&amp;vaa=1&amp;vcp=1&amp;vis=1&amp;pid=93b927758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（2023·甘肃陇南·中考，有改动）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电力数据是反映经济运行的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晴雨表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风向标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地用电量整体实现正增长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发电量更加绿色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一季度大部分发电量来自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可再生能源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我国跨区输送电量快速增长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西北输送华中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南输送华东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东北输送华北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输送电量同比实现大幅度增长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可再生能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源发电量的大幅度增长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有力支持了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年我国电源尤其是非化石能源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推动了电力工业高质量发展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_1#e81e1b0ce?vaa=1&amp;vcp=1&amp;vis=1&amp;pid=ece31b31e&amp;color=0,0,0&amp;vtp=1&amp;vaab=1&amp;bt=1&amp;bbb=1&amp;h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（1）2023年，我国多地用电量整体实现正增长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，最主要的原因是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6_1#e81e1b0ce.bracket?vaa=1&amp;vcp=1&amp;vis=1&amp;pid=ece31b31e&amp;color=0,0,0&amp;vpa=15&amp;vtp=1&amp;vaab=1"/>
          <p:cNvSpPr/>
          <p:nvPr/>
        </p:nvSpPr>
        <p:spPr>
          <a:xfrm>
            <a:off x="11040014" y="11875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24_2#e81e1b0ce.choices?vaa=1&amp;vcp=1&amp;vis=1&amp;pid=ece31b31e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A.我国经济呈现加快恢复的良好态势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.我国向东南亚国家出口电量过大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.生产和生活中存在严重的电力浪费现象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.电力生产技术落后导致用电效率低下</a:t>
            </a:r>
            <a:endParaRPr lang="en-US" altLang="zh-CN" sz="2800" dirty="0"/>
          </a:p>
        </p:txBody>
      </p:sp>
      <p:sp>
        <p:nvSpPr>
          <p:cNvPr id="5" name="QC_7_AS.1_1#e81e1b0ce?vaa=1&amp;vcp=1&amp;vis=1&amp;pid=ece31b31e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我国多地用电量增长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主要体现出经济呈现加快恢复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的良好态势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1c502767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81c502767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81c502767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8_1#7d1113464?vaa=1&amp;vcp=1&amp;vis=1&amp;pid=ece31b31e&amp;color=0,0,0&amp;vtp=1&amp;vaab=1&amp;bt=1&amp;bbb=1"/>
          <p:cNvSpPr/>
          <p:nvPr/>
        </p:nvSpPr>
        <p:spPr>
          <a:xfrm>
            <a:off x="539496" y="21915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可再生能源不包括下列中的(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30_1#7d1113464.bracket?vaa=1&amp;vcp=1&amp;vis=1&amp;pid=ece31b31e&amp;color=0,0,0&amp;vpa=16&amp;vtp=1&amp;vaab=1"/>
          <p:cNvSpPr/>
          <p:nvPr/>
        </p:nvSpPr>
        <p:spPr>
          <a:xfrm>
            <a:off x="5972715" y="21781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28_2#7d1113464.choices?vaa=1&amp;vcp=1&amp;vis=1&amp;pid=ece31b31e&amp;color=0,0,0&amp;vtp=1&amp;vaab=1&amp;bbb=1"/>
          <p:cNvSpPr/>
          <p:nvPr/>
        </p:nvSpPr>
        <p:spPr>
          <a:xfrm>
            <a:off x="539496" y="27946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.风能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C.太阳能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.石油</a:t>
            </a:r>
            <a:endParaRPr lang="en-US" altLang="zh-CN" sz="2800" dirty="0"/>
          </a:p>
        </p:txBody>
      </p:sp>
      <p:sp>
        <p:nvSpPr>
          <p:cNvPr id="5" name="QC_7_AS.1_1#7d1113464?vaa=1&amp;vcp=1&amp;vis=1&amp;pid=ece31b31e&amp;color=0,0,0&amp;vtp=1&amp;vaab=1&amp;bbb=1&amp;hb=1"/>
          <p:cNvSpPr/>
          <p:nvPr/>
        </p:nvSpPr>
        <p:spPr>
          <a:xfrm>
            <a:off x="539496" y="34327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太阳能都属于可再生能源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石油属于矿产资源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矿产资源属于非可再生能源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2_1#c9c468df8?sp=1&amp;vaa=1&amp;vcp=1&amp;vis=1&amp;pid=ece31b31e&amp;color=0,0,0&amp;vtp=1&amp;vaab=1&amp;bt=1&amp;bbb=1"/>
          <p:cNvSpPr/>
          <p:nvPr/>
        </p:nvSpPr>
        <p:spPr>
          <a:xfrm>
            <a:off x="539496" y="18803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我国跨区输电的特点是(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34_1#c9c468df8.bracket?vaa=1&amp;vcp=1&amp;vis=1&amp;pid=ece31b31e&amp;color=0,0,0&amp;vpa=17&amp;vtp=1&amp;vaab=1"/>
          <p:cNvSpPr/>
          <p:nvPr/>
        </p:nvSpPr>
        <p:spPr>
          <a:xfrm>
            <a:off x="5261515" y="18670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32_2#c9c468df8?vaa=1&amp;vcp=1&amp;vis=1&amp;pid=ece31b31e&amp;color=0,0,0&amp;vtp=1&amp;vaab=1&amp;bbb=1"/>
          <p:cNvSpPr/>
          <p:nvPr/>
        </p:nvSpPr>
        <p:spPr>
          <a:xfrm>
            <a:off x="539496" y="24834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①西电东送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②南电北送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③东电西送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④北电南送</a:t>
            </a:r>
            <a:endParaRPr lang="en-US" altLang="zh-CN" sz="2800" dirty="0"/>
          </a:p>
        </p:txBody>
      </p:sp>
      <p:sp>
        <p:nvSpPr>
          <p:cNvPr id="5" name="QC_7_BD.32_3#c9c468df8.choices?vaa=1&amp;vcp=1&amp;vis=1&amp;pid=ece31b31e&amp;color=0,0,0&amp;vtp=1&amp;vaab=1&amp;bbb=1"/>
          <p:cNvSpPr/>
          <p:nvPr/>
        </p:nvSpPr>
        <p:spPr>
          <a:xfrm>
            <a:off x="539496" y="3092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6" name="QC_7_AS.1_1#c9c468df8?vaa=1&amp;vcp=1&amp;vis=1&amp;pid=ece31b31e&amp;color=0,0,0&amp;vtp=1&amp;vaab=1&amp;bbb=1&amp;hb=1"/>
          <p:cNvSpPr/>
          <p:nvPr/>
        </p:nvSpPr>
        <p:spPr>
          <a:xfrm>
            <a:off x="539496" y="37305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根据材料信息及所学知识可知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我国跨区输电的特点是西电东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北电南送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37f2dd7a?vcp=1&amp;pid=93b927758&amp;color=0,0,0&amp;vtp=1&amp;vaab=1&amp;bt=1&amp;bbb=1"/>
          <p:cNvSpPr/>
          <p:nvPr/>
        </p:nvSpPr>
        <p:spPr>
          <a:xfrm>
            <a:off x="539496" y="1417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36_1#f1f974a32?vaa=1&amp;vcp=1&amp;vis=1&amp;pid=93b927758&amp;color=0,0,0&amp;vtp=1&amp;vaab=1&amp;bbb=1"/>
          <p:cNvSpPr/>
          <p:nvPr/>
        </p:nvSpPr>
        <p:spPr>
          <a:xfrm>
            <a:off x="539496" y="20156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的海上风电景观图，完成下列各题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36_2#f1f974a32?htil=1&amp;vaa=1&amp;vcp=1&amp;vis=1&amp;pid=93b9277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6176" y="1970723"/>
            <a:ext cx="3383280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37_1#9ca44c432?htil=1&amp;vaa=1&amp;vcp=1&amp;vis=1&amp;pid=f1f974a32&amp;color=0,0,0&amp;vtp=1&amp;vaab=1&amp;bbb=1&amp;hb=1"/>
          <p:cNvSpPr/>
          <p:nvPr/>
        </p:nvSpPr>
        <p:spPr>
          <a:xfrm>
            <a:off x="539496" y="2653728"/>
            <a:ext cx="75986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（1）根据能源是否能重复利用的性质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列能源与风能性质相同的是(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37_2#9ca44c432.choices?htil=1&amp;vaa=1&amp;vcp=1&amp;vis=1&amp;pid=f1f974a32&amp;color=0,0,0&amp;vtp=1&amp;vaab=1&amp;bbb=1"/>
          <p:cNvSpPr/>
          <p:nvPr/>
        </p:nvSpPr>
        <p:spPr>
          <a:xfrm>
            <a:off x="539496" y="3901567"/>
            <a:ext cx="759866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94891" algn="l"/>
                <a:tab pos="3551682" algn="l"/>
                <a:tab pos="5664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.煤炭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B.石油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C.太阳能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.天然气</a:t>
            </a:r>
            <a:endParaRPr lang="en-US" altLang="zh-CN" sz="2800" dirty="0"/>
          </a:p>
        </p:txBody>
      </p:sp>
      <p:sp>
        <p:nvSpPr>
          <p:cNvPr id="7" name="QC_7_AN.38_1#9ca44c432.bracket?vaa=1&amp;vcp=1&amp;vis=1&amp;pid=f1f974a32&amp;color=0,0,0&amp;vpa=18&amp;vtp=1&amp;vaab=1"/>
          <p:cNvSpPr/>
          <p:nvPr/>
        </p:nvSpPr>
        <p:spPr>
          <a:xfrm>
            <a:off x="5083715" y="328809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9_1#4ff30827e?vaa=1&amp;vcp=1&amp;vis=1&amp;pid=f1f974a32&amp;color=0,0,0&amp;vtp=1&amp;vaab=1&amp;bbb=1&amp;htil=1">
            <a:extLst>
              <a:ext uri="{FF2B5EF4-FFF2-40B4-BE49-F238E27FC236}">
                <a16:creationId xmlns:a16="http://schemas.microsoft.com/office/drawing/2014/main" id="{04BBA408-045B-5B38-6F10-D6071988784D}"/>
              </a:ext>
            </a:extLst>
          </p:cNvPr>
          <p:cNvSpPr/>
          <p:nvPr/>
        </p:nvSpPr>
        <p:spPr>
          <a:xfrm>
            <a:off x="606670" y="68931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海上风电的优点是(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39_2#4ff30827e.choices?vaa=1&amp;vcp=1&amp;vis=1&amp;pid=f1f974a32&amp;color=0,0,0&amp;vtp=1&amp;vaab=1&amp;bbb=1&amp;htil=1">
            <a:extLst>
              <a:ext uri="{FF2B5EF4-FFF2-40B4-BE49-F238E27FC236}">
                <a16:creationId xmlns:a16="http://schemas.microsoft.com/office/drawing/2014/main" id="{8ABC8598-BB02-5BB0-521C-DBA9035A3FE1}"/>
              </a:ext>
            </a:extLst>
          </p:cNvPr>
          <p:cNvSpPr/>
          <p:nvPr/>
        </p:nvSpPr>
        <p:spPr>
          <a:xfrm>
            <a:off x="606670" y="1324968"/>
            <a:ext cx="11112011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A.投资成本低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B.能有效解决我国西部地区能源不足的问题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C.海平面没有遮挡物，风力足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D.稳定可靠，可大规模开发</a:t>
            </a:r>
            <a:endParaRPr lang="en-US" altLang="zh-CN" sz="2800" dirty="0"/>
          </a:p>
        </p:txBody>
      </p:sp>
      <p:sp>
        <p:nvSpPr>
          <p:cNvPr id="4" name="QC_7_AS.1_1#4ff30827e?vaa=1&amp;vcp=1&amp;vis=1&amp;pid=f1f974a32&amp;color=0,0,0&amp;vtp=1&amp;vaab=1&amp;bbb=1&amp;hb=1&amp;htil=1">
            <a:extLst>
              <a:ext uri="{FF2B5EF4-FFF2-40B4-BE49-F238E27FC236}">
                <a16:creationId xmlns:a16="http://schemas.microsoft.com/office/drawing/2014/main" id="{5D1DC903-2CE8-9E17-6567-354D8C8E7C5E}"/>
              </a:ext>
            </a:extLst>
          </p:cNvPr>
          <p:cNvSpPr/>
          <p:nvPr/>
        </p:nvSpPr>
        <p:spPr>
          <a:xfrm>
            <a:off x="606670" y="4031488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提示：海上没有遮挡物，风力比陆地上强，这是海上风电的优点。海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上风电投资成本高；风力不稳定，难以实现大规模开发；我国西部地区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距海遥远，难以依靠海上风电解决能源不足的问题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7_AN.2_1#4ff30827e?vaa=1&amp;vcp=1&amp;vis=1&amp;pid=f1f974a32&amp;color=0,0,0&amp;vtp=1&amp;vaab=1&amp;bbb=1&amp;htil=1">
            <a:extLst>
              <a:ext uri="{FF2B5EF4-FFF2-40B4-BE49-F238E27FC236}">
                <a16:creationId xmlns:a16="http://schemas.microsoft.com/office/drawing/2014/main" id="{3A020FE3-8CFB-14C0-1602-0A3D3055B282}"/>
              </a:ext>
            </a:extLst>
          </p:cNvPr>
          <p:cNvSpPr/>
          <p:nvPr/>
        </p:nvSpPr>
        <p:spPr>
          <a:xfrm>
            <a:off x="4807195" y="689315"/>
            <a:ext cx="50775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42590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1823662?vcp=1&amp;pid=bfcd9d81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中国的土地资源</a:t>
            </a:r>
            <a:endParaRPr lang="en-US" altLang="zh-CN" sz="3200" dirty="0"/>
          </a:p>
        </p:txBody>
      </p:sp>
      <p:sp>
        <p:nvSpPr>
          <p:cNvPr id="3" name="QO_6_BD.43_1#256096a45?sp=1&amp;vaa=1&amp;vcp=1&amp;vis=1&amp;pid=771823662&amp;color=0,0,0&amp;vtp=1&amp;vaab=1&amp;bbb=1&amp;hb=1"/>
          <p:cNvSpPr/>
          <p:nvPr/>
        </p:nvSpPr>
        <p:spPr>
          <a:xfrm>
            <a:off x="539496" y="12418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（2023·湖南邵阳·中考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读某年我国人均农业用地面积与世界人均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农业用地面积的比较图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6_BD.43_2#256096a45?vaa=1&amp;vcp=1&amp;vis=1&amp;pid=7718236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575986"/>
            <a:ext cx="4910328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4_1#a6742b5f7?htil=2&amp;vaa=1&amp;vcp=1&amp;vis=1&amp;pid=256096a4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9720" y="1338072"/>
            <a:ext cx="434340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4_2#a6742b5f7?htil=2&amp;vaa=1&amp;vcp=1&amp;vis=1&amp;pid=256096a45&amp;color=0,0,0&amp;vtp=1&amp;vaab=1&amp;bt=1&amp;bbb=1&amp;hs=1"/>
          <p:cNvSpPr/>
          <p:nvPr/>
        </p:nvSpPr>
        <p:spPr>
          <a:xfrm>
            <a:off x="539496" y="1200912"/>
            <a:ext cx="6638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图中直接反映出我国(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44_3#a6742b5f7.choices?htil=2&amp;vaa=1&amp;vcp=1&amp;vis=1&amp;pid=256096a45&amp;color=0,0,0&amp;vtp=1&amp;vaab=1&amp;bbb=1&amp;hs=1"/>
          <p:cNvSpPr/>
          <p:nvPr/>
        </p:nvSpPr>
        <p:spPr>
          <a:xfrm>
            <a:off x="539496" y="1833181"/>
            <a:ext cx="66385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A.耕地资源总量少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.草地资源约占世界的一半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.林地资源丰富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.人均农业用地面积远低于世界平均水平</a:t>
            </a:r>
            <a:endParaRPr lang="en-US" altLang="zh-CN" sz="2800" dirty="0"/>
          </a:p>
        </p:txBody>
      </p:sp>
      <p:sp>
        <p:nvSpPr>
          <p:cNvPr id="5" name="QC_7_AN.46_1#a6742b5f7.bracket?vaa=1&amp;vcp=1&amp;vis=1&amp;pid=256096a45&amp;color=0,0,0&amp;vpa=20&amp;vtp=1&amp;vaab=1"/>
          <p:cNvSpPr/>
          <p:nvPr/>
        </p:nvSpPr>
        <p:spPr>
          <a:xfrm>
            <a:off x="4905915" y="11875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AS.1_1#a6742b5f7?vaa=1&amp;vcp=1&amp;vis=1&amp;pid=256096a45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图中直接反映出的是我国人均农业用地面积数据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无论是耕地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草地还是林地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我国的人均农业用地面积都远低于世界平均水平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8_1#6a6fb2a7c?sp=1&amp;vaa=1&amp;vcp=1&amp;vis=1&amp;pid=256096a45&amp;color=0,0,0&amp;vtp=1&amp;vaab=1&amp;bbb=1">
            <a:extLst>
              <a:ext uri="{FF2B5EF4-FFF2-40B4-BE49-F238E27FC236}">
                <a16:creationId xmlns:a16="http://schemas.microsoft.com/office/drawing/2014/main" id="{05D9E16C-E50A-4839-F7DC-543E8C7E4970}"/>
              </a:ext>
            </a:extLst>
          </p:cNvPr>
          <p:cNvSpPr/>
          <p:nvPr/>
        </p:nvSpPr>
        <p:spPr>
          <a:xfrm>
            <a:off x="539496" y="7526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（2）下列关于我国土地资源现状及利用情况的叙述，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8_2#6a6fb2a7c?vaa=1&amp;vcp=1&amp;vis=1&amp;pid=256096a45&amp;color=0,0,0&amp;vtp=1&amp;vaab=1&amp;bbb=1">
            <a:extLst>
              <a:ext uri="{FF2B5EF4-FFF2-40B4-BE49-F238E27FC236}">
                <a16:creationId xmlns:a16="http://schemas.microsoft.com/office/drawing/2014/main" id="{10B86E28-4B80-FAEF-F35A-67429BB1B7FD}"/>
              </a:ext>
            </a:extLst>
          </p:cNvPr>
          <p:cNvSpPr/>
          <p:nvPr/>
        </p:nvSpPr>
        <p:spPr>
          <a:xfrm>
            <a:off x="539496" y="1343002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①土地利用类型齐全，耕地比重大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草地主要分布在西部干旱、半干旱区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农耕区应加强基本农田保护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牧区应扩大载畜量，增加牧民收入</a:t>
            </a:r>
            <a:endParaRPr lang="en-US" altLang="zh-CN" sz="2800" dirty="0"/>
          </a:p>
        </p:txBody>
      </p:sp>
      <p:sp>
        <p:nvSpPr>
          <p:cNvPr id="4" name="QC_7_BD.48_3#6a6fb2a7c.choices?vaa=1&amp;vcp=1&amp;vis=1&amp;pid=256096a45&amp;color=0,0,0&amp;vtp=1&amp;vaab=1&amp;bbb=1">
            <a:extLst>
              <a:ext uri="{FF2B5EF4-FFF2-40B4-BE49-F238E27FC236}">
                <a16:creationId xmlns:a16="http://schemas.microsoft.com/office/drawing/2014/main" id="{04184CF6-E95D-84B7-5BDB-66077D9F237B}"/>
              </a:ext>
            </a:extLst>
          </p:cNvPr>
          <p:cNvSpPr/>
          <p:nvPr/>
        </p:nvSpPr>
        <p:spPr>
          <a:xfrm>
            <a:off x="539496" y="372482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5" name="QC_7_AS.1_1#6a6fb2a7c?vaa=1&amp;vcp=1&amp;vis=1&amp;pid=256096a45&amp;color=0,0,0&amp;vtp=1&amp;vaab=1&amp;bbb=1&amp;hb=1">
            <a:extLst>
              <a:ext uri="{FF2B5EF4-FFF2-40B4-BE49-F238E27FC236}">
                <a16:creationId xmlns:a16="http://schemas.microsoft.com/office/drawing/2014/main" id="{03551797-E92B-5D1E-4C4B-260DD094A4AB}"/>
              </a:ext>
            </a:extLst>
          </p:cNvPr>
          <p:cNvSpPr/>
          <p:nvPr/>
        </p:nvSpPr>
        <p:spPr>
          <a:xfrm>
            <a:off x="539496" y="4317596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我国土地利用类型齐全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耕地比重小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草地主要分布在西部干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半干旱区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农耕区应加强基本农田保护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牧区应科学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合理地确定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载畜量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防止因过度放牧而造成草地退化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土地荒漠化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50_1#6a6fb2a7c.bracket?vaa=1&amp;vcp=1&amp;vis=1&amp;pid=256096a45&amp;color=0,0,0&amp;vpa=21&amp;vtp=1&amp;vaab=1">
            <a:extLst>
              <a:ext uri="{FF2B5EF4-FFF2-40B4-BE49-F238E27FC236}">
                <a16:creationId xmlns:a16="http://schemas.microsoft.com/office/drawing/2014/main" id="{E50D15FA-39BC-96DE-2E61-2539EF85D05D}"/>
              </a:ext>
            </a:extLst>
          </p:cNvPr>
          <p:cNvSpPr/>
          <p:nvPr/>
        </p:nvSpPr>
        <p:spPr>
          <a:xfrm>
            <a:off x="10595514" y="74278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514911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c60c89ac?vcp=1&amp;pid=771823662&amp;color=0,0,0&amp;vtp=1&amp;vaab=1&amp;bt=1&amp;bbb=1"/>
          <p:cNvSpPr/>
          <p:nvPr/>
        </p:nvSpPr>
        <p:spPr>
          <a:xfrm>
            <a:off x="539496" y="8806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C_6_BD.52_1#aecc37da9?htil=3&amp;vaa=1&amp;vcp=1&amp;vis=1&amp;pid=7718236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3064" y="1526603"/>
            <a:ext cx="4919472" cy="394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52_2#aecc37da9?htil=3&amp;vaa=1&amp;vcp=1&amp;vis=1&amp;pid=771823662&amp;color=0,0,0&amp;vtp=1&amp;vaab=1&amp;bbb=1&amp;hb=1"/>
          <p:cNvSpPr/>
          <p:nvPr/>
        </p:nvSpPr>
        <p:spPr>
          <a:xfrm>
            <a:off x="539496" y="1508315"/>
            <a:ext cx="60624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图中的阴影区域为我国某种土地利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用类型的主要分布区，该土地利用类型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53_1#aecc37da9.bracket?vaa=1&amp;vcp=1&amp;vis=1&amp;pid=771823662&amp;color=0,0,0&amp;vpa=22&amp;vtp=1&amp;vaab=1"/>
          <p:cNvSpPr/>
          <p:nvPr/>
        </p:nvSpPr>
        <p:spPr>
          <a:xfrm>
            <a:off x="1172115" y="27903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52_3#aecc37da9.choices?htil=3&amp;vaa=1&amp;vcp=1&amp;vis=1&amp;pid=771823662&amp;color=0,0,0&amp;vtp=1&amp;vaab=1&amp;bbb=1"/>
          <p:cNvSpPr/>
          <p:nvPr/>
        </p:nvSpPr>
        <p:spPr>
          <a:xfrm>
            <a:off x="539496" y="3438715"/>
            <a:ext cx="60624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A.耕地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.林地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.难以利用的土地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efd1871?vcp=1&amp;pid=bfcd9d81f&amp;color=197,144,191&amp;vtp=1&amp;vaab=1&amp;bt=1&amp;bbb=1"/>
          <p:cNvSpPr/>
          <p:nvPr/>
        </p:nvSpPr>
        <p:spPr>
          <a:xfrm>
            <a:off x="539496" y="4020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中国的水资源</a:t>
            </a:r>
            <a:endParaRPr lang="en-US" altLang="zh-CN" sz="3200" dirty="0"/>
          </a:p>
        </p:txBody>
      </p:sp>
      <p:sp>
        <p:nvSpPr>
          <p:cNvPr id="3" name="QO_6_BD.54_1#fe25eceff?sp=1&amp;vaa=1&amp;vcp=1&amp;vis=1&amp;pid=07efd1871&amp;color=0,0,0&amp;vtp=1&amp;vaab=1&amp;bbb=1"/>
          <p:cNvSpPr/>
          <p:nvPr/>
        </p:nvSpPr>
        <p:spPr>
          <a:xfrm>
            <a:off x="539496" y="10952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读我国主要河流径流量分布示意图，完成下列各题。</a:t>
            </a:r>
            <a:endParaRPr lang="en-US" altLang="zh-CN" sz="2800" dirty="0"/>
          </a:p>
        </p:txBody>
      </p:sp>
      <p:pic>
        <p:nvPicPr>
          <p:cNvPr id="4" name="QO_6_BD.54_2#fe25eceff?vaa=1&amp;vcp=1&amp;vis=1&amp;pid=07efd187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780966"/>
            <a:ext cx="5458968" cy="454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5_1#b3a67007a?htil=4&amp;vaa=1&amp;vcp=1&amp;vis=1&amp;pid=fe25ece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2555" y="1156716"/>
            <a:ext cx="5422392" cy="454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5_2#b3a67007a?htil=4&amp;vaa=1&amp;vcp=1&amp;vis=1&amp;pid=fe25eceff&amp;color=0,0,0&amp;vtp=1&amp;vaab=1&amp;bt=1&amp;bbb=1&amp;hb=1"/>
          <p:cNvSpPr/>
          <p:nvPr/>
        </p:nvSpPr>
        <p:spPr>
          <a:xfrm>
            <a:off x="539496" y="114757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）图中径流量沿河的增长最大的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55_3#b3a67007a.choices?htil=4&amp;vaa=1&amp;vcp=1&amp;vis=1&amp;pid=fe25eceff&amp;color=0,0,0&amp;vtp=1&amp;vaab=1&amp;bbb=1"/>
          <p:cNvSpPr/>
          <p:nvPr/>
        </p:nvSpPr>
        <p:spPr>
          <a:xfrm>
            <a:off x="539496" y="243058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C.长江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.黑龙江</a:t>
            </a:r>
            <a:endParaRPr lang="en-US" altLang="zh-CN" sz="2800" dirty="0"/>
          </a:p>
        </p:txBody>
      </p:sp>
      <p:sp>
        <p:nvSpPr>
          <p:cNvPr id="5" name="QC_7_AN.57_1#b3a67007a.bracket?vaa=1&amp;vcp=1&amp;vis=1&amp;pid=fe25eceff&amp;color=0,0,0&amp;vpa=23&amp;vtp=1&amp;vaab=1"/>
          <p:cNvSpPr/>
          <p:nvPr/>
        </p:nvSpPr>
        <p:spPr>
          <a:xfrm>
            <a:off x="1883314" y="17819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AS.1_1#b3a67007a?htil=4&amp;vaa=1&amp;vcp=1&amp;vis=1&amp;pid=fe25eceff&amp;color=0,0,0&amp;vtp=1&amp;vaab=1&amp;bbb=1&amp;hb=1"/>
          <p:cNvSpPr/>
          <p:nvPr/>
        </p:nvSpPr>
        <p:spPr>
          <a:xfrm>
            <a:off x="539496" y="3707574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长江径流量的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宽度从上游到下游越来越宽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河流之首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9aee840a.fixed?vcp=1&amp;pid=65f8006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4_BD#49aee840a.fixed?vcp=1&amp;pid=65f8006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9_1#c2240a9d1?vaa=1&amp;vcp=1&amp;vis=1&amp;pid=fe25eceff&amp;color=0,0,0&amp;vtp=1&amp;vaab=1&amp;bbb=1">
            <a:extLst>
              <a:ext uri="{FF2B5EF4-FFF2-40B4-BE49-F238E27FC236}">
                <a16:creationId xmlns:a16="http://schemas.microsoft.com/office/drawing/2014/main" id="{9720492B-66CA-4C71-D7A2-0238066D11B9}"/>
              </a:ext>
            </a:extLst>
          </p:cNvPr>
          <p:cNvSpPr/>
          <p:nvPr/>
        </p:nvSpPr>
        <p:spPr>
          <a:xfrm>
            <a:off x="539496" y="21878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我国水资源空间分布的特点是(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9_2#c2240a9d1.choices?vaa=1&amp;vcp=1&amp;vis=1&amp;pid=fe25eceff&amp;color=0,0,0&amp;vtp=1&amp;vaab=1&amp;bbb=1">
            <a:extLst>
              <a:ext uri="{FF2B5EF4-FFF2-40B4-BE49-F238E27FC236}">
                <a16:creationId xmlns:a16="http://schemas.microsoft.com/office/drawing/2014/main" id="{60211236-E7A5-9713-9E20-C77C64C98FE2}"/>
              </a:ext>
            </a:extLst>
          </p:cNvPr>
          <p:cNvSpPr/>
          <p:nvPr/>
        </p:nvSpPr>
        <p:spPr>
          <a:xfrm>
            <a:off x="539496" y="28235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.北丰南缺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.南丰北缺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C.西丰东缺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.分布均匀</a:t>
            </a:r>
            <a:endParaRPr lang="en-US" altLang="zh-CN" sz="2800" dirty="0"/>
          </a:p>
        </p:txBody>
      </p:sp>
      <p:sp>
        <p:nvSpPr>
          <p:cNvPr id="4" name="QC_7_AS.1_1#c2240a9d1?vaa=1&amp;vcp=1&amp;vis=1&amp;pid=fe25eceff&amp;color=0,0,0&amp;vtp=1&amp;vaab=1&amp;bbb=1">
            <a:extLst>
              <a:ext uri="{FF2B5EF4-FFF2-40B4-BE49-F238E27FC236}">
                <a16:creationId xmlns:a16="http://schemas.microsoft.com/office/drawing/2014/main" id="{333BF4C3-3875-2AD7-41EC-2313E5B57764}"/>
              </a:ext>
            </a:extLst>
          </p:cNvPr>
          <p:cNvSpPr/>
          <p:nvPr/>
        </p:nvSpPr>
        <p:spPr>
          <a:xfrm>
            <a:off x="539496" y="40713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我国水资源南方地区丰富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北方地区短缺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61_1#c2240a9d1.bracket?vaa=1&amp;vcp=1&amp;vis=1&amp;pid=fe25eceff&amp;color=0,0,0&amp;vpa=24&amp;vtp=1&amp;vaab=1">
            <a:extLst>
              <a:ext uri="{FF2B5EF4-FFF2-40B4-BE49-F238E27FC236}">
                <a16:creationId xmlns:a16="http://schemas.microsoft.com/office/drawing/2014/main" id="{6F2CA2EC-D526-5446-2120-53EAE8A90390}"/>
              </a:ext>
            </a:extLst>
          </p:cNvPr>
          <p:cNvSpPr/>
          <p:nvPr/>
        </p:nvSpPr>
        <p:spPr>
          <a:xfrm>
            <a:off x="6328315" y="217454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1981768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39e194a9?vcp=1&amp;pid=07efd187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63_1#53c393a19?htil=5&amp;vaa=1&amp;vcp=1&amp;vis=1&amp;pid=07efd187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00385"/>
            <a:ext cx="5422392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3_2#53c393a19?htil=5&amp;sp=1&amp;vaa=1&amp;vcp=1&amp;vis=1&amp;pid=07efd1871&amp;color=0,0,0&amp;vtp=1&amp;vaab=1&amp;bbb=1&amp;hb=1&amp;hs=1"/>
          <p:cNvSpPr/>
          <p:nvPr/>
        </p:nvSpPr>
        <p:spPr>
          <a:xfrm>
            <a:off x="539496" y="1182097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3.（2024·吉林长春·中考）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“风吹麦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浪穗飘香，遍地金黄收割忙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2024年5月末，华北平原夏麦丰产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丰收，为我国粮食安全提供了坚实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支撑。华北平原易发生春旱，为缓解</a:t>
            </a:r>
            <a:endParaRPr lang="en-US" altLang="zh-CN" sz="2800" dirty="0"/>
          </a:p>
        </p:txBody>
      </p:sp>
      <p:sp>
        <p:nvSpPr>
          <p:cNvPr id="5" name="QO_6_BD.63_2#53c393a19?htil=5&amp;sp=1&amp;vaa=1&amp;vcp=1&amp;vis=1&amp;pid=07efd1871&amp;color=0,0,0&amp;vtp=1&amp;vaab=1&amp;bbb=1&amp;hb=1&amp;hs=1">
            <a:extLst>
              <a:ext uri="{FF2B5EF4-FFF2-40B4-BE49-F238E27FC236}">
                <a16:creationId xmlns:a16="http://schemas.microsoft.com/office/drawing/2014/main" id="{1028AA67-3702-4258-07D7-084EC7D3B63C}"/>
              </a:ext>
            </a:extLst>
          </p:cNvPr>
          <p:cNvSpPr/>
          <p:nvPr/>
        </p:nvSpPr>
        <p:spPr>
          <a:xfrm>
            <a:off x="539995" y="4382497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地区缺水严重的状况，我国实施了南水北调工程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面的图1为华北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平原某地多年平均各月气温和降水量统计图，图2为南水北调工程线路示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4_1#75bbbd62f?htil=6&amp;vaa=1&amp;vcp=1&amp;vis=1&amp;pid=53c393a1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0369" y="793683"/>
            <a:ext cx="6290681" cy="298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4_2#75bbbd62f?htil=6&amp;sp=1&amp;vaa=1&amp;vcp=1&amp;vis=1&amp;pid=53c393a19&amp;color=0,0,0&amp;vtp=1&amp;vaab=1&amp;bt=1&amp;bbb=1&amp;hb=1&amp;hs=1"/>
          <p:cNvSpPr/>
          <p:nvPr/>
        </p:nvSpPr>
        <p:spPr>
          <a:xfrm>
            <a:off x="539496" y="716978"/>
            <a:ext cx="5559552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）华北平原发生春旱的原因有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6_1#75bbbd62f.bracket?vaa=1&amp;vcp=1&amp;vis=1&amp;pid=53c393a19&amp;color=0,0,0&amp;vpa=25&amp;vtp=1&amp;vaab=1"/>
          <p:cNvSpPr/>
          <p:nvPr/>
        </p:nvSpPr>
        <p:spPr>
          <a:xfrm>
            <a:off x="816515" y="1247140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64_3#75bbbd62f?htil=6&amp;vaa=1&amp;vcp=1&amp;vis=1&amp;pid=53c393a19&amp;color=0,0,0&amp;vtp=1&amp;vaab=1&amp;bbb=1&amp;hs=1"/>
          <p:cNvSpPr/>
          <p:nvPr/>
        </p:nvSpPr>
        <p:spPr>
          <a:xfrm>
            <a:off x="539496" y="1796162"/>
            <a:ext cx="5559552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①春季气温回升快，蒸发量大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春季降水较少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人口稀疏，工农业需水量小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气候全年炎热干燥</a:t>
            </a:r>
            <a:endParaRPr lang="en-US" altLang="zh-CN" sz="2800" dirty="0"/>
          </a:p>
        </p:txBody>
      </p:sp>
      <p:sp>
        <p:nvSpPr>
          <p:cNvPr id="6" name="QC_7_BD.64_4#75bbbd62f.choices?vaa=1&amp;vcp=1&amp;vis=1&amp;pid=53c393a19&amp;color=0,0,0&amp;vtp=1&amp;vaab=1&amp;bbb=1&amp;hs=1"/>
          <p:cNvSpPr/>
          <p:nvPr/>
        </p:nvSpPr>
        <p:spPr>
          <a:xfrm>
            <a:off x="539496" y="395992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7_AS.1_1#75bbbd62f?vaa=1&amp;vcp=1&amp;vis=1&amp;pid=53c393a19&amp;color=0,0,0&amp;vtp=1&amp;vaab=1&amp;bbb=1&amp;hb=1&amp;hs=1"/>
          <p:cNvSpPr/>
          <p:nvPr/>
        </p:nvSpPr>
        <p:spPr>
          <a:xfrm>
            <a:off x="539496" y="4494659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（提示：华北平原地处我国北方地区，春季降水较少且气温回升快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，蒸发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，此时春耕需水量大，易发生春旱；华北平原属温带季风气候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，夏季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高温多雨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，冬季寒冷干燥；华北地区人口多，人口稠密，生活用水量大）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8_1#2d2f87d4b?htil=7&amp;vaa=1&amp;vcp=1&amp;vis=1&amp;pid=53c393a1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2037" y="1216470"/>
            <a:ext cx="5422392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8_2#2d2f87d4b?htil=7&amp;vaa=1&amp;vcp=1&amp;vis=1&amp;pid=53c393a19&amp;color=0,0,0&amp;vtp=1&amp;vaab=1&amp;bt=1&amp;bbb=1&amp;hb=1"/>
          <p:cNvSpPr/>
          <p:nvPr/>
        </p:nvSpPr>
        <p:spPr>
          <a:xfrm>
            <a:off x="539496" y="88188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下列关于南水北调工程的叙述，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9_1#2d2f87d4b.bracket?vaa=1&amp;vcp=1&amp;vis=1&amp;pid=53c393a19&amp;color=0,0,0&amp;vpa=26&amp;vtp=1&amp;vaab=1"/>
          <p:cNvSpPr/>
          <p:nvPr/>
        </p:nvSpPr>
        <p:spPr>
          <a:xfrm>
            <a:off x="2238914" y="151625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68_3#2d2f87d4b.choices?htil=7&amp;vaa=1&amp;vcp=1&amp;vis=1&amp;pid=53c393a19&amp;color=0,0,0&amp;vtp=1&amp;vaab=1&amp;bbb=1&amp;hb=1"/>
          <p:cNvSpPr/>
          <p:nvPr/>
        </p:nvSpPr>
        <p:spPr>
          <a:xfrm>
            <a:off x="539496" y="2164905"/>
            <a:ext cx="555955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A.中线工程从丹江口水库引水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北达北京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B.西线方案利用京杭运河输水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C.彻底解决了我国水资源时空分布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不均的问题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D.东线工程补充了西北地区的水资源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c187b23a.fixed?vcp=1&amp;pid=65f8006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4_BD#8c187b23a.fixed?vcp=1&amp;pid=65f8006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c5ab2eca?vcp=1&amp;pid=8c187b23a&amp;color=197,144,191&amp;vtp=1&amp;vaab=1&amp;bt=1&amp;bbb=1"/>
          <p:cNvSpPr/>
          <p:nvPr/>
        </p:nvSpPr>
        <p:spPr>
          <a:xfrm>
            <a:off x="539496" y="402000"/>
            <a:ext cx="11109960" cy="5476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18c84776a?sp=1&amp;vcp=1&amp;pid=fc5ab2eca&amp;color=0,0,0&amp;vtp=1&amp;vaab=1&amp;bbb=1"/>
          <p:cNvSpPr/>
          <p:nvPr/>
        </p:nvSpPr>
        <p:spPr>
          <a:xfrm>
            <a:off x="539496" y="1004248"/>
            <a:ext cx="11109960" cy="51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70_1#c329dc95a?vaa=1&amp;vcp=1&amp;vis=1&amp;pid=18c84776a&amp;color=0,0,0&amp;vtp=1&amp;vaab=1&amp;bbb=1&amp;hb=1"/>
          <p:cNvSpPr/>
          <p:nvPr/>
        </p:nvSpPr>
        <p:spPr>
          <a:xfrm>
            <a:off x="539496" y="1567479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随着人口的增长和经济社会的发展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，人类对自然资源的需求量越来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。读表，完成1～2题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7_BD.70_2#c329dc95a?sp=1&amp;vaa=1&amp;vcp=1&amp;vis=1&amp;pid=18c84776a&amp;color=0,0,0&amp;vtp=1&amp;vaab=1&amp;bbb=1"/>
          <p:cNvSpPr/>
          <p:nvPr/>
        </p:nvSpPr>
        <p:spPr>
          <a:xfrm>
            <a:off x="539496" y="260697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我国部分自然资源数据表</a:t>
            </a:r>
            <a:endParaRPr lang="en-US" altLang="zh-CN" sz="2800" dirty="0"/>
          </a:p>
        </p:txBody>
      </p:sp>
      <p:graphicFrame>
        <p:nvGraphicFramePr>
          <p:cNvPr id="35" name="QM_7_BD.70_3#c329dc95a?colgroup=8,3,3,3,3,3&amp;vaa=1&amp;vcp=1&amp;vis=1&amp;pid=18c84776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029773"/>
              </p:ext>
            </p:extLst>
          </p:nvPr>
        </p:nvGraphicFramePr>
        <p:xfrm>
          <a:off x="539496" y="3204446"/>
          <a:ext cx="11064240" cy="2974041"/>
        </p:xfrm>
        <a:graphic>
          <a:graphicData uri="http://schemas.openxmlformats.org/drawingml/2006/table">
            <a:tbl>
              <a:tblPr/>
              <a:tblGrid>
                <a:gridCol w="3499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3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540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自然资源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陆地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KaiTi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矿产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KaiTi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耕地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KaiTi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森林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KaiTi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596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总量在世界上的位次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03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人均量占世界平均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水平的比例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小于1/2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小于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1/2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2/5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1/4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1/3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71_1#61999fbf1?sp=1&amp;vaa=1&amp;vcp=1&amp;vis=1&amp;pid=c329dc95a&amp;color=0,0,0&amp;vtp=1&amp;vaab=1&amp;bt=1&amp;bbb=1"/>
          <p:cNvSpPr/>
          <p:nvPr/>
        </p:nvSpPr>
        <p:spPr>
          <a:xfrm>
            <a:off x="539496" y="859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下列属于可再生资源的一组是(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72_1#61999fbf1.bracket?vaa=1&amp;vcp=1&amp;vis=1&amp;pid=c329dc95a&amp;color=0,0,0&amp;vpa=27&amp;vtp=1&amp;vaab=1"/>
          <p:cNvSpPr/>
          <p:nvPr/>
        </p:nvSpPr>
        <p:spPr>
          <a:xfrm>
            <a:off x="5706015" y="84591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71_2#61999fbf1?vaa=1&amp;vcp=1&amp;vis=1&amp;pid=c329dc95a&amp;color=0,0,0&amp;vtp=1&amp;vaab=1&amp;bbb=1"/>
          <p:cNvSpPr/>
          <p:nvPr/>
        </p:nvSpPr>
        <p:spPr>
          <a:xfrm>
            <a:off x="539496" y="14623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①风能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③汽油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④金矿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⑤森林</a:t>
            </a:r>
            <a:endParaRPr lang="en-US" altLang="zh-CN" sz="2800" dirty="0"/>
          </a:p>
        </p:txBody>
      </p:sp>
      <p:sp>
        <p:nvSpPr>
          <p:cNvPr id="5" name="QC_8_BD.71_3#61999fbf1.choices?vaa=1&amp;vcp=1&amp;vis=1&amp;pid=c329dc95a&amp;color=0,0,0&amp;vtp=1&amp;vaab=1&amp;bbb=1"/>
          <p:cNvSpPr/>
          <p:nvPr/>
        </p:nvSpPr>
        <p:spPr>
          <a:xfrm>
            <a:off x="539496" y="20713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D.①②⑤</a:t>
            </a:r>
            <a:endParaRPr lang="en-US" altLang="zh-CN" sz="2800" dirty="0"/>
          </a:p>
        </p:txBody>
      </p:sp>
      <p:sp>
        <p:nvSpPr>
          <p:cNvPr id="6" name="QC_8_BD.73_1#1b22180e2?vaa=1&amp;vcp=1&amp;vis=1&amp;pid=c329dc95a&amp;color=0,0,0&amp;mp=1&amp;vtp=1&amp;vaab=1&amp;bt=1&amp;bbb=1">
            <a:extLst>
              <a:ext uri="{FF2B5EF4-FFF2-40B4-BE49-F238E27FC236}">
                <a16:creationId xmlns:a16="http://schemas.microsoft.com/office/drawing/2014/main" id="{C4DA2FC4-F756-BED9-3CF9-CA16DD135B33}"/>
              </a:ext>
            </a:extLst>
          </p:cNvPr>
          <p:cNvSpPr/>
          <p:nvPr/>
        </p:nvSpPr>
        <p:spPr>
          <a:xfrm>
            <a:off x="539496" y="28245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下列关于我国自然资源的叙述，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_1#1b22180e2.bracket?vaa=1&amp;vcp=1&amp;vis=1&amp;pid=c329dc95a&amp;color=0,0,0&amp;mp=1&amp;vpa=28&amp;vtp=1&amp;vaab=1">
            <a:extLst>
              <a:ext uri="{FF2B5EF4-FFF2-40B4-BE49-F238E27FC236}">
                <a16:creationId xmlns:a16="http://schemas.microsoft.com/office/drawing/2014/main" id="{FC48B0A8-AE48-7C38-D564-695D9549BE78}"/>
              </a:ext>
            </a:extLst>
          </p:cNvPr>
          <p:cNvSpPr/>
          <p:nvPr/>
        </p:nvSpPr>
        <p:spPr>
          <a:xfrm>
            <a:off x="7484014" y="28112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73_2#1b22180e2.choices?vaa=1&amp;vcp=1&amp;vis=1&amp;pid=c329dc95a&amp;color=0,0,0&amp;vtp=1&amp;vaab=1&amp;bbb=1">
            <a:extLst>
              <a:ext uri="{FF2B5EF4-FFF2-40B4-BE49-F238E27FC236}">
                <a16:creationId xmlns:a16="http://schemas.microsoft.com/office/drawing/2014/main" id="{69EEABE3-5363-29D3-2ED2-F903645C4007}"/>
              </a:ext>
            </a:extLst>
          </p:cNvPr>
          <p:cNvSpPr/>
          <p:nvPr/>
        </p:nvSpPr>
        <p:spPr>
          <a:xfrm>
            <a:off x="539496" y="34568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A.总量丰富，人均不足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B.地区分布不均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C.水资源利用合理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D.南方以水田为主，北方以旱地为主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75_1#8371c6701?vaa=1&amp;vcp=1&amp;vis=1&amp;pid=18c84776a&amp;color=0,0,0&amp;vtp=1&amp;vaab=1&amp;bbb=1"/>
          <p:cNvSpPr/>
          <p:nvPr/>
        </p:nvSpPr>
        <p:spPr>
          <a:xfrm>
            <a:off x="539496" y="2049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横断山区的土地利用类型主要是(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76_1#8371c6701.bracket?vaa=1&amp;vcp=1&amp;vis=1&amp;pid=18c84776a&amp;color=0,0,0&amp;vpa=29&amp;vtp=1&amp;vaab=1"/>
          <p:cNvSpPr/>
          <p:nvPr/>
        </p:nvSpPr>
        <p:spPr>
          <a:xfrm>
            <a:off x="6061615" y="20364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75_2#8371c6701.choices?vaa=1&amp;vcp=1&amp;vis=1&amp;pid=18c84776a&amp;color=0,0,0&amp;vtp=1&amp;vaab=1&amp;bbb=1"/>
          <p:cNvSpPr/>
          <p:nvPr/>
        </p:nvSpPr>
        <p:spPr>
          <a:xfrm>
            <a:off x="539496" y="26587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.耕地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B.林地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C.草地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.建设用地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7_1#23c7bf0cd?htil=8&amp;vaa=1&amp;vcp=1&amp;vis=1&amp;pid=18c8477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540764"/>
            <a:ext cx="4873752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77_2#23c7bf0cd?htil=8&amp;vaa=1&amp;vcp=1&amp;vis=1&amp;pid=18c84776a&amp;color=0,0,0&amp;vtp=1&amp;vaab=1&amp;bt=1&amp;bbb=1&amp;hb=1"/>
          <p:cNvSpPr/>
          <p:nvPr/>
        </p:nvSpPr>
        <p:spPr>
          <a:xfrm>
            <a:off x="539496" y="1522476"/>
            <a:ext cx="6099048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（2023·湖南永州·中考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“民非谷不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，谷非地不生。”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习近平总书记指出：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耕地是粮食生产的命根子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，是中华民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族永续发展的根基。要像保护大熊猫那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样保护耕地。”读我国不同土地利用类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型分布简图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，完成4～6题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8_1#7b3e9ed47?htil=9&amp;vaa=1&amp;vcp=1&amp;vis=1&amp;pid=23c7bf0c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31646"/>
            <a:ext cx="4873752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8_2#7b3e9ed47?htil=9&amp;vaa=1&amp;vcp=1&amp;vis=1&amp;pid=23c7bf0cd&amp;color=0,0,0&amp;vtp=1&amp;vaab=1&amp;bt=1&amp;bbb=1&amp;hb=1"/>
          <p:cNvSpPr/>
          <p:nvPr/>
        </p:nvSpPr>
        <p:spPr>
          <a:xfrm>
            <a:off x="539496" y="1213358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土地利用类型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①主要分布在我国四大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地理区域的(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80_1#7b3e9ed47.bracket?vaa=1&amp;vcp=1&amp;vis=1&amp;pid=23c7bf0cd&amp;color=0,0,0&amp;vpa=30&amp;vtp=1&amp;vaab=1"/>
          <p:cNvSpPr/>
          <p:nvPr/>
        </p:nvSpPr>
        <p:spPr>
          <a:xfrm>
            <a:off x="2594514" y="18477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78_3#7b3e9ed47.choices?htil=9&amp;vaa=1&amp;vcp=1&amp;vis=1&amp;pid=23c7bf0cd&amp;color=0,0,0&amp;vtp=1&amp;vaab=1&amp;bbb=1"/>
          <p:cNvSpPr/>
          <p:nvPr/>
        </p:nvSpPr>
        <p:spPr>
          <a:xfrm>
            <a:off x="539496" y="2496375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.青藏地区</a:t>
            </a:r>
            <a:endParaRPr lang="en-US" altLang="zh-CN" sz="2800" dirty="0"/>
          </a:p>
        </p:txBody>
      </p:sp>
      <p:sp>
        <p:nvSpPr>
          <p:cNvPr id="6" name="QC_8_AS.1_1#7b3e9ed47?htil=9&amp;vaa=1&amp;vcp=1&amp;vis=1&amp;pid=23c7bf0cd&amp;color=0,0,0&amp;vtp=1&amp;vaab=1&amp;bbb=1&amp;hb=1"/>
          <p:cNvSpPr/>
          <p:nvPr/>
        </p:nvSpPr>
        <p:spPr>
          <a:xfrm>
            <a:off x="539496" y="3773360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（提示：读图可知，土地利用类型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以水田为主的耕地，主要分布在我国的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c100a2ae2?colgroup=13,15&amp;vcp=1&amp;pid=49aee840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025318"/>
              </p:ext>
            </p:extLst>
          </p:nvPr>
        </p:nvGraphicFramePr>
        <p:xfrm>
          <a:off x="539496" y="1453769"/>
          <a:ext cx="11091672" cy="395046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1.举例说明可再生资源与非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可再生资源的区别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述中国土地资源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水资源等自然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资源的主要特征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100"/>
                        </a:lnSpc>
                      </a:pPr>
                      <a:r>
                        <a:rPr lang="en-US" altLang="zh-CN" sz="15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c100a2ae2.table_image?tii=1&amp;vcp=1&amp;pid=49aee840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30933"/>
            <a:ext cx="5541264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2_1#c5cd56d1d?htil=10&amp;vaa=1&amp;vcp=1&amp;vis=1&amp;pid=23c7bf0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540764"/>
            <a:ext cx="4873752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2_2#c5cd56d1d?htil=10&amp;vaa=1&amp;vcp=1&amp;vis=1&amp;pid=23c7bf0cd&amp;color=0,0,0&amp;vtp=1&amp;vaab=1&amp;bt=1&amp;bbb=1&amp;hb=1"/>
          <p:cNvSpPr/>
          <p:nvPr/>
        </p:nvSpPr>
        <p:spPr>
          <a:xfrm>
            <a:off x="539496" y="1522476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土地利用类型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②主要分布区域内种植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的主要粮食作物是(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84_1#c5cd56d1d.bracket?vaa=1&amp;vcp=1&amp;vis=1&amp;pid=23c7bf0cd&amp;color=0,0,0&amp;vpa=31&amp;vtp=1&amp;vaab=1"/>
          <p:cNvSpPr/>
          <p:nvPr/>
        </p:nvSpPr>
        <p:spPr>
          <a:xfrm>
            <a:off x="3661315" y="21568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82_3#c5cd56d1d.choices?htil=10&amp;vaa=1&amp;vcp=1&amp;vis=1&amp;pid=23c7bf0cd&amp;color=0,0,0&amp;vtp=1&amp;vaab=1&amp;bbb=1"/>
          <p:cNvSpPr/>
          <p:nvPr/>
        </p:nvSpPr>
        <p:spPr>
          <a:xfrm>
            <a:off x="539496" y="2776347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97787" algn="l"/>
                <a:tab pos="3157474" algn="l"/>
                <a:tab pos="471716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C.玉米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.大豆</a:t>
            </a:r>
            <a:endParaRPr lang="en-US" altLang="zh-CN" sz="2800" dirty="0"/>
          </a:p>
        </p:txBody>
      </p:sp>
      <p:sp>
        <p:nvSpPr>
          <p:cNvPr id="6" name="QC_8_AS.1_1#c5cd56d1d?htil=10&amp;vaa=1&amp;vcp=1&amp;vis=1&amp;pid=23c7bf0cd&amp;color=0,0,0&amp;vtp=1&amp;vaab=1&amp;bbb=1&amp;hb=1"/>
          <p:cNvSpPr/>
          <p:nvPr/>
        </p:nvSpPr>
        <p:spPr>
          <a:xfrm>
            <a:off x="539496" y="3414458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（提示：土地利用类型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②是以旱地为主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的耕地，其主要分布区域内种植的主要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粮食作物是小麦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6_1#5a835a994?vaa=1&amp;vcp=1&amp;vis=1&amp;pid=23c7bf0cd&amp;color=0,0,0&amp;vtp=1&amp;vaab=1&amp;bbb=1">
            <a:extLst>
              <a:ext uri="{FF2B5EF4-FFF2-40B4-BE49-F238E27FC236}">
                <a16:creationId xmlns:a16="http://schemas.microsoft.com/office/drawing/2014/main" id="{CC488B12-78BF-A797-AF87-204DA5E0DA8B}"/>
              </a:ext>
            </a:extLst>
          </p:cNvPr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下列关于我国土地资源和耕地利用及保护的叙述，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6_2#5a835a994.choices?vaa=1&amp;vcp=1&amp;vis=1&amp;pid=23c7bf0cd&amp;color=0,0,0&amp;vtp=1&amp;vaab=1&amp;bbb=1">
            <a:extLst>
              <a:ext uri="{FF2B5EF4-FFF2-40B4-BE49-F238E27FC236}">
                <a16:creationId xmlns:a16="http://schemas.microsoft.com/office/drawing/2014/main" id="{990343F7-E168-30E0-C55C-911BF637591E}"/>
              </a:ext>
            </a:extLst>
          </p:cNvPr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A.土地利用类型齐全，人均耕地面积大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.土地生产力区域差异不明显，可开垦的后备土地资源多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.大力倡导在耕地上种植经济作物，增加农民收入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.守住耕地红线，加强农业水利设施建设，提高粮食生产能力</a:t>
            </a:r>
            <a:endParaRPr lang="en-US" altLang="zh-CN" sz="2800" dirty="0"/>
          </a:p>
        </p:txBody>
      </p:sp>
      <p:sp>
        <p:nvSpPr>
          <p:cNvPr id="4" name="QC_8_AS.1_1#5a835a994?vaa=1&amp;vcp=1&amp;vis=1&amp;pid=23c7bf0cd&amp;color=0,0,0&amp;vtp=1&amp;vaab=1&amp;bbb=1&amp;hb=1">
            <a:extLst>
              <a:ext uri="{FF2B5EF4-FFF2-40B4-BE49-F238E27FC236}">
                <a16:creationId xmlns:a16="http://schemas.microsoft.com/office/drawing/2014/main" id="{BDABB3D3-3641-C075-0B69-F9FC57597078}"/>
              </a:ext>
            </a:extLst>
          </p:cNvPr>
          <p:cNvSpPr/>
          <p:nvPr/>
        </p:nvSpPr>
        <p:spPr>
          <a:xfrm>
            <a:off x="539496" y="408023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（提示：我国土地利用类型齐全，人均耕地面积小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；我国土地生产力区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域差异明显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，可开垦的后备土地资源匮乏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；在耕地上大量种植经济作物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挤占了粮食作物的种植面积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，不利于国家粮食安全）</a:t>
            </a:r>
            <a:endParaRPr lang="en-US" altLang="zh-CN" sz="2800" dirty="0"/>
          </a:p>
        </p:txBody>
      </p:sp>
      <p:sp>
        <p:nvSpPr>
          <p:cNvPr id="6" name="QC_8_AN.88_1#5a835a994.bracket?vaa=1&amp;vcp=1&amp;vis=1&amp;pid=23c7bf0cd&amp;color=0,0,0&amp;vpa=32&amp;vtp=1&amp;vaab=1">
            <a:extLst>
              <a:ext uri="{FF2B5EF4-FFF2-40B4-BE49-F238E27FC236}">
                <a16:creationId xmlns:a16="http://schemas.microsoft.com/office/drawing/2014/main" id="{BAB7C612-666D-53EA-2D62-64AA8C5323C8}"/>
              </a:ext>
            </a:extLst>
          </p:cNvPr>
          <p:cNvSpPr/>
          <p:nvPr/>
        </p:nvSpPr>
        <p:spPr>
          <a:xfrm>
            <a:off x="10328814" y="865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642951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0_1#a0446c4a8?vaa=1&amp;vcp=1&amp;vis=1&amp;pid=18c84776a&amp;color=0,0,0&amp;vtp=1&amp;vaab=1&amp;bt=1&amp;bbb=1&amp;hb=1"/>
          <p:cNvSpPr/>
          <p:nvPr/>
        </p:nvSpPr>
        <p:spPr>
          <a:xfrm>
            <a:off x="539496" y="554400"/>
            <a:ext cx="11109960" cy="182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据2022年12月20日相关报道，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南水北调东、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中线一期工程迎来全面通水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8周年。读我国河流流量分布示意图（图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和南水北调工程线路示意图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（图2），完成7～9题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7_BD.90_3#a0446c4a8?htil=1&amp;vaa=1&amp;vcp=1&amp;vis=1&amp;pid=18c8477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5296" y="2506517"/>
            <a:ext cx="4187952" cy="390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90_4#a0446c4a8?htil=1&amp;vaa=1&amp;vcp=1&amp;vis=1&amp;pid=18c8477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3347765"/>
            <a:ext cx="4187952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1_1#a7ef52d33?sp=1&amp;vaa=1&amp;vcp=1&amp;vis=1&amp;pid=a0446c4a8&amp;color=0,0,0&amp;vtp=1&amp;vaab=1&amp;bt=1&amp;bbb=1"/>
          <p:cNvSpPr/>
          <p:nvPr/>
        </p:nvSpPr>
        <p:spPr>
          <a:xfrm>
            <a:off x="541020" y="770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从图中可以获取的信息主要有(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M_7_BD.91_3#a7ef52d33?htil=1&amp;vaa=1&amp;vcp=1&amp;vis=1&amp;pid=a0446c4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1924" y="473730"/>
            <a:ext cx="3332607" cy="311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91_5#a7ef52d33?vaa=1&amp;vcp=1&amp;vis=1&amp;pid=a0446c4a8&amp;color=0,0,0&amp;vtp=1&amp;vaab=1&amp;bbb=1"/>
          <p:cNvSpPr/>
          <p:nvPr/>
        </p:nvSpPr>
        <p:spPr>
          <a:xfrm>
            <a:off x="541020" y="1406336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①我国河流大多自西向东流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我国水资源分布南丰北缺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我国的河流中，长江的径流量最大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我国的河流分布东多西少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塔里木河属于外流河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pic>
        <p:nvPicPr>
          <p:cNvPr id="3" name="QM_7_BD.91_4#a7ef52d33?htil=1&amp;vaa=1&amp;vcp=1&amp;vis=1&amp;pid=a0446c4a8&amp;color=0,0,0&amp;tib=255,255,255&amp;vtp=1&amp;vaab=1" descr="preencoded.png">
            <a:extLst>
              <a:ext uri="{FF2B5EF4-FFF2-40B4-BE49-F238E27FC236}">
                <a16:creationId xmlns:a16="http://schemas.microsoft.com/office/drawing/2014/main" id="{4A8481A4-FAD1-06AB-BE17-50F9EA302D8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8561" y="3635919"/>
            <a:ext cx="3799331" cy="279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91_6#a7ef52d33.choices?vaa=1&amp;vcp=1&amp;vis=1&amp;pid=a0446c4a8&amp;color=0,0,0&amp;vtp=1&amp;vaab=1&amp;bbb=1">
            <a:extLst>
              <a:ext uri="{FF2B5EF4-FFF2-40B4-BE49-F238E27FC236}">
                <a16:creationId xmlns:a16="http://schemas.microsoft.com/office/drawing/2014/main" id="{E09795D2-AB38-0441-D461-154B164E56D7}"/>
              </a:ext>
            </a:extLst>
          </p:cNvPr>
          <p:cNvSpPr/>
          <p:nvPr/>
        </p:nvSpPr>
        <p:spPr>
          <a:xfrm>
            <a:off x="541020" y="4562806"/>
            <a:ext cx="571842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D.①②④⑤</a:t>
            </a:r>
            <a:endParaRPr lang="en-US" altLang="zh-CN" sz="2800" dirty="0"/>
          </a:p>
        </p:txBody>
      </p:sp>
      <p:sp>
        <p:nvSpPr>
          <p:cNvPr id="8" name="QC_8_AN.94_1#a86db5015.bracket?vaa=1&amp;vcp=1&amp;vis=1&amp;pid=a0446c4a8&amp;color=0,0,0&amp;vpa=34&amp;vtp=1&amp;vaab=1">
            <a:extLst>
              <a:ext uri="{FF2B5EF4-FFF2-40B4-BE49-F238E27FC236}">
                <a16:creationId xmlns:a16="http://schemas.microsoft.com/office/drawing/2014/main" id="{62E15F39-3A34-559E-E65A-CE2CF7B901DF}"/>
              </a:ext>
            </a:extLst>
          </p:cNvPr>
          <p:cNvSpPr/>
          <p:nvPr/>
        </p:nvSpPr>
        <p:spPr>
          <a:xfrm>
            <a:off x="5764149" y="7702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3_1#a86db5015?vaa=1&amp;vcp=1&amp;vis=1&amp;pid=a0446c4a8&amp;color=0,0,0&amp;vtp=1&amp;vaab=1&amp;bbb=1">
            <a:extLst>
              <a:ext uri="{FF2B5EF4-FFF2-40B4-BE49-F238E27FC236}">
                <a16:creationId xmlns:a16="http://schemas.microsoft.com/office/drawing/2014/main" id="{EF121050-4FA7-F9F6-3784-039B3CDC2DB8}"/>
              </a:ext>
            </a:extLst>
          </p:cNvPr>
          <p:cNvSpPr/>
          <p:nvPr/>
        </p:nvSpPr>
        <p:spPr>
          <a:xfrm>
            <a:off x="882396" y="13115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我国实施南水北调工程的主要原因是我国水资源(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3_2#a86db5015.choices?vaa=1&amp;vcp=1&amp;vis=1&amp;pid=a0446c4a8&amp;color=0,0,0&amp;vtp=1&amp;vaab=1&amp;bbb=1">
            <a:extLst>
              <a:ext uri="{FF2B5EF4-FFF2-40B4-BE49-F238E27FC236}">
                <a16:creationId xmlns:a16="http://schemas.microsoft.com/office/drawing/2014/main" id="{A1911A48-79F8-1864-FE6C-6051C8AA4E91}"/>
              </a:ext>
            </a:extLst>
          </p:cNvPr>
          <p:cNvSpPr/>
          <p:nvPr/>
        </p:nvSpPr>
        <p:spPr>
          <a:xfrm>
            <a:off x="882396" y="19180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A.年际变化大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B.季节分配不均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C.空间分布不均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D.城乡分布不均</a:t>
            </a:r>
            <a:endParaRPr lang="en-US" altLang="zh-CN" sz="2800" dirty="0"/>
          </a:p>
        </p:txBody>
      </p:sp>
      <p:sp>
        <p:nvSpPr>
          <p:cNvPr id="8" name="QC_8_AN.94_1#a86db5015.bracket?vaa=1&amp;vcp=1&amp;vis=1&amp;pid=a0446c4a8&amp;color=0,0,0&amp;vpa=34&amp;vtp=1&amp;vaab=1">
            <a:extLst>
              <a:ext uri="{FF2B5EF4-FFF2-40B4-BE49-F238E27FC236}">
                <a16:creationId xmlns:a16="http://schemas.microsoft.com/office/drawing/2014/main" id="{2137EFFB-A463-52E4-7617-51E647ED8B03}"/>
              </a:ext>
            </a:extLst>
          </p:cNvPr>
          <p:cNvSpPr/>
          <p:nvPr/>
        </p:nvSpPr>
        <p:spPr>
          <a:xfrm>
            <a:off x="8893714" y="129824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300604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5_1#6b1e25cbc?vaa=1&amp;vcp=1&amp;vis=1&amp;pid=a0446c4a8&amp;color=0,0,0&amp;vtp=1&amp;vaab=1&amp;bbb=1&amp;hb=1">
            <a:extLst>
              <a:ext uri="{FF2B5EF4-FFF2-40B4-BE49-F238E27FC236}">
                <a16:creationId xmlns:a16="http://schemas.microsoft.com/office/drawing/2014/main" id="{908704F1-CDB9-BA35-33C7-E574017D3BF4}"/>
              </a:ext>
            </a:extLst>
          </p:cNvPr>
          <p:cNvSpPr/>
          <p:nvPr/>
        </p:nvSpPr>
        <p:spPr>
          <a:xfrm>
            <a:off x="539496" y="74633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南水北调东线和中线工程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，把长江流域丰富的水资源调往我国华北地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区的主要原因是(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5_2#6b1e25cbc.choices?vaa=1&amp;vcp=1&amp;vis=1&amp;pid=a0446c4a8&amp;color=0,0,0&amp;vtp=1&amp;vaab=1&amp;bbb=1">
            <a:extLst>
              <a:ext uri="{FF2B5EF4-FFF2-40B4-BE49-F238E27FC236}">
                <a16:creationId xmlns:a16="http://schemas.microsoft.com/office/drawing/2014/main" id="{51717215-2198-9D2A-ADD8-867B1331021E}"/>
              </a:ext>
            </a:extLst>
          </p:cNvPr>
          <p:cNvSpPr/>
          <p:nvPr/>
        </p:nvSpPr>
        <p:spPr>
          <a:xfrm>
            <a:off x="539496" y="1943458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A.华北地区位于干旱区，降水稀少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.华北地区工农业发达，人口众多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.避免长江中下游地区遭受洪涝威胁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.华北地区河流径流量小，引水可用于发电</a:t>
            </a:r>
            <a:endParaRPr lang="en-US" altLang="zh-CN" sz="2800" dirty="0"/>
          </a:p>
        </p:txBody>
      </p:sp>
      <p:sp>
        <p:nvSpPr>
          <p:cNvPr id="4" name="QC_8_AS.1_1#6b1e25cbc?vaa=1&amp;vcp=1&amp;vis=1&amp;pid=a0446c4a8&amp;color=0,0,0&amp;vtp=1&amp;vaab=1&amp;bbb=1&amp;hb=1">
            <a:extLst>
              <a:ext uri="{FF2B5EF4-FFF2-40B4-BE49-F238E27FC236}">
                <a16:creationId xmlns:a16="http://schemas.microsoft.com/office/drawing/2014/main" id="{C0B60071-68C9-313B-C99D-9B2838E47E5A}"/>
              </a:ext>
            </a:extLst>
          </p:cNvPr>
          <p:cNvSpPr/>
          <p:nvPr/>
        </p:nvSpPr>
        <p:spPr>
          <a:xfrm>
            <a:off x="539496" y="4336138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（提示：南水北调东线和中线工程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，把长江流域丰富的水资源调往我国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华北地区的主要原因是华北地区属温带季风气候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，降水较少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，当地工农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，人口众多，需水量大）</a:t>
            </a:r>
            <a:endParaRPr lang="en-US" altLang="zh-CN" sz="2800" dirty="0"/>
          </a:p>
        </p:txBody>
      </p:sp>
      <p:sp>
        <p:nvSpPr>
          <p:cNvPr id="6" name="QC_8_AN.97_1#6b1e25cbc.bracket?vaa=1&amp;vcp=1&amp;vis=1&amp;pid=a0446c4a8&amp;color=0,0,0&amp;vpa=35&amp;vtp=1&amp;vaab=1">
            <a:extLst>
              <a:ext uri="{FF2B5EF4-FFF2-40B4-BE49-F238E27FC236}">
                <a16:creationId xmlns:a16="http://schemas.microsoft.com/office/drawing/2014/main" id="{0E2842DC-3B79-E259-93AE-D93218826A22}"/>
              </a:ext>
            </a:extLst>
          </p:cNvPr>
          <p:cNvSpPr/>
          <p:nvPr/>
        </p:nvSpPr>
        <p:spPr>
          <a:xfrm>
            <a:off x="3305715" y="134603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499488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9_1#b15a7b347?vaa=1&amp;vcp=1&amp;vis=1&amp;pid=18c84776a&amp;color=0,0,0&amp;vtp=1&amp;vaab=1&amp;bt=1&amp;bbb=1&amp;hb=1"/>
          <p:cNvSpPr/>
          <p:nvPr/>
        </p:nvSpPr>
        <p:spPr>
          <a:xfrm>
            <a:off x="539496" y="1308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习近平总书记曾强调，促进南北方协调发展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，需要水资源的有力支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。读下表，完成10～11题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7_BD.99_2#b15a7b347?sp=1&amp;vaa=1&amp;vcp=1&amp;vis=1&amp;pid=18c84776a&amp;color=0,0,0&amp;vtp=1&amp;vaab=1&amp;bbb=1"/>
          <p:cNvSpPr/>
          <p:nvPr/>
        </p:nvSpPr>
        <p:spPr>
          <a:xfrm>
            <a:off x="539496" y="25627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我国长江流域南北地区部分资源调查表</a:t>
            </a:r>
            <a:endParaRPr lang="en-US" altLang="zh-CN" sz="2800" dirty="0"/>
          </a:p>
        </p:txBody>
      </p:sp>
      <p:graphicFrame>
        <p:nvGraphicFramePr>
          <p:cNvPr id="43" name="QM_7_BD.99_3#b15a7b347?colgroup=8,21&amp;vaa=1&amp;vcp=1&amp;vis=1&amp;pid=18c84776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716883"/>
              </p:ext>
            </p:extLst>
          </p:nvPr>
        </p:nvGraphicFramePr>
        <p:xfrm>
          <a:off x="539496" y="3254819"/>
          <a:ext cx="11073384" cy="2275206"/>
        </p:xfrm>
        <a:graphic>
          <a:graphicData uri="http://schemas.openxmlformats.org/drawingml/2006/table">
            <a:tbl>
              <a:tblPr/>
              <a:tblGrid>
                <a:gridCol w="3099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资源类型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长江流域以南地区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长江流域以北地区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耕地资源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35.2%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59.2%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80%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KaiTi" pitchFamily="34" charset="-122"/>
                          <a:cs typeface="Times New Roman" pitchFamily="34" charset="-120"/>
                        </a:rPr>
                        <a:t>14.7%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0_1#17e5c109c?vaa=1&amp;vcp=1&amp;vis=1&amp;pid=b15a7b347&amp;color=0,0,0&amp;vtp=1&amp;vaab=1&amp;bt=1&amp;bbb=1&amp;hb=1"/>
          <p:cNvSpPr/>
          <p:nvPr/>
        </p:nvSpPr>
        <p:spPr>
          <a:xfrm>
            <a:off x="539496" y="79498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下列关于我国长江流域南北地区耕地资源和水资源分布情况的叙述，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17e5c109c.bracket?vaa=1&amp;vcp=1&amp;vis=1&amp;pid=b15a7b347&amp;color=0,0,0&amp;vpa=36&amp;vtp=1&amp;vaab=1"/>
          <p:cNvSpPr/>
          <p:nvPr/>
        </p:nvSpPr>
        <p:spPr>
          <a:xfrm>
            <a:off x="2238914" y="1378807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00_2#17e5c109c.choices?vaa=1&amp;vcp=1&amp;vis=1&amp;pid=b15a7b347&amp;color=0,0,0&amp;vtp=1&amp;vaab=1&amp;bbb=1"/>
          <p:cNvSpPr/>
          <p:nvPr/>
        </p:nvSpPr>
        <p:spPr>
          <a:xfrm>
            <a:off x="539496" y="197691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A.以南地区耕地多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.以南地区耕地多，水资源多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.以北地区耕地少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.以北地区耕地多，水资源少</a:t>
            </a:r>
            <a:endParaRPr lang="en-US" altLang="zh-CN" sz="2800" dirty="0"/>
          </a:p>
        </p:txBody>
      </p:sp>
      <p:sp>
        <p:nvSpPr>
          <p:cNvPr id="5" name="QC_8_BD.102_1#9e9fe0955?vaa=1&amp;vcp=1&amp;vis=1&amp;pid=b15a7b347&amp;color=0,0,0&amp;vtp=1&amp;vaab=1&amp;bbb=1&amp;hb=1"/>
          <p:cNvSpPr/>
          <p:nvPr/>
        </p:nvSpPr>
        <p:spPr>
          <a:xfrm>
            <a:off x="539496" y="315293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促进南北方协调发展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，解决长江流域南北地区水资源地区分布不均衡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的有效措施是(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04_1#9e9fe0955.bracket?vaa=1&amp;vcp=1&amp;vis=1&amp;pid=b15a7b347&amp;color=0,0,0&amp;vpa=37&amp;vtp=1&amp;vaab=1"/>
          <p:cNvSpPr/>
          <p:nvPr/>
        </p:nvSpPr>
        <p:spPr>
          <a:xfrm>
            <a:off x="2950114" y="373675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02_2#9e9fe0955.choices?vaa=1&amp;vcp=1&amp;vis=1&amp;pid=b15a7b347&amp;color=0,0,0&amp;vtp=1&amp;vaab=1&amp;bbb=1"/>
          <p:cNvSpPr/>
          <p:nvPr/>
        </p:nvSpPr>
        <p:spPr>
          <a:xfrm>
            <a:off x="539496" y="432895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.大量抽取地下水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.实施大规模人工降雨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C.实施南水北调工程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.大量修建水库蓄水</a:t>
            </a:r>
            <a:endParaRPr lang="en-US" altLang="zh-CN" sz="2800" dirty="0"/>
          </a:p>
        </p:txBody>
      </p:sp>
      <p:sp>
        <p:nvSpPr>
          <p:cNvPr id="8" name="QC_8_AS.2_1#9e9fe0955?vaa=1&amp;vcp=1&amp;vis=1&amp;pid=b15a7b347&amp;color=0,0,0&amp;vtp=1&amp;vaab=1&amp;bbb=1"/>
          <p:cNvSpPr/>
          <p:nvPr/>
        </p:nvSpPr>
        <p:spPr>
          <a:xfrm>
            <a:off x="539496" y="548865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（提示：解决水资源地区分布不均衡的主要措施是跨流域调水）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6_1#1e8cc1ec4?vaa=1&amp;vcp=1&amp;vis=1&amp;pid=18c84776a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“中国梦”的基本内涵是国家富强、民族振兴、人民幸福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。下列措施对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“中国梦”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不利的是(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07_1#1e8cc1ec4.bracket?vaa=1&amp;vcp=1&amp;vis=1&amp;pid=18c84776a&amp;color=0,0,0&amp;vpa=38&amp;vtp=1&amp;vaab=1"/>
          <p:cNvSpPr/>
          <p:nvPr/>
        </p:nvSpPr>
        <p:spPr>
          <a:xfrm>
            <a:off x="4331240" y="280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06_2#1e8cc1ec4.choices?vaa=1&amp;vcp=1&amp;vis=1&amp;pid=18c84776a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.洞庭湖湖区退耕还湖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.内蒙古高原退耕还林、还草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C.华北地区大规模开采地下水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.保护三江源地区的生态环境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89d7bda?sp=1&amp;vcp=1&amp;pid=fc5ab2eca&amp;color=0,0,0&amp;vtp=1&amp;vaab=1&amp;bt=1&amp;bbb=1"/>
          <p:cNvSpPr/>
          <p:nvPr/>
        </p:nvSpPr>
        <p:spPr>
          <a:xfrm>
            <a:off x="539496" y="392475"/>
            <a:ext cx="11109960" cy="57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08_1#0f71e0f5f?sp=1&amp;vaa=1&amp;vcp=1&amp;vis=1&amp;pid=0d89d7bda&amp;color=0,0,0&amp;vtp=1&amp;vaab=1&amp;bbb=1"/>
          <p:cNvSpPr/>
          <p:nvPr/>
        </p:nvSpPr>
        <p:spPr>
          <a:xfrm>
            <a:off x="539496" y="1008297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我国主要河流径流量分布示意图和荆江河段示意图。</a:t>
            </a:r>
            <a:endParaRPr lang="en-US" altLang="zh-CN" sz="2800" dirty="0"/>
          </a:p>
        </p:txBody>
      </p:sp>
      <p:pic>
        <p:nvPicPr>
          <p:cNvPr id="4" name="QO_7_BD.108_2#0f71e0f5f?htil=13&amp;vaa=1&amp;vcp=1&amp;vis=1&amp;pid=0d89d7bd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7286" y="2272455"/>
            <a:ext cx="5422392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08_3#0f71e0f5f?htil=13&amp;vaa=1&amp;vcp=1&amp;vis=1&amp;pid=0d89d7bda&amp;color=0,0,0&amp;vtp=1&amp;vaab=1&amp;bbb=1&amp;hb=1"/>
          <p:cNvSpPr/>
          <p:nvPr/>
        </p:nvSpPr>
        <p:spPr>
          <a:xfrm>
            <a:off x="539496" y="2207875"/>
            <a:ext cx="5559552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我国季风区夏秋季节降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水丰沛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，水资源较丰富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；冬春季节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降水较少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，水资源相对不足。</a:t>
            </a:r>
            <a:endParaRPr lang="en-US" altLang="zh-CN" sz="2800" dirty="0"/>
          </a:p>
        </p:txBody>
      </p:sp>
      <p:sp>
        <p:nvSpPr>
          <p:cNvPr id="6" name="QB_8_BD.109_1#f78257c87?htil=13&amp;vaa=1&amp;vcp=1&amp;vis=1&amp;pid=0f71e0f5f&amp;color=0,0,0&amp;vtp=1&amp;vaab=1&amp;bbb=1&amp;hb=1"/>
          <p:cNvSpPr/>
          <p:nvPr/>
        </p:nvSpPr>
        <p:spPr>
          <a:xfrm>
            <a:off x="539496" y="4011275"/>
            <a:ext cx="5559552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）图中反映出我国水资源空间分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布不均。南北方向上的分布特点是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为解决这一问题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国正在实施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10_1#f78257c87.blank?vaa=1&amp;vcp=1&amp;vis=1&amp;pid=0f71e0f5f&amp;color=0,0,0&amp;vpa=39&amp;vtp=1&amp;vaab=1&amp;bbb=1"/>
          <p:cNvSpPr/>
          <p:nvPr/>
        </p:nvSpPr>
        <p:spPr>
          <a:xfrm>
            <a:off x="549815" y="5204567"/>
            <a:ext cx="1681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南丰北缺</a:t>
            </a:r>
            <a:endParaRPr lang="en-US" altLang="zh-CN" sz="2800" dirty="0"/>
          </a:p>
        </p:txBody>
      </p:sp>
      <p:sp>
        <p:nvSpPr>
          <p:cNvPr id="8" name="QB_8_AN.111_1#f78257c87.blank?vaa=1&amp;vcp=1&amp;vis=1&amp;pid=0f71e0f5f&amp;color=0,0,0&amp;vpa=40&amp;vtp=1&amp;vaab=1&amp;bbb=1"/>
          <p:cNvSpPr/>
          <p:nvPr/>
        </p:nvSpPr>
        <p:spPr>
          <a:xfrm>
            <a:off x="2327814" y="5792069"/>
            <a:ext cx="1681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c100a2ae2?colgroup=13,15&amp;vcp=1&amp;pid=49aee840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145488"/>
              </p:ext>
            </p:extLst>
          </p:nvPr>
        </p:nvGraphicFramePr>
        <p:xfrm>
          <a:off x="539496" y="1110406"/>
          <a:ext cx="11091672" cy="504774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3.举例说明土地资源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源与人们生产生活的关系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保护土地资源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资源的重要意义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4.结合实例,说出我国跨流域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调水的必要性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8100"/>
                        </a:lnSpc>
                      </a:pPr>
                      <a:r>
                        <a:rPr lang="en-US" altLang="zh-CN" sz="15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c100a2ae2.table_image?tii=2&amp;vcp=1&amp;pid=49aee840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336210"/>
            <a:ext cx="5541264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c100a2ae2?colgroup=13,15&amp;vcp=1&amp;pid=49aee840a&amp;color=0,0,0&amp;mp=1&amp;vtp=1&amp;vaab=1&amp;bt=1&amp;bbb=1">
            <a:extLst>
              <a:ext uri="{FF2B5EF4-FFF2-40B4-BE49-F238E27FC236}">
                <a16:creationId xmlns:a16="http://schemas.microsoft.com/office/drawing/2014/main" id="{EA5E7C2A-BA41-FFB6-8E10-A66620B0405D}"/>
              </a:ext>
            </a:extLst>
          </p:cNvPr>
          <p:cNvSpPr txBox="1"/>
          <p:nvPr/>
        </p:nvSpPr>
        <p:spPr>
          <a:xfrm>
            <a:off x="10913023" y="402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2_1#95b99cc5e?htil=14&amp;vaa=1&amp;vcp=1&amp;vis=1&amp;pid=0f71e0f5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8801" y="1171322"/>
            <a:ext cx="5422392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12_2#95b99cc5e?htil=14&amp;vaa=1&amp;vcp=1&amp;vis=1&amp;pid=0f71e0f5f&amp;color=0,0,0&amp;vtp=1&amp;vaab=1&amp;bt=1&amp;bbb=1&amp;hb=1&amp;hs=1"/>
          <p:cNvSpPr/>
          <p:nvPr/>
        </p:nvSpPr>
        <p:spPr>
          <a:xfrm>
            <a:off x="539496" y="122859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（2）结合材料二分析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，我国水资源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时间分配的特点是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有效解决这一问题的工程措施是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AN.1_1#95b99cc5e.blank?vaa=1&amp;vcp=1&amp;vis=1&amp;pid=0f71e0f5f&amp;color=0,0,0&amp;vpa=41&amp;vtp=1&amp;vaab=1&amp;bbb=1"/>
          <p:cNvSpPr/>
          <p:nvPr/>
        </p:nvSpPr>
        <p:spPr>
          <a:xfrm>
            <a:off x="3305715" y="1958848"/>
            <a:ext cx="2747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夏秋多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，冬春少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8_AN.2_1#95b99cc5e.blank?vaa=1&amp;vcp=1&amp;vis=1&amp;pid=0f71e0f5f&amp;color=0,0,0&amp;vpa=42&amp;vtp=1&amp;vaab=1&amp;bbb=1"/>
          <p:cNvSpPr/>
          <p:nvPr/>
        </p:nvSpPr>
        <p:spPr>
          <a:xfrm>
            <a:off x="549815" y="312026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兴建水库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8_BD.115_1#095082d2b?htil=14&amp;vaa=1&amp;vcp=1&amp;vis=1&amp;pid=0f71e0f5f&amp;color=0,0,0&amp;vtp=1&amp;vaab=1&amp;bbb=1&amp;hb=1&amp;hs=1"/>
          <p:cNvSpPr/>
          <p:nvPr/>
        </p:nvSpPr>
        <p:spPr>
          <a:xfrm>
            <a:off x="539496" y="3770884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（3）长江的荆江河段河道弯曲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，容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16_1#095082d2b.blank?vaa=1&amp;vcp=1&amp;vis=1&amp;pid=0f71e0f5f&amp;color=0,0,0&amp;vpa=43&amp;vtp=1&amp;vaab=1&amp;bbb=1"/>
          <p:cNvSpPr/>
          <p:nvPr/>
        </p:nvSpPr>
        <p:spPr>
          <a:xfrm>
            <a:off x="8373014" y="4502785"/>
            <a:ext cx="2747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建立荆江蓄洪区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117_1#095082d2b.blank?vaa=1&amp;vcp=1&amp;vis=1&amp;pid=0f71e0f5f&amp;color=0,0,0&amp;vpa=44&amp;vtp=1&amp;vaab=1&amp;bbb=1"/>
          <p:cNvSpPr/>
          <p:nvPr/>
        </p:nvSpPr>
        <p:spPr>
          <a:xfrm>
            <a:off x="549815" y="500526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加高加固堤防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BD.115_1#095082d2b?htil=14&amp;vaa=1&amp;vcp=1&amp;vis=1&amp;pid=0f71e0f5f&amp;color=0,0,0&amp;vtp=1&amp;vaab=1&amp;bbb=1&amp;hb=1&amp;hs=1">
            <a:extLst>
              <a:ext uri="{FF2B5EF4-FFF2-40B4-BE49-F238E27FC236}">
                <a16:creationId xmlns:a16="http://schemas.microsoft.com/office/drawing/2014/main" id="{E8555BC6-11C3-2018-C468-29FCF66D4FDA}"/>
              </a:ext>
            </a:extLst>
          </p:cNvPr>
          <p:cNvSpPr/>
          <p:nvPr/>
        </p:nvSpPr>
        <p:spPr>
          <a:xfrm>
            <a:off x="539496" y="440899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易发生洪涝灾害。荆江河段示意图中有裁弯取直、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等工程治理措施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8_1#dc3ebbd98?sp=1&amp;vaa=1&amp;vcp=1&amp;vis=1&amp;pid=0d89d7bda&amp;color=0,0,0&amp;vtp=1&amp;vaab=1&amp;bt=1&amp;bbb=1&amp;hb=1"/>
          <p:cNvSpPr/>
          <p:nvPr/>
        </p:nvSpPr>
        <p:spPr>
          <a:xfrm>
            <a:off x="539496" y="554400"/>
            <a:ext cx="11109960" cy="2623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习近平总书记曾指出，我国基本水情一直是夏汛冬枯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、北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缺南丰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，水资源时空分布极不均衡。他强调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，南水北调工程事关战略全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、事关长远发展、事关人民福祉，应重视节水治污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，坚持先节水后调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、先治污后通水、先环保后用水。</a:t>
            </a:r>
            <a:endParaRPr lang="en-US" altLang="zh-CN" sz="2800" dirty="0"/>
          </a:p>
        </p:txBody>
      </p:sp>
      <p:sp>
        <p:nvSpPr>
          <p:cNvPr id="3" name="QO_7_BD.118_2#dc3ebbd98?vaa=1&amp;vcp=1&amp;vis=1&amp;pid=0d89d7bda&amp;color=0,0,0&amp;vtp=1&amp;vaab=1&amp;bbb=1"/>
          <p:cNvSpPr/>
          <p:nvPr/>
        </p:nvSpPr>
        <p:spPr>
          <a:xfrm>
            <a:off x="539496" y="322368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我国水资源、人口、耕地比重示意图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118_3#dc3ebbd98?vaa=1&amp;vcp=1&amp;vis=1&amp;pid=0d89d7b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2152" y="3830619"/>
            <a:ext cx="5193792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8_4#dc3ebbd98?vaa=1&amp;vcp=1&amp;vis=1&amp;pid=0d89d7bda&amp;color=0,0,0&amp;vtp=1&amp;vaab=1&amp;bt=1&amp;bbb=1"/>
          <p:cNvSpPr/>
          <p:nvPr/>
        </p:nvSpPr>
        <p:spPr>
          <a:xfrm>
            <a:off x="539496" y="7444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南水北调工程示意图。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7_BD.118_5#dc3ebbd98?vaa=1&amp;vcp=1&amp;vis=1&amp;pid=0d89d7b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1426051"/>
            <a:ext cx="4910328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19_1#1dcb437b7?vaa=1&amp;vcp=1&amp;vis=1&amp;pid=dc3ebbd98&amp;color=0,0,0&amp;vtp=1&amp;vaab=1&amp;bbb=1"/>
          <p:cNvSpPr/>
          <p:nvPr/>
        </p:nvSpPr>
        <p:spPr>
          <a:xfrm>
            <a:off x="539496" y="48931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（1）南水北调反映出我国水资源具有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上分布不均的特点。</a:t>
            </a:r>
          </a:p>
        </p:txBody>
      </p:sp>
      <p:sp>
        <p:nvSpPr>
          <p:cNvPr id="5" name="QB_8_AN.1_1#1dcb437b7.blank?vaa=1&amp;vcp=1&amp;vis=1&amp;pid=dc3ebbd98&amp;color=0,0,0&amp;vpa=45&amp;vtp=1&amp;vaab=1&amp;bbb=1"/>
          <p:cNvSpPr/>
          <p:nvPr/>
        </p:nvSpPr>
        <p:spPr>
          <a:xfrm>
            <a:off x="6417214" y="497874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空间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35EAB-CCF9-A027-E6B7-9A2944285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19_1#1dcb437b7?vaa=1&amp;vcp=1&amp;vis=1&amp;pid=dc3ebbd98&amp;color=0,0,0&amp;vtp=1&amp;vaab=1&amp;bbb=1">
            <a:extLst>
              <a:ext uri="{FF2B5EF4-FFF2-40B4-BE49-F238E27FC236}">
                <a16:creationId xmlns:a16="http://schemas.microsoft.com/office/drawing/2014/main" id="{6C85FA7C-AF19-94C3-4CB4-1C13D1044662}"/>
              </a:ext>
            </a:extLst>
          </p:cNvPr>
          <p:cNvSpPr/>
          <p:nvPr/>
        </p:nvSpPr>
        <p:spPr>
          <a:xfrm>
            <a:off x="539496" y="50741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（2）结合材料二分析，我国缺水最严重的地区是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22_1#1dcb437b7.blank?vaa=1&amp;vcp=1&amp;vis=1&amp;pid=dc3ebbd98&amp;color=0,0,0&amp;vpa=46&amp;vtp=1&amp;vaab=1&amp;bbb=1">
            <a:extLst>
              <a:ext uri="{FF2B5EF4-FFF2-40B4-BE49-F238E27FC236}">
                <a16:creationId xmlns:a16="http://schemas.microsoft.com/office/drawing/2014/main" id="{BBA5A80A-036A-63A2-57A9-D3ACB56876C2}"/>
              </a:ext>
            </a:extLst>
          </p:cNvPr>
          <p:cNvSpPr/>
          <p:nvPr/>
        </p:nvSpPr>
        <p:spPr>
          <a:xfrm>
            <a:off x="8195214" y="507412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O_7_BD.118_3#dc3ebbd98?vaa=1&amp;vcp=1&amp;vis=1&amp;pid=0d89d7bda&amp;color=0,0,0&amp;tib=255,255,255&amp;vtp=1&amp;vaab=1" descr="preencoded.png">
            <a:extLst>
              <a:ext uri="{FF2B5EF4-FFF2-40B4-BE49-F238E27FC236}">
                <a16:creationId xmlns:a16="http://schemas.microsoft.com/office/drawing/2014/main" id="{0FB88785-9A6A-D41C-E8D3-5D4A58592B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4443" y="887317"/>
            <a:ext cx="7320066" cy="360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1250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23_1#754f2f11c?vaa=1&amp;vcp=1&amp;vis=1&amp;pid=dc3ebbd98&amp;color=0,0,0&amp;vtp=1&amp;vaab=1&amp;bbb=1&amp;hb=1">
            <a:extLst>
              <a:ext uri="{FF2B5EF4-FFF2-40B4-BE49-F238E27FC236}">
                <a16:creationId xmlns:a16="http://schemas.microsoft.com/office/drawing/2014/main" id="{4335FFD8-E8D0-FECF-69D7-5A81825A65CD}"/>
              </a:ext>
            </a:extLst>
          </p:cNvPr>
          <p:cNvSpPr/>
          <p:nvPr/>
        </p:nvSpPr>
        <p:spPr>
          <a:xfrm>
            <a:off x="539496" y="417229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（3）材料三中，南水北调东线、中线、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西线三条调水线路相比较，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线施工难度最大。南水北调主要是将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流域的水调往西北地区和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8_AN.124_1#754f2f11c.blank?vaa=1&amp;vcp=1&amp;vis=1&amp;pid=dc3ebbd98&amp;color=0,0,0&amp;vpa=47&amp;vtp=1&amp;vaab=1">
            <a:extLst>
              <a:ext uri="{FF2B5EF4-FFF2-40B4-BE49-F238E27FC236}">
                <a16:creationId xmlns:a16="http://schemas.microsoft.com/office/drawing/2014/main" id="{B4F81326-3817-6DED-F9E4-B6DEA97D223D}"/>
              </a:ext>
            </a:extLst>
          </p:cNvPr>
          <p:cNvSpPr/>
          <p:nvPr/>
        </p:nvSpPr>
        <p:spPr>
          <a:xfrm>
            <a:off x="10951114" y="4262805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8_AN.125_1#754f2f11c.blank?vaa=1&amp;vcp=1&amp;vis=1&amp;pid=dc3ebbd98&amp;color=0,0,0&amp;vpa=48&amp;vtp=1&amp;vaab=1&amp;bbb=1">
            <a:extLst>
              <a:ext uri="{FF2B5EF4-FFF2-40B4-BE49-F238E27FC236}">
                <a16:creationId xmlns:a16="http://schemas.microsoft.com/office/drawing/2014/main" id="{CDD0955F-62D4-BF7F-F4F9-5644422008BE}"/>
              </a:ext>
            </a:extLst>
          </p:cNvPr>
          <p:cNvSpPr/>
          <p:nvPr/>
        </p:nvSpPr>
        <p:spPr>
          <a:xfrm>
            <a:off x="6239415" y="490821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7_BD.118_5#dc3ebbd98?vaa=1&amp;vcp=1&amp;vis=1&amp;pid=0d89d7bda&amp;color=0,0,0&amp;tib=255,255,255&amp;vtp=1&amp;vaab=1" descr="preencoded.png">
            <a:extLst>
              <a:ext uri="{FF2B5EF4-FFF2-40B4-BE49-F238E27FC236}">
                <a16:creationId xmlns:a16="http://schemas.microsoft.com/office/drawing/2014/main" id="{54C1BB0E-27C3-E2BD-711C-0381A9BD4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663839"/>
            <a:ext cx="4910328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6412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26_1#0bef5da5b?vaa=1&amp;vcp=1&amp;vis=1&amp;pid=dc3ebbd98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（4）联系我国城市、人口、工业分布等相关知识，分析比较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：南水北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调由东线和中线分别调往北京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、天津等地的水资源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，受污染较小的是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线调来的水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0bef5da5b.blank?vaa=1&amp;vcp=1&amp;vis=1&amp;pid=dc3ebbd98&amp;color=0,0,0&amp;vpa=49&amp;vtp=1&amp;vaab=1"/>
          <p:cNvSpPr/>
          <p:nvPr/>
        </p:nvSpPr>
        <p:spPr>
          <a:xfrm>
            <a:off x="549815" y="179836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endParaRPr lang="en-US" altLang="zh-CN" sz="2800" dirty="0"/>
          </a:p>
        </p:txBody>
      </p:sp>
      <p:sp>
        <p:nvSpPr>
          <p:cNvPr id="4" name="QC_8_BD.128_1#c9c59288f?sp=1&amp;vaa=1&amp;vcp=1&amp;vis=1&amp;pid=dc3ebbd98&amp;color=0,0,0&amp;vtp=1&amp;vaab=1&amp;bbb=1"/>
          <p:cNvSpPr/>
          <p:nvPr/>
        </p:nvSpPr>
        <p:spPr>
          <a:xfrm>
            <a:off x="539496" y="2448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（5）下列关于南水北调工程的说法，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9_1#c9c59288f.bracket?vaa=1&amp;vcp=1&amp;vis=1&amp;pid=dc3ebbd98&amp;color=0,0,0&amp;vpa=50&amp;vtp=1&amp;vaab=1"/>
          <p:cNvSpPr/>
          <p:nvPr/>
        </p:nvSpPr>
        <p:spPr>
          <a:xfrm>
            <a:off x="8106314" y="243565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128_2#c9c59288f?vaa=1&amp;vcp=1&amp;vis=1&amp;pid=dc3ebbd98&amp;color=0,0,0&amp;vtp=1&amp;vaab=1&amp;bbb=1"/>
          <p:cNvSpPr/>
          <p:nvPr/>
        </p:nvSpPr>
        <p:spPr>
          <a:xfrm>
            <a:off x="539496" y="308709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①缓解了北方地区水资源紧张的状况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促进了北方地区经济的可持续发展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改善了北方地区的生态环境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从根本上解决了北方地区的缺水问题</a:t>
            </a:r>
            <a:endParaRPr lang="en-US" altLang="zh-CN" sz="2800" dirty="0"/>
          </a:p>
        </p:txBody>
      </p:sp>
      <p:sp>
        <p:nvSpPr>
          <p:cNvPr id="7" name="QC_8_BD.128_3#c9c59288f.choices?vaa=1&amp;vcp=1&amp;vis=1&amp;pid=dc3ebbd98&amp;color=0,0,0&amp;vtp=1&amp;vaab=1&amp;bbb=1"/>
          <p:cNvSpPr/>
          <p:nvPr/>
        </p:nvSpPr>
        <p:spPr>
          <a:xfrm>
            <a:off x="539496" y="5623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5feeab7?vcp=1&amp;pid=8c187b23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26770b2a8?sp=1&amp;vcp=1&amp;pid=9e5feeab7&amp;color=0,0,0&amp;vtp=1&amp;vaab=1&amp;bbb=1"/>
          <p:cNvSpPr/>
          <p:nvPr/>
        </p:nvSpPr>
        <p:spPr>
          <a:xfrm>
            <a:off x="539496" y="124745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130_1#2ca5cab8d?vaa=1&amp;vcp=1&amp;vis=1&amp;pid=26770b2a8&amp;color=0,0,0&amp;vtp=1&amp;vaab=1&amp;bbb=1&amp;hb=1"/>
          <p:cNvSpPr/>
          <p:nvPr/>
        </p:nvSpPr>
        <p:spPr>
          <a:xfrm>
            <a:off x="539496" y="18953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小明同学查阅“中国自然资源”的相关网站后得出的结论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31_1#2ca5cab8d.bracket?vaa=1&amp;vcp=1&amp;vis=1&amp;pid=26770b2a8&amp;color=0,0,0&amp;vpa=51&amp;vtp=1&amp;vaab=1"/>
          <p:cNvSpPr/>
          <p:nvPr/>
        </p:nvSpPr>
        <p:spPr>
          <a:xfrm>
            <a:off x="816515" y="25297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30_2#2ca5cab8d.choices?vaa=1&amp;vcp=1&amp;vis=1&amp;pid=26770b2a8&amp;color=0,0,0&amp;vtp=1&amp;vaab=1&amp;bbb=1&amp;hb=1"/>
          <p:cNvSpPr/>
          <p:nvPr/>
        </p:nvSpPr>
        <p:spPr>
          <a:xfrm>
            <a:off x="539496" y="31761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A.我国土地资源总量大，人均占有量少，后备耕地资源充足，可以在山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区大面积发展种植业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B.我国油气资源丰富，主要分布在东北地区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C.我国水资源地区分布不均衡，为改善这种状况，可以实施调水工程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D.我国北方耕地多，人口密度大，水资源丰富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2_1#eab9be798?vaa=1&amp;vcp=1&amp;vis=1&amp;pid=26770b2a8&amp;color=0,0,0&amp;vtp=1&amp;vaab=1&amp;bt=1&amp;bbb=1"/>
          <p:cNvSpPr/>
          <p:nvPr/>
        </p:nvSpPr>
        <p:spPr>
          <a:xfrm>
            <a:off x="434721" y="5345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读我国三个省级行政区域的土地利用类型结构图，完成16～17题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7_BD.132_2#eab9be798?vaa=1&amp;vcp=1&amp;vis=1&amp;pid=26770b2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7315" y="1375282"/>
            <a:ext cx="8214014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33_2#fb2e07995?htil=15&amp;vaa=1&amp;vcp=1&amp;vis=1&amp;pid=eab9be798&amp;color=0,0,0&amp;vtp=1&amp;vaab=1&amp;bt=1&amp;bbb=1&amp;hb=1">
            <a:extLst>
              <a:ext uri="{FF2B5EF4-FFF2-40B4-BE49-F238E27FC236}">
                <a16:creationId xmlns:a16="http://schemas.microsoft.com/office/drawing/2014/main" id="{22FC2892-B096-0955-6315-EAF829E06A0B}"/>
              </a:ext>
            </a:extLst>
          </p:cNvPr>
          <p:cNvSpPr/>
          <p:nvPr/>
        </p:nvSpPr>
        <p:spPr>
          <a:xfrm>
            <a:off x="768096" y="4204335"/>
            <a:ext cx="5559552" cy="716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省级行政区域甲和土地利用类型Ⅰ、Ⅱ分别是(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3_3#fb2e07995.choices?htil=15&amp;vaa=1&amp;vcp=1&amp;vis=1&amp;pid=eab9be798&amp;color=0,0,0&amp;vtp=1&amp;vaab=1&amp;bbb=1">
            <a:extLst>
              <a:ext uri="{FF2B5EF4-FFF2-40B4-BE49-F238E27FC236}">
                <a16:creationId xmlns:a16="http://schemas.microsoft.com/office/drawing/2014/main" id="{BAA86DF3-87DE-FD87-3DBC-9C920F1ABDF0}"/>
              </a:ext>
            </a:extLst>
          </p:cNvPr>
          <p:cNvSpPr/>
          <p:nvPr/>
        </p:nvSpPr>
        <p:spPr>
          <a:xfrm>
            <a:off x="768095" y="4920615"/>
            <a:ext cx="10709529" cy="1500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耕地、草地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耕地、居民点及工矿用地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交通运输用地、草地</a:t>
            </a:r>
            <a:r>
              <a:rPr lang="en-US" altLang="zh-CN" sz="2800" dirty="0"/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草地、居民点及工矿用地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fb2e07995?vaa=1&amp;vcp=1&amp;vis=1&amp;pid=eab9be798&amp;color=0,0,0&amp;vtp=1&amp;vaab=1&amp;bbb=1&amp;hb=1&amp;htil=1&amp;hs=1">
            <a:extLst>
              <a:ext uri="{FF2B5EF4-FFF2-40B4-BE49-F238E27FC236}">
                <a16:creationId xmlns:a16="http://schemas.microsoft.com/office/drawing/2014/main" id="{4D579328-986B-7517-4EAE-B4400078C91A}"/>
              </a:ext>
            </a:extLst>
          </p:cNvPr>
          <p:cNvSpPr/>
          <p:nvPr/>
        </p:nvSpPr>
        <p:spPr>
          <a:xfrm>
            <a:off x="539995" y="548036"/>
            <a:ext cx="10976229" cy="2509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提示：根据内蒙古和贵州（黔）的土地利用类型构成可以判断，Ⅰ为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耕地，Ⅱ为草地。省级行政区域甲耕地很少，草地较多，其他及未利用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地（如沙漠、戈壁等）最多，结合选项可以判断，省级行政区域甲为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endParaRPr lang="en-US" altLang="zh-CN" sz="2800" spc="-50" dirty="0"/>
          </a:p>
        </p:txBody>
      </p:sp>
      <p:sp>
        <p:nvSpPr>
          <p:cNvPr id="3" name="QC_8_AN.2_1#fb2e07995?vaa=1&amp;vcp=1&amp;vis=1&amp;pid=eab9be798&amp;color=0,0,0&amp;vtp=1&amp;vaab=1&amp;bbb=1&amp;htil=1&amp;hs=1">
            <a:extLst>
              <a:ext uri="{FF2B5EF4-FFF2-40B4-BE49-F238E27FC236}">
                <a16:creationId xmlns:a16="http://schemas.microsoft.com/office/drawing/2014/main" id="{E8526DE2-1EA7-1704-FF0B-C769A0322846}"/>
              </a:ext>
            </a:extLst>
          </p:cNvPr>
          <p:cNvSpPr/>
          <p:nvPr/>
        </p:nvSpPr>
        <p:spPr>
          <a:xfrm>
            <a:off x="539993" y="5648039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M_7_BD.133_1#fb2e07995?htil=15&amp;vaa=1&amp;vcp=1&amp;vis=1&amp;pid=eab9be798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F03EF15C-F1D9-9BC0-6C45-91369B0E88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9849" y="2728725"/>
            <a:ext cx="8292301" cy="269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4818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7_1#b438d6151?vaa=1&amp;vcp=1&amp;vis=1&amp;pid=eab9be798&amp;color=0,0,0&amp;vtp=1&amp;vaab=1&amp;bbb=1&amp;htil=1">
            <a:extLst>
              <a:ext uri="{FF2B5EF4-FFF2-40B4-BE49-F238E27FC236}">
                <a16:creationId xmlns:a16="http://schemas.microsoft.com/office/drawing/2014/main" id="{54CD0E7B-30B4-2521-7010-0BE2E3B858B6}"/>
              </a:ext>
            </a:extLst>
          </p:cNvPr>
          <p:cNvSpPr/>
          <p:nvPr/>
        </p:nvSpPr>
        <p:spPr>
          <a:xfrm>
            <a:off x="539995" y="184184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内蒙古(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37_2#b438d6151.choices?vaa=1&amp;vcp=1&amp;vis=1&amp;pid=eab9be798&amp;color=0,0,0&amp;vtp=1&amp;vaab=1&amp;bbb=1&amp;htil=1&amp;hb=1">
            <a:extLst>
              <a:ext uri="{FF2B5EF4-FFF2-40B4-BE49-F238E27FC236}">
                <a16:creationId xmlns:a16="http://schemas.microsoft.com/office/drawing/2014/main" id="{FBC7C83E-906B-3A2F-4121-B372E5A1EB52}"/>
              </a:ext>
            </a:extLst>
          </p:cNvPr>
          <p:cNvSpPr/>
          <p:nvPr/>
        </p:nvSpPr>
        <p:spPr>
          <a:xfrm>
            <a:off x="539995" y="2477493"/>
            <a:ext cx="11112011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A.水域面积大，水能资源丰富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.受降水影响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，森林覆盖率东部大于西部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.地势平坦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，适宜大幅提高城市建设用地比例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.其他及未利用地面积比黔少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，后备土地资源不足</a:t>
            </a:r>
            <a:endParaRPr lang="en-US" altLang="zh-CN" sz="2800" dirty="0"/>
          </a:p>
        </p:txBody>
      </p:sp>
      <p:sp>
        <p:nvSpPr>
          <p:cNvPr id="4" name="QC_8_AN.138_1#b438d6151.bracket?vaa=1&amp;vcp=1&amp;vis=1&amp;pid=eab9be798&amp;color=0,0,0&amp;vpa=53&amp;vtp=1&amp;vaab=1">
            <a:extLst>
              <a:ext uri="{FF2B5EF4-FFF2-40B4-BE49-F238E27FC236}">
                <a16:creationId xmlns:a16="http://schemas.microsoft.com/office/drawing/2014/main" id="{28418380-5706-32D7-277F-BE6F53BB435B}"/>
              </a:ext>
            </a:extLst>
          </p:cNvPr>
          <p:cNvSpPr/>
          <p:nvPr/>
        </p:nvSpPr>
        <p:spPr>
          <a:xfrm>
            <a:off x="2328313" y="18285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721695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741b93ea.fixed?vcp=1&amp;pid=65f8006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中国的自然资源</a:t>
            </a:r>
            <a:endParaRPr lang="en-US" altLang="zh-CN" sz="4000" dirty="0"/>
          </a:p>
        </p:txBody>
      </p:sp>
      <p:sp>
        <p:nvSpPr>
          <p:cNvPr id="3" name="C_4_BD#e741b93ea.fixed?vcp=1&amp;pid=65f8006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9_1#08dc5d451?vaa=1&amp;vcp=1&amp;vis=1&amp;pid=26770b2a8&amp;color=0,0,0&amp;vtp=1&amp;vaab=1&amp;bt=1&amp;bbb=1&amp;hb=1"/>
          <p:cNvSpPr/>
          <p:nvPr/>
        </p:nvSpPr>
        <p:spPr>
          <a:xfrm>
            <a:off x="539496" y="9174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（2023·内蒙古赤峰·中考）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据2023年5月14日相关报道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，南水北调东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、中线一期工程目前累计向北方调水超过620亿立方米。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水利部表示，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一定确保工程安全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、水质安全，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同时坚持把节水作为受水区的根本出路，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支持发展节水产业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。据此完成18～19题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8_BD.140_1#49828a857?vaa=1&amp;vcp=1&amp;vis=1&amp;pid=08dc5d451&amp;color=0,0,0&amp;vtp=1&amp;vaab=1&amp;bbb=1"/>
          <p:cNvSpPr/>
          <p:nvPr/>
        </p:nvSpPr>
        <p:spPr>
          <a:xfrm>
            <a:off x="539496" y="3459734"/>
            <a:ext cx="11520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在南水北调的过程中，确保东线、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中线水质安全的首要任务是(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42_1#49828a857.bracket?vaa=1&amp;vcp=1&amp;vis=1&amp;pid=08dc5d451&amp;color=0,0,0&amp;vpa=54&amp;vtp=1&amp;vaab=1"/>
          <p:cNvSpPr/>
          <p:nvPr/>
        </p:nvSpPr>
        <p:spPr>
          <a:xfrm>
            <a:off x="10862214" y="34463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40_2#49828a857.choices?vaa=1&amp;vcp=1&amp;vis=1&amp;pid=08dc5d451&amp;color=0,0,0&amp;vtp=1&amp;vaab=1&amp;bbb=1"/>
          <p:cNvSpPr/>
          <p:nvPr/>
        </p:nvSpPr>
        <p:spPr>
          <a:xfrm>
            <a:off x="539496" y="40686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.防治污染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B.加固堤坝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C.修建水库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.清理泥沙</a:t>
            </a:r>
            <a:endParaRPr lang="en-US" altLang="zh-CN" sz="2800" dirty="0"/>
          </a:p>
        </p:txBody>
      </p:sp>
      <p:sp>
        <p:nvSpPr>
          <p:cNvPr id="6" name="QC_8_AS.1_1#49828a857?vaa=1&amp;vcp=1&amp;vis=1&amp;pid=08dc5d451&amp;color=0,0,0&amp;vtp=1&amp;vaab=1&amp;bbb=1&amp;hb=1"/>
          <p:cNvSpPr/>
          <p:nvPr/>
        </p:nvSpPr>
        <p:spPr>
          <a:xfrm>
            <a:off x="539496" y="47068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（提示：南水北调东线、中线所经地区工农业发达，人口众多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治污染是南水北调过程中确保东线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、中线水质安全的首要任务）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4_1#a1e7a9a53?sp=1&amp;vaa=1&amp;vcp=1&amp;vis=1&amp;pid=08dc5d451&amp;color=0,0,0&amp;vtp=1&amp;vaab=1&amp;bt=1&amp;bbb=1&amp;hb=1"/>
          <p:cNvSpPr/>
          <p:nvPr/>
        </p:nvSpPr>
        <p:spPr>
          <a:xfrm>
            <a:off x="539496" y="18680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南水北调工程坚持把节水作为受水区的根本出路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，支持发展节水产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下列属于农业节水措施的有(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45_1#a1e7a9a53.bracket?vaa=1&amp;vcp=1&amp;vis=1&amp;pid=08dc5d451&amp;color=0,0,0&amp;vpa=55&amp;vtp=1&amp;vaab=1"/>
          <p:cNvSpPr/>
          <p:nvPr/>
        </p:nvSpPr>
        <p:spPr>
          <a:xfrm>
            <a:off x="5794915" y="25023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44_2#a1e7a9a53?vaa=1&amp;vcp=1&amp;vis=1&amp;pid=08dc5d451&amp;color=0,0,0&amp;vtp=1&amp;vaab=1&amp;bbb=1"/>
          <p:cNvSpPr/>
          <p:nvPr/>
        </p:nvSpPr>
        <p:spPr>
          <a:xfrm>
            <a:off x="539496" y="31510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4851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①推广滴灌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、喷灌技术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②种植耐旱作物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4851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大量施用农药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、化肥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④做好灌溉渠道防渗工程</a:t>
            </a:r>
            <a:endParaRPr lang="en-US" altLang="zh-CN" sz="2800" dirty="0"/>
          </a:p>
        </p:txBody>
      </p:sp>
      <p:sp>
        <p:nvSpPr>
          <p:cNvPr id="5" name="QC_8_BD.144_3#a1e7a9a53.choices?vaa=1&amp;vcp=1&amp;vis=1&amp;pid=08dc5d451&amp;color=0,0,0&amp;vtp=1&amp;vaab=1&amp;bbb=1"/>
          <p:cNvSpPr/>
          <p:nvPr/>
        </p:nvSpPr>
        <p:spPr>
          <a:xfrm>
            <a:off x="539496" y="43988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4478500?sp=1&amp;vcp=1&amp;pid=9e5feeab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46_1#62c14faa6?sp=1&amp;vaa=1&amp;vcp=1&amp;vis=1&amp;pid=d64478500&amp;color=0,0,0&amp;vtp=1&amp;vaab=1&amp;bbb=1"/>
          <p:cNvSpPr/>
          <p:nvPr/>
        </p:nvSpPr>
        <p:spPr>
          <a:xfrm>
            <a:off x="539496" y="12156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读下面三幅图，完成下列各题。</a:t>
            </a:r>
            <a:endParaRPr lang="en-US" altLang="zh-CN" sz="2800" dirty="0"/>
          </a:p>
        </p:txBody>
      </p:sp>
      <p:pic>
        <p:nvPicPr>
          <p:cNvPr id="4" name="QO_7_BD.146_3#62c14faa6?htil=1&amp;vaa=1&amp;vcp=1&amp;vis=1&amp;pid=d644785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1904156"/>
            <a:ext cx="5705856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46_4#62c14faa6?htil=1&amp;vaa=1&amp;vcp=1&amp;vis=1&amp;pid=d6447850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1232" y="1913300"/>
            <a:ext cx="2990088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47_1#0f796df0e?vaa=1&amp;vcp=1&amp;vis=1&amp;pid=62c14faa6&amp;color=0,0,0&amp;vtp=1&amp;vaab=1&amp;bbb=1"/>
          <p:cNvSpPr/>
          <p:nvPr/>
        </p:nvSpPr>
        <p:spPr>
          <a:xfrm>
            <a:off x="539496" y="57268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）水资源属于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填“可再生”或“非可再生”）资源。</a:t>
            </a:r>
            <a:endParaRPr lang="en-US" altLang="zh-CN" sz="2800" dirty="0"/>
          </a:p>
        </p:txBody>
      </p:sp>
      <p:sp>
        <p:nvSpPr>
          <p:cNvPr id="7" name="QB_8_AN.148_1#0f796df0e.blank?vaa=1&amp;vcp=1&amp;vis=1&amp;pid=62c14faa6&amp;color=0,0,0&amp;vpa=56&amp;vtp=1&amp;vaab=1&amp;bbb=1"/>
          <p:cNvSpPr/>
          <p:nvPr/>
        </p:nvSpPr>
        <p:spPr>
          <a:xfrm>
            <a:off x="3216815" y="567542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可再生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9_1#0b81dab60?vaa=1&amp;vcp=1&amp;vis=1&amp;pid=62c14faa6&amp;color=0,0,0&amp;vtp=1&amp;vaab=1&amp;bt=1&amp;bbb=1"/>
          <p:cNvSpPr/>
          <p:nvPr/>
        </p:nvSpPr>
        <p:spPr>
          <a:xfrm>
            <a:off x="539496" y="3513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1反映出我国水资源的状况是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50_1#0b81dab60.blank?vaa=1&amp;vcp=1&amp;vis=1&amp;pid=62c14faa6&amp;color=0,0,0&amp;vpa=57&amp;vtp=1&amp;vaab=1&amp;bbb=1"/>
          <p:cNvSpPr/>
          <p:nvPr/>
        </p:nvSpPr>
        <p:spPr>
          <a:xfrm>
            <a:off x="6239415" y="299911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人均占有量不足</a:t>
            </a:r>
            <a:endParaRPr lang="en-US" altLang="zh-CN" sz="2800" dirty="0"/>
          </a:p>
        </p:txBody>
      </p:sp>
      <p:pic>
        <p:nvPicPr>
          <p:cNvPr id="4" name="QO_7_BD.149_3#0b81dab60?htil=1&amp;vaa=1&amp;vcp=1&amp;vis=1&amp;pid=62c14fa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2743" y="2133824"/>
            <a:ext cx="6693408" cy="432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51_1#3e0ab32cf?vaa=1&amp;vcp=1&amp;vis=1&amp;pid=62c14faa6&amp;color=0,0,0&amp;vtp=1&amp;vaab=1&amp;bt=1&amp;bbb=1&amp;hb=1">
            <a:extLst>
              <a:ext uri="{FF2B5EF4-FFF2-40B4-BE49-F238E27FC236}">
                <a16:creationId xmlns:a16="http://schemas.microsoft.com/office/drawing/2014/main" id="{E3CB719D-DE90-95CD-F2AD-B027AAFFBFB7}"/>
              </a:ext>
            </a:extLst>
          </p:cNvPr>
          <p:cNvSpPr/>
          <p:nvPr/>
        </p:nvSpPr>
        <p:spPr>
          <a:xfrm>
            <a:off x="539496" y="9564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2反映出我国水资源的空间分布特点是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。我国解决水资源时间分配不均的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有效措施是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152_1#3e0ab32cf.blank?vaa=1&amp;vcp=1&amp;vis=1&amp;pid=62c14faa6&amp;color=0,0,0&amp;vpa=58&amp;vtp=1&amp;vaab=1&amp;bbb=1&amp;hb=1">
            <a:extLst>
              <a:ext uri="{FF2B5EF4-FFF2-40B4-BE49-F238E27FC236}">
                <a16:creationId xmlns:a16="http://schemas.microsoft.com/office/drawing/2014/main" id="{269537A2-B5F0-8B37-FE87-571987E429B5}"/>
              </a:ext>
            </a:extLst>
          </p:cNvPr>
          <p:cNvSpPr/>
          <p:nvPr/>
        </p:nvSpPr>
        <p:spPr>
          <a:xfrm>
            <a:off x="539496" y="92675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南多北少，东多西少（或由东南沿海向西北内陆递减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154_1#3e0ab32cf.blank?vaa=1&amp;vcp=1&amp;vis=1&amp;pid=62c14faa6&amp;color=0,0,0&amp;vpa=59&amp;vtp=1&amp;vaab=1&amp;bbb=1">
            <a:extLst>
              <a:ext uri="{FF2B5EF4-FFF2-40B4-BE49-F238E27FC236}">
                <a16:creationId xmlns:a16="http://schemas.microsoft.com/office/drawing/2014/main" id="{114C16F2-A1FC-CA51-4B68-92C209661E02}"/>
              </a:ext>
            </a:extLst>
          </p:cNvPr>
          <p:cNvSpPr/>
          <p:nvPr/>
        </p:nvSpPr>
        <p:spPr>
          <a:xfrm>
            <a:off x="2327814" y="220040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兴建水库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  <p:bldP spid="8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5_1#4137737e4?vaa=1&amp;vcp=1&amp;vis=1&amp;pid=62c14faa6&amp;color=0,0,0&amp;vtp=1&amp;vaab=1&amp;bt=1&amp;bbb=1&amp;hb=1"/>
          <p:cNvSpPr/>
          <p:nvPr/>
        </p:nvSpPr>
        <p:spPr>
          <a:xfrm>
            <a:off x="539496" y="3905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（4）由图3可知，南水北调中线调水线路目前从丹江口水库引水，经鄂、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豫和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（填省级行政区域简称），抵达京、津等地。</a:t>
            </a:r>
            <a:endParaRPr lang="en-US" altLang="zh-CN" sz="2800" dirty="0"/>
          </a:p>
        </p:txBody>
      </p:sp>
      <p:sp>
        <p:nvSpPr>
          <p:cNvPr id="3" name="QB_8_AN.156_1#4137737e4.blank?vaa=1&amp;vcp=1&amp;vis=1&amp;pid=62c14faa6&amp;color=0,0,0&amp;vpa=60&amp;vtp=1&amp;vaab=1"/>
          <p:cNvSpPr/>
          <p:nvPr/>
        </p:nvSpPr>
        <p:spPr>
          <a:xfrm>
            <a:off x="1261015" y="98679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冀</a:t>
            </a:r>
            <a:endParaRPr lang="en-US" altLang="zh-CN" sz="2800" dirty="0"/>
          </a:p>
        </p:txBody>
      </p:sp>
      <p:pic>
        <p:nvPicPr>
          <p:cNvPr id="5" name="QO_7_BD.155_4#4137737e4?htil=1&amp;vaa=1&amp;vcp=1&amp;vis=1&amp;pid=62c14fa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1590" y="2639135"/>
            <a:ext cx="3108960" cy="38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57_1#5a7baa836?vaa=1&amp;vcp=1&amp;vis=1&amp;pid=62c14faa6&amp;color=0,0,0&amp;vtp=1&amp;vaab=1&amp;bbb=1&amp;hb=1">
            <a:extLst>
              <a:ext uri="{FF2B5EF4-FFF2-40B4-BE49-F238E27FC236}">
                <a16:creationId xmlns:a16="http://schemas.microsoft.com/office/drawing/2014/main" id="{189BE2B2-819B-D68A-42C8-B5C2DB1D530C}"/>
              </a:ext>
            </a:extLst>
          </p:cNvPr>
          <p:cNvSpPr/>
          <p:nvPr/>
        </p:nvSpPr>
        <p:spPr>
          <a:xfrm>
            <a:off x="539496" y="16310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（5）南水北调东线和中线过黄河后都经过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平原，该平原所在地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区水资源紧张的主要社会经济原因是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BD.160_1#50d75bc09?vaa=1&amp;vcp=1&amp;vis=1&amp;pid=62c14faa6&amp;color=0,0,0&amp;vtp=1&amp;vaab=1&amp;bbb=1&amp;hb=1">
            <a:extLst>
              <a:ext uri="{FF2B5EF4-FFF2-40B4-BE49-F238E27FC236}">
                <a16:creationId xmlns:a16="http://schemas.microsoft.com/office/drawing/2014/main" id="{813465BF-2976-9D68-F4A1-0FC4D41CC9BE}"/>
              </a:ext>
            </a:extLst>
          </p:cNvPr>
          <p:cNvSpPr/>
          <p:nvPr/>
        </p:nvSpPr>
        <p:spPr>
          <a:xfrm>
            <a:off x="415671" y="36236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（6）与南水北调中线相比，东线调水线路工程量较小，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8_AN.1_1#5a7baa836.blank?vaa=1&amp;vcp=1&amp;vis=1&amp;pid=62c14faa6&amp;color=0,0,0&amp;vpa=61&amp;vtp=1&amp;vaab=1&amp;bbb=1">
            <a:extLst>
              <a:ext uri="{FF2B5EF4-FFF2-40B4-BE49-F238E27FC236}">
                <a16:creationId xmlns:a16="http://schemas.microsoft.com/office/drawing/2014/main" id="{F73D4308-FB67-9FA6-4617-1874D1D0C422}"/>
              </a:ext>
            </a:extLst>
          </p:cNvPr>
          <p:cNvSpPr/>
          <p:nvPr/>
        </p:nvSpPr>
        <p:spPr>
          <a:xfrm>
            <a:off x="7128414" y="1721526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AN.2_1#5a7baa836.blank?vaa=1&amp;vcp=1&amp;vis=1&amp;pid=62c14faa6&amp;color=0,0,0&amp;vpa=62&amp;vtp=1&amp;vaab=1&amp;bbb=1&amp;hb=1">
            <a:extLst>
              <a:ext uri="{FF2B5EF4-FFF2-40B4-BE49-F238E27FC236}">
                <a16:creationId xmlns:a16="http://schemas.microsoft.com/office/drawing/2014/main" id="{4F117646-A120-8A71-F4A3-B958190885C6}"/>
              </a:ext>
            </a:extLst>
          </p:cNvPr>
          <p:cNvSpPr/>
          <p:nvPr/>
        </p:nvSpPr>
        <p:spPr>
          <a:xfrm>
            <a:off x="653796" y="223367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人口众多，经济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发达，工农业用水量大；水资源浪费、污染严重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8_AN.161_1#50d75bc09.blank?vaa=1&amp;vcp=1&amp;vis=1&amp;pid=62c14faa6&amp;color=0,0,0&amp;vpa=63&amp;vtp=1&amp;vaab=1&amp;bbb=1">
            <a:extLst>
              <a:ext uri="{FF2B5EF4-FFF2-40B4-BE49-F238E27FC236}">
                <a16:creationId xmlns:a16="http://schemas.microsoft.com/office/drawing/2014/main" id="{DCE22E47-688C-F840-EB12-B60FD147A30E}"/>
              </a:ext>
            </a:extLst>
          </p:cNvPr>
          <p:cNvSpPr/>
          <p:nvPr/>
        </p:nvSpPr>
        <p:spPr>
          <a:xfrm>
            <a:off x="273590" y="4271369"/>
            <a:ext cx="846083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可以利用京杭运河的现有水道输水，减少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工程量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  <p:bldP spid="9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ded5b7d?vcp=1&amp;pid=e741b93e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自然资源概况</a:t>
            </a:r>
            <a:endParaRPr lang="en-US" altLang="zh-CN" sz="3200" dirty="0"/>
          </a:p>
        </p:txBody>
      </p:sp>
      <p:graphicFrame>
        <p:nvGraphicFramePr>
          <p:cNvPr id="8" name="QB_6_BD.1_1#b1760438e?colgroup=2,27&amp;vaa=1&amp;vcp=1&amp;vis=1&amp;pid=16ded5b7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225302"/>
              </p:ext>
            </p:extLst>
          </p:nvPr>
        </p:nvGraphicFramePr>
        <p:xfrm>
          <a:off x="539496" y="1324401"/>
          <a:ext cx="11073384" cy="3918396"/>
        </p:xfrm>
        <a:graphic>
          <a:graphicData uri="http://schemas.openxmlformats.org/drawingml/2006/table">
            <a:tbl>
              <a:tblPr/>
              <a:tblGrid>
                <a:gridCol w="969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40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66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自然界中对人类有利用价值的物质与能量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称为自然资源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可再生资源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可以在较短时间内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或者可以循环使用的资源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生物资源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非可再生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再生过程非常缓慢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相对于人类历史而言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几乎不可再生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_1#b1760438e.blank?vaa=1&amp;vcp=1&amp;vis=1&amp;pid=16ded5b7d&amp;color=0,0,0&amp;vpa=1&amp;vtp=1&amp;vaab=1&amp;bbb=1"/>
          <p:cNvSpPr/>
          <p:nvPr/>
        </p:nvSpPr>
        <p:spPr>
          <a:xfrm>
            <a:off x="6429271" y="189253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更新</a:t>
            </a:r>
            <a:endParaRPr lang="en-US" altLang="zh-CN" sz="2800" dirty="0"/>
          </a:p>
        </p:txBody>
      </p:sp>
      <p:sp>
        <p:nvSpPr>
          <p:cNvPr id="5" name="QB_6_AN.3_1#b1760438e.blank?vaa=1&amp;vcp=1&amp;vis=1&amp;pid=16ded5b7d&amp;color=0,0,0&amp;vpa=2&amp;vtp=1&amp;vaab=1&amp;bbb=1"/>
          <p:cNvSpPr/>
          <p:nvPr/>
        </p:nvSpPr>
        <p:spPr>
          <a:xfrm>
            <a:off x="10461974" y="3851939"/>
            <a:ext cx="1053751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矿产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6_BD.4_1#b1760438e?colgroup=7,22&amp;vaa=1&amp;vcp=1&amp;vis=1&amp;pid=16ded5b7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997597"/>
              </p:ext>
            </p:extLst>
          </p:nvPr>
        </p:nvGraphicFramePr>
        <p:xfrm>
          <a:off x="539496" y="1593437"/>
          <a:ext cx="11115177" cy="2215516"/>
        </p:xfrm>
        <a:graphic>
          <a:graphicData uri="http://schemas.openxmlformats.org/drawingml/2006/table">
            <a:tbl>
              <a:tblPr/>
              <a:tblGrid>
                <a:gridCol w="2932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87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利用和保护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合理利用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注重保护和培育可再生资源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珍惜和节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约使用非可再生资源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我国自然资源的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我国自然资源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人均不足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1_1#b1760438e.blank?vaa=1&amp;vcp=1&amp;vis=1&amp;pid=16ded5b7d&amp;color=0,0,0&amp;mp=1&amp;vpa=3&amp;vtp=1&amp;vaab=1&amp;bbb=1"/>
          <p:cNvSpPr/>
          <p:nvPr/>
        </p:nvSpPr>
        <p:spPr>
          <a:xfrm>
            <a:off x="5785304" y="29642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总量</a:t>
            </a:r>
            <a:endParaRPr lang="en-US" altLang="zh-CN" sz="2800" dirty="0"/>
          </a:p>
        </p:txBody>
      </p:sp>
      <p:sp>
        <p:nvSpPr>
          <p:cNvPr id="4" name="P_6_BD#7d2dd1dc1?vcp=1&amp;pid=16ded5b7d&amp;color=0,0,0&amp;vtp=1&amp;vaab=1&amp;bbb=1&amp;hb=1"/>
          <p:cNvSpPr/>
          <p:nvPr/>
        </p:nvSpPr>
        <p:spPr>
          <a:xfrm>
            <a:off x="539496" y="39429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知识拓展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受技术水平的限制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自然界中有些物质和能量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如地震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闪电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风暴等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目前还不能为人类所利用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它们不属于自然资源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QB_6_BD.4_1#b1760438e?colgroup=7,22&amp;vaa=1&amp;vcp=1&amp;vis=1&amp;pid=16ded5b7d&amp;color=0,0,0&amp;mp=1&amp;vtp=1&amp;vaab=1&amp;bt=1&amp;bbb=1">
            <a:extLst>
              <a:ext uri="{FF2B5EF4-FFF2-40B4-BE49-F238E27FC236}">
                <a16:creationId xmlns:a16="http://schemas.microsoft.com/office/drawing/2014/main" id="{DB15F309-398C-C669-8AE7-544F2E8DA9F4}"/>
              </a:ext>
            </a:extLst>
          </p:cNvPr>
          <p:cNvSpPr txBox="1"/>
          <p:nvPr/>
        </p:nvSpPr>
        <p:spPr>
          <a:xfrm>
            <a:off x="10936528" y="88503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10e610c?vcp=1&amp;pid=e741b93ea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中国的土地资源</a:t>
            </a:r>
            <a:endParaRPr lang="en-US" altLang="zh-CN" sz="3200" dirty="0"/>
          </a:p>
        </p:txBody>
      </p:sp>
      <p:graphicFrame>
        <p:nvGraphicFramePr>
          <p:cNvPr id="10" name="QB_6_BD.6_1#a3ce5dfbf?colgroup=3,26&amp;vaa=1&amp;vcp=1&amp;vis=1&amp;pid=ff10e610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11101"/>
              </p:ext>
            </p:extLst>
          </p:nvPr>
        </p:nvGraphicFramePr>
        <p:xfrm>
          <a:off x="539496" y="1324401"/>
          <a:ext cx="11112681" cy="2254188"/>
        </p:xfrm>
        <a:graphic>
          <a:graphicData uri="http://schemas.openxmlformats.org/drawingml/2006/table">
            <a:tbl>
              <a:tblPr/>
              <a:tblGrid>
                <a:gridCol w="1325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89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土地类型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总量丰富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人均占有量少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各类土地资源比例不尽合理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耕地所占比重小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难以利用的土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地较多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后备耕地不足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人地矛盾突出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各类土地资源分布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地区差异明显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7_1#a3ce5dfbf.blank?vaa=1&amp;vcp=1&amp;vis=1&amp;pid=ff10e610c&amp;color=0,0,0&amp;vpa=4&amp;vtp=1&amp;vaab=1&amp;bbb=1"/>
          <p:cNvSpPr/>
          <p:nvPr/>
        </p:nvSpPr>
        <p:spPr>
          <a:xfrm>
            <a:off x="3370044" y="131005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齐全</a:t>
            </a:r>
            <a:endParaRPr lang="en-US" altLang="zh-CN" sz="2800" dirty="0"/>
          </a:p>
        </p:txBody>
      </p:sp>
      <p:sp>
        <p:nvSpPr>
          <p:cNvPr id="5" name="QB_6_AN.8_1#a3ce5dfbf.blank?vaa=1&amp;vcp=1&amp;vis=1&amp;pid=ff10e610c&amp;color=0,0,0&amp;vpa=5&amp;vtp=1&amp;vaab=1&amp;bbb=1"/>
          <p:cNvSpPr/>
          <p:nvPr/>
        </p:nvSpPr>
        <p:spPr>
          <a:xfrm>
            <a:off x="4792444" y="299775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2195</Words>
  <Application>Microsoft Office PowerPoint</Application>
  <PresentationFormat>宽屏</PresentationFormat>
  <Paragraphs>554</Paragraphs>
  <Slides>64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2" baseType="lpstr">
      <vt:lpstr>Arial (正文)</vt:lpstr>
      <vt:lpstr>华文隶书</vt:lpstr>
      <vt:lpstr>楷体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2024-11-11T08:36:06Z</dcterms:created>
  <dcterms:modified xsi:type="dcterms:W3CDTF">2025-08-27T11:24:57Z</dcterms:modified>
  <cp:category/>
  <cp:contentStatus/>
</cp:coreProperties>
</file>