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83" r:id="rId21"/>
    <p:sldId id="276" r:id="rId22"/>
    <p:sldId id="277" r:id="rId23"/>
    <p:sldId id="278" r:id="rId24"/>
    <p:sldId id="279" r:id="rId25"/>
    <p:sldId id="280" r:id="rId26"/>
    <p:sldId id="281" r:id="rId27"/>
    <p:sldId id="282" r:id="rId28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47" d="100"/>
          <a:sy n="147" d="100"/>
        </p:scale>
        <p:origin x="10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118583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C1D0D6-41B8-DBA6-D7B4-EAC1DBEDEC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BA467DE-106B-1008-470E-45296CB2C3D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C5D8D42-0504-880E-60D9-B59C2772444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2D6C351-2E40-5B95-7428-85532ADB906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109453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9297ede4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4396D007-F073-40E2-BA72-2280FEFDC50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专题六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遗传与进化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9297ede4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16BF71BE-1C47-4317-961F-A37A061C9BA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71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799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6792" y="6483096"/>
            <a:ext cx="1399032" cy="374904"/>
          </a:xfrm>
          <a:prstGeom prst="rect">
            <a:avLst/>
          </a:prstGeom>
        </p:spPr>
      </p:pic>
      <p:pic>
        <p:nvPicPr>
          <p:cNvPr id="7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29600" y="6483096"/>
            <a:ext cx="1399032" cy="374904"/>
          </a:xfrm>
          <a:prstGeom prst="rect">
            <a:avLst/>
          </a:prstGeom>
        </p:spPr>
      </p:pic>
      <p:sp>
        <p:nvSpPr>
          <p:cNvPr id="8" name="MasterShapeName"/>
          <p:cNvSpPr/>
          <p:nvPr/>
        </p:nvSpPr>
        <p:spPr>
          <a:xfrm>
            <a:off x="2660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导图巧记忆</a:t>
            </a:r>
            <a:endParaRPr lang="en-US" sz="1600" dirty="0"/>
          </a:p>
        </p:txBody>
      </p:sp>
      <p:sp>
        <p:nvSpPr>
          <p:cNvPr id="9" name="MasterShapeName"/>
          <p:cNvSpPr/>
          <p:nvPr/>
        </p:nvSpPr>
        <p:spPr>
          <a:xfrm>
            <a:off x="454456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知识大集结</a:t>
            </a:r>
            <a:endParaRPr lang="en-US" sz="1600" dirty="0"/>
          </a:p>
        </p:txBody>
      </p:sp>
      <p:sp>
        <p:nvSpPr>
          <p:cNvPr id="10" name="MasterShapeName"/>
          <p:cNvSpPr/>
          <p:nvPr/>
        </p:nvSpPr>
        <p:spPr>
          <a:xfrm>
            <a:off x="650138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真题深解读</a:t>
            </a:r>
            <a:endParaRPr lang="en-US" sz="1600" dirty="0"/>
          </a:p>
        </p:txBody>
      </p:sp>
      <p:sp>
        <p:nvSpPr>
          <p:cNvPr id="11" name="MasterShapeName"/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备考勤演练</a:t>
            </a:r>
            <a:endParaRPr lang="en-US" sz="16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专题六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遗传与进化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biology#pid=672dccc51f6855087e73718b#tid=673ae2d4f38e380009f4da9e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83DD2AC0-A7CD-779C-7767-19997835CD9D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D7C77BF5-C9C2-4810-ADC4-C4E755D30C2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25E66D18-B373-4122-A7FB-E9EA2D6FDDE9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71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799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6792" y="6483096"/>
            <a:ext cx="1399032" cy="374904"/>
          </a:xfrm>
          <a:prstGeom prst="rect">
            <a:avLst/>
          </a:prstGeom>
        </p:spPr>
      </p:pic>
      <p:pic>
        <p:nvPicPr>
          <p:cNvPr id="7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29600" y="6483096"/>
            <a:ext cx="1399032" cy="374904"/>
          </a:xfrm>
          <a:prstGeom prst="rect">
            <a:avLst/>
          </a:prstGeom>
        </p:spPr>
      </p:pic>
      <p:sp>
        <p:nvSpPr>
          <p:cNvPr id="8" name="MasterShapeName"/>
          <p:cNvSpPr/>
          <p:nvPr/>
        </p:nvSpPr>
        <p:spPr>
          <a:xfrm>
            <a:off x="2660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导图巧记忆</a:t>
            </a:r>
            <a:endParaRPr lang="en-US" sz="1600" dirty="0"/>
          </a:p>
        </p:txBody>
      </p:sp>
      <p:sp>
        <p:nvSpPr>
          <p:cNvPr id="9" name="MasterShapeName"/>
          <p:cNvSpPr/>
          <p:nvPr/>
        </p:nvSpPr>
        <p:spPr>
          <a:xfrm>
            <a:off x="454456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知识大集结</a:t>
            </a:r>
            <a:endParaRPr lang="en-US" sz="1600" dirty="0"/>
          </a:p>
        </p:txBody>
      </p:sp>
      <p:sp>
        <p:nvSpPr>
          <p:cNvPr id="10" name="MasterShapeName"/>
          <p:cNvSpPr/>
          <p:nvPr/>
        </p:nvSpPr>
        <p:spPr>
          <a:xfrm>
            <a:off x="650138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真题深解读</a:t>
            </a:r>
            <a:endParaRPr lang="en-US" sz="1600" dirty="0"/>
          </a:p>
        </p:txBody>
      </p:sp>
      <p:sp>
        <p:nvSpPr>
          <p:cNvPr id="11" name="MasterShapeName"/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备考勤演练</a:t>
            </a:r>
            <a:endParaRPr lang="en-US" sz="16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0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0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5_BD#817a5fbf8?sp=1&amp;vcp=1&amp;pid=363fe0f66&amp;color=0,0,0&amp;vtp=1&amp;vaab=1&amp;bt=1&amp;bbb=1&amp;hb=1"/>
              <p:cNvSpPr/>
              <p:nvPr/>
            </p:nvSpPr>
            <p:spPr>
              <a:xfrm>
                <a:off x="539496" y="1526254"/>
                <a:ext cx="11109960" cy="37921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（3）孟德尔对杂交豌豆实验现象的解释：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①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相对性状有显性性状和隐性性状之分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。杂交一代中表现出的性状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是显性性状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②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隐性性状基因组成为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dd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；显性性状基因组成为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DD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或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Dd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③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基因组成是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Dd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的，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（隐性基因）控制的性状不表现，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隐性基因）和D（显性基因）互不影响，各自独立遗传。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5_BD#817a5fbf8?sp=1&amp;vcp=1&amp;pid=363fe0f66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26254"/>
                <a:ext cx="11109960" cy="3792157"/>
              </a:xfrm>
              <a:prstGeom prst="rect">
                <a:avLst/>
              </a:prstGeom>
              <a:blipFill>
                <a:blip r:embed="rId3"/>
                <a:stretch>
                  <a:fillRect l="-1976" r="-878" b="-578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817a5fbf8?sp=1&amp;vcp=1&amp;pid=363fe0f66&amp;color=0,0,0&amp;vtp=1&amp;vaab=1&amp;bt=1&amp;bbb=1&amp;hb=1"/>
          <p:cNvSpPr/>
          <p:nvPr/>
        </p:nvSpPr>
        <p:spPr>
          <a:xfrm>
            <a:off x="539496" y="185899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5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（4）我国民法典规定：直系血亲或者三代以内的旁系血亲禁止结婚。</a:t>
            </a:r>
            <a:endParaRPr lang="en-US" altLang="zh-CN" sz="2800" spc="-5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禁止近亲结婚的原因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：血亲近的夫妇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，从共同祖先那里获得相同致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病基因的可能性大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，其中，某些遗传病基因是隐性基因。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近亲结婚时，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夫妇双方携带的隐性致病基因可能同时传递给子女，大大提高了隐性遗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传病的发病率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1b0e83fae?vcp=1&amp;pid=d5cff45fa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知识点4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人的性别遗传</a:t>
            </a:r>
            <a:endParaRPr lang="en-US" altLang="zh-CN" sz="3200" dirty="0"/>
          </a:p>
        </p:txBody>
      </p:sp>
      <p:pic>
        <p:nvPicPr>
          <p:cNvPr id="3" name="P_5_BD#24415b6a9?vcp=1&amp;pid=1b0e83fa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86584" y="1324400"/>
            <a:ext cx="8408246" cy="3369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24415b6a9?vcp=1&amp;pid=1b0e83fae&amp;color=0,0,0&amp;mp=1&amp;vtp=1&amp;vaab=1&amp;bt=1&amp;bbb=1"/>
          <p:cNvSpPr/>
          <p:nvPr/>
        </p:nvSpPr>
        <p:spPr>
          <a:xfrm>
            <a:off x="539496" y="116125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生男生女的机会均等。图解如下：</a:t>
            </a:r>
            <a:endParaRPr lang="en-US" altLang="zh-CN" sz="2800" dirty="0"/>
          </a:p>
        </p:txBody>
      </p:sp>
      <p:pic>
        <p:nvPicPr>
          <p:cNvPr id="3" name="P_5_BD#24415b6a9?vcp=1&amp;pid=1b0e83fa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73552" y="1847437"/>
            <a:ext cx="5641848" cy="2496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5_BD#24415b6a9?vcp=1&amp;pid=1b0e83fae&amp;color=0,0,0&amp;vtp=1&amp;vaab=1&amp;bbb=1&amp;hb=1"/>
          <p:cNvSpPr/>
          <p:nvPr/>
        </p:nvSpPr>
        <p:spPr>
          <a:xfrm>
            <a:off x="539496" y="447633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因此，人的性别在受精卵形成时就决定了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，起决定作用的是男性的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精子类型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5#24415b6a9?vcp=1&amp;pid=1b0e83fae&amp;color=0,0,0&amp;vtp=1&amp;vaab=1&amp;bt=1&amp;bbb=1&amp;hb=1"/>
              <p:cNvSpPr/>
              <p:nvPr/>
            </p:nvSpPr>
            <p:spPr>
              <a:xfrm>
                <a:off x="539496" y="2825464"/>
                <a:ext cx="11109960" cy="12013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spc="-5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</a:t>
                </a:r>
                <a:r>
                  <a:rPr lang="en-US" altLang="zh-CN" sz="2800" b="1" i="0" spc="-5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注意：</a:t>
                </a:r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不要误以为在一个家庭中男女比例一定是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spc="-5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1:1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&lt;/m</a:t>
                </a:r>
                <a:r>
                  <a:rPr lang="en-US" altLang="zh-CN" sz="100" b="0" i="0" kern="0" spc="-9990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&gt;</a:t>
                </a:r>
                <a:r>
                  <a:rPr lang="en-US" altLang="zh-CN" sz="2800" b="0" i="0" spc="-5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r>
                  <a:rPr lang="en-US" altLang="zh-CN" sz="2800" b="0" i="0" spc="-5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一对夫妇每次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spc="-5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生育都是独立事件</a:t>
                </a:r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生男生女的机会都是均等的</a:t>
                </a:r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不受上次生育的影响</a:t>
                </a:r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spc="-50" dirty="0"/>
              </a:p>
            </p:txBody>
          </p:sp>
        </mc:Choice>
        <mc:Fallback xmlns="">
          <p:sp>
            <p:nvSpPr>
              <p:cNvPr id="2" name="P_5#24415b6a9?vcp=1&amp;pid=1b0e83fae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825464"/>
                <a:ext cx="11109960" cy="1201357"/>
              </a:xfrm>
              <a:prstGeom prst="rect">
                <a:avLst/>
              </a:prstGeom>
              <a:blipFill>
                <a:blip r:embed="rId3"/>
                <a:stretch>
                  <a:fillRect l="-1976" r="-2250" b="-1565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ccace4ba0?vcp=1&amp;pid=d5cff45fa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知识点5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生物的变异</a:t>
            </a:r>
            <a:endParaRPr lang="en-US" altLang="zh-CN" sz="3200" dirty="0"/>
          </a:p>
        </p:txBody>
      </p:sp>
      <p:sp>
        <p:nvSpPr>
          <p:cNvPr id="3" name="P_5_BD#c0a83cb38?sp=1&amp;vcp=1&amp;pid=ccace4ba0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（1）生物性状的变异是普遍存在的。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c0a83cb38?sp=1&amp;vcp=1&amp;pid=ccace4ba0&amp;color=0,0,0&amp;mp=1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endParaRPr lang="en-US" altLang="zh-CN" sz="2800" dirty="0"/>
          </a:p>
        </p:txBody>
      </p:sp>
      <p:pic>
        <p:nvPicPr>
          <p:cNvPr id="3" name="P_5_BD#c0a83cb38?vcp=1&amp;pid=ccace4ba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73552" y="738677"/>
            <a:ext cx="6403848" cy="4269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5_BD#c0a83cb38?vcp=1&amp;pid=ccace4ba0&amp;color=0,0,0&amp;vtp=1&amp;vaab=1&amp;bbb=1&amp;hb=1"/>
          <p:cNvSpPr/>
          <p:nvPr/>
        </p:nvSpPr>
        <p:spPr>
          <a:xfrm>
            <a:off x="539496" y="513948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注意：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不要误以为环境引起的变异都不可遗传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只要引起遗传物质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发生变化的变异就是可遗传的变异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c0a83cb38?sp=1&amp;vcp=1&amp;pid=ccace4ba0&amp;color=0,0,0&amp;mp=1&amp;vtp=1&amp;vaab=1&amp;bt=1&amp;bbb=1"/>
          <p:cNvSpPr/>
          <p:nvPr/>
        </p:nvSpPr>
        <p:spPr>
          <a:xfrm>
            <a:off x="539496" y="18399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（3）人类应用遗传变异原理培育新品种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中国工程院院士袁隆平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——被誉为“杂交水稻之父”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高产奶牛的选育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——人工选择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高产抗倒伏小麦的培育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——杂交育种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太空椒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——诱变育种（基因突变）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3a8b5befe?sp=1&amp;vcp=1&amp;pid=9297ede4c&amp;color=0,0,0&amp;vtp=1&amp;vaab=1&amp;bt=1&amp;bbb=1"/>
          <p:cNvSpPr/>
          <p:nvPr/>
        </p:nvSpPr>
        <p:spPr>
          <a:xfrm>
            <a:off x="539496" y="554400"/>
            <a:ext cx="11109960" cy="54394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（二）进化</a:t>
            </a:r>
            <a:endParaRPr lang="en-US" altLang="zh-CN" sz="3200" dirty="0"/>
          </a:p>
        </p:txBody>
      </p:sp>
      <p:sp>
        <p:nvSpPr>
          <p:cNvPr id="3" name="P_4#9c03ff22c?sp=1&amp;vcp=1&amp;pid=3a8b5befe&amp;color=0,0,0&amp;vtp=1&amp;vaab=1&amp;bbb=1"/>
          <p:cNvSpPr/>
          <p:nvPr/>
        </p:nvSpPr>
        <p:spPr>
          <a:xfrm>
            <a:off x="539496" y="1157093"/>
            <a:ext cx="11109960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地球上现存的生物来自共同祖先，是长期进化的结果。</a:t>
            </a:r>
            <a:endParaRPr lang="en-US" altLang="zh-CN" sz="2800" dirty="0"/>
          </a:p>
        </p:txBody>
      </p:sp>
      <p:sp>
        <p:nvSpPr>
          <p:cNvPr id="4" name="C_4_BD#ccfbd6c8d?vcp=1&amp;pid=3a8b5befe&amp;color=0,170,129&amp;vtp=1&amp;vaab=1&amp;bbb=1"/>
          <p:cNvSpPr/>
          <p:nvPr/>
        </p:nvSpPr>
        <p:spPr>
          <a:xfrm>
            <a:off x="539496" y="1704828"/>
            <a:ext cx="11109960" cy="53835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知识点1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生命的起源</a:t>
            </a:r>
            <a:endParaRPr lang="en-US" altLang="zh-CN" sz="3200" dirty="0"/>
          </a:p>
        </p:txBody>
      </p:sp>
      <p:sp>
        <p:nvSpPr>
          <p:cNvPr id="5" name="P_5_BD#0ffcd90ae?sp=1&amp;vcp=1&amp;pid=ccfbd6c8d&amp;color=0,0,0&amp;vtp=1&amp;vaab=1&amp;bbb=1"/>
          <p:cNvSpPr/>
          <p:nvPr/>
        </p:nvSpPr>
        <p:spPr>
          <a:xfrm>
            <a:off x="539496" y="2311384"/>
            <a:ext cx="11109960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endParaRPr lang="en-US" altLang="zh-CN" sz="2800" dirty="0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5C4246BF-7EFE-277B-1081-C048CB169451}"/>
              </a:ext>
            </a:extLst>
          </p:cNvPr>
          <p:cNvGrpSpPr/>
          <p:nvPr/>
        </p:nvGrpSpPr>
        <p:grpSpPr>
          <a:xfrm>
            <a:off x="2534019" y="2779316"/>
            <a:ext cx="3005672" cy="3189131"/>
            <a:chOff x="4640453" y="2548812"/>
            <a:chExt cx="3005672" cy="3189131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2971080B-6E51-296C-0CCE-A4ECBB74CA9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090072" y="2548812"/>
              <a:ext cx="2556053" cy="2236547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BF50FADD-DC4C-F596-85C7-F9DC041BADD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640453" y="4770119"/>
              <a:ext cx="899238" cy="967824"/>
            </a:xfrm>
            <a:prstGeom prst="rect">
              <a:avLst/>
            </a:prstGeom>
          </p:spPr>
        </p:pic>
      </p:grp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>
            <a:extLst>
              <a:ext uri="{FF2B5EF4-FFF2-40B4-BE49-F238E27FC236}">
                <a16:creationId xmlns:a16="http://schemas.microsoft.com/office/drawing/2014/main" id="{84C63E04-DD8E-0327-A376-62DD94BC8407}"/>
              </a:ext>
            </a:extLst>
          </p:cNvPr>
          <p:cNvGrpSpPr/>
          <p:nvPr/>
        </p:nvGrpSpPr>
        <p:grpSpPr>
          <a:xfrm>
            <a:off x="921985" y="440748"/>
            <a:ext cx="5752749" cy="5795460"/>
            <a:chOff x="921985" y="440748"/>
            <a:chExt cx="5752749" cy="5795460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3840AAB6-B8F2-0187-FD21-23424010D5C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21985" y="853264"/>
              <a:ext cx="807790" cy="2027096"/>
            </a:xfrm>
            <a:prstGeom prst="rect">
              <a:avLst/>
            </a:prstGeom>
          </p:spPr>
        </p:pic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3EBEDB91-8190-6E6F-24F6-54AE625EA60B}"/>
                </a:ext>
              </a:extLst>
            </p:cNvPr>
            <p:cNvGrpSpPr/>
            <p:nvPr/>
          </p:nvGrpSpPr>
          <p:grpSpPr>
            <a:xfrm>
              <a:off x="1889374" y="440748"/>
              <a:ext cx="4785360" cy="5220155"/>
              <a:chOff x="1310640" y="1135229"/>
              <a:chExt cx="4785360" cy="5220155"/>
            </a:xfrm>
          </p:grpSpPr>
          <p:pic>
            <p:nvPicPr>
              <p:cNvPr id="6" name="图片 5">
                <a:extLst>
                  <a:ext uri="{FF2B5EF4-FFF2-40B4-BE49-F238E27FC236}">
                    <a16:creationId xmlns:a16="http://schemas.microsoft.com/office/drawing/2014/main" id="{E278BED3-41DF-C992-AFA8-913A0A2A93B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720047" y="1135229"/>
                <a:ext cx="3375953" cy="3490262"/>
              </a:xfrm>
              <a:prstGeom prst="rect">
                <a:avLst/>
              </a:prstGeom>
            </p:spPr>
          </p:pic>
          <p:pic>
            <p:nvPicPr>
              <p:cNvPr id="8" name="图片 7">
                <a:extLst>
                  <a:ext uri="{FF2B5EF4-FFF2-40B4-BE49-F238E27FC236}">
                    <a16:creationId xmlns:a16="http://schemas.microsoft.com/office/drawing/2014/main" id="{C3143C5E-A988-685B-65DB-0D219F5C2A4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310640" y="4595011"/>
                <a:ext cx="1760373" cy="1760373"/>
              </a:xfrm>
              <a:prstGeom prst="rect">
                <a:avLst/>
              </a:prstGeom>
            </p:spPr>
          </p:pic>
        </p:grpSp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6A19F28C-DD8E-DC02-6305-6D84CEC56DC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-1" r="-9014" b="18519"/>
            <a:stretch/>
          </p:blipFill>
          <p:spPr>
            <a:xfrm>
              <a:off x="1555313" y="2535431"/>
              <a:ext cx="174461" cy="3700777"/>
            </a:xfrm>
            <a:prstGeom prst="rect">
              <a:avLst/>
            </a:prstGeom>
          </p:spPr>
        </p:pic>
      </p:grp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9297ede4c.fixed?vcp=1&amp;pid=0bc19e739&amp;color=0,170,129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00AA81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复习讲练</a:t>
            </a:r>
            <a:endParaRPr lang="en-US" altLang="zh-CN" sz="5000" dirty="0"/>
          </a:p>
        </p:txBody>
      </p:sp>
      <p:sp>
        <p:nvSpPr>
          <p:cNvPr id="3" name="C_2#9297ede4c.fixed?vcp=1&amp;pid=0bc19e739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9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要点速记</a:t>
            </a:r>
            <a:endParaRPr lang="en-US" altLang="zh-CN" sz="4800" dirty="0"/>
          </a:p>
        </p:txBody>
      </p:sp>
      <p:sp>
        <p:nvSpPr>
          <p:cNvPr id="4" name="C_2#9297ede4c.fixed?vcp=1&amp;pid=0bc19e739&amp;color=0,0,0&amp;vtp=1&amp;vaab=1&amp;bbb=1"/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专题六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遗传与进化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9AD4FB-1128-4A4A-3699-3801CDF873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C9E1D12-2C82-AA4D-F5C5-40399435C1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85238" y="510287"/>
            <a:ext cx="4943826" cy="5448879"/>
          </a:xfrm>
          <a:prstGeom prst="rect">
            <a:avLst/>
          </a:prstGeom>
        </p:spPr>
      </p:pic>
      <p:sp>
        <p:nvSpPr>
          <p:cNvPr id="5" name="P_5_BD#0ffcd90ae?sp=1&amp;vcp=1&amp;pid=ccfbd6c8d&amp;color=0,0,0&amp;vtp=1&amp;vaab=1&amp;bt=1&amp;bbb=1"/>
          <p:cNvSpPr/>
          <p:nvPr/>
        </p:nvSpPr>
        <p:spPr>
          <a:xfrm>
            <a:off x="-201284" y="5890329"/>
            <a:ext cx="11109960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（2）米勒实验：合成的有机小分子是氨基酸。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202543533"/>
      </p:ext>
    </p:extLst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_4_BD#a8e6e7762?vcp=1&amp;pid=3a8b5befe&amp;color=0,170,129&amp;vtp=1&amp;vaab=1&amp;bbb=1"/>
          <p:cNvSpPr/>
          <p:nvPr/>
        </p:nvSpPr>
        <p:spPr>
          <a:xfrm>
            <a:off x="539496" y="723435"/>
            <a:ext cx="11109960" cy="58959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知识点2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生物的进化</a:t>
            </a:r>
            <a:endParaRPr lang="en-US" altLang="zh-CN" sz="3200" dirty="0"/>
          </a:p>
        </p:txBody>
      </p:sp>
      <p:sp>
        <p:nvSpPr>
          <p:cNvPr id="4" name="P_5_BD#79b71e67c?sp=1&amp;vcp=1&amp;pid=a8e6e7762&amp;color=0,0,0&amp;vtp=1&amp;vaab=1&amp;bbb=1&amp;hb=1"/>
          <p:cNvSpPr/>
          <p:nvPr/>
        </p:nvSpPr>
        <p:spPr>
          <a:xfrm>
            <a:off x="539496" y="1376149"/>
            <a:ext cx="11109960" cy="45954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（1）生物进化的最直接证据是化石。越简单、越低等的生物的化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石总是出现在越古老的地层里；越复杂、越高等的生物的化石总是出现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在越新近形成的地层里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（2）生物进化的原因，现在被人们普遍接受的是达尔文提出的自</a:t>
            </a:r>
          </a:p>
          <a:p>
            <a:pPr marL="0" marR="0" lvl="0" indent="0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然选择学说。该学说认为，在自然界中的生物通过不定向的生物遗传和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变异以及定向的自然选择，经过激烈的生存竞争，适应者生存，不适者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被淘汰，这就是自然选择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注意：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生物的变异是不定向的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但环境的选择是定向的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79b71e67c?sp=1&amp;vcp=1&amp;pid=a8e6e7762&amp;color=0,0,0&amp;vtp=1&amp;vaab=1&amp;bt=1&amp;bbb=1&amp;hb=1"/>
          <p:cNvSpPr/>
          <p:nvPr/>
        </p:nvSpPr>
        <p:spPr>
          <a:xfrm>
            <a:off x="539496" y="217903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（3）自然选择的四个过程即过度繁殖（前提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）、遗传变异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基础）、生存斗争（途径）、适者生存（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结果）。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（4）生物进化的外因：环境的改变（自然选择）。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生物进化的内因：生物能遗传和变异。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5_BD#79b71e67c?sp=1&amp;vcp=1&amp;pid=a8e6e7762&amp;color=0,0,0&amp;vtp=1&amp;vaab=1&amp;bt=1&amp;bbb=1&amp;hb=1"/>
              <p:cNvSpPr/>
              <p:nvPr/>
            </p:nvSpPr>
            <p:spPr>
              <a:xfrm>
                <a:off x="539496" y="1852644"/>
                <a:ext cx="11109960" cy="31444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（5）生物进化历程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植物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：原始单细胞藻类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多细胞藻类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苔藓植物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蕨类植物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种子植物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无脊椎动物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：单细胞动物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腔肠动物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扁形动物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线虫动物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棘皮动物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环节动物和节肢动物。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5_BD#79b71e67c?sp=1&amp;vcp=1&amp;pid=a8e6e7762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852644"/>
                <a:ext cx="11109960" cy="3144457"/>
              </a:xfrm>
              <a:prstGeom prst="rect">
                <a:avLst/>
              </a:prstGeom>
              <a:blipFill>
                <a:blip r:embed="rId3"/>
                <a:stretch>
                  <a:fillRect l="-1976" b="-600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5_BD#79b71e67c?vcp=1&amp;pid=a8e6e7762&amp;color=0,0,0&amp;mp=1&amp;vtp=1&amp;vaab=1&amp;bt=1&amp;bbb=1&amp;hb=1"/>
              <p:cNvSpPr/>
              <p:nvPr/>
            </p:nvSpPr>
            <p:spPr>
              <a:xfrm>
                <a:off x="539496" y="1526254"/>
                <a:ext cx="11109960" cy="37921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脊椎动物：鱼类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两栖类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爬行类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鸟类和哺乳类。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人类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：森林古猿（树栖生活）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南方古猿（能直立行走）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能人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可能具有语言功能）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直立人（具有语言功能）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智人（着衣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、持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标枪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、长矛狩猎、制造石器）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现代人。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与人类亲缘关系最近的现代动物是类人猿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两足直立行走是人类祖先与猿分界的重要标志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5_BD#79b71e67c?vcp=1&amp;pid=a8e6e7762&amp;color=0,0,0&amp;mp=1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26254"/>
                <a:ext cx="11109960" cy="3792157"/>
              </a:xfrm>
              <a:prstGeom prst="rect">
                <a:avLst/>
              </a:prstGeom>
              <a:blipFill>
                <a:blip r:embed="rId3"/>
                <a:stretch>
                  <a:fillRect l="-1976" r="-110" b="-514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79b71e67c?sp=1&amp;vcp=1&amp;pid=a8e6e7762&amp;color=0,0,0&amp;vtp=1&amp;vaab=1&amp;bt=1&amp;bbb=1&amp;hb=1"/>
          <p:cNvSpPr/>
          <p:nvPr/>
        </p:nvSpPr>
        <p:spPr>
          <a:xfrm>
            <a:off x="539496" y="249907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5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（6）生物进化趋势：从低等到高等，从简单到复杂，从水生到陆生。</a:t>
            </a:r>
            <a:endParaRPr lang="en-US" altLang="zh-CN" sz="2800" spc="-5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注意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不要误以为生物进化使低等生物消失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部分低等生物能适应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不断变化的环境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并没有灭绝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d5cff45fa?sp=1&amp;vcp=1&amp;pid=9297ede4c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（一）遗传</a:t>
            </a:r>
            <a:endParaRPr lang="en-US" altLang="zh-CN" sz="3200" dirty="0"/>
          </a:p>
        </p:txBody>
      </p:sp>
      <p:sp>
        <p:nvSpPr>
          <p:cNvPr id="3" name="P_4#4a1aa124b?sp=1&amp;vcp=1&amp;pid=d5cff45fa&amp;color=0,0,0&amp;vtp=1&amp;vaab=1&amp;bbb=1"/>
          <p:cNvSpPr/>
          <p:nvPr/>
        </p:nvSpPr>
        <p:spPr>
          <a:xfrm>
            <a:off x="539496" y="127583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遗传信息控制生物性状，并由亲代传递给子代。</a:t>
            </a:r>
            <a:endParaRPr lang="en-US" altLang="zh-CN" sz="2800" dirty="0"/>
          </a:p>
        </p:txBody>
      </p:sp>
      <p:sp>
        <p:nvSpPr>
          <p:cNvPr id="4" name="C_4_BD#938fb7fd1?vcp=1&amp;pid=d5cff45fa&amp;color=0,170,129&amp;vtp=1&amp;vaab=1&amp;bbb=1"/>
          <p:cNvSpPr/>
          <p:nvPr/>
        </p:nvSpPr>
        <p:spPr>
          <a:xfrm>
            <a:off x="539496" y="191603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知识点1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基因控制生物的性状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P_5_BD#8508a024e?sp=1&amp;vcp=1&amp;pid=938fb7fd1&amp;color=0,0,0&amp;vtp=1&amp;vaab=1&amp;bbb=1"/>
              <p:cNvSpPr/>
              <p:nvPr/>
            </p:nvSpPr>
            <p:spPr>
              <a:xfrm>
                <a:off x="539496" y="2631920"/>
                <a:ext cx="11109960" cy="31444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（1）遗传：亲子间的相似性。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变异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: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指亲子间和子代个体间性状的差异。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（2）生物的遗传和变异是通过生殖和发育而实现的。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（3）性状：生物所表现的形态特征、生理特性（如人的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ABO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血型）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和行为方式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（如各种先天性的行为）。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P_5_BD#8508a024e?sp=1&amp;vcp=1&amp;pid=938fb7fd1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631920"/>
                <a:ext cx="11109960" cy="3144457"/>
              </a:xfrm>
              <a:prstGeom prst="rect">
                <a:avLst/>
              </a:prstGeom>
              <a:blipFill>
                <a:blip r:embed="rId3"/>
                <a:stretch>
                  <a:fillRect l="-1976" r="-2360" b="-600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5_BD#8508a024e?sp=1&amp;vcp=1&amp;pid=938fb7fd1&amp;color=0,0,0&amp;mp=1&amp;vtp=1&amp;vaab=1&amp;bt=1&amp;bbb=1&amp;hb=1"/>
              <p:cNvSpPr/>
              <p:nvPr/>
            </p:nvSpPr>
            <p:spPr>
              <a:xfrm>
                <a:off x="539496" y="1545304"/>
                <a:ext cx="11109960" cy="37921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（4）相对性状：同一种生物一种性状的不同表现类型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。例如番茄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果实的红色和黄色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、家兔毛的黑色和白色、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人的双眼皮和单眼皮等。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（5）基因控制生物的性状。例如转基因超级鼠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（大鼠生长激素基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因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转基因超级鼠）。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（6）关注转基因技术给人类带来的影响。例如通过转基因的方法，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能够培育出高产、优质、抗病的新品种农作物。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5_BD#8508a024e?sp=1&amp;vcp=1&amp;pid=938fb7fd1&amp;color=0,0,0&amp;mp=1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45304"/>
                <a:ext cx="11109960" cy="3792157"/>
              </a:xfrm>
              <a:prstGeom prst="rect">
                <a:avLst/>
              </a:prstGeom>
              <a:blipFill>
                <a:blip r:embed="rId3"/>
                <a:stretch>
                  <a:fillRect l="-1976" r="-2525" b="-497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8c2feb6b3?vcp=1&amp;pid=d5cff45fa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知识点2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基因在亲子代间的传递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P_5_BD#141e33edc?sp=1&amp;vcp=1&amp;pid=8c2feb6b3&amp;color=0,0,0&amp;vtp=1&amp;vaab=1&amp;bbb=1&amp;hb=1"/>
              <p:cNvSpPr/>
              <p:nvPr/>
            </p:nvSpPr>
            <p:spPr>
              <a:xfrm>
                <a:off x="539496" y="1263495"/>
                <a:ext cx="11109960" cy="31444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（1）基因：位于染色体上，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能够控制生物性状的基本遗传单位，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包含遗传信息的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DNA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分子片段。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kern="0">
                    <a:solidFill>
                      <a:srgbClr val="FFFFFF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DNA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：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主要的遗传物质，呈双螺旋结构。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染色体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：遗传物质的主要载体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，细胞核内能被碱性染料染成深色的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物质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，由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DNA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和蛋白质组成。一条染色体上一般只有一个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DNA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分子。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P_5_BD#141e33edc?sp=1&amp;vcp=1&amp;pid=8c2feb6b3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3495"/>
                <a:ext cx="11109960" cy="3144457"/>
              </a:xfrm>
              <a:prstGeom prst="rect">
                <a:avLst/>
              </a:prstGeom>
              <a:blipFill>
                <a:blip r:embed="rId3"/>
                <a:stretch>
                  <a:fillRect l="-1976" r="-878" b="-620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5_BD#141e33edc?sp=1&amp;vcp=1&amp;pid=8c2feb6b3&amp;color=0,0,0&amp;mp=1&amp;vtp=1&amp;vaab=1&amp;bt=1&amp;bbb=1"/>
              <p:cNvSpPr/>
              <p:nvPr/>
            </p:nvSpPr>
            <p:spPr>
              <a:xfrm>
                <a:off x="539496" y="667512"/>
                <a:ext cx="11109960" cy="52508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6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（2）染色体、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DNA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和基因三者之间的关系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5_BD#141e33edc?sp=1&amp;vcp=1&amp;pid=8c2feb6b3&amp;color=0,0,0&amp;mp=1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667512"/>
                <a:ext cx="11109960" cy="525082"/>
              </a:xfrm>
              <a:prstGeom prst="rect">
                <a:avLst/>
              </a:prstGeom>
              <a:blipFill>
                <a:blip r:embed="rId3"/>
                <a:stretch>
                  <a:fillRect t="-6977" b="-4069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_5_BD#141e33edc?htil=1&amp;vcp=1&amp;pid=8c2feb6b3&amp;color=0,0,0&amp;tib=255,255,255&amp;vtp=1&amp;vaab=1&amp;hs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3217" y="269620"/>
            <a:ext cx="3401568" cy="1234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P_5_BD#141e33edc?htil=1&amp;vcp=1&amp;pid=8c2feb6b3&amp;color=0,0,0&amp;vtp=1&amp;vaab=1&amp;bbb=1&amp;hb=1&amp;hs=1"/>
              <p:cNvSpPr/>
              <p:nvPr/>
            </p:nvSpPr>
            <p:spPr>
              <a:xfrm>
                <a:off x="539496" y="1196594"/>
                <a:ext cx="7580376" cy="235388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8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①一个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DNA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分子上有许许多多的基因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，基因</a:t>
                </a: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是包含遗传信息的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DNA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分子片段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。生物的各种性</a:t>
                </a: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状分别由这些不同的基因控制。每条染色体一般</a:t>
                </a: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只有一个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DNA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分子。如下图：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P_5_BD#141e33edc?htil=1&amp;vcp=1&amp;pid=8c2feb6b3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196594"/>
                <a:ext cx="7580376" cy="2353882"/>
              </a:xfrm>
              <a:prstGeom prst="rect">
                <a:avLst/>
              </a:prstGeom>
              <a:blipFill>
                <a:blip r:embed="rId5"/>
                <a:stretch>
                  <a:fillRect l="-2896" t="-777" r="-965" b="-829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P_5_BD#141e33edc?vcp=1&amp;pid=8c2feb6b3&amp;color=0,0,0&amp;vtp=1&amp;vaab=1&amp;bbb=1&amp;hb=1&amp;hs=1"/>
              <p:cNvSpPr/>
              <p:nvPr/>
            </p:nvSpPr>
            <p:spPr>
              <a:xfrm>
                <a:off x="539496" y="3533394"/>
                <a:ext cx="11109960" cy="277298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8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②可以从形态、功能和数目等方面分析染色体、遗传物质、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DNA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基因之间的区别和联系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：</a:t>
                </a:r>
                <a:endParaRPr lang="en-US" altLang="zh-CN" sz="2800" dirty="0"/>
              </a:p>
              <a:p>
                <a:pPr latinLnBrk="1">
                  <a:lnSpc>
                    <a:spcPts val="8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细胞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mPr>
                      <m:mr>
                        <m:e>
                          <m:groupChr>
                            <m:groupChrPr>
                              <m:chr m:val="→"/>
                              <m:vertJc m:val="bot"/>
                              <m:ctrlPr>
                                <a:rPr lang="en-US" altLang="zh-CN" sz="2800" b="0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</m:ctrlPr>
                            </m:groupChrPr>
                            <m:e>
                              <m:r>
                                <a:rPr lang="en-US" altLang="zh-CN" sz="2800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  <m:r>
                                <a:rPr lang="en-US" altLang="zh-CN" sz="2800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个</m:t>
                              </m:r>
                            </m:e>
                          </m:groupChr>
                        </m:e>
                      </m:mr>
                      <m:mr>
                        <m:e>
                          <m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SimSun" pitchFamily="34" charset="-122"/>
                              <a:cs typeface="Times New Roman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细胞核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mPr>
                      <m:mr>
                        <m:e>
                          <m:groupChr>
                            <m:groupChrPr>
                              <m:chr m:val="→"/>
                              <m:vertJc m:val="bot"/>
                              <m:ctrlPr>
                                <a:rPr lang="en-US" altLang="zh-CN" sz="2800" b="0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</m:ctrlPr>
                            </m:groupChrPr>
                            <m:e>
                              <m:r>
                                <a:rPr lang="en-US" altLang="zh-CN" sz="2800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许多条</m:t>
                              </m:r>
                            </m:e>
                          </m:groupChr>
                        </m:e>
                      </m:mr>
                      <m:mr>
                        <m:e>
                          <m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SimSun" pitchFamily="34" charset="-122"/>
                              <a:cs typeface="Times New Roman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染色体（每条）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mPr>
                      <m:mr>
                        <m:e>
                          <m:groupChr>
                            <m:groupChrPr>
                              <m:chr m:val="→"/>
                              <m:vertJc m:val="bot"/>
                              <m:ctrlPr>
                                <a:rPr lang="en-US" altLang="zh-CN" sz="2800" b="0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</m:ctrlPr>
                            </m:groupChrPr>
                            <m:e>
                              <m:r>
                                <a:rPr lang="en-US" altLang="zh-CN" sz="2800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  <m:r>
                                <a:rPr lang="en-US" altLang="zh-CN" sz="2800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个</m:t>
                              </m:r>
                            </m:e>
                          </m:groupChr>
                        </m:e>
                      </m:mr>
                      <m:mr>
                        <m:e>
                          <m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SimSun" pitchFamily="34" charset="-122"/>
                              <a:cs typeface="Times New Roman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DNA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分子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mPr>
                      <m:mr>
                        <m:e>
                          <m:groupChr>
                            <m:groupChrPr>
                              <m:chr m:val="→"/>
                              <m:vertJc m:val="bot"/>
                              <m:ctrlPr>
                                <a:rPr lang="en-US" altLang="zh-CN" sz="2800" b="0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</m:ctrlPr>
                            </m:groupChrPr>
                            <m:e>
                              <m:r>
                                <a:rPr lang="en-US" altLang="zh-CN" sz="2800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多个</m:t>
                              </m:r>
                            </m:e>
                          </m:groupChr>
                        </m:e>
                      </m:mr>
                      <m:mr>
                        <m:e>
                          <m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SimSun" pitchFamily="34" charset="-122"/>
                              <a:cs typeface="Times New Roman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基因</a:t>
                </a: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控制性状）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P_5_BD#141e33edc?vcp=1&amp;pid=8c2feb6b3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533394"/>
                <a:ext cx="11109960" cy="2772982"/>
              </a:xfrm>
              <a:prstGeom prst="rect">
                <a:avLst/>
              </a:prstGeom>
              <a:blipFill>
                <a:blip r:embed="rId6"/>
                <a:stretch>
                  <a:fillRect l="-1976" t="-659" r="-1043" b="-681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141e33edc?sp=1&amp;vcp=1&amp;pid=8c2feb6b3&amp;color=0,0,0&amp;vtp=1&amp;vaab=1&amp;bt=1&amp;bbb=1&amp;hb=1"/>
          <p:cNvSpPr/>
          <p:nvPr/>
        </p:nvSpPr>
        <p:spPr>
          <a:xfrm>
            <a:off x="539496" y="15453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（3）每一种生物细胞内的染色体的形态和数目都是一定的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。在生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物的体细胞中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，染色体是成对存在的，如人体细胞中染色体为23对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因也是成对存在的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分别位于成对的染色体上。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（4）生物体的各种性状都是由基因控制的，性状的遗传实质上是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亲代通过生殖过程把基因传递给了子代。在有性生殖过程中，精子和卵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细胞就是基因在亲子代间传递的“桥梁”。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141e33edc?htil=2&amp;vcp=1&amp;pid=8c2feb6b3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33675" y="2652139"/>
            <a:ext cx="5390881" cy="3316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P_5_BD#141e33edc?htil=2&amp;sp=1&amp;vcp=1&amp;pid=8c2feb6b3&amp;color=0,0,0&amp;vtp=1&amp;vaab=1&amp;bt=1&amp;bbb=1&amp;hb=1"/>
          <p:cNvSpPr/>
          <p:nvPr/>
        </p:nvSpPr>
        <p:spPr>
          <a:xfrm>
            <a:off x="638053" y="661384"/>
            <a:ext cx="10981944" cy="1886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（5）进行有性生殖的生物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，在形成生殖细</a:t>
            </a:r>
            <a:r>
              <a:rPr lang="zh-CN" altLang="en-US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胞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精子或卵细胞）的细胞分裂过程中</a:t>
            </a:r>
            <a:r>
              <a:rPr lang="en-US" altLang="zh-CN" sz="2800" b="0" i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染色体要</a:t>
            </a:r>
            <a:r>
              <a:rPr lang="zh-CN" altLang="en-US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减少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，成对的染色体彼此分开</a:t>
            </a:r>
            <a:r>
              <a:rPr lang="en-US" altLang="zh-CN" sz="2800" b="0" i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分别进入不同</a:t>
            </a:r>
            <a:r>
              <a:rPr lang="zh-CN" altLang="en-US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的生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殖细胞中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。如下图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: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363fe0f66?vcp=1&amp;pid=d5cff45fa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知识点3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基因的显性和隐性</a:t>
            </a:r>
            <a:endParaRPr lang="en-US" altLang="zh-CN" sz="3200" dirty="0"/>
          </a:p>
        </p:txBody>
      </p:sp>
      <p:sp>
        <p:nvSpPr>
          <p:cNvPr id="3" name="P_5_BD#817a5fbf8?sp=1&amp;vcp=1&amp;pid=363fe0f66&amp;color=0,0,0&amp;vtp=1&amp;vaab=1&amp;bbb=1&amp;hb=1"/>
          <p:cNvSpPr/>
          <p:nvPr/>
        </p:nvSpPr>
        <p:spPr>
          <a:xfrm>
            <a:off x="539496" y="126349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（1）基因是成对存在的，有显性和隐性之分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。显性基因用大写字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母表示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隐性基因用小写字母表示。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（2）相对性状有显性性状和隐性性状之分。当成对的基因一个是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显性、一个是隐性时，显性基因控制的性状表现出来。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683</Words>
  <Application>Microsoft Office PowerPoint</Application>
  <PresentationFormat>宽屏</PresentationFormat>
  <Paragraphs>131</Paragraphs>
  <Slides>27</Slides>
  <Notes>27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 (正文)</vt:lpstr>
      <vt:lpstr>华文隶书</vt:lpstr>
      <vt:lpstr>SimSun</vt:lpstr>
      <vt:lpstr>微软雅黑</vt:lpstr>
      <vt:lpstr>Arial</vt:lpstr>
      <vt:lpstr>Calibri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1018801308@qq.com</cp:lastModifiedBy>
  <cp:revision>5</cp:revision>
  <dcterms:created xsi:type="dcterms:W3CDTF">2024-11-19T10:09:58Z</dcterms:created>
  <dcterms:modified xsi:type="dcterms:W3CDTF">2025-07-23T02:20:12Z</dcterms:modified>
  <cp:category/>
  <cp:contentStatus/>
</cp:coreProperties>
</file>