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83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84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5" r:id="rId29"/>
  </p:sldIdLst>
  <p:sldSz cx="12192000" cy="6858000"/>
  <p:notesSz cx="6858000" cy="12192000"/>
  <p:embeddedFontLst>
    <p:embeddedFont>
      <p:font typeface="NEU-XT" panose="02020503000000020003" pitchFamily="18" charset="-122"/>
      <p:regular r:id="rId31"/>
    </p:embeddedFont>
    <p:embeddedFont>
      <p:font typeface="微软雅黑" panose="020B0503020204020204" pitchFamily="34" charset="-122"/>
      <p:regular r:id="rId32"/>
      <p:bold r:id="rId33"/>
    </p:embeddedFont>
  </p:embeddedFont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100" d="100"/>
          <a:sy n="100" d="100"/>
        </p:scale>
        <p:origin x="876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0853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372354d8c1519bcb096492#tid=673db3edf38e380009f4e79a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150705A-A3D4-EBCA-AF51-F0BFB57568E7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EE3D49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953E0FF-15A5-4B6B-9337-4D3DA3C363A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540410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6c04ad1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B9A3887-91FF-445D-B4D6-7EA2D36C648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540410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备考练习1 字音、字形</a:t>
            </a:r>
            <a:endParaRPr lang="en-US" sz="2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24_1#a37c9a073?sp=1&amp;vaa=1&amp;vcp=1&amp;pid=218cdb081&amp;color=0,0,0&amp;vtp=1&amp;vaab=1&amp;bt=1&amp;bbb=1&amp;hb=1"/>
          <p:cNvSpPr/>
          <p:nvPr/>
        </p:nvSpPr>
        <p:spPr>
          <a:xfrm>
            <a:off x="539496" y="897636"/>
            <a:ext cx="11109960" cy="37652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（2024·江苏扬州·中考）结合语境，完成题目。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扬州民歌来源于民间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传唱于市井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东去的扬子江和南下的大运河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孕育了扬州民歌的独特个性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既有大江的澎湃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也有运河的隽永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既展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示了苏北平原的辽阔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又浸润着江南水乡的秀美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茉莉花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芳香四溢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杨柳青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清新扑面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拔根芦柴花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情趣盎然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宝应的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绣兜兜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转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>
              <a:latin typeface="SimSun" panose="02010600030101010101" pitchFamily="2" charset="-122"/>
            </a:endParaRPr>
          </a:p>
        </p:txBody>
      </p:sp>
      <p:sp>
        <p:nvSpPr>
          <p:cNvPr id="3" name="QB_4_BD.25_1#89d2bb14c?vaa=1&amp;vcp=1&amp;pid=a37c9a073&amp;color=0,0,0&amp;vtp=1&amp;vaab=1&amp;bbb=1"/>
          <p:cNvSpPr/>
          <p:nvPr/>
        </p:nvSpPr>
        <p:spPr>
          <a:xfrm>
            <a:off x="539496" y="474059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给加点字注音：传唱(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（2）指出画波浪线词语中的错别字并修改：“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”应改为“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dirty="0"/>
          </a:p>
        </p:txBody>
      </p:sp>
      <p:sp>
        <p:nvSpPr>
          <p:cNvPr id="4" name="QB_4_AN.1_1#89d2bb14c.bracket?vaa=1&amp;vcp=1&amp;pid=a37c9a073&amp;color=0,0,0&amp;vpa=17&amp;vtp=1&amp;vaab=1&amp;bbb=1"/>
          <p:cNvSpPr/>
          <p:nvPr/>
        </p:nvSpPr>
        <p:spPr>
          <a:xfrm>
            <a:off x="4690015" y="4748212"/>
            <a:ext cx="11271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chu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endParaRPr lang="en-US" altLang="zh-CN" sz="2800" dirty="0"/>
          </a:p>
        </p:txBody>
      </p:sp>
      <p:sp>
        <p:nvSpPr>
          <p:cNvPr id="6" name="QB_4_AN.28_1#89d2bb14c.blank?vaa=1&amp;vcp=1&amp;pid=a37c9a073&amp;color=0,0,0&amp;vpa=18&amp;vtp=1&amp;vaab=1"/>
          <p:cNvSpPr/>
          <p:nvPr/>
        </p:nvSpPr>
        <p:spPr>
          <a:xfrm>
            <a:off x="7641178" y="5336857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蜿</a:t>
            </a:r>
            <a:endParaRPr lang="en-US" altLang="zh-CN" sz="2800" dirty="0"/>
          </a:p>
        </p:txBody>
      </p:sp>
      <p:sp>
        <p:nvSpPr>
          <p:cNvPr id="7" name="QB_4_AN.29_1#89d2bb14c.blank?vaa=1&amp;vcp=1&amp;pid=a37c9a073&amp;color=0,0,0&amp;vpa=19&amp;vtp=1&amp;vaab=1"/>
          <p:cNvSpPr/>
          <p:nvPr/>
        </p:nvSpPr>
        <p:spPr>
          <a:xfrm>
            <a:off x="9733503" y="5336857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婉</a:t>
            </a:r>
            <a:endParaRPr lang="en-US" altLang="zh-CN" sz="2800" dirty="0"/>
          </a:p>
        </p:txBody>
      </p:sp>
      <p:sp>
        <p:nvSpPr>
          <p:cNvPr id="8" name="QO_3_BD.24_1#a37c9a073?sp=1&amp;vaa=1&amp;vcp=1&amp;pid=218cdb081&amp;color=0,0,0&amp;vtp=1&amp;vaab=1&amp;bt=1&amp;bbb=1&amp;hb=1&amp;zzd= 3">
            <a:extLst>
              <a:ext uri="{FF2B5EF4-FFF2-40B4-BE49-F238E27FC236}">
                <a16:creationId xmlns:a16="http://schemas.microsoft.com/office/drawing/2014/main" id="{DB6E7523-9E94-90B0-E801-B9CD207905EB}"/>
              </a:ext>
            </a:extLst>
          </p:cNvPr>
          <p:cNvSpPr/>
          <p:nvPr/>
        </p:nvSpPr>
        <p:spPr>
          <a:xfrm>
            <a:off x="4965478" y="215493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4_BD.25_1#89d2bb14c?vaa=1&amp;vcp=1&amp;pid=a37c9a073&amp;color=0,0,0&amp;vtp=1&amp;vaab=1&amp;bbb=1&amp;zzd= 1">
            <a:extLst>
              <a:ext uri="{FF2B5EF4-FFF2-40B4-BE49-F238E27FC236}">
                <a16:creationId xmlns:a16="http://schemas.microsoft.com/office/drawing/2014/main" id="{7674EFCD-BDF4-53EE-A62F-D787B00324E7}"/>
              </a:ext>
            </a:extLst>
          </p:cNvPr>
          <p:cNvSpPr/>
          <p:nvPr/>
        </p:nvSpPr>
        <p:spPr>
          <a:xfrm>
            <a:off x="4076478" y="535019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30_1#4e43b42ea?sp=1&amp;vaa=1&amp;vcp=1&amp;pid=218cdb081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879856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（2024·重庆·中考）根据拼音写汉字，给加点字注音。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7985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一踏上重庆的土地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你定会感到无比震撼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巍峨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立的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  <a:tabLst>
                <a:tab pos="5879856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大山如刚毅果敢的男子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蜿蜒流淌的江水似妩媚多情的女子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他们互相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  <a:tabLst>
                <a:tab pos="5879856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nínɡ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彼此衬托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相得益彰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就是这样的一座山城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孕育了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  <a:tabLst>
                <a:tab pos="5879856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情感燥热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性格刚勇的重庆人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他们逢山开路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遇水架桥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将重庆建成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  <a:tabLst>
                <a:tab pos="5879856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了一座令人目眩神迷的魔幻之都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他们血脉里的勇毅来自哪里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既来自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  <a:tabLst>
                <a:tab pos="5879856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地域文化的熏陶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又来自革命精神的浇灌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7985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蜿蜒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879856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妩媚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nínɡ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望</a:t>
            </a:r>
            <a:endParaRPr lang="en-US" altLang="zh-CN" sz="2800" dirty="0"/>
          </a:p>
        </p:txBody>
      </p:sp>
      <p:sp>
        <p:nvSpPr>
          <p:cNvPr id="3" name="QB_3_AN.31_1#4e43b42ea.bracket?vaa=1&amp;vcp=1&amp;pid=218cdb081&amp;color=0,0,0&amp;vpa=20&amp;vtp=1&amp;vaab=1"/>
          <p:cNvSpPr/>
          <p:nvPr/>
        </p:nvSpPr>
        <p:spPr>
          <a:xfrm>
            <a:off x="1664239" y="509592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屹</a:t>
            </a:r>
            <a:endParaRPr lang="en-US" altLang="zh-CN" sz="2800" dirty="0"/>
          </a:p>
        </p:txBody>
      </p:sp>
      <p:sp>
        <p:nvSpPr>
          <p:cNvPr id="4" name="QB_3_AN.32_1#4e43b42ea.bracket?vaa=1&amp;vcp=1&amp;pid=218cdb081&amp;color=0,0,0&amp;vpa=21&amp;vtp=1&amp;vaab=1&amp;bbb=1"/>
          <p:cNvSpPr/>
          <p:nvPr/>
        </p:nvSpPr>
        <p:spPr>
          <a:xfrm>
            <a:off x="7230014" y="5095920"/>
            <a:ext cx="8715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endParaRPr lang="en-US" altLang="zh-CN" sz="2800" dirty="0"/>
          </a:p>
        </p:txBody>
      </p:sp>
      <p:sp>
        <p:nvSpPr>
          <p:cNvPr id="5" name="QB_3_AN.33_1#4e43b42ea.bracket?vaa=1&amp;vcp=1&amp;pid=218cdb081&amp;color=0,0,0&amp;vpa=22&amp;vtp=1&amp;vaab=1&amp;bbb=1"/>
          <p:cNvSpPr/>
          <p:nvPr/>
        </p:nvSpPr>
        <p:spPr>
          <a:xfrm>
            <a:off x="2061114" y="5722665"/>
            <a:ext cx="6937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wǔ</a:t>
            </a:r>
            <a:endParaRPr lang="en-US" altLang="zh-CN" sz="2800" dirty="0"/>
          </a:p>
        </p:txBody>
      </p:sp>
      <p:sp>
        <p:nvSpPr>
          <p:cNvPr id="6" name="QB_3_AN.34_1#4e43b42ea.bracket?vaa=1&amp;vcp=1&amp;pid=218cdb081&amp;color=0,0,0&amp;vpa=23&amp;vtp=1&amp;vaab=1"/>
          <p:cNvSpPr/>
          <p:nvPr/>
        </p:nvSpPr>
        <p:spPr>
          <a:xfrm>
            <a:off x="7188739" y="572266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凝</a:t>
            </a:r>
            <a:endParaRPr lang="en-US" altLang="zh-CN" sz="2800" dirty="0"/>
          </a:p>
        </p:txBody>
      </p:sp>
      <p:sp>
        <p:nvSpPr>
          <p:cNvPr id="7" name="QB_3_BD.30_1#4e43b42ea?sp=1&amp;vaa=1&amp;vcp=1&amp;pid=218cdb081&amp;color=0,0,0&amp;vtp=1&amp;vaab=1&amp;bt=1&amp;bbb=1&amp;hb=1&amp;zzd= 4">
            <a:extLst>
              <a:ext uri="{FF2B5EF4-FFF2-40B4-BE49-F238E27FC236}">
                <a16:creationId xmlns:a16="http://schemas.microsoft.com/office/drawing/2014/main" id="{F370CCB7-82DB-8DEC-789C-39B475315945}"/>
              </a:ext>
            </a:extLst>
          </p:cNvPr>
          <p:cNvSpPr/>
          <p:nvPr/>
        </p:nvSpPr>
        <p:spPr>
          <a:xfrm>
            <a:off x="4635278" y="23546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B_3_BD.30_1#4e43b42ea?sp=1&amp;vaa=1&amp;vcp=1&amp;pid=218cdb081&amp;color=0,0,0&amp;vtp=1&amp;vaab=1&amp;bt=1&amp;bbb=1&amp;hb=1&amp;zzd= 4">
            <a:extLst>
              <a:ext uri="{FF2B5EF4-FFF2-40B4-BE49-F238E27FC236}">
                <a16:creationId xmlns:a16="http://schemas.microsoft.com/office/drawing/2014/main" id="{F0E7CD78-A017-A6A0-0FF9-0C8EB61405B4}"/>
              </a:ext>
            </a:extLst>
          </p:cNvPr>
          <p:cNvSpPr/>
          <p:nvPr/>
        </p:nvSpPr>
        <p:spPr>
          <a:xfrm>
            <a:off x="7476870" y="24213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3_BD.30_1#4e43b42ea?sp=1&amp;vaa=1&amp;vcp=1&amp;pid=218cdb081&amp;color=0,0,0&amp;vtp=1&amp;vaab=1&amp;bt=1&amp;bbb=1&amp;hb=1&amp;zzd= 10">
            <a:extLst>
              <a:ext uri="{FF2B5EF4-FFF2-40B4-BE49-F238E27FC236}">
                <a16:creationId xmlns:a16="http://schemas.microsoft.com/office/drawing/2014/main" id="{99C18715-1BD0-FB53-042A-3B3F4EAC3C19}"/>
              </a:ext>
            </a:extLst>
          </p:cNvPr>
          <p:cNvSpPr/>
          <p:nvPr/>
        </p:nvSpPr>
        <p:spPr>
          <a:xfrm>
            <a:off x="6578378" y="56979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B_3_BD.30_1#4e43b42ea?sp=1&amp;vaa=1&amp;vcp=1&amp;pid=218cdb081&amp;color=0,0,0&amp;vtp=1&amp;vaab=1&amp;bt=1&amp;bbb=1&amp;hb=1&amp;zzd= 12">
            <a:extLst>
              <a:ext uri="{FF2B5EF4-FFF2-40B4-BE49-F238E27FC236}">
                <a16:creationId xmlns:a16="http://schemas.microsoft.com/office/drawing/2014/main" id="{BD9CD34E-5629-5E5D-F06D-358C2894301C}"/>
              </a:ext>
            </a:extLst>
          </p:cNvPr>
          <p:cNvSpPr/>
          <p:nvPr/>
        </p:nvSpPr>
        <p:spPr>
          <a:xfrm>
            <a:off x="1409478" y="625155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B_4_BD.36_1#beb007002?sp=1&amp;vaa=1&amp;vcp=1&amp;pid=cf38eae59&amp;color=0,0,0&amp;vtp=1&amp;vaab=1&amp;bbb=1"/>
          <p:cNvSpPr/>
          <p:nvPr/>
        </p:nvSpPr>
        <p:spPr>
          <a:xfrm>
            <a:off x="539496" y="21534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（1）容易读错的字：A.炽（zhì）热</a:t>
            </a:r>
            <a:endParaRPr lang="en-US" altLang="zh-CN" sz="2800" dirty="0"/>
          </a:p>
          <a:p>
            <a:pPr indent="3314700" latinLnBrk="1">
              <a:lnSpc>
                <a:spcPts val="51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B.拈（zh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n）轻怕重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  <a:endParaRPr lang="en-US" altLang="zh-CN" sz="2800" dirty="0"/>
          </a:p>
        </p:txBody>
      </p:sp>
      <p:sp>
        <p:nvSpPr>
          <p:cNvPr id="2" name="QO_3_BD.35_1#cf38eae59?vaa=1&amp;vcp=1&amp;pid=218cdb081&amp;color=0,0,0&amp;vtp=1&amp;vaab=1&amp;bt=1&amp;bbb=1&amp;hb=1"/>
          <p:cNvSpPr/>
          <p:nvPr/>
        </p:nvSpPr>
        <p:spPr>
          <a:xfrm>
            <a:off x="539496" y="87045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（2024·湖北·中考）小雨梳理语文学习中常见的问题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，列举了其中两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，请你进行修改。</a:t>
            </a:r>
            <a:endParaRPr lang="en-US" altLang="zh-CN" sz="2800" dirty="0"/>
          </a:p>
        </p:txBody>
      </p:sp>
      <p:sp>
        <p:nvSpPr>
          <p:cNvPr id="4" name="QB_4_AN.1_1#beb007002.blank?vaa=1&amp;vcp=1&amp;pid=cf38eae59&amp;color=0,0,0&amp;vpa=24&amp;vtp=1&amp;vaab=1&amp;bbb=1"/>
          <p:cNvSpPr/>
          <p:nvPr/>
        </p:nvSpPr>
        <p:spPr>
          <a:xfrm>
            <a:off x="797465" y="3402108"/>
            <a:ext cx="21732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B.ni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endParaRPr lang="en-US" altLang="zh-CN" sz="2800" dirty="0"/>
          </a:p>
        </p:txBody>
      </p:sp>
      <p:sp>
        <p:nvSpPr>
          <p:cNvPr id="5" name="QB_4_BD.38_1#8c92a74cb?sp=1&amp;vaa=1&amp;vcp=1&amp;pid=cf38eae59&amp;color=0,0,0&amp;vtp=1&amp;vaab=1&amp;bbb=1"/>
          <p:cNvSpPr/>
          <p:nvPr/>
        </p:nvSpPr>
        <p:spPr>
          <a:xfrm>
            <a:off x="539496" y="40838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（2）容易写错的词：A.锐不可挡</a:t>
            </a:r>
            <a:endParaRPr lang="en-US" altLang="zh-CN" sz="2800" dirty="0"/>
          </a:p>
          <a:p>
            <a:pPr indent="3409950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B.穿流不息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</a:t>
            </a:r>
            <a:endParaRPr lang="en-US" altLang="zh-CN" sz="2800" dirty="0"/>
          </a:p>
        </p:txBody>
      </p:sp>
      <p:sp>
        <p:nvSpPr>
          <p:cNvPr id="6" name="QB_4_AN.39_1#8c92a74cb.blank?vaa=1&amp;vcp=1&amp;pid=cf38eae59&amp;color=0,0,0&amp;vpa=25&amp;vtp=1&amp;vaab=1&amp;bbb=1"/>
          <p:cNvSpPr/>
          <p:nvPr/>
        </p:nvSpPr>
        <p:spPr>
          <a:xfrm>
            <a:off x="797465" y="5308315"/>
            <a:ext cx="39528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A.锐不可当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B.川流不息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40_1#da11b43b8?sp=1&amp;vaa=1&amp;vcp=1&amp;pid=218cdb081&amp;color=0,0,0&amp;vtp=1&amp;vaab=1&amp;bt=1&amp;bbb=1&amp;hb=1"/>
          <p:cNvSpPr/>
          <p:nvPr/>
        </p:nvSpPr>
        <p:spPr>
          <a:xfrm>
            <a:off x="549021" y="43057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（2024·河南·中考）小组成员想用下面这段文字介绍登封“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天地之中”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历史建筑群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，里面有一些字词拿不准，请你判断。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登封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天地之中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历史建筑群共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其中有闻名遐迩的千年古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刹少林寺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___（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符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盛名的学府嵩阳书院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我国现存最古老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的天文台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观星台等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这些历史建筑宛如镶嵌在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___（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崇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峻岭间的颗颗明珠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闪耀着中华文明的璀璨光芒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数千年来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它们以各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自的方式向世人展示何为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天地之中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是当之无愧的世界文化遗产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4_BD.41_1#393838419?sp=1&amp;vaa=1&amp;vcp=1&amp;pid=da11b43b8&amp;color=0,0,0&amp;vtp=1&amp;vaab=1&amp;bbb=1"/>
          <p:cNvSpPr/>
          <p:nvPr/>
        </p:nvSpPr>
        <p:spPr>
          <a:xfrm>
            <a:off x="549021" y="4919707"/>
            <a:ext cx="11109960" cy="10753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（1）语段中的两个加点字应该怎么读？请写出正确的拼音。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遐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    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愧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endParaRPr lang="en-US" altLang="zh-CN" sz="2800" dirty="0"/>
          </a:p>
        </p:txBody>
      </p:sp>
      <p:sp>
        <p:nvSpPr>
          <p:cNvPr id="4" name="QB_4_AN.42_1#393838419.blank?vaa=1&amp;vcp=1&amp;pid=da11b43b8&amp;color=0,0,0&amp;vpa=26&amp;vtp=1&amp;vaab=1&amp;bbb=1"/>
          <p:cNvSpPr/>
          <p:nvPr/>
        </p:nvSpPr>
        <p:spPr>
          <a:xfrm>
            <a:off x="777621" y="5515972"/>
            <a:ext cx="809625" cy="555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endParaRPr lang="en-US" altLang="zh-CN" sz="2800" dirty="0">
              <a:latin typeface="SimSun" panose="02010600030101010101" pitchFamily="2" charset="-122"/>
            </a:endParaRPr>
          </a:p>
        </p:txBody>
      </p:sp>
      <p:sp>
        <p:nvSpPr>
          <p:cNvPr id="5" name="QB_4_AN.43_1#393838419.blank?vaa=1&amp;vcp=1&amp;pid=da11b43b8&amp;color=0,0,0&amp;vpa=27&amp;vtp=1&amp;vaab=1&amp;bbb=1"/>
          <p:cNvSpPr/>
          <p:nvPr/>
        </p:nvSpPr>
        <p:spPr>
          <a:xfrm>
            <a:off x="2840609" y="5550561"/>
            <a:ext cx="7127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kuì</a:t>
            </a:r>
            <a:endParaRPr lang="en-US" altLang="zh-CN" sz="2800" dirty="0"/>
          </a:p>
        </p:txBody>
      </p:sp>
      <p:sp>
        <p:nvSpPr>
          <p:cNvPr id="6" name="QO_3_BD.40_1#da11b43b8?sp=1&amp;vaa=1&amp;vcp=1&amp;pid=218cdb081&amp;color=0,0,0&amp;vtp=1&amp;vaab=1&amp;bt=1&amp;bbb=1&amp;hb=1&amp;zzd= 4">
            <a:extLst>
              <a:ext uri="{FF2B5EF4-FFF2-40B4-BE49-F238E27FC236}">
                <a16:creationId xmlns:a16="http://schemas.microsoft.com/office/drawing/2014/main" id="{C96B46C3-C080-99E6-6F45-B4EC1CB4C07F}"/>
              </a:ext>
            </a:extLst>
          </p:cNvPr>
          <p:cNvSpPr/>
          <p:nvPr/>
        </p:nvSpPr>
        <p:spPr>
          <a:xfrm>
            <a:off x="9365520" y="23355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QO_3_BD.40_1#da11b43b8?sp=1&amp;vaa=1&amp;vcp=1&amp;pid=218cdb081&amp;color=0,0,0&amp;vtp=1&amp;vaab=1&amp;bt=1&amp;bbb=1&amp;hb=1&amp;zzd= 8">
            <a:extLst>
              <a:ext uri="{FF2B5EF4-FFF2-40B4-BE49-F238E27FC236}">
                <a16:creationId xmlns:a16="http://schemas.microsoft.com/office/drawing/2014/main" id="{9F265826-9433-F945-3203-BC973A0819B5}"/>
              </a:ext>
            </a:extLst>
          </p:cNvPr>
          <p:cNvSpPr/>
          <p:nvPr/>
        </p:nvSpPr>
        <p:spPr>
          <a:xfrm>
            <a:off x="8134128" y="483233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B_4_BD.41_1#393838419?sp=1&amp;vaa=1&amp;vcp=1&amp;pid=da11b43b8&amp;color=0,0,0&amp;vtp=1&amp;vaab=1&amp;bbb=1&amp;zzd= 3">
            <a:extLst>
              <a:ext uri="{FF2B5EF4-FFF2-40B4-BE49-F238E27FC236}">
                <a16:creationId xmlns:a16="http://schemas.microsoft.com/office/drawing/2014/main" id="{29A0CCEE-CA17-0F61-E993-9490FE917061}"/>
              </a:ext>
            </a:extLst>
          </p:cNvPr>
          <p:cNvSpPr/>
          <p:nvPr/>
        </p:nvSpPr>
        <p:spPr>
          <a:xfrm>
            <a:off x="685324" y="611837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4_BD.41_1#393838419?sp=1&amp;vaa=1&amp;vcp=1&amp;pid=da11b43b8&amp;color=0,0,0&amp;vtp=1&amp;vaab=1&amp;bbb=1&amp;zzd= 3">
            <a:extLst>
              <a:ext uri="{FF2B5EF4-FFF2-40B4-BE49-F238E27FC236}">
                <a16:creationId xmlns:a16="http://schemas.microsoft.com/office/drawing/2014/main" id="{116E8696-3127-732F-4904-24D147408288}"/>
              </a:ext>
            </a:extLst>
          </p:cNvPr>
          <p:cNvSpPr/>
          <p:nvPr/>
        </p:nvSpPr>
        <p:spPr>
          <a:xfrm>
            <a:off x="2657253" y="61210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44_1#c86131b47?vaa=1&amp;vcp=1&amp;pid=da11b43b8&amp;color=0,0,0&amp;vtp=1&amp;vaab=1&amp;bt=1&amp;bbb=1"/>
          <p:cNvSpPr/>
          <p:nvPr/>
        </p:nvSpPr>
        <p:spPr>
          <a:xfrm>
            <a:off x="539496" y="25049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（2）语段中两个横线处应分别选用哪个字？请工整书写。</a:t>
            </a:r>
            <a:endParaRPr lang="en-US" altLang="zh-CN" sz="2800" dirty="0"/>
          </a:p>
        </p:txBody>
      </p:sp>
      <p:sp>
        <p:nvSpPr>
          <p:cNvPr id="3" name="QB_5_BD.45_1#589f5d66a?vaa=1&amp;vcp=1&amp;pid=c86131b47&amp;color=0,0,0&amp;vtp=1&amp;vaab=1&amp;bbb=1"/>
          <p:cNvSpPr/>
          <p:nvPr/>
        </p:nvSpPr>
        <p:spPr>
          <a:xfrm>
            <a:off x="539496" y="31326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endParaRPr lang="en-US" altLang="zh-CN" sz="2800" dirty="0"/>
          </a:p>
        </p:txBody>
      </p:sp>
      <p:sp>
        <p:nvSpPr>
          <p:cNvPr id="4" name="QB_5_AN.1_1#589f5d66a.blank?vaa=1&amp;vcp=1&amp;pid=c86131b47&amp;color=0,0,0&amp;vpa=28&amp;vtp=1&amp;vaab=1"/>
          <p:cNvSpPr/>
          <p:nvPr/>
        </p:nvSpPr>
        <p:spPr>
          <a:xfrm>
            <a:off x="905415" y="310216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负</a:t>
            </a:r>
            <a:endParaRPr lang="en-US" altLang="zh-CN" sz="2800" dirty="0"/>
          </a:p>
        </p:txBody>
      </p:sp>
      <p:sp>
        <p:nvSpPr>
          <p:cNvPr id="6" name="QB_5_AN.48_1#589f5d66a.blank?vaa=1&amp;vcp=1&amp;pid=c86131b47&amp;color=0,0,0&amp;vpa=29&amp;vtp=1&amp;vaab=1"/>
          <p:cNvSpPr/>
          <p:nvPr/>
        </p:nvSpPr>
        <p:spPr>
          <a:xfrm>
            <a:off x="905415" y="372891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49_1#b4e22ac32?sp=1&amp;vaa=1&amp;vcp=1&amp;pid=218cdb081&amp;color=0,0,0&amp;vtp=1&amp;vaab=1&amp;bt=1&amp;bbb=1&amp;hb=1"/>
          <p:cNvSpPr/>
          <p:nvPr/>
        </p:nvSpPr>
        <p:spPr>
          <a:xfrm>
            <a:off x="539496" y="853440"/>
            <a:ext cx="11109960" cy="33470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（2024·河北·中考）阅读下面的文字，回答后面的问题。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太行巍巍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滹沱滔滔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河北省平山县中部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滹沱河北岸一处松柏苍</a:t>
            </a:r>
            <a:endParaRPr lang="en-US" altLang="zh-CN" sz="100" b="0" i="0" kern="0" spc="-999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郁的坡岭上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坐落着革命圣地西柏坡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西柏坡是一个永载史册的名字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它被称为解放全中国的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最后一个农村指挥所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在这里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中共中央指挥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了三大战役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召开了党的七届二中全会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擘画了新中国的宏伟蓝图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endParaRPr lang="en-US" altLang="zh-CN" sz="2800" dirty="0"/>
          </a:p>
        </p:txBody>
      </p:sp>
      <p:sp>
        <p:nvSpPr>
          <p:cNvPr id="3" name="QO_3_BD.49_1#b4e22ac32?sp=1&amp;vaa=1&amp;vcp=1&amp;pid=218cdb081&amp;color=0,0,0&amp;vtp=1&amp;vaab=1&amp;bt=1&amp;bbb=1&amp;hb=1&amp;zzd= 3">
            <a:extLst>
              <a:ext uri="{FF2B5EF4-FFF2-40B4-BE49-F238E27FC236}">
                <a16:creationId xmlns:a16="http://schemas.microsoft.com/office/drawing/2014/main" id="{FD637E3A-C3C9-F4AD-BC7E-03DAF5661780}"/>
              </a:ext>
            </a:extLst>
          </p:cNvPr>
          <p:cNvSpPr/>
          <p:nvPr/>
        </p:nvSpPr>
        <p:spPr>
          <a:xfrm>
            <a:off x="698278" y="27584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49_1#b4e22ac32?sp=1&amp;vaa=1&amp;vcp=1&amp;pid=218cdb081&amp;color=0,0,0&amp;vtp=1&amp;vaab=1&amp;bt=1&amp;bbb=1&amp;hb=1">
            <a:extLst>
              <a:ext uri="{FF2B5EF4-FFF2-40B4-BE49-F238E27FC236}">
                <a16:creationId xmlns:a16="http://schemas.microsoft.com/office/drawing/2014/main" id="{04C8CBC0-5E24-1F3D-8141-1C00ACA63205}"/>
              </a:ext>
            </a:extLst>
          </p:cNvPr>
          <p:cNvSpPr/>
          <p:nvPr/>
        </p:nvSpPr>
        <p:spPr>
          <a:xfrm>
            <a:off x="539496" y="834739"/>
            <a:ext cx="11109960" cy="46992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4375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1949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中共中央从西柏坡动身前往北平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毛泽东同志称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之为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进京赶考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”。23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赶考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的人们乘汽车从西柏坡出发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，17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到达唐县淑闾村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；24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时出发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，11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时许到达保定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傍晚到达涿县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现涿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州市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并留宿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；25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日改乘平汉线火车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，línɡ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chén（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出发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时到达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北平清华园站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这一路风尘仆仆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向着新中国走去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年过去了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重温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进京赶考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这段历史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老一辈无产阶级革命家的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伟大精神不断激励着我们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，bǐnɡ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chí（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理想信念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砥砺奋斗前行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3_BD.49_1#b4e22ac32?sp=1&amp;vaa=1&amp;vcp=1&amp;pid=218cdb081&amp;color=0,0,0&amp;vtp=1&amp;vaab=1&amp;bt=1&amp;bbb=1&amp;hb=1&amp;zzd= 2">
            <a:extLst>
              <a:ext uri="{FF2B5EF4-FFF2-40B4-BE49-F238E27FC236}">
                <a16:creationId xmlns:a16="http://schemas.microsoft.com/office/drawing/2014/main" id="{08221D20-3268-CDCB-39A7-EE607C0EA5C7}"/>
              </a:ext>
            </a:extLst>
          </p:cNvPr>
          <p:cNvSpPr/>
          <p:nvPr/>
        </p:nvSpPr>
        <p:spPr>
          <a:xfrm>
            <a:off x="4981353" y="39779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925616"/>
      </p:ext>
    </p:extLst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50_1#c88f1ac0f?vaa=1&amp;vcp=1&amp;pid=b4e22ac32&amp;color=0,0,0&amp;vtp=1&amp;vaab=1&amp;bt=1&amp;bbb=1"/>
          <p:cNvSpPr/>
          <p:nvPr/>
        </p:nvSpPr>
        <p:spPr>
          <a:xfrm>
            <a:off x="539496" y="8815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（1）根据文段中的拼音写出相应的词语。</a:t>
            </a:r>
            <a:endParaRPr lang="en-US" altLang="zh-CN" sz="2800" dirty="0"/>
          </a:p>
        </p:txBody>
      </p:sp>
      <p:sp>
        <p:nvSpPr>
          <p:cNvPr id="3" name="QB_5_BD.51_1#0d90ca290?vaa=1&amp;vcp=1&amp;pid=c88f1ac0f&amp;color=0,0,0&amp;vtp=1&amp;vaab=1&amp;bbb=1"/>
          <p:cNvSpPr/>
          <p:nvPr/>
        </p:nvSpPr>
        <p:spPr>
          <a:xfrm>
            <a:off x="539496" y="1509204"/>
            <a:ext cx="11109960" cy="1295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①línɡ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chén(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②bǐnɡ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chí(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4" name="QB_5_AN.1_1#0d90ca290.bracket?vaa=1&amp;vcp=1&amp;pid=c88f1ac0f&amp;color=0,0,0&amp;vpa=30&amp;vtp=1&amp;vaab=1&amp;bbb=1"/>
          <p:cNvSpPr/>
          <p:nvPr/>
        </p:nvSpPr>
        <p:spPr>
          <a:xfrm>
            <a:off x="2432589" y="151682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凌晨</a:t>
            </a:r>
            <a:endParaRPr lang="en-US" altLang="zh-CN" sz="2800" dirty="0"/>
          </a:p>
        </p:txBody>
      </p:sp>
      <p:sp>
        <p:nvSpPr>
          <p:cNvPr id="6" name="QB_5_AN.2_1#0d90ca290.bracket?vaa=1&amp;vcp=1&amp;pid=c88f1ac0f&amp;color=0,0,0&amp;vpa=31&amp;vtp=1&amp;vaab=1&amp;bbb=1"/>
          <p:cNvSpPr/>
          <p:nvPr/>
        </p:nvSpPr>
        <p:spPr>
          <a:xfrm>
            <a:off x="2275428" y="216452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秉持</a:t>
            </a:r>
            <a:endParaRPr lang="en-US" altLang="zh-CN" sz="2800" dirty="0"/>
          </a:p>
        </p:txBody>
      </p:sp>
      <p:sp>
        <p:nvSpPr>
          <p:cNvPr id="7" name="QC_4_BD.55_1#cf8deab44?vaa=1&amp;vcp=1&amp;pid=b4e22ac32&amp;color=0,0,0&amp;vtp=1&amp;vaab=1&amp;bbb=1"/>
          <p:cNvSpPr/>
          <p:nvPr/>
        </p:nvSpPr>
        <p:spPr>
          <a:xfrm>
            <a:off x="539496" y="27950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（2）文段中加点字的读音，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4_AN.56_1#cf8deab44.bracket?vaa=1&amp;vcp=1&amp;pid=b4e22ac32&amp;color=0,0,0&amp;vpa=32&amp;vtp=1&amp;vaab=1"/>
          <p:cNvSpPr/>
          <p:nvPr/>
        </p:nvSpPr>
        <p:spPr>
          <a:xfrm>
            <a:off x="7395114" y="278168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C_4_BD.55_2#cf8deab44.choices?vaa=1&amp;vcp=1&amp;pid=b4e22ac32&amp;color=0,0,0&amp;vtp=1&amp;vaab=1&amp;bbb=1"/>
          <p:cNvSpPr/>
          <p:nvPr/>
        </p:nvSpPr>
        <p:spPr>
          <a:xfrm>
            <a:off x="539496" y="342449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A.松柏苍郁（yú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风尘仆仆（pú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B.松柏苍郁（yù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风尘仆仆（pú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C.松柏苍郁（yú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风尘仆仆（pū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D.松柏苍郁（yù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风尘仆仆（pū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10" name="QC_4_BD.55_2#cf8deab44.choices?vaa=1&amp;vcp=1&amp;pid=b4e22ac32&amp;color=0,0,0&amp;vtp=1&amp;vaab=1&amp;bbb=1&amp;zzd= 1">
            <a:extLst>
              <a:ext uri="{FF2B5EF4-FFF2-40B4-BE49-F238E27FC236}">
                <a16:creationId xmlns:a16="http://schemas.microsoft.com/office/drawing/2014/main" id="{8F6451C6-8152-6BCC-0FA5-F07373C166B8}"/>
              </a:ext>
            </a:extLst>
          </p:cNvPr>
          <p:cNvSpPr/>
          <p:nvPr/>
        </p:nvSpPr>
        <p:spPr>
          <a:xfrm>
            <a:off x="2111153" y="40340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QC_4_BD.55_2#cf8deab44.choices?vaa=1&amp;vcp=1&amp;pid=b4e22ac32&amp;color=0,0,0&amp;vtp=1&amp;vaab=1&amp;bbb=1&amp;zzd= 1">
            <a:extLst>
              <a:ext uri="{FF2B5EF4-FFF2-40B4-BE49-F238E27FC236}">
                <a16:creationId xmlns:a16="http://schemas.microsoft.com/office/drawing/2014/main" id="{F061361B-AA9A-726A-8068-B8C13790D520}"/>
              </a:ext>
            </a:extLst>
          </p:cNvPr>
          <p:cNvSpPr/>
          <p:nvPr/>
        </p:nvSpPr>
        <p:spPr>
          <a:xfrm>
            <a:off x="5165503" y="40340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C_4_BD.55_2#cf8deab44.choices?vaa=1&amp;vcp=1&amp;pid=b4e22ac32&amp;color=0,0,0&amp;vtp=1&amp;vaab=1&amp;bbb=1&amp;zzd= 3">
            <a:extLst>
              <a:ext uri="{FF2B5EF4-FFF2-40B4-BE49-F238E27FC236}">
                <a16:creationId xmlns:a16="http://schemas.microsoft.com/office/drawing/2014/main" id="{FA82A113-6850-5C42-D659-3135CAD68EB7}"/>
              </a:ext>
            </a:extLst>
          </p:cNvPr>
          <p:cNvSpPr/>
          <p:nvPr/>
        </p:nvSpPr>
        <p:spPr>
          <a:xfrm>
            <a:off x="2090516" y="46817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C_4_BD.55_2#cf8deab44.choices?vaa=1&amp;vcp=1&amp;pid=b4e22ac32&amp;color=0,0,0&amp;vtp=1&amp;vaab=1&amp;bbb=1&amp;zzd= 3">
            <a:extLst>
              <a:ext uri="{FF2B5EF4-FFF2-40B4-BE49-F238E27FC236}">
                <a16:creationId xmlns:a16="http://schemas.microsoft.com/office/drawing/2014/main" id="{AF4C1555-8529-196F-A928-2608F134403A}"/>
              </a:ext>
            </a:extLst>
          </p:cNvPr>
          <p:cNvSpPr/>
          <p:nvPr/>
        </p:nvSpPr>
        <p:spPr>
          <a:xfrm>
            <a:off x="5144865" y="46817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C_4_BD.55_2#cf8deab44.choices?vaa=1&amp;vcp=1&amp;pid=b4e22ac32&amp;color=0,0,0&amp;vtp=1&amp;vaab=1&amp;bbb=1&amp;zzd= 5">
            <a:extLst>
              <a:ext uri="{FF2B5EF4-FFF2-40B4-BE49-F238E27FC236}">
                <a16:creationId xmlns:a16="http://schemas.microsoft.com/office/drawing/2014/main" id="{E7C22AB7-0C64-956A-6038-A716EFF43CF7}"/>
              </a:ext>
            </a:extLst>
          </p:cNvPr>
          <p:cNvSpPr/>
          <p:nvPr/>
        </p:nvSpPr>
        <p:spPr>
          <a:xfrm>
            <a:off x="2090516" y="53294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QC_4_BD.55_2#cf8deab44.choices?vaa=1&amp;vcp=1&amp;pid=b4e22ac32&amp;color=0,0,0&amp;vtp=1&amp;vaab=1&amp;bbb=1&amp;zzd= 5">
            <a:extLst>
              <a:ext uri="{FF2B5EF4-FFF2-40B4-BE49-F238E27FC236}">
                <a16:creationId xmlns:a16="http://schemas.microsoft.com/office/drawing/2014/main" id="{AF816524-E19C-C377-6C3D-3DBD70334B8B}"/>
              </a:ext>
            </a:extLst>
          </p:cNvPr>
          <p:cNvSpPr/>
          <p:nvPr/>
        </p:nvSpPr>
        <p:spPr>
          <a:xfrm>
            <a:off x="5144865" y="53294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QC_4_BD.55_2#cf8deab44.choices?vaa=1&amp;vcp=1&amp;pid=b4e22ac32&amp;color=0,0,0&amp;vtp=1&amp;vaab=1&amp;bbb=1&amp;zzd= 7">
            <a:extLst>
              <a:ext uri="{FF2B5EF4-FFF2-40B4-BE49-F238E27FC236}">
                <a16:creationId xmlns:a16="http://schemas.microsoft.com/office/drawing/2014/main" id="{75634245-DDBD-32A5-492B-8CFFFC368821}"/>
              </a:ext>
            </a:extLst>
          </p:cNvPr>
          <p:cNvSpPr/>
          <p:nvPr/>
        </p:nvSpPr>
        <p:spPr>
          <a:xfrm>
            <a:off x="2111153" y="59212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QC_4_BD.55_2#cf8deab44.choices?vaa=1&amp;vcp=1&amp;pid=b4e22ac32&amp;color=0,0,0&amp;vtp=1&amp;vaab=1&amp;bbb=1&amp;zzd= 7">
            <a:extLst>
              <a:ext uri="{FF2B5EF4-FFF2-40B4-BE49-F238E27FC236}">
                <a16:creationId xmlns:a16="http://schemas.microsoft.com/office/drawing/2014/main" id="{7B27E38E-92A1-3AB2-629A-FDF89DEDE616}"/>
              </a:ext>
            </a:extLst>
          </p:cNvPr>
          <p:cNvSpPr/>
          <p:nvPr/>
        </p:nvSpPr>
        <p:spPr>
          <a:xfrm>
            <a:off x="5165503" y="594029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57_1#88810393f?sp=1&amp;vaa=1&amp;vcp=1&amp;pid=218cdb081&amp;color=0,0,0&amp;vtp=1&amp;vaab=1&amp;bt=1&amp;bbb=1&amp;hb=1"/>
          <p:cNvSpPr/>
          <p:nvPr/>
        </p:nvSpPr>
        <p:spPr>
          <a:xfrm>
            <a:off x="539496" y="554400"/>
            <a:ext cx="11109960" cy="49523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（2024·贵州·中考）请根据下面文段的语境和拼音，用楷体字写出横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线处的字词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岁月铸就荣光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时间见证不凡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①</a:t>
            </a:r>
            <a:r>
              <a:rPr lang="en-US" altLang="zh-CN" sz="280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Times New Roma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溯历史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长征的画卷在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奋进中舒展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红军像一条奋飞的红飘带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辗转于贵州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贵州青年踊跃参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从四渡赤水到强渡乌江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再到乌蒙山大迂回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chí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②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浴血奋战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视死如归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那些可歌可泣的事迹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彰显了贵州高贵而刚劲的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风骨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时代的华章在砥砺中续篇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从西部大开发到脱贫攻坚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到乡村振兴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贵州大地捷报频传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贵州儿女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shǒu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③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拼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搏奋斗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迈着稳健的步伐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以昂扬的姿态传递出摧枯拉朽的力量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    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endParaRPr lang="en-US" altLang="zh-CN" sz="2800" dirty="0"/>
          </a:p>
        </p:txBody>
      </p:sp>
      <p:sp>
        <p:nvSpPr>
          <p:cNvPr id="3" name="QB_3_AN.58_1#88810393f.blank?vaa=1&amp;vcp=1&amp;pid=218cdb081&amp;color=0,0,0&amp;vpa=33&amp;vtp=1&amp;vaab=1"/>
          <p:cNvSpPr/>
          <p:nvPr/>
        </p:nvSpPr>
        <p:spPr>
          <a:xfrm>
            <a:off x="889540" y="5720253"/>
            <a:ext cx="6143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追</a:t>
            </a:r>
            <a:endParaRPr lang="en-US" altLang="zh-CN" sz="2800" dirty="0"/>
          </a:p>
        </p:txBody>
      </p:sp>
      <p:sp>
        <p:nvSpPr>
          <p:cNvPr id="4" name="QB_3_AN.59_1#88810393f.blank?vaa=1&amp;vcp=1&amp;pid=218cdb081&amp;color=0,0,0&amp;vpa=34&amp;vtp=1&amp;vaab=1"/>
          <p:cNvSpPr/>
          <p:nvPr/>
        </p:nvSpPr>
        <p:spPr>
          <a:xfrm>
            <a:off x="2867565" y="5708778"/>
            <a:ext cx="6143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驰</a:t>
            </a:r>
            <a:endParaRPr lang="en-US" altLang="zh-CN" sz="2800" dirty="0"/>
          </a:p>
        </p:txBody>
      </p:sp>
      <p:sp>
        <p:nvSpPr>
          <p:cNvPr id="5" name="QB_3_AN.60_1#88810393f.blank?vaa=1&amp;vcp=1&amp;pid=218cdb081&amp;color=0,0,0&amp;vpa=35&amp;vtp=1&amp;vaab=1&amp;bbb=1"/>
          <p:cNvSpPr/>
          <p:nvPr/>
        </p:nvSpPr>
        <p:spPr>
          <a:xfrm>
            <a:off x="4845590" y="5688613"/>
            <a:ext cx="9699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恪守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61_1#80869531f?sp=1&amp;vaa=1&amp;vcp=1&amp;pid=218cdb081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（2024·江苏连云港·中考）根据拼音写汉字并给加点字注音。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我们头顶的星空既美丽又神秘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人类从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就对它充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满好奇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产生种种遐想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并用有限的想象力编织出许多神话故事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夸父追日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嫦娥奔月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后羿射日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如果说这些古代神话满足了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人类精神上的需求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那么古代天文学的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ménɡ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则是人类有意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识地观察自然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观测宇宙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以满足生产生活之需的结果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都与日月星辰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的天象变化有关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早在两千三百多年前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诗人屈原就发出了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遂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古之初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谁传道之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上下未形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何由考之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的天问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>
              <a:latin typeface="SimSun" panose="02010600030101010101" pitchFamily="2" charset="-122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ménɡ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辰(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B_3_AN.62_1#80869531f.bracket?vaa=1&amp;vcp=1&amp;pid=218cdb081&amp;color=0,0,0&amp;vpa=36&amp;vtp=1&amp;vaab=1"/>
          <p:cNvSpPr/>
          <p:nvPr/>
        </p:nvSpPr>
        <p:spPr>
          <a:xfrm>
            <a:off x="1921414" y="572266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诞</a:t>
            </a:r>
            <a:endParaRPr lang="en-US" altLang="zh-CN" sz="2800" dirty="0"/>
          </a:p>
        </p:txBody>
      </p:sp>
      <p:sp>
        <p:nvSpPr>
          <p:cNvPr id="4" name="QB_3_AN.63_1#80869531f.bracket?vaa=1&amp;vcp=1&amp;pid=218cdb081&amp;color=0,0,0&amp;vpa=37&amp;vtp=1&amp;vaab=1"/>
          <p:cNvSpPr/>
          <p:nvPr/>
        </p:nvSpPr>
        <p:spPr>
          <a:xfrm>
            <a:off x="4789153" y="575310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萌</a:t>
            </a:r>
            <a:endParaRPr lang="en-US" altLang="zh-CN" sz="2800" dirty="0"/>
          </a:p>
        </p:txBody>
      </p:sp>
      <p:sp>
        <p:nvSpPr>
          <p:cNvPr id="5" name="QB_3_AN.64_1#80869531f.bracket?vaa=1&amp;vcp=1&amp;pid=218cdb081&amp;color=0,0,0&amp;vpa=38&amp;vtp=1&amp;vaab=1&amp;bbb=1"/>
          <p:cNvSpPr/>
          <p:nvPr/>
        </p:nvSpPr>
        <p:spPr>
          <a:xfrm>
            <a:off x="7061659" y="5746019"/>
            <a:ext cx="928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chén</a:t>
            </a:r>
            <a:endParaRPr lang="en-US" altLang="zh-CN" sz="2800" dirty="0"/>
          </a:p>
        </p:txBody>
      </p:sp>
      <p:sp>
        <p:nvSpPr>
          <p:cNvPr id="6" name="QB_3_BD.61_1#80869531f?sp=1&amp;vaa=1&amp;vcp=1&amp;pid=218cdb081&amp;color=0,0,0&amp;vtp=1&amp;vaab=1&amp;bt=1&amp;bbb=1&amp;hb=1&amp;zzd= 7">
            <a:extLst>
              <a:ext uri="{FF2B5EF4-FFF2-40B4-BE49-F238E27FC236}">
                <a16:creationId xmlns:a16="http://schemas.microsoft.com/office/drawing/2014/main" id="{8CA877EC-B0EB-4B57-9CC1-DFA3A5E016CA}"/>
              </a:ext>
            </a:extLst>
          </p:cNvPr>
          <p:cNvSpPr/>
          <p:nvPr/>
        </p:nvSpPr>
        <p:spPr>
          <a:xfrm>
            <a:off x="11366278" y="4402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6c04ad151.fixed?vcp=1&amp;color=238,61,73&amp;vtp=1&amp;vaab=1&amp;bbb=1"/>
          <p:cNvSpPr/>
          <p:nvPr/>
        </p:nvSpPr>
        <p:spPr>
          <a:xfrm>
            <a:off x="265176" y="2368296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EE3D4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endParaRPr lang="en-US" altLang="zh-CN" sz="5000" dirty="0"/>
          </a:p>
        </p:txBody>
      </p:sp>
      <p:sp>
        <p:nvSpPr>
          <p:cNvPr id="3" name="C_1#6c04ad151.fixed?vcp=1&amp;color=0,0,0&amp;vtp=1&amp;vaab=1&amp;bbb=1"/>
          <p:cNvSpPr/>
          <p:nvPr/>
        </p:nvSpPr>
        <p:spPr>
          <a:xfrm>
            <a:off x="265176" y="365760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备考练习1</a:t>
            </a:r>
            <a:r>
              <a:rPr lang="en-US" altLang="zh-CN" sz="4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字音、字形</a:t>
            </a:r>
            <a:endParaRPr lang="en-US" altLang="zh-CN" sz="48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7ac4f4b02?vcp=1&amp;pid=6c04ad151&amp;color=238,61,73&amp;vtp=1&amp;vaab=1&amp;bt=1&amp;bbb=1"/>
          <p:cNvSpPr/>
          <p:nvPr/>
        </p:nvSpPr>
        <p:spPr>
          <a:xfrm>
            <a:off x="539496" y="430575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原创题</a:t>
            </a:r>
            <a:endParaRPr lang="en-US" altLang="zh-CN" sz="3200" dirty="0"/>
          </a:p>
        </p:txBody>
      </p:sp>
      <p:sp>
        <p:nvSpPr>
          <p:cNvPr id="3" name="QO_3_BD.65_1#97a9e649b?sp=1&amp;vaa=1&amp;vcp=1&amp;pid=7ac4f4b02&amp;color=0,0,0&amp;vtp=1&amp;vaab=1&amp;bbb=1&amp;hb=1"/>
          <p:cNvSpPr/>
          <p:nvPr/>
        </p:nvSpPr>
        <p:spPr>
          <a:xfrm>
            <a:off x="539496" y="114341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阅读下面的文段，完成下面小题。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金秋十月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你若来到瓜果市场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阿克苏的苹果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哈密的甜瓜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喀什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的石榴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库尔勒的香梨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若羌的红枣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吐鲁番的葡萄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阿图什的无花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果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应有尽有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今你眼花缭乱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美丽的新疆可不是人们印象中的不毛之地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恬淡和村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木屋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阳光交织在一起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流泻着生命独有的温馨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那广袤无动的草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喧腾奔流的河水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连绵不断的群山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，shùn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息万生的云朵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在风中的野花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闪烁在夜幕中的星辰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都让人感到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dirty="0"/>
          </a:p>
        </p:txBody>
      </p:sp>
      <p:sp>
        <p:nvSpPr>
          <p:cNvPr id="4" name="QO_3_BD.65_1#97a9e649b?sp=1&amp;vaa=1&amp;vcp=1&amp;pid=7ac4f4b02&amp;color=0,0,0&amp;vtp=1&amp;vaab=1&amp;bbb=1&amp;hb=1&amp;zzd= 9">
            <a:extLst>
              <a:ext uri="{FF2B5EF4-FFF2-40B4-BE49-F238E27FC236}">
                <a16:creationId xmlns:a16="http://schemas.microsoft.com/office/drawing/2014/main" id="{692DBFEA-F0A6-9880-83C2-426E1E8D1D45}"/>
              </a:ext>
            </a:extLst>
          </p:cNvPr>
          <p:cNvSpPr/>
          <p:nvPr/>
        </p:nvSpPr>
        <p:spPr>
          <a:xfrm>
            <a:off x="1409478" y="563921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QO_3_BD.65_1#97a9e649b?sp=1&amp;vaa=1&amp;vcp=1&amp;pid=7ac4f4b02&amp;color=0,0,0&amp;vtp=1&amp;vaab=1&amp;bbb=1&amp;hb=1&amp;zzd= 10">
            <a:extLst>
              <a:ext uri="{FF2B5EF4-FFF2-40B4-BE49-F238E27FC236}">
                <a16:creationId xmlns:a16="http://schemas.microsoft.com/office/drawing/2014/main" id="{B362BCB2-6282-1412-424D-08072C32673A}"/>
              </a:ext>
            </a:extLst>
          </p:cNvPr>
          <p:cNvSpPr/>
          <p:nvPr/>
        </p:nvSpPr>
        <p:spPr>
          <a:xfrm>
            <a:off x="5478240" y="619287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66_1#d53112739?sp=1&amp;vaa=1&amp;vcp=1&amp;pid=97a9e649b&amp;color=0,0,0&amp;vtp=1&amp;vaab=1&amp;bt=1&amp;bbb=1"/>
          <p:cNvSpPr/>
          <p:nvPr/>
        </p:nvSpPr>
        <p:spPr>
          <a:xfrm>
            <a:off x="539496" y="686308"/>
            <a:ext cx="11109960" cy="1769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56184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（1）给文中加点字注音，根据拼音写出汉字。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184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喧腾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闪烁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4600"/>
              </a:lnSpc>
              <a:tabLst>
                <a:tab pos="56184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摇yè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shùn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息</a:t>
            </a:r>
            <a:endParaRPr lang="en-US" altLang="zh-CN" sz="2800" dirty="0"/>
          </a:p>
        </p:txBody>
      </p:sp>
      <p:sp>
        <p:nvSpPr>
          <p:cNvPr id="3" name="QB_4_AN.1_1#d53112739.bracket?vaa=1&amp;vcp=1&amp;pid=97a9e649b&amp;color=0,0,0&amp;vpa=39&amp;vtp=1&amp;vaab=1&amp;bbb=1"/>
          <p:cNvSpPr/>
          <p:nvPr/>
        </p:nvSpPr>
        <p:spPr>
          <a:xfrm>
            <a:off x="1388015" y="1320673"/>
            <a:ext cx="9699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xu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endParaRPr lang="en-US" altLang="zh-CN" sz="2800" dirty="0"/>
          </a:p>
        </p:txBody>
      </p:sp>
      <p:sp>
        <p:nvSpPr>
          <p:cNvPr id="4" name="QB_4_AN.2_1#d53112739.bracket?vaa=1&amp;vcp=1&amp;pid=97a9e649b&amp;color=0,0,0&amp;vpa=40&amp;vtp=1&amp;vaab=1&amp;bbb=1"/>
          <p:cNvSpPr/>
          <p:nvPr/>
        </p:nvSpPr>
        <p:spPr>
          <a:xfrm>
            <a:off x="7019195" y="1320673"/>
            <a:ext cx="930275" cy="5392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shu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ò</a:t>
            </a:r>
            <a:endParaRPr lang="en-US" altLang="zh-CN" sz="2800" dirty="0"/>
          </a:p>
        </p:txBody>
      </p:sp>
      <p:sp>
        <p:nvSpPr>
          <p:cNvPr id="5" name="QB_4_AN.3_1#d53112739.bracket?vaa=1&amp;vcp=1&amp;pid=97a9e649b&amp;color=0,0,0&amp;vpa=41&amp;vtp=1&amp;vaab=1"/>
          <p:cNvSpPr/>
          <p:nvPr/>
        </p:nvSpPr>
        <p:spPr>
          <a:xfrm>
            <a:off x="1367378" y="1911350"/>
            <a:ext cx="6143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曳</a:t>
            </a:r>
            <a:endParaRPr lang="en-US" altLang="zh-CN" sz="2800" dirty="0"/>
          </a:p>
        </p:txBody>
      </p:sp>
      <p:sp>
        <p:nvSpPr>
          <p:cNvPr id="6" name="QB_4_AN.4_1#d53112739.bracket?vaa=1&amp;vcp=1&amp;pid=97a9e649b&amp;color=0,0,0&amp;vpa=42&amp;vtp=1&amp;vaab=1"/>
          <p:cNvSpPr/>
          <p:nvPr/>
        </p:nvSpPr>
        <p:spPr>
          <a:xfrm>
            <a:off x="6966808" y="1911350"/>
            <a:ext cx="6143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瞬</a:t>
            </a:r>
            <a:endParaRPr lang="en-US" altLang="zh-CN" sz="2800" dirty="0"/>
          </a:p>
        </p:txBody>
      </p:sp>
      <p:sp>
        <p:nvSpPr>
          <p:cNvPr id="7" name="QC_4_BD.71_1#0b6f4fa03?vaa=1&amp;vcp=1&amp;pid=97a9e649b&amp;color=0,0,0&amp;vtp=1&amp;vaab=1&amp;bbb=1"/>
          <p:cNvSpPr/>
          <p:nvPr/>
        </p:nvSpPr>
        <p:spPr>
          <a:xfrm>
            <a:off x="539496" y="2526030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（2）填入括号中的词语，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恰当的一项是(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4_AN.73_1#0b6f4fa03.bracket?vaa=1&amp;vcp=1&amp;pid=97a9e649b&amp;color=0,0,0&amp;vpa=43&amp;vtp=1&amp;vaab=1"/>
          <p:cNvSpPr/>
          <p:nvPr/>
        </p:nvSpPr>
        <p:spPr>
          <a:xfrm>
            <a:off x="7039514" y="2506472"/>
            <a:ext cx="515938" cy="5392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C_4_BD.71_2#0b6f4fa03.choices?vaa=1&amp;vcp=1&amp;pid=97a9e649b&amp;color=0,0,0&amp;vtp=1&amp;vaab=1&amp;bbb=1"/>
          <p:cNvSpPr/>
          <p:nvPr/>
        </p:nvSpPr>
        <p:spPr>
          <a:xfrm>
            <a:off x="539496" y="3128772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.心旷神怡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B.不期而至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C.各得其所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.巧妙绝伦</a:t>
            </a:r>
            <a:endParaRPr lang="en-US" altLang="zh-CN" sz="2800" dirty="0"/>
          </a:p>
        </p:txBody>
      </p:sp>
      <p:sp>
        <p:nvSpPr>
          <p:cNvPr id="10" name="QC_4_AS.5_1#0b6f4fa03?vaa=1&amp;vcp=1&amp;pid=97a9e649b&amp;color=0,0,0&amp;vtp=1&amp;vaab=1&amp;bbb=1&amp;hb=1"/>
          <p:cNvSpPr/>
          <p:nvPr/>
        </p:nvSpPr>
        <p:spPr>
          <a:xfrm>
            <a:off x="539496" y="3731831"/>
            <a:ext cx="11109960" cy="2391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[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A.心旷神怡：心情舒畅，精神愉快；B.不期而至：没有预料地到来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C.各得其所：指每一个人或事物都得到合适的安顿；D.巧妙绝伦：灵巧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高明，无与伦比。根据语境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，“草原”“群山”“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云朵”等景色“让人感到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应选“心旷神怡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”]</a:t>
            </a:r>
            <a:endParaRPr lang="en-US" altLang="zh-CN" sz="2800" dirty="0"/>
          </a:p>
        </p:txBody>
      </p:sp>
      <p:sp>
        <p:nvSpPr>
          <p:cNvPr id="12" name="QB_4_BD.66_1#d53112739?sp=1&amp;vaa=1&amp;vcp=1&amp;pid=97a9e649b&amp;color=0,0,0&amp;vtp=1&amp;vaab=1&amp;bt=1&amp;bbb=1&amp;zzd= 3">
            <a:extLst>
              <a:ext uri="{FF2B5EF4-FFF2-40B4-BE49-F238E27FC236}">
                <a16:creationId xmlns:a16="http://schemas.microsoft.com/office/drawing/2014/main" id="{5483C036-B1B7-4121-4EDD-981A7A269CFE}"/>
              </a:ext>
            </a:extLst>
          </p:cNvPr>
          <p:cNvSpPr/>
          <p:nvPr/>
        </p:nvSpPr>
        <p:spPr>
          <a:xfrm>
            <a:off x="698278" y="189280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B_4_BD.66_1#d53112739?sp=1&amp;vaa=1&amp;vcp=1&amp;pid=97a9e649b&amp;color=0,0,0&amp;vtp=1&amp;vaab=1&amp;bt=1&amp;bbb=1&amp;zzd= 3">
            <a:extLst>
              <a:ext uri="{FF2B5EF4-FFF2-40B4-BE49-F238E27FC236}">
                <a16:creationId xmlns:a16="http://schemas.microsoft.com/office/drawing/2014/main" id="{8B7AC3B9-7BCB-ACF1-18FC-70C88D139933}"/>
              </a:ext>
            </a:extLst>
          </p:cNvPr>
          <p:cNvSpPr/>
          <p:nvPr/>
        </p:nvSpPr>
        <p:spPr>
          <a:xfrm>
            <a:off x="6672358" y="189280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8" grpId="0" build="p" animBg="1"/>
      <p:bldP spid="10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75_1#436a45de5?vaa=1&amp;vcp=1&amp;pid=7ac4f4b02&amp;color=0,0,0&amp;vtp=1&amp;vaab=1&amp;bt=1&amp;bbb=1&amp;hb=1"/>
          <p:cNvSpPr/>
          <p:nvPr/>
        </p:nvSpPr>
        <p:spPr>
          <a:xfrm>
            <a:off x="539496" y="88719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春天的南山茶海是最美的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走进茶园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行走在茶园的小路间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满眼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都是绿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绿得逼你的眼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漫山的茶树争先恐后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似乎要把一冬贮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存的绿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毫不吝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  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地释放出来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登上南山茶海最高峰上的三星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亭观景台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微风徐徐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放眼望去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只见山间云雾缭绕缥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   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如诗如画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美不胜收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顿时让人精神抖擞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见异思迁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4_BD.76_1#d64c51998?sp=1&amp;vaa=1&amp;vcp=1&amp;pid=436a45de5&amp;color=0,0,0&amp;vtp=1&amp;vaab=1&amp;bbb=1"/>
          <p:cNvSpPr/>
          <p:nvPr/>
        </p:nvSpPr>
        <p:spPr>
          <a:xfrm>
            <a:off x="539496" y="409362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61074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（1）给文中加点字注音，根据拼音写出汉字，写在文段中的括号里。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6107430" algn="l"/>
              </a:tabLst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贮存(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吝sè(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61074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缥mi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抖擞(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B_4_AN.77_1#d64c51998.bracket?vaa=1&amp;vcp=1&amp;pid=436a45de5&amp;color=0,0,0&amp;vpa=44&amp;vtp=1&amp;vaab=1&amp;bbb=1"/>
          <p:cNvSpPr/>
          <p:nvPr/>
        </p:nvSpPr>
        <p:spPr>
          <a:xfrm>
            <a:off x="2111914" y="4748943"/>
            <a:ext cx="7715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zhù</a:t>
            </a:r>
            <a:endParaRPr lang="en-US" altLang="zh-CN" sz="2800" dirty="0"/>
          </a:p>
        </p:txBody>
      </p:sp>
      <p:sp>
        <p:nvSpPr>
          <p:cNvPr id="5" name="QB_4_AN.78_1#d64c51998.bracket?vaa=1&amp;vcp=1&amp;pid=436a45de5&amp;color=0,0,0&amp;vpa=45&amp;vtp=1&amp;vaab=1"/>
          <p:cNvSpPr/>
          <p:nvPr/>
        </p:nvSpPr>
        <p:spPr>
          <a:xfrm>
            <a:off x="7435120" y="4748943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啬</a:t>
            </a:r>
            <a:endParaRPr lang="en-US" altLang="zh-CN" sz="2800" dirty="0"/>
          </a:p>
        </p:txBody>
      </p:sp>
      <p:sp>
        <p:nvSpPr>
          <p:cNvPr id="6" name="QB_4_AN.79_1#d64c51998.bracket?vaa=1&amp;vcp=1&amp;pid=436a45de5&amp;color=0,0,0&amp;vpa=46&amp;vtp=1&amp;vaab=1"/>
          <p:cNvSpPr/>
          <p:nvPr/>
        </p:nvSpPr>
        <p:spPr>
          <a:xfrm>
            <a:off x="2473864" y="5375687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缈</a:t>
            </a:r>
            <a:endParaRPr lang="en-US" altLang="zh-CN" sz="2800" dirty="0"/>
          </a:p>
        </p:txBody>
      </p:sp>
      <p:sp>
        <p:nvSpPr>
          <p:cNvPr id="7" name="QB_4_AN.80_1#d64c51998.bracket?vaa=1&amp;vcp=1&amp;pid=436a45de5&amp;color=0,0,0&amp;vpa=47&amp;vtp=1&amp;vaab=1&amp;bbb=1"/>
          <p:cNvSpPr/>
          <p:nvPr/>
        </p:nvSpPr>
        <p:spPr>
          <a:xfrm>
            <a:off x="7508145" y="5375687"/>
            <a:ext cx="7524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sǒu</a:t>
            </a:r>
            <a:endParaRPr lang="en-US" altLang="zh-CN" sz="2800" dirty="0"/>
          </a:p>
        </p:txBody>
      </p:sp>
      <p:sp>
        <p:nvSpPr>
          <p:cNvPr id="8" name="QO_3_BD.75_1#436a45de5?vaa=1&amp;vcp=1&amp;pid=7ac4f4b02&amp;color=0,0,0&amp;vtp=1&amp;vaab=1&amp;bt=1&amp;bbb=1&amp;hb=1&amp;zzd= 2">
            <a:extLst>
              <a:ext uri="{FF2B5EF4-FFF2-40B4-BE49-F238E27FC236}">
                <a16:creationId xmlns:a16="http://schemas.microsoft.com/office/drawing/2014/main" id="{C8A982B6-53E4-3403-2AB7-F75C86098637}"/>
              </a:ext>
            </a:extLst>
          </p:cNvPr>
          <p:cNvSpPr/>
          <p:nvPr/>
        </p:nvSpPr>
        <p:spPr>
          <a:xfrm>
            <a:off x="10299478" y="214449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4_BD.76_1#d64c51998?sp=1&amp;vaa=1&amp;vcp=1&amp;pid=436a45de5&amp;color=0,0,0&amp;vtp=1&amp;vaab=1&amp;bbb=1&amp;zzd= 3">
            <a:extLst>
              <a:ext uri="{FF2B5EF4-FFF2-40B4-BE49-F238E27FC236}">
                <a16:creationId xmlns:a16="http://schemas.microsoft.com/office/drawing/2014/main" id="{56D8A5B1-14DA-7348-B540-916493E55F35}"/>
              </a:ext>
            </a:extLst>
          </p:cNvPr>
          <p:cNvSpPr/>
          <p:nvPr/>
        </p:nvSpPr>
        <p:spPr>
          <a:xfrm>
            <a:off x="1409478" y="535092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B_4_BD.76_1#d64c51998?sp=1&amp;vaa=1&amp;vcp=1&amp;pid=436a45de5&amp;color=0,0,0&amp;vtp=1&amp;vaab=1&amp;bbb=1&amp;zzd= 5">
            <a:extLst>
              <a:ext uri="{FF2B5EF4-FFF2-40B4-BE49-F238E27FC236}">
                <a16:creationId xmlns:a16="http://schemas.microsoft.com/office/drawing/2014/main" id="{3FFBF81F-E205-564E-00C1-1267CCFB1D16}"/>
              </a:ext>
            </a:extLst>
          </p:cNvPr>
          <p:cNvSpPr/>
          <p:nvPr/>
        </p:nvSpPr>
        <p:spPr>
          <a:xfrm>
            <a:off x="7161308" y="590458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QO_3_BD.75_1#436a45de5?vaa=1&amp;vcp=1&amp;pid=7ac4f4b02&amp;color=0,0,0&amp;vtp=1&amp;vaab=1&amp;bt=1&amp;bbb=1&amp;hb=1&amp;zzd= 2">
            <a:extLst>
              <a:ext uri="{FF2B5EF4-FFF2-40B4-BE49-F238E27FC236}">
                <a16:creationId xmlns:a16="http://schemas.microsoft.com/office/drawing/2014/main" id="{1CA8278A-8D3F-E52D-93FB-E6BEDAD20CA6}"/>
              </a:ext>
            </a:extLst>
          </p:cNvPr>
          <p:cNvSpPr/>
          <p:nvPr/>
        </p:nvSpPr>
        <p:spPr>
          <a:xfrm>
            <a:off x="6746653" y="402453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81_1#25dac8847?vaa=1&amp;vcp=1&amp;pid=436a45de5&amp;color=0,0,0&amp;vtp=1&amp;vaab=1&amp;bt=1&amp;bbb=1"/>
          <p:cNvSpPr/>
          <p:nvPr/>
        </p:nvSpPr>
        <p:spPr>
          <a:xfrm>
            <a:off x="539496" y="122504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文段中下列词语运用有误的一项是(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4_AN.83_1#25dac8847.bracket?vaa=1&amp;vcp=1&amp;pid=436a45de5&amp;color=0,0,0&amp;vpa=48&amp;vtp=1&amp;vaab=1"/>
          <p:cNvSpPr/>
          <p:nvPr/>
        </p:nvSpPr>
        <p:spPr>
          <a:xfrm>
            <a:off x="7039514" y="121170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4_BD.81_2#25dac8847.choices?vaa=1&amp;vcp=1&amp;pid=436a45de5&amp;color=0,0,0&amp;vtp=1&amp;vaab=1&amp;bbb=1"/>
          <p:cNvSpPr/>
          <p:nvPr/>
        </p:nvSpPr>
        <p:spPr>
          <a:xfrm>
            <a:off x="539496" y="18495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.争先恐后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B.如诗如画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C.美不胜收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.见异思迁</a:t>
            </a:r>
            <a:endParaRPr lang="en-US" altLang="zh-CN" sz="2800" dirty="0"/>
          </a:p>
        </p:txBody>
      </p:sp>
      <p:sp>
        <p:nvSpPr>
          <p:cNvPr id="5" name="QC_4_AS.1_1#25dac8847?vaa=1&amp;vcp=1&amp;pid=436a45de5&amp;color=0,0,0&amp;vtp=1&amp;vaab=1&amp;bbb=1&amp;hb=1"/>
          <p:cNvSpPr/>
          <p:nvPr/>
        </p:nvSpPr>
        <p:spPr>
          <a:xfrm>
            <a:off x="539496" y="2583751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A.争先恐后：争着向前，唯恐落后。运用拟人手法来写茶树吐绿的情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形，使用正确；B.如诗如画：形容风景美丽，生活丰富。符合语境，使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用正确；C.美不胜收：美好的东西很多，一时看不过来。符合语境，使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用正确；D.见异思迁：看见不同的事物就想改变主意。指意志不坚定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喜爱不专一。褒贬误用，使用不正确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85_1#0a7a998b5?vaa=1&amp;vcp=1&amp;pid=7ac4f4b02&amp;color=0,0,0&amp;vtp=1&amp;vaab=1&amp;bt=1&amp;bbb=1&amp;hb=1"/>
          <p:cNvSpPr/>
          <p:nvPr/>
        </p:nvSpPr>
        <p:spPr>
          <a:xfrm>
            <a:off x="539496" y="402000"/>
            <a:ext cx="11109960" cy="49002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人与动物都是大自然的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我们人类始终面对着如何与动物相处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共存的问题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爱猫的郑振铎一家享受前两只可爱的小猫所带来的快乐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却因芙蓉鸟被咬死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不经调查就妄下断语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认定是第三只难看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忧郁的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猫做了坏事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狠狠地惩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戒了它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最后猫含冤而死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留下无法弥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补的遗撼和深深的自责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专注于动物研究的康拉德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劳伦兹为了研究动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甚至有和一群小鸭子匍匐在草中等怪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n（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不经的举动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想到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这些情景总让人忍俊不禁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只有不妄自尊大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尊重动物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善待生命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才能达到人与动物和协相处的理想境界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4_BD.86_1#4794d211e?sp=1&amp;vaa=1&amp;vcp=1&amp;pid=0a7a998b5&amp;color=0,0,0&amp;vtp=1&amp;vaab=1&amp;bbb=1"/>
          <p:cNvSpPr/>
          <p:nvPr/>
        </p:nvSpPr>
        <p:spPr>
          <a:xfrm>
            <a:off x="539496" y="5075635"/>
            <a:ext cx="11109960" cy="11664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53136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（1）给加点字注音，根据拼音写汉字。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3136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惩(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戒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怪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不经</a:t>
            </a:r>
            <a:endParaRPr lang="en-US" altLang="zh-CN" sz="2800" dirty="0"/>
          </a:p>
        </p:txBody>
      </p:sp>
      <p:sp>
        <p:nvSpPr>
          <p:cNvPr id="4" name="QB_4_AN.87_1#4794d211e.bracket?vaa=1&amp;vcp=1&amp;pid=0a7a998b5&amp;color=0,0,0&amp;vpa=49&amp;vtp=1&amp;vaab=1&amp;bbb=1"/>
          <p:cNvSpPr/>
          <p:nvPr/>
        </p:nvSpPr>
        <p:spPr>
          <a:xfrm>
            <a:off x="1022890" y="5658851"/>
            <a:ext cx="1106488" cy="5392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chénɡ</a:t>
            </a:r>
            <a:endParaRPr lang="en-US" altLang="zh-CN" sz="2800" dirty="0"/>
          </a:p>
        </p:txBody>
      </p:sp>
      <p:sp>
        <p:nvSpPr>
          <p:cNvPr id="5" name="QB_4_AN.88_1#4794d211e.bracket?vaa=1&amp;vcp=1&amp;pid=0a7a998b5&amp;color=0,0,0&amp;vpa=50&amp;vtp=1&amp;vaab=1"/>
          <p:cNvSpPr/>
          <p:nvPr/>
        </p:nvSpPr>
        <p:spPr>
          <a:xfrm>
            <a:off x="7104920" y="5727511"/>
            <a:ext cx="6143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诞</a:t>
            </a:r>
            <a:endParaRPr lang="en-US" altLang="zh-CN" sz="2800" dirty="0"/>
          </a:p>
        </p:txBody>
      </p:sp>
      <p:sp>
        <p:nvSpPr>
          <p:cNvPr id="6" name="QO_3_BD.75_1#436a45de5?vaa=1&amp;vcp=1&amp;pid=7ac4f4b02&amp;color=0,0,0&amp;vtp=1&amp;vaab=1&amp;bt=1&amp;bbb=1&amp;hb=1&amp;zzd= 2">
            <a:extLst>
              <a:ext uri="{FF2B5EF4-FFF2-40B4-BE49-F238E27FC236}">
                <a16:creationId xmlns:a16="http://schemas.microsoft.com/office/drawing/2014/main" id="{6E577CAB-7AD4-B651-9EF3-0A230791BA7C}"/>
              </a:ext>
            </a:extLst>
          </p:cNvPr>
          <p:cNvSpPr/>
          <p:nvPr/>
        </p:nvSpPr>
        <p:spPr>
          <a:xfrm>
            <a:off x="3889153" y="26207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QO_3_BD.75_1#436a45de5?vaa=1&amp;vcp=1&amp;pid=7ac4f4b02&amp;color=0,0,0&amp;vtp=1&amp;vaab=1&amp;bt=1&amp;bbb=1&amp;hb=1&amp;zzd= 2">
            <a:extLst>
              <a:ext uri="{FF2B5EF4-FFF2-40B4-BE49-F238E27FC236}">
                <a16:creationId xmlns:a16="http://schemas.microsoft.com/office/drawing/2014/main" id="{A443713B-F135-01EC-3EF8-B6E5313A3496}"/>
              </a:ext>
            </a:extLst>
          </p:cNvPr>
          <p:cNvSpPr/>
          <p:nvPr/>
        </p:nvSpPr>
        <p:spPr>
          <a:xfrm>
            <a:off x="679371" y="615999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89_1#530fb932d?sp=1&amp;vaa=1&amp;vcp=1&amp;pid=0a7a998b5&amp;color=0,0,0&amp;vtp=1&amp;vaab=1&amp;bt=1&amp;bbb=1"/>
          <p:cNvSpPr/>
          <p:nvPr/>
        </p:nvSpPr>
        <p:spPr>
          <a:xfrm>
            <a:off x="539496" y="28191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（2）语段中有两个错别字，请找出来并加以修改。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dirty="0"/>
          </a:p>
        </p:txBody>
      </p:sp>
      <p:sp>
        <p:nvSpPr>
          <p:cNvPr id="3" name="QB_4_AN.90_1#530fb932d.blank?vaa=1&amp;vcp=1&amp;pid=0a7a998b5&amp;color=0,0,0&amp;vpa=51&amp;vtp=1&amp;vaab=1"/>
          <p:cNvSpPr/>
          <p:nvPr/>
        </p:nvSpPr>
        <p:spPr>
          <a:xfrm>
            <a:off x="706978" y="3415379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撼</a:t>
            </a:r>
            <a:endParaRPr lang="en-US" altLang="zh-CN" sz="2800" dirty="0"/>
          </a:p>
        </p:txBody>
      </p:sp>
      <p:sp>
        <p:nvSpPr>
          <p:cNvPr id="4" name="QB_4_AN.91_1#530fb932d.blank?vaa=1&amp;vcp=1&amp;pid=0a7a998b5&amp;color=0,0,0&amp;vpa=52&amp;vtp=1&amp;vaab=1"/>
          <p:cNvSpPr/>
          <p:nvPr/>
        </p:nvSpPr>
        <p:spPr>
          <a:xfrm>
            <a:off x="2443703" y="3415379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憾</a:t>
            </a:r>
            <a:endParaRPr lang="en-US" altLang="zh-CN" sz="2800" dirty="0"/>
          </a:p>
        </p:txBody>
      </p:sp>
      <p:sp>
        <p:nvSpPr>
          <p:cNvPr id="5" name="QB_4_AN.92_1#530fb932d.blank?vaa=1&amp;vcp=1&amp;pid=0a7a998b5&amp;color=0,0,0&amp;vpa=53&amp;vtp=1&amp;vaab=1"/>
          <p:cNvSpPr/>
          <p:nvPr/>
        </p:nvSpPr>
        <p:spPr>
          <a:xfrm>
            <a:off x="3647027" y="3415379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协</a:t>
            </a:r>
            <a:endParaRPr lang="en-US" altLang="zh-CN" sz="2800" dirty="0"/>
          </a:p>
        </p:txBody>
      </p:sp>
      <p:sp>
        <p:nvSpPr>
          <p:cNvPr id="6" name="QB_4_AN.93_1#530fb932d.blank?vaa=1&amp;vcp=1&amp;pid=0a7a998b5&amp;color=0,0,0&amp;vpa=54&amp;vtp=1&amp;vaab=1"/>
          <p:cNvSpPr/>
          <p:nvPr/>
        </p:nvSpPr>
        <p:spPr>
          <a:xfrm>
            <a:off x="5383752" y="3415379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94_1#e121a6acb?sp=1&amp;vaa=1&amp;vcp=1&amp;pid=7ac4f4b02&amp;color=0,0,0&amp;vtp=1&amp;vaab=1&amp;bt=1&amp;bbb=1&amp;hb=1"/>
          <p:cNvSpPr/>
          <p:nvPr/>
        </p:nvSpPr>
        <p:spPr>
          <a:xfrm>
            <a:off x="539496" y="544875"/>
            <a:ext cx="11109960" cy="41877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5829056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给语段中加点的词语注音，根据拼音写汉字。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82905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角色鲜活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引人入胜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彩调中的角色各具特色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从憨厚的老农到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  <a:tabLst>
                <a:tab pos="5829056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机灵的村姑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从机智的书生到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辣的媒婆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每一个角色都栩栩如生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跃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  <a:tabLst>
                <a:tab pos="5829056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然台上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通过细腻的表演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人物的情感世界展现得淋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尽致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让观众在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  <a:tabLst>
                <a:tab pos="5829056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欢笑与泪水中感受人间的冷暖与真情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桂林彩调的剧情往往取材于民间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  <a:tabLst>
                <a:tab pos="5829056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故事和现实生活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情节曲折生动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充满了意想不到的转折与惊喜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  <a:tabLst>
                <a:tab pos="5829056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一种轻松幽默的方式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讲述着百姓的悲欢离合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传递着正义与善良的价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  <a:tabLst>
                <a:tab pos="5829056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值观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让观众在欣赏的同时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也能得到心灵的启迪与净化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829056" algn="l"/>
              </a:tabLst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憨厚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82905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pō辣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淋lí尽致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B_3_AN.95_1#e121a6acb.bracket?vaa=1&amp;vcp=1&amp;pid=7ac4f4b02&amp;color=0,0,0&amp;vpa=55&amp;vtp=1&amp;vaab=1&amp;bbb=1"/>
          <p:cNvSpPr/>
          <p:nvPr/>
        </p:nvSpPr>
        <p:spPr>
          <a:xfrm>
            <a:off x="2143061" y="5120334"/>
            <a:ext cx="7921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</a:t>
            </a:r>
            <a:r>
              <a:rPr lang="en-US" altLang="zh-CN" sz="2800" dirty="0" err="1">
                <a:solidFill>
                  <a:srgbClr val="FF0000"/>
                </a:solidFill>
                <a:latin typeface="NEU-XT" panose="02020503000000020003" pitchFamily="18" charset="-122"/>
                <a:ea typeface="NEU-XT" panose="02020503000000020003" pitchFamily="18" charset="-122"/>
                <a:cs typeface="Times New Roman" pitchFamily="34" charset="-120"/>
              </a:rPr>
              <a:t>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endParaRPr lang="en-US" altLang="zh-CN" sz="2800" dirty="0"/>
          </a:p>
        </p:txBody>
      </p:sp>
      <p:sp>
        <p:nvSpPr>
          <p:cNvPr id="4" name="QB_3_AN.96_1#e121a6acb.bracket?vaa=1&amp;vcp=1&amp;pid=7ac4f4b02&amp;color=0,0,0&amp;vpa=56&amp;vtp=1&amp;vaab=1&amp;bbb=1"/>
          <p:cNvSpPr/>
          <p:nvPr/>
        </p:nvSpPr>
        <p:spPr>
          <a:xfrm>
            <a:off x="7234776" y="5094692"/>
            <a:ext cx="534988" cy="5392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nì</a:t>
            </a:r>
            <a:endParaRPr lang="en-US" altLang="zh-CN" sz="2800" dirty="0"/>
          </a:p>
        </p:txBody>
      </p:sp>
      <p:sp>
        <p:nvSpPr>
          <p:cNvPr id="5" name="QB_3_AN.97_1#e121a6acb.bracket?vaa=1&amp;vcp=1&amp;pid=7ac4f4b02&amp;color=0,0,0&amp;vpa=57&amp;vtp=1&amp;vaab=1"/>
          <p:cNvSpPr/>
          <p:nvPr/>
        </p:nvSpPr>
        <p:spPr>
          <a:xfrm>
            <a:off x="2099214" y="5706707"/>
            <a:ext cx="6143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泼</a:t>
            </a:r>
            <a:endParaRPr lang="en-US" altLang="zh-CN" sz="2800" dirty="0"/>
          </a:p>
        </p:txBody>
      </p:sp>
      <p:sp>
        <p:nvSpPr>
          <p:cNvPr id="6" name="QB_3_AN.98_1#e121a6acb.bracket?vaa=1&amp;vcp=1&amp;pid=7ac4f4b02&amp;color=0,0,0&amp;vpa=58&amp;vtp=1&amp;vaab=1"/>
          <p:cNvSpPr/>
          <p:nvPr/>
        </p:nvSpPr>
        <p:spPr>
          <a:xfrm>
            <a:off x="7769764" y="5706707"/>
            <a:ext cx="6143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漓</a:t>
            </a:r>
            <a:endParaRPr lang="en-US" altLang="zh-CN" sz="2800" dirty="0"/>
          </a:p>
        </p:txBody>
      </p:sp>
      <p:sp>
        <p:nvSpPr>
          <p:cNvPr id="7" name="QB_3_BD.94_1#e121a6acb?sp=1&amp;vaa=1&amp;vcp=1&amp;pid=7ac4f4b02&amp;color=0,0,0&amp;vtp=1&amp;vaab=1&amp;bt=1&amp;bbb=1&amp;hb=1&amp;zzd= 3">
            <a:extLst>
              <a:ext uri="{FF2B5EF4-FFF2-40B4-BE49-F238E27FC236}">
                <a16:creationId xmlns:a16="http://schemas.microsoft.com/office/drawing/2014/main" id="{3DA02676-E88C-611F-221D-0568E0067FDD}"/>
              </a:ext>
            </a:extLst>
          </p:cNvPr>
          <p:cNvSpPr/>
          <p:nvPr/>
        </p:nvSpPr>
        <p:spPr>
          <a:xfrm>
            <a:off x="9588278" y="16561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4500"/>
              </a:lnSpc>
            </a:pPr>
            <a:endParaRPr lang="zh-CN" altLang="en-US"/>
          </a:p>
        </p:txBody>
      </p:sp>
      <p:sp>
        <p:nvSpPr>
          <p:cNvPr id="8" name="QB_3_BD.94_1#e121a6acb?sp=1&amp;vaa=1&amp;vcp=1&amp;pid=7ac4f4b02&amp;color=0,0,0&amp;vtp=1&amp;vaab=1&amp;bt=1&amp;bbb=1&amp;hb=1&amp;zzd= 5">
            <a:extLst>
              <a:ext uri="{FF2B5EF4-FFF2-40B4-BE49-F238E27FC236}">
                <a16:creationId xmlns:a16="http://schemas.microsoft.com/office/drawing/2014/main" id="{18B35269-0606-0131-89EC-CB9074307C89}"/>
              </a:ext>
            </a:extLst>
          </p:cNvPr>
          <p:cNvSpPr/>
          <p:nvPr/>
        </p:nvSpPr>
        <p:spPr>
          <a:xfrm>
            <a:off x="3187478" y="28054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4500"/>
              </a:lnSpc>
            </a:pPr>
            <a:endParaRPr lang="zh-CN" altLang="en-US"/>
          </a:p>
        </p:txBody>
      </p:sp>
      <p:sp>
        <p:nvSpPr>
          <p:cNvPr id="9" name="QB_3_BD.94_1#e121a6acb?sp=1&amp;vaa=1&amp;vcp=1&amp;pid=7ac4f4b02&amp;color=0,0,0&amp;vtp=1&amp;vaab=1&amp;bt=1&amp;bbb=1&amp;hb=1&amp;zzd= 11">
            <a:extLst>
              <a:ext uri="{FF2B5EF4-FFF2-40B4-BE49-F238E27FC236}">
                <a16:creationId xmlns:a16="http://schemas.microsoft.com/office/drawing/2014/main" id="{3AA3E820-D6E2-DD5F-B04F-C5EEB8A74213}"/>
              </a:ext>
            </a:extLst>
          </p:cNvPr>
          <p:cNvSpPr/>
          <p:nvPr/>
        </p:nvSpPr>
        <p:spPr>
          <a:xfrm>
            <a:off x="1409478" y="564541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4500"/>
              </a:lnSpc>
            </a:pPr>
            <a:endParaRPr lang="zh-CN" altLang="en-US"/>
          </a:p>
        </p:txBody>
      </p:sp>
      <p:sp>
        <p:nvSpPr>
          <p:cNvPr id="10" name="QB_3_BD.94_1#e121a6acb?sp=1&amp;vaa=1&amp;vcp=1&amp;pid=7ac4f4b02&amp;color=0,0,0&amp;vtp=1&amp;vaab=1&amp;bt=1&amp;bbb=1&amp;hb=1&amp;zzd= 11">
            <a:extLst>
              <a:ext uri="{FF2B5EF4-FFF2-40B4-BE49-F238E27FC236}">
                <a16:creationId xmlns:a16="http://schemas.microsoft.com/office/drawing/2014/main" id="{C28FF447-80D1-7797-D30A-66B54680DF92}"/>
              </a:ext>
            </a:extLst>
          </p:cNvPr>
          <p:cNvSpPr/>
          <p:nvPr/>
        </p:nvSpPr>
        <p:spPr>
          <a:xfrm>
            <a:off x="6883178" y="564541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4500"/>
              </a:lnSpc>
            </a:pPr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99_1#9db4bb2fd?sp=1&amp;vaa=1&amp;vcp=1&amp;pid=7ac4f4b02&amp;color=0,0,0&amp;vtp=1&amp;vaab=1&amp;bt=1&amp;bbb=1&amp;hb=1"/>
          <p:cNvSpPr/>
          <p:nvPr/>
        </p:nvSpPr>
        <p:spPr>
          <a:xfrm>
            <a:off x="539496" y="84328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886206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阅读下列语段，给加点字注音，根据拼音写汉字。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8620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坦然面对自己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8620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有时候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我们会因为一些事情产生自惭形秽的心理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世界上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  <a:tabLst>
                <a:tab pos="5886206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没有十全十美的人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每个人都会有自己的优势和缺点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从内心接纳自己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  <a:tabLst>
                <a:tab pos="5886206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不妄自菲薄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才能够不断完善自己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接纳瑕瑜互见的自己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生活便会多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  <a:tabLst>
                <a:tab pos="5886206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一份镇定自若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多一份胸有成竹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由衷地爱自己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才能给生活提供源源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  <a:tabLst>
                <a:tab pos="5886206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不断的能量和信心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50000"/>
              </a:lnSpc>
              <a:tabLst>
                <a:tab pos="5886206" algn="l"/>
              </a:tabLst>
            </a:pPr>
            <a:endParaRPr lang="en-US" altLang="zh-CN" sz="2800" dirty="0"/>
          </a:p>
        </p:txBody>
      </p:sp>
      <p:sp>
        <p:nvSpPr>
          <p:cNvPr id="7" name="QB_3_BD.99_1#9db4bb2fd?sp=1&amp;vaa=1&amp;vcp=1&amp;pid=7ac4f4b02&amp;color=0,0,0&amp;vtp=1&amp;vaab=1&amp;bt=1&amp;bbb=1&amp;hb=1&amp;zzd= 5">
            <a:extLst>
              <a:ext uri="{FF2B5EF4-FFF2-40B4-BE49-F238E27FC236}">
                <a16:creationId xmlns:a16="http://schemas.microsoft.com/office/drawing/2014/main" id="{870D120B-12F8-8CB7-DA75-6FA0E57C58B2}"/>
              </a:ext>
            </a:extLst>
          </p:cNvPr>
          <p:cNvSpPr/>
          <p:nvPr/>
        </p:nvSpPr>
        <p:spPr>
          <a:xfrm>
            <a:off x="7810278" y="274828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B_3_BD.99_1#9db4bb2fd?sp=1&amp;vaa=1&amp;vcp=1&amp;pid=7ac4f4b02&amp;color=0,0,0&amp;vtp=1&amp;vaab=1&amp;bt=1&amp;bbb=1&amp;hb=1&amp;zzd= 7">
            <a:extLst>
              <a:ext uri="{FF2B5EF4-FFF2-40B4-BE49-F238E27FC236}">
                <a16:creationId xmlns:a16="http://schemas.microsoft.com/office/drawing/2014/main" id="{2727DBA2-68E9-40F0-C519-973E127E87F1}"/>
              </a:ext>
            </a:extLst>
          </p:cNvPr>
          <p:cNvSpPr/>
          <p:nvPr/>
        </p:nvSpPr>
        <p:spPr>
          <a:xfrm>
            <a:off x="8165878" y="404368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99_1#9db4bb2fd?sp=1&amp;vaa=1&amp;vcp=1&amp;pid=7ac4f4b02&amp;color=0,0,0&amp;vtp=1&amp;vaab=1&amp;bt=1&amp;bbb=1&amp;hb=1">
            <a:extLst>
              <a:ext uri="{FF2B5EF4-FFF2-40B4-BE49-F238E27FC236}">
                <a16:creationId xmlns:a16="http://schemas.microsoft.com/office/drawing/2014/main" id="{212F9825-40AB-0F0A-6949-69B66A8166D7}"/>
              </a:ext>
            </a:extLst>
          </p:cNvPr>
          <p:cNvSpPr/>
          <p:nvPr/>
        </p:nvSpPr>
        <p:spPr>
          <a:xfrm>
            <a:off x="539496" y="121002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88620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一个人在舒适圈待久了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就容易安于现状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排斥变化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远离挑战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  <a:tabLst>
                <a:tab pos="588620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也就拒绝了更新升级的可能性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人生最好的状态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是悄然向上生长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</a:t>
            </a:r>
          </a:p>
          <a:p>
            <a:pPr latinLnBrk="1">
              <a:lnSpc>
                <a:spcPts val="5100"/>
              </a:lnSpc>
              <a:tabLst>
                <a:tab pos="588620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你了解了更多的知识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掌握了更多的技能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进入了更广阔的领域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你眼</a:t>
            </a:r>
          </a:p>
          <a:p>
            <a:pPr latinLnBrk="1">
              <a:lnSpc>
                <a:spcPts val="5100"/>
              </a:lnSpc>
              <a:tabLst>
                <a:tab pos="588620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中的世界就会变得更有趣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一路风雨磨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意志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半载苦乐铸就辉煌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</a:p>
          <a:p>
            <a:pPr latinLnBrk="1">
              <a:lnSpc>
                <a:spcPts val="5100"/>
              </a:lnSpc>
              <a:tabLst>
                <a:tab pos="588620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即使风雪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你也要不断超越自己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振翅飞向更高更远的天空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88620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自惭形秽(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瑕瑜互见(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88620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磨lì(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途</a:t>
            </a:r>
            <a:endParaRPr lang="en-US" altLang="zh-CN" sz="2800" dirty="0"/>
          </a:p>
        </p:txBody>
      </p:sp>
      <p:sp>
        <p:nvSpPr>
          <p:cNvPr id="3" name="QB_3_AN.100_1#9db4bb2fd.bracket?vaa=1&amp;vcp=1&amp;pid=7ac4f4b02&amp;color=0,0,0&amp;vpa=59&amp;vtp=1&amp;vaab=1&amp;bbb=1">
            <a:extLst>
              <a:ext uri="{FF2B5EF4-FFF2-40B4-BE49-F238E27FC236}">
                <a16:creationId xmlns:a16="http://schemas.microsoft.com/office/drawing/2014/main" id="{E9215339-402F-AFBE-D12D-728F165BBFBA}"/>
              </a:ext>
            </a:extLst>
          </p:cNvPr>
          <p:cNvSpPr/>
          <p:nvPr/>
        </p:nvSpPr>
        <p:spPr>
          <a:xfrm>
            <a:off x="2759614" y="4456144"/>
            <a:ext cx="7127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huì</a:t>
            </a:r>
            <a:endParaRPr lang="en-US" altLang="zh-CN" sz="2800" dirty="0"/>
          </a:p>
        </p:txBody>
      </p:sp>
      <p:sp>
        <p:nvSpPr>
          <p:cNvPr id="4" name="QB_3_AN.101_1#9db4bb2fd.bracket?vaa=1&amp;vcp=1&amp;pid=7ac4f4b02&amp;color=0,0,0&amp;vpa=60&amp;vtp=1&amp;vaab=1&amp;bbb=1">
            <a:extLst>
              <a:ext uri="{FF2B5EF4-FFF2-40B4-BE49-F238E27FC236}">
                <a16:creationId xmlns:a16="http://schemas.microsoft.com/office/drawing/2014/main" id="{8364F774-8B80-4D42-717C-EB7A9C596B68}"/>
              </a:ext>
            </a:extLst>
          </p:cNvPr>
          <p:cNvSpPr/>
          <p:nvPr/>
        </p:nvSpPr>
        <p:spPr>
          <a:xfrm>
            <a:off x="7934864" y="4456144"/>
            <a:ext cx="8905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endParaRPr lang="en-US" altLang="zh-CN" sz="2800" dirty="0"/>
          </a:p>
        </p:txBody>
      </p:sp>
      <p:sp>
        <p:nvSpPr>
          <p:cNvPr id="5" name="QB_3_AN.102_1#9db4bb2fd.bracket?vaa=1&amp;vcp=1&amp;pid=7ac4f4b02&amp;color=0,0,0&amp;vpa=61&amp;vtp=1&amp;vaab=1">
            <a:extLst>
              <a:ext uri="{FF2B5EF4-FFF2-40B4-BE49-F238E27FC236}">
                <a16:creationId xmlns:a16="http://schemas.microsoft.com/office/drawing/2014/main" id="{B8EC9E81-286D-F28D-D6E6-D62B304C2EB8}"/>
              </a:ext>
            </a:extLst>
          </p:cNvPr>
          <p:cNvSpPr/>
          <p:nvPr/>
        </p:nvSpPr>
        <p:spPr>
          <a:xfrm>
            <a:off x="1940464" y="5082889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砺</a:t>
            </a:r>
            <a:endParaRPr lang="en-US" altLang="zh-CN" sz="2800" dirty="0"/>
          </a:p>
        </p:txBody>
      </p:sp>
      <p:sp>
        <p:nvSpPr>
          <p:cNvPr id="6" name="QB_3_AN.103_1#9db4bb2fd.bracket?vaa=1&amp;vcp=1&amp;pid=7ac4f4b02&amp;color=0,0,0&amp;vpa=62&amp;vtp=1&amp;vaab=1">
            <a:extLst>
              <a:ext uri="{FF2B5EF4-FFF2-40B4-BE49-F238E27FC236}">
                <a16:creationId xmlns:a16="http://schemas.microsoft.com/office/drawing/2014/main" id="{51013063-4ABC-D1C3-DE18-907DB56C2E50}"/>
              </a:ext>
            </a:extLst>
          </p:cNvPr>
          <p:cNvSpPr/>
          <p:nvPr/>
        </p:nvSpPr>
        <p:spPr>
          <a:xfrm>
            <a:off x="6996653" y="5082889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载</a:t>
            </a:r>
            <a:endParaRPr lang="en-US" altLang="zh-CN" sz="2800" dirty="0"/>
          </a:p>
        </p:txBody>
      </p:sp>
      <p:sp>
        <p:nvSpPr>
          <p:cNvPr id="7" name="QB_3_BD.99_1#9db4bb2fd?sp=1&amp;vaa=1&amp;vcp=1&amp;pid=7ac4f4b02&amp;color=0,0,0&amp;vtp=1&amp;vaab=1&amp;bt=1&amp;bbb=1&amp;hb=1&amp;zzd= 7">
            <a:extLst>
              <a:ext uri="{FF2B5EF4-FFF2-40B4-BE49-F238E27FC236}">
                <a16:creationId xmlns:a16="http://schemas.microsoft.com/office/drawing/2014/main" id="{33383AC0-BBE5-E920-570F-DEC7C244BB15}"/>
              </a:ext>
            </a:extLst>
          </p:cNvPr>
          <p:cNvSpPr/>
          <p:nvPr/>
        </p:nvSpPr>
        <p:spPr>
          <a:xfrm>
            <a:off x="2476278" y="5058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B_3_BD.99_1#9db4bb2fd?sp=1&amp;vaa=1&amp;vcp=1&amp;pid=7ac4f4b02&amp;color=0,0,0&amp;vtp=1&amp;vaab=1&amp;bt=1&amp;bbb=1&amp;hb=1&amp;zzd= 7">
            <a:extLst>
              <a:ext uri="{FF2B5EF4-FFF2-40B4-BE49-F238E27FC236}">
                <a16:creationId xmlns:a16="http://schemas.microsoft.com/office/drawing/2014/main" id="{DC1EF7D6-DCDE-3123-D746-F8A960566D11}"/>
              </a:ext>
            </a:extLst>
          </p:cNvPr>
          <p:cNvSpPr/>
          <p:nvPr/>
        </p:nvSpPr>
        <p:spPr>
          <a:xfrm>
            <a:off x="7651528" y="5058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6411DD6-1643-AA3E-FCDE-8179D052C83A}"/>
              </a:ext>
            </a:extLst>
          </p:cNvPr>
          <p:cNvSpPr txBox="1"/>
          <p:nvPr/>
        </p:nvSpPr>
        <p:spPr>
          <a:xfrm>
            <a:off x="539496" y="721084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不断突破自己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390851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bdda6c7ed?vcp=1&amp;pid=6c04ad151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 err="1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中考演练</a:t>
            </a:r>
            <a:endParaRPr lang="en-US" altLang="zh-CN" sz="3200" dirty="0"/>
          </a:p>
        </p:txBody>
      </p:sp>
      <p:sp>
        <p:nvSpPr>
          <p:cNvPr id="3" name="QB_3_BD.1_1#f4c8e5d25?sp=1&amp;vaa=1&amp;vcp=1&amp;pid=bdda6c7ed&amp;color=0,0,0&amp;vtp=1&amp;vaab=1&amp;bbb=1&amp;hb=1"/>
          <p:cNvSpPr/>
          <p:nvPr/>
        </p:nvSpPr>
        <p:spPr>
          <a:xfrm>
            <a:off x="539496" y="1267240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（2024·广西·改编）请为“红山玉龙”介绍词中的加点字注音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，根据拼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音写汉字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红山玉龙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我是一枚玉龙玦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来自五千年前的红山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我的造型古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线条粗犷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中华民族的先民将自己视为龙的传人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把我制成了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曲的龙形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五千年岁月悄然而过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我依然保持着腾空飞舞的轻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捷姿态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在中华多民族大融合的漫长时光中飞翔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起舞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玉玦(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曲</a:t>
            </a:r>
            <a:endParaRPr lang="en-US" altLang="zh-CN" sz="2800" dirty="0"/>
          </a:p>
        </p:txBody>
      </p:sp>
      <p:sp>
        <p:nvSpPr>
          <p:cNvPr id="4" name="QB_3_AN.2_1#f4c8e5d25.bracket?vaa=1&amp;vcp=1&amp;pid=bdda6c7ed&amp;color=0,0,0&amp;vpa=1&amp;vtp=1&amp;vaab=1&amp;bbb=1"/>
          <p:cNvSpPr/>
          <p:nvPr/>
        </p:nvSpPr>
        <p:spPr>
          <a:xfrm>
            <a:off x="2061114" y="5140105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jué</a:t>
            </a:r>
            <a:endParaRPr lang="en-US" altLang="zh-CN" sz="2800" dirty="0"/>
          </a:p>
        </p:txBody>
      </p:sp>
      <p:sp>
        <p:nvSpPr>
          <p:cNvPr id="5" name="QB_3_AN.3_1#f4c8e5d25.bracket?vaa=1&amp;vcp=1&amp;pid=bdda6c7ed&amp;color=0,0,0&amp;vpa=2&amp;vtp=1&amp;vaab=1"/>
          <p:cNvSpPr/>
          <p:nvPr/>
        </p:nvSpPr>
        <p:spPr>
          <a:xfrm>
            <a:off x="5182140" y="514010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蜷</a:t>
            </a:r>
            <a:endParaRPr lang="en-US" altLang="zh-CN" sz="2800" dirty="0"/>
          </a:p>
        </p:txBody>
      </p:sp>
      <p:sp>
        <p:nvSpPr>
          <p:cNvPr id="6" name="QB_3_BD.1_1#f4c8e5d25?sp=1&amp;vaa=1&amp;vcp=1&amp;pid=bdda6c7ed&amp;color=0,0,0&amp;vtp=1&amp;vaab=1&amp;bbb=1&amp;hb=1&amp;zzd= 4">
            <a:extLst>
              <a:ext uri="{FF2B5EF4-FFF2-40B4-BE49-F238E27FC236}">
                <a16:creationId xmlns:a16="http://schemas.microsoft.com/office/drawing/2014/main" id="{081BAB6A-3655-29AA-C406-D3F4F7A359B5}"/>
              </a:ext>
            </a:extLst>
          </p:cNvPr>
          <p:cNvSpPr/>
          <p:nvPr/>
        </p:nvSpPr>
        <p:spPr>
          <a:xfrm>
            <a:off x="5676678" y="31722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QB_3_BD.1_1#f4c8e5d25?sp=1&amp;vaa=1&amp;vcp=1&amp;pid=bdda6c7ed&amp;color=0,0,0&amp;vtp=1&amp;vaab=1&amp;bbb=1&amp;hb=1&amp;zzd= 9">
            <a:extLst>
              <a:ext uri="{FF2B5EF4-FFF2-40B4-BE49-F238E27FC236}">
                <a16:creationId xmlns:a16="http://schemas.microsoft.com/office/drawing/2014/main" id="{EB44905D-B6DE-57E8-755E-87610E8A1E8E}"/>
              </a:ext>
            </a:extLst>
          </p:cNvPr>
          <p:cNvSpPr/>
          <p:nvPr/>
        </p:nvSpPr>
        <p:spPr>
          <a:xfrm>
            <a:off x="1765078" y="566899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4_1#dd3a16140?sp=1&amp;vaa=1&amp;vcp=1&amp;pid=bdda6c7ed&amp;color=0,0,0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（2024·广西柳州·二模）给加点字注音，根据拼音写汉字。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八桂大地山海相连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历史悠久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物产丰饶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个世居民族在此繁衍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积淀了灿若星河的非物质文化遗产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虽然时光流转消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了记忆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但镌刻在文化血脉中的印记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却历久弥新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重焕生机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积淀(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mó(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B_3_AN.5_1#dd3a16140.bracket?vaa=1&amp;vcp=1&amp;pid=bdda6c7ed&amp;color=0,0,0&amp;vpa=3&amp;vtp=1&amp;vaab=1&amp;bbb=1"/>
          <p:cNvSpPr/>
          <p:nvPr/>
        </p:nvSpPr>
        <p:spPr>
          <a:xfrm>
            <a:off x="2048414" y="4430109"/>
            <a:ext cx="8905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endParaRPr lang="en-US" altLang="zh-CN" sz="2800" dirty="0"/>
          </a:p>
        </p:txBody>
      </p:sp>
      <p:sp>
        <p:nvSpPr>
          <p:cNvPr id="4" name="QB_3_AN.6_1#dd3a16140.bracket?vaa=1&amp;vcp=1&amp;pid=bdda6c7ed&amp;color=0,0,0&amp;vpa=4&amp;vtp=1&amp;vaab=1"/>
          <p:cNvSpPr/>
          <p:nvPr/>
        </p:nvSpPr>
        <p:spPr>
          <a:xfrm>
            <a:off x="5280565" y="4430109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磨</a:t>
            </a:r>
            <a:endParaRPr lang="en-US" altLang="zh-CN" sz="2800" dirty="0"/>
          </a:p>
        </p:txBody>
      </p:sp>
      <p:sp>
        <p:nvSpPr>
          <p:cNvPr id="5" name="QB_3_BD.4_1#dd3a16140?sp=1&amp;vaa=1&amp;vcp=1&amp;pid=bdda6c7ed&amp;color=0,0,0&amp;vtp=1&amp;vaab=1&amp;bt=1&amp;bbb=1&amp;hb=1&amp;zzd= 4">
            <a:extLst>
              <a:ext uri="{FF2B5EF4-FFF2-40B4-BE49-F238E27FC236}">
                <a16:creationId xmlns:a16="http://schemas.microsoft.com/office/drawing/2014/main" id="{0483398F-E275-35C0-6D5F-5F05D2EF022B}"/>
              </a:ext>
            </a:extLst>
          </p:cNvPr>
          <p:cNvSpPr/>
          <p:nvPr/>
        </p:nvSpPr>
        <p:spPr>
          <a:xfrm>
            <a:off x="2120678" y="37576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QB_3_BD.4_1#dd3a16140?sp=1&amp;vaa=1&amp;vcp=1&amp;pid=bdda6c7ed&amp;color=0,0,0&amp;vtp=1&amp;vaab=1&amp;bt=1&amp;bbb=1&amp;hb=1&amp;zzd= 7">
            <a:extLst>
              <a:ext uri="{FF2B5EF4-FFF2-40B4-BE49-F238E27FC236}">
                <a16:creationId xmlns:a16="http://schemas.microsoft.com/office/drawing/2014/main" id="{313DAEA7-E57F-1C2C-30E8-E142FBD6AE08}"/>
              </a:ext>
            </a:extLst>
          </p:cNvPr>
          <p:cNvSpPr/>
          <p:nvPr/>
        </p:nvSpPr>
        <p:spPr>
          <a:xfrm>
            <a:off x="1765078" y="49590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B_3_BD.7_1#33c30786b?sp=1&amp;vaa=1&amp;vcp=1&amp;pid=218cdb081&amp;color=0,0,0&amp;vtp=1&amp;vaab=1&amp;bbb=1&amp;hb=1"/>
          <p:cNvSpPr/>
          <p:nvPr/>
        </p:nvSpPr>
        <p:spPr>
          <a:xfrm>
            <a:off x="539496" y="1267240"/>
            <a:ext cx="11109960" cy="4419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（2024·甘肃·中考）阅读下面的语段，给加点字注音并根据拼音写汉字。</a:t>
            </a:r>
            <a:endParaRPr lang="en-US" altLang="zh-CN" sz="2800" spc="-5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甘肃地处黄河上游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是中华文明的发祥地之一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早在上古时期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肃黄河流域就有先民繁衍生息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传说中的人文始祖伏羲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女娲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shēnɡ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于此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黄帝问道崆峒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大地湾见证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8000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年华夏文明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周发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达于庆阳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秦初兴于礼县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周秦王朝在甘肃黄河流域奏响了进军中原逐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鹿天下的序曲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祁连山巍峨耸立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筑牢了黄河流域源头第一道生态屏障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黄河从远古奔来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聚青藏高原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）bó（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之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携黄土高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9" name="QB_3_BD.7_1#33c30786b?sp=1&amp;vaa=1&amp;vcp=1&amp;pid=218cdb081&amp;color=0,0,0&amp;vtp=1&amp;vaab=1&amp;bbb=1&amp;hb=1&amp;zzd= 4">
            <a:extLst>
              <a:ext uri="{FF2B5EF4-FFF2-40B4-BE49-F238E27FC236}">
                <a16:creationId xmlns:a16="http://schemas.microsoft.com/office/drawing/2014/main" id="{52DEF287-9C68-93BA-DFB9-2CAC8F749D7B}"/>
              </a:ext>
            </a:extLst>
          </p:cNvPr>
          <p:cNvSpPr/>
          <p:nvPr/>
        </p:nvSpPr>
        <p:spPr>
          <a:xfrm>
            <a:off x="9943878" y="31722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B_3_BD.7_1#33c30786b?sp=1&amp;vaa=1&amp;vcp=1&amp;pid=218cdb081&amp;color=0,0,0&amp;vtp=1&amp;vaab=1&amp;bbb=1&amp;hb=1&amp;zzd= 8">
            <a:extLst>
              <a:ext uri="{FF2B5EF4-FFF2-40B4-BE49-F238E27FC236}">
                <a16:creationId xmlns:a16="http://schemas.microsoft.com/office/drawing/2014/main" id="{EE9BA54D-D19D-3E8A-29C5-3D377E3DD6CC}"/>
              </a:ext>
            </a:extLst>
          </p:cNvPr>
          <p:cNvSpPr/>
          <p:nvPr/>
        </p:nvSpPr>
        <p:spPr>
          <a:xfrm>
            <a:off x="11032903" y="508676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7_1#33c30786b?sp=1&amp;vaa=1&amp;vcp=1&amp;pid=218cdb081&amp;color=0,0,0&amp;vtp=1&amp;vaab=1&amp;bbb=1&amp;hb=1">
            <a:extLst>
              <a:ext uri="{FF2B5EF4-FFF2-40B4-BE49-F238E27FC236}">
                <a16:creationId xmlns:a16="http://schemas.microsoft.com/office/drawing/2014/main" id="{638BB52D-C510-7104-F58C-70F1166185E4}"/>
              </a:ext>
            </a:extLst>
          </p:cNvPr>
          <p:cNvSpPr/>
          <p:nvPr/>
        </p:nvSpPr>
        <p:spPr>
          <a:xfrm>
            <a:off x="539496" y="88816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原浑厚之力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蜿蜒千里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奔腾向前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铸就了中华民族自强不息的伟大品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成为民族精神的重要象征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多年前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正值民族危亡的紧要关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陇原儿女不畏牺牲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共赴国难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西路军征战河西血沃祁连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红军三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大主力在甘胜利会师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南梁革命根据地在中国革命历史进程中发挥了重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要作用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中国革命从这里走向了胜利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女娲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  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屏障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shēnɡ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nɡ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B_3_AN.1_1#33c30786b?vaa=1&amp;vcp=1&amp;pid=218cdb081&amp;color=0,0,0&amp;vtp=1&amp;vaab=1&amp;bbb=1">
            <a:extLst>
              <a:ext uri="{FF2B5EF4-FFF2-40B4-BE49-F238E27FC236}">
                <a16:creationId xmlns:a16="http://schemas.microsoft.com/office/drawing/2014/main" id="{FA131EE0-DE7D-3B77-0019-55A7424F0F41}"/>
              </a:ext>
            </a:extLst>
          </p:cNvPr>
          <p:cNvSpPr/>
          <p:nvPr/>
        </p:nvSpPr>
        <p:spPr>
          <a:xfrm>
            <a:off x="7125208" y="4761030"/>
            <a:ext cx="90322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磅礴</a:t>
            </a:r>
            <a:endParaRPr lang="en-US" altLang="zh-CN" sz="2800" dirty="0"/>
          </a:p>
        </p:txBody>
      </p:sp>
      <p:sp>
        <p:nvSpPr>
          <p:cNvPr id="4" name="QB_3_AN.8_1#33c30786b.blank?vaa=1&amp;vcp=1&amp;pid=218cdb081&amp;color=0,0,0&amp;vpa=5&amp;vtp=1&amp;vaab=1&amp;bbb=1">
            <a:extLst>
              <a:ext uri="{FF2B5EF4-FFF2-40B4-BE49-F238E27FC236}">
                <a16:creationId xmlns:a16="http://schemas.microsoft.com/office/drawing/2014/main" id="{715E0B42-9B04-3115-CBB9-1F1981DF6F56}"/>
              </a:ext>
            </a:extLst>
          </p:cNvPr>
          <p:cNvSpPr/>
          <p:nvPr/>
        </p:nvSpPr>
        <p:spPr>
          <a:xfrm>
            <a:off x="1834896" y="4096185"/>
            <a:ext cx="790575" cy="555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endParaRPr lang="en-US" altLang="zh-CN" sz="2800" dirty="0">
              <a:latin typeface="SimSun" panose="02010600030101010101" pitchFamily="2" charset="-122"/>
            </a:endParaRPr>
          </a:p>
        </p:txBody>
      </p:sp>
      <p:sp>
        <p:nvSpPr>
          <p:cNvPr id="5" name="QB_3_AN.9_1#33c30786b.blank?vaa=1&amp;vcp=1&amp;pid=218cdb081&amp;color=0,0,0&amp;vpa=6&amp;vtp=1&amp;vaab=1&amp;bbb=1">
            <a:extLst>
              <a:ext uri="{FF2B5EF4-FFF2-40B4-BE49-F238E27FC236}">
                <a16:creationId xmlns:a16="http://schemas.microsoft.com/office/drawing/2014/main" id="{5C5E4B40-EBA1-F76D-709D-10658DF5A831}"/>
              </a:ext>
            </a:extLst>
          </p:cNvPr>
          <p:cNvSpPr/>
          <p:nvPr/>
        </p:nvSpPr>
        <p:spPr>
          <a:xfrm>
            <a:off x="6228302" y="4054910"/>
            <a:ext cx="8905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pínɡ</a:t>
            </a:r>
            <a:endParaRPr lang="en-US" altLang="zh-CN" sz="2800" dirty="0"/>
          </a:p>
        </p:txBody>
      </p:sp>
      <p:sp>
        <p:nvSpPr>
          <p:cNvPr id="6" name="QB_3_AN.10_1#33c30786b.bracket?vaa=1&amp;vcp=1&amp;pid=218cdb081&amp;color=0,0,0&amp;vpa=7&amp;vtp=1&amp;vaab=1">
            <a:extLst>
              <a:ext uri="{FF2B5EF4-FFF2-40B4-BE49-F238E27FC236}">
                <a16:creationId xmlns:a16="http://schemas.microsoft.com/office/drawing/2014/main" id="{BD5798BE-EE3D-82A2-85E7-05E91BCC6DA3}"/>
              </a:ext>
            </a:extLst>
          </p:cNvPr>
          <p:cNvSpPr/>
          <p:nvPr/>
        </p:nvSpPr>
        <p:spPr>
          <a:xfrm>
            <a:off x="3265249" y="4777912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诞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</a:t>
            </a:r>
            <a:endParaRPr lang="en-US" altLang="zh-CN" sz="2800" dirty="0"/>
          </a:p>
        </p:txBody>
      </p:sp>
      <p:sp>
        <p:nvSpPr>
          <p:cNvPr id="7" name="QB_3_AN.11_1#33c30786b.bracket?vaa=1&amp;vcp=1&amp;pid=218cdb081&amp;color=0,0,0&amp;vpa=8&amp;vtp=1&amp;vaab=1">
            <a:extLst>
              <a:ext uri="{FF2B5EF4-FFF2-40B4-BE49-F238E27FC236}">
                <a16:creationId xmlns:a16="http://schemas.microsoft.com/office/drawing/2014/main" id="{1BB93621-6A48-6FFD-DD43-AE62EB4155D6}"/>
              </a:ext>
            </a:extLst>
          </p:cNvPr>
          <p:cNvSpPr/>
          <p:nvPr/>
        </p:nvSpPr>
        <p:spPr>
          <a:xfrm>
            <a:off x="6366415" y="476103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endParaRPr lang="en-US" altLang="zh-CN" sz="2800" dirty="0"/>
          </a:p>
        </p:txBody>
      </p:sp>
      <p:sp>
        <p:nvSpPr>
          <p:cNvPr id="8" name="QB_3_BD.7_1#33c30786b?sp=1&amp;vaa=1&amp;vcp=1&amp;pid=218cdb081&amp;color=0,0,0&amp;vtp=1&amp;vaab=1&amp;bbb=1&amp;hb=1&amp;zzd= 7">
            <a:extLst>
              <a:ext uri="{FF2B5EF4-FFF2-40B4-BE49-F238E27FC236}">
                <a16:creationId xmlns:a16="http://schemas.microsoft.com/office/drawing/2014/main" id="{92713080-7EB5-0EA2-C436-DF811704FB57}"/>
              </a:ext>
            </a:extLst>
          </p:cNvPr>
          <p:cNvSpPr/>
          <p:nvPr/>
        </p:nvSpPr>
        <p:spPr>
          <a:xfrm>
            <a:off x="1765078" y="473626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3_BD.7_1#33c30786b?sp=1&amp;vaa=1&amp;vcp=1&amp;pid=218cdb081&amp;color=0,0,0&amp;vtp=1&amp;vaab=1&amp;bbb=1&amp;hb=1&amp;zzd= 7">
            <a:extLst>
              <a:ext uri="{FF2B5EF4-FFF2-40B4-BE49-F238E27FC236}">
                <a16:creationId xmlns:a16="http://schemas.microsoft.com/office/drawing/2014/main" id="{E1326DDF-99CC-2E8B-05D7-BB0DE1FD878D}"/>
              </a:ext>
            </a:extLst>
          </p:cNvPr>
          <p:cNvSpPr/>
          <p:nvPr/>
        </p:nvSpPr>
        <p:spPr>
          <a:xfrm>
            <a:off x="5667153" y="469816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43800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13_1#e701e9f57?sp=1&amp;vaa=1&amp;vcp=1&amp;pid=218cdb081&amp;color=0,0,0&amp;vtp=1&amp;vaab=1&amp;bt=1&amp;bbb=1&amp;hb=1"/>
          <p:cNvSpPr/>
          <p:nvPr/>
        </p:nvSpPr>
        <p:spPr>
          <a:xfrm>
            <a:off x="539496" y="554400"/>
            <a:ext cx="11109960" cy="57244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ct val="120000"/>
              </a:lnSpc>
              <a:tabLst>
                <a:tab pos="5981456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（2024·江苏苏州·中考）根据拼音写出相应的汉字。</a:t>
            </a:r>
            <a:endParaRPr lang="en-US" altLang="zh-CN" sz="2800" dirty="0"/>
          </a:p>
          <a:p>
            <a:pPr latinLnBrk="1">
              <a:lnSpc>
                <a:spcPct val="120000"/>
              </a:lnSpc>
              <a:tabLst>
                <a:tab pos="598145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青年若要成才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行稳方能致远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吃苦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是必经之路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今天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吃苦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ct val="120000"/>
              </a:lnSpc>
              <a:tabLst>
                <a:tab pos="5981456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并非指吃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缺衣少食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的物质之苦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更多是指吃精神之苦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意志之苦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比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  <a:tabLst>
                <a:tab pos="5981456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在科技攻关的关口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为了解决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卡脖子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技术难题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甘坐冷板凳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  <a:tabLst>
                <a:tab pos="5981456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抢险救灾的前线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为了人民群众生命财产安全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fēnɡ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陷阵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ct val="120000"/>
              </a:lnSpc>
              <a:tabLst>
                <a:tab pos="5981456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不怕牺牲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在保卫祖国的边疆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为了国家安全和民族利益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无畏无惧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ct val="120000"/>
              </a:lnSpc>
              <a:tabLst>
                <a:tab pos="5981456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用心守护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好儿女志在四方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有志者奋斗无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青年把人生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  <a:tabLst>
                <a:tab pos="5981456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志向转化为奋斗动力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把青春梦想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根在祖国大地上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20000"/>
              </a:lnSpc>
              <a:tabLst>
                <a:tab pos="5981456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听到拔节成长的声音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看到雨后明丽的彩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hónɡ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dirty="0"/>
          </a:p>
          <a:p>
            <a:pPr latinLnBrk="1">
              <a:lnSpc>
                <a:spcPct val="120000"/>
              </a:lnSpc>
              <a:tabLst>
                <a:tab pos="598145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冲fēnɡ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无huǐ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ct val="120000"/>
              </a:lnSpc>
              <a:tabLst>
                <a:tab pos="598145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</a:t>
            </a:r>
            <a:r>
              <a:rPr lang="en-US" altLang="zh-CN" sz="2800" b="0" i="0" dirty="0" err="1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彩hónɡ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B_3_AN.14_1#e701e9f57.bracket?vaa=1&amp;vcp=1&amp;pid=218cdb081&amp;color=0,0,0&amp;vpa=9&amp;vtp=1&amp;vaab=1"/>
          <p:cNvSpPr/>
          <p:nvPr/>
        </p:nvSpPr>
        <p:spPr>
          <a:xfrm>
            <a:off x="2375439" y="5120920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锋</a:t>
            </a:r>
            <a:endParaRPr lang="en-US" altLang="zh-CN" sz="2800" dirty="0"/>
          </a:p>
        </p:txBody>
      </p:sp>
      <p:sp>
        <p:nvSpPr>
          <p:cNvPr id="4" name="QB_3_AN.15_1#e701e9f57.bracket?vaa=1&amp;vcp=1&amp;pid=218cdb081&amp;color=0,0,0&amp;vpa=10&amp;vtp=1&amp;vaab=1"/>
          <p:cNvSpPr/>
          <p:nvPr/>
        </p:nvSpPr>
        <p:spPr>
          <a:xfrm>
            <a:off x="7468139" y="514949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悔</a:t>
            </a:r>
            <a:endParaRPr lang="en-US" altLang="zh-CN" sz="2800" dirty="0"/>
          </a:p>
        </p:txBody>
      </p:sp>
      <p:sp>
        <p:nvSpPr>
          <p:cNvPr id="5" name="QB_3_AN.16_1#e701e9f57.bracket?vaa=1&amp;vcp=1&amp;pid=218cdb081&amp;color=0,0,0&amp;vpa=11&amp;vtp=1&amp;vaab=1"/>
          <p:cNvSpPr/>
          <p:nvPr/>
        </p:nvSpPr>
        <p:spPr>
          <a:xfrm>
            <a:off x="1900778" y="5688229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扎</a:t>
            </a:r>
            <a:endParaRPr lang="en-US" altLang="zh-CN" sz="2800" dirty="0"/>
          </a:p>
        </p:txBody>
      </p:sp>
      <p:sp>
        <p:nvSpPr>
          <p:cNvPr id="6" name="QB_3_AN.17_1#e701e9f57.bracket?vaa=1&amp;vcp=1&amp;pid=218cdb081&amp;color=0,0,0&amp;vpa=12&amp;vtp=1&amp;vaab=1"/>
          <p:cNvSpPr/>
          <p:nvPr/>
        </p:nvSpPr>
        <p:spPr>
          <a:xfrm>
            <a:off x="7725314" y="5659654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虹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18_1#2b65af782?sp=1&amp;vaa=1&amp;vcp=1&amp;pid=218cdb081&amp;color=0,0,0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（2024·江西·中考）根据拼音写汉字，给加点字注音。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中华五千年文明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是世界上唯一没有中断过的文明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，chénɡ（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现出突出的连续性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创新性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统一性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包容性与和平性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要问这些突出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的特性是怎么产生的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其中一个重要原因就是读书重学的传统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泱泱中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一直以一个读书大国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学习强国的姿态挺立于世界文明最前列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chénɡ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姿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3" name="QB_3_AN.19_1#2b65af782.blank?vaa=1&amp;vcp=1&amp;pid=218cdb081&amp;color=0,0,0&amp;vpa=13&amp;vtp=1&amp;vaab=1"/>
          <p:cNvSpPr/>
          <p:nvPr/>
        </p:nvSpPr>
        <p:spPr>
          <a:xfrm>
            <a:off x="2108739" y="4719669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呈</a:t>
            </a:r>
            <a:endParaRPr lang="en-US" altLang="zh-CN" sz="2800" dirty="0"/>
          </a:p>
        </p:txBody>
      </p:sp>
      <p:sp>
        <p:nvSpPr>
          <p:cNvPr id="4" name="QB_3_AN.20_1#2b65af782.blank?vaa=1&amp;vcp=1&amp;pid=218cdb081&amp;color=0,0,0&amp;vpa=14&amp;vtp=1&amp;vaab=1&amp;bbb=1"/>
          <p:cNvSpPr/>
          <p:nvPr/>
        </p:nvSpPr>
        <p:spPr>
          <a:xfrm>
            <a:off x="4382040" y="4719669"/>
            <a:ext cx="5143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zī</a:t>
            </a:r>
            <a:endParaRPr lang="en-US" altLang="zh-CN" sz="2800" dirty="0"/>
          </a:p>
        </p:txBody>
      </p:sp>
      <p:sp>
        <p:nvSpPr>
          <p:cNvPr id="5" name="QB_3_BD.18_1#2b65af782?sp=1&amp;vaa=1&amp;vcp=1&amp;pid=218cdb081&amp;color=0,0,0&amp;vtp=1&amp;vaab=1&amp;bt=1&amp;bbb=1&amp;hb=1&amp;zzd= 6">
            <a:extLst>
              <a:ext uri="{FF2B5EF4-FFF2-40B4-BE49-F238E27FC236}">
                <a16:creationId xmlns:a16="http://schemas.microsoft.com/office/drawing/2014/main" id="{EB8DBAD9-E236-A9B0-7999-E586B05CE909}"/>
              </a:ext>
            </a:extLst>
          </p:cNvPr>
          <p:cNvSpPr/>
          <p:nvPr/>
        </p:nvSpPr>
        <p:spPr>
          <a:xfrm>
            <a:off x="6743478" y="47330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QB_3_BD.18_1#2b65af782?sp=1&amp;vaa=1&amp;vcp=1&amp;pid=218cdb081&amp;color=0,0,0&amp;vtp=1&amp;vaab=1&amp;bt=1&amp;bbb=1&amp;hb=1&amp;zzd= 8">
            <a:extLst>
              <a:ext uri="{FF2B5EF4-FFF2-40B4-BE49-F238E27FC236}">
                <a16:creationId xmlns:a16="http://schemas.microsoft.com/office/drawing/2014/main" id="{A1671B31-D267-8372-9831-05356473C429}"/>
              </a:ext>
            </a:extLst>
          </p:cNvPr>
          <p:cNvSpPr/>
          <p:nvPr/>
        </p:nvSpPr>
        <p:spPr>
          <a:xfrm>
            <a:off x="4213003" y="528666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21_1#8fa85fb38?sp=1&amp;vaa=1&amp;vcp=1&amp;pid=218cdb081&amp;color=0,0,0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（2024·湖南·中考）给语段中加点的字注音，根据拼音写汉字。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风雾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浑然融为一体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好像不是船在行进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而是你自己正在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和江流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斗而前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曙光就在前面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我们应当努力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种庄严而又美好的情感充溢我的心灵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浑然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bó斗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endParaRPr lang="en-US" altLang="zh-CN" sz="2800" dirty="0"/>
          </a:p>
        </p:txBody>
      </p:sp>
      <p:sp>
        <p:nvSpPr>
          <p:cNvPr id="3" name="QB_3_AN.22_1#8fa85fb38.blank?vaa=1&amp;vcp=1&amp;pid=218cdb081&amp;color=0,0,0&amp;vpa=15&amp;vtp=1&amp;vaab=1&amp;bbb=1"/>
          <p:cNvSpPr/>
          <p:nvPr/>
        </p:nvSpPr>
        <p:spPr>
          <a:xfrm>
            <a:off x="1972214" y="4392009"/>
            <a:ext cx="7921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hún</a:t>
            </a:r>
            <a:endParaRPr lang="en-US" altLang="zh-CN" sz="2800" dirty="0"/>
          </a:p>
        </p:txBody>
      </p:sp>
      <p:sp>
        <p:nvSpPr>
          <p:cNvPr id="4" name="QB_3_AN.23_1#8fa85fb38.blank?vaa=1&amp;vcp=1&amp;pid=218cdb081&amp;color=0,0,0&amp;vpa=16&amp;vtp=1&amp;vaab=1"/>
          <p:cNvSpPr/>
          <p:nvPr/>
        </p:nvSpPr>
        <p:spPr>
          <a:xfrm>
            <a:off x="4651915" y="4406169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搏</a:t>
            </a:r>
            <a:endParaRPr lang="en-US" altLang="zh-CN" sz="2800" dirty="0"/>
          </a:p>
        </p:txBody>
      </p:sp>
      <p:sp>
        <p:nvSpPr>
          <p:cNvPr id="5" name="QB_3_BD.21_1#8fa85fb38?sp=1&amp;vaa=1&amp;vcp=1&amp;pid=218cdb081&amp;color=0,0,0&amp;vtp=1&amp;vaab=1&amp;bt=1&amp;bbb=1&amp;hb=1&amp;zzd= 3">
            <a:extLst>
              <a:ext uri="{FF2B5EF4-FFF2-40B4-BE49-F238E27FC236}">
                <a16:creationId xmlns:a16="http://schemas.microsoft.com/office/drawing/2014/main" id="{8DA7A4A9-7642-8C59-DCA3-F15B81059E16}"/>
              </a:ext>
            </a:extLst>
          </p:cNvPr>
          <p:cNvSpPr/>
          <p:nvPr/>
        </p:nvSpPr>
        <p:spPr>
          <a:xfrm>
            <a:off x="3543078" y="31099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QB_3_BD.21_1#8fa85fb38?sp=1&amp;vaa=1&amp;vcp=1&amp;pid=218cdb081&amp;color=0,0,0&amp;vtp=1&amp;vaab=1&amp;bt=1&amp;bbb=1&amp;hb=1&amp;zzd= 7">
            <a:extLst>
              <a:ext uri="{FF2B5EF4-FFF2-40B4-BE49-F238E27FC236}">
                <a16:creationId xmlns:a16="http://schemas.microsoft.com/office/drawing/2014/main" id="{4E3D8F64-0B79-527C-B3E8-E5077539950B}"/>
              </a:ext>
            </a:extLst>
          </p:cNvPr>
          <p:cNvSpPr/>
          <p:nvPr/>
        </p:nvSpPr>
        <p:spPr>
          <a:xfrm>
            <a:off x="1409478" y="498757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1700</Words>
  <Application>Microsoft Office PowerPoint</Application>
  <PresentationFormat>宽屏</PresentationFormat>
  <Paragraphs>284</Paragraphs>
  <Slides>28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6" baseType="lpstr">
      <vt:lpstr>NEU-XT</vt:lpstr>
      <vt:lpstr>Arial</vt:lpstr>
      <vt:lpstr>Arial (正文)</vt:lpstr>
      <vt:lpstr>Calibri</vt:lpstr>
      <vt:lpstr>微软雅黑</vt:lpstr>
      <vt:lpstr>SimSun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8</cp:revision>
  <dcterms:created xsi:type="dcterms:W3CDTF">2024-11-20T10:29:25Z</dcterms:created>
  <dcterms:modified xsi:type="dcterms:W3CDTF">2025-07-24T04:10:05Z</dcterms:modified>
  <cp:category/>
  <cp:contentStatus/>
</cp:coreProperties>
</file>