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9"/>
  </p:notesMasterIdLst>
  <p:sldIdLst>
    <p:sldId id="256" r:id="rId2"/>
    <p:sldId id="257" r:id="rId3"/>
    <p:sldId id="263" r:id="rId4"/>
    <p:sldId id="264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78" r:id="rId19"/>
    <p:sldId id="279" r:id="rId20"/>
    <p:sldId id="280" r:id="rId21"/>
    <p:sldId id="281" r:id="rId22"/>
    <p:sldId id="282" r:id="rId23"/>
    <p:sldId id="283" r:id="rId24"/>
    <p:sldId id="284" r:id="rId25"/>
    <p:sldId id="285" r:id="rId26"/>
    <p:sldId id="286" r:id="rId27"/>
    <p:sldId id="287" r:id="rId28"/>
    <p:sldId id="288" r:id="rId29"/>
    <p:sldId id="289" r:id="rId30"/>
    <p:sldId id="290" r:id="rId31"/>
    <p:sldId id="291" r:id="rId32"/>
    <p:sldId id="292" r:id="rId33"/>
    <p:sldId id="293" r:id="rId34"/>
    <p:sldId id="294" r:id="rId35"/>
    <p:sldId id="295" r:id="rId36"/>
    <p:sldId id="296" r:id="rId37"/>
    <p:sldId id="297" r:id="rId38"/>
    <p:sldId id="298" r:id="rId39"/>
    <p:sldId id="299" r:id="rId40"/>
    <p:sldId id="300" r:id="rId41"/>
    <p:sldId id="301" r:id="rId42"/>
    <p:sldId id="302" r:id="rId43"/>
    <p:sldId id="303" r:id="rId44"/>
    <p:sldId id="304" r:id="rId45"/>
    <p:sldId id="305" r:id="rId46"/>
    <p:sldId id="306" r:id="rId47"/>
    <p:sldId id="307" r:id="rId48"/>
    <p:sldId id="308" r:id="rId49"/>
    <p:sldId id="309" r:id="rId50"/>
    <p:sldId id="310" r:id="rId51"/>
    <p:sldId id="311" r:id="rId52"/>
    <p:sldId id="312" r:id="rId53"/>
    <p:sldId id="317" r:id="rId54"/>
    <p:sldId id="313" r:id="rId55"/>
    <p:sldId id="318" r:id="rId56"/>
    <p:sldId id="319" r:id="rId57"/>
    <p:sldId id="314" r:id="rId58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60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50177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slide" Target="../slides/slide45.xml"/><Relationship Id="rId3" Type="http://schemas.openxmlformats.org/officeDocument/2006/relationships/slide" Target="../slides/slide3.xml"/><Relationship Id="rId7" Type="http://schemas.openxmlformats.org/officeDocument/2006/relationships/slide" Target="../slides/slide39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8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slide" Target="../slides/slide45.xml"/><Relationship Id="rId3" Type="http://schemas.openxmlformats.org/officeDocument/2006/relationships/slide" Target="../slides/slide3.xml"/><Relationship Id="rId7" Type="http://schemas.openxmlformats.org/officeDocument/2006/relationships/slide" Target="../slides/slide39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8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slide" Target="../slides/slide45.xml"/><Relationship Id="rId3" Type="http://schemas.openxmlformats.org/officeDocument/2006/relationships/slide" Target="../slides/slide3.xml"/><Relationship Id="rId7" Type="http://schemas.openxmlformats.org/officeDocument/2006/relationships/slide" Target="../slides/slide39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8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slide" Target="../slides/slide45.xml"/><Relationship Id="rId3" Type="http://schemas.openxmlformats.org/officeDocument/2006/relationships/slide" Target="../slides/slide3.xml"/><Relationship Id="rId7" Type="http://schemas.openxmlformats.org/officeDocument/2006/relationships/slide" Target="../slides/slide39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8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124472ff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D7BBB34E-5B49-4D90-BF89-70D59EAA3FD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第8讲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Units 1~2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124472ff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F8FAA460-E0D8-473E-9190-BAA00A9A2B9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5cfeeee32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24488d407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775812bac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ddaeea47a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64817f0fa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5cfeeee32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24488d407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775812bac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ddaeea47a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写作精练</a:t>
            </a:r>
            <a:endParaRPr lang="en-US" sz="1800" dirty="0"/>
          </a:p>
        </p:txBody>
      </p:sp>
      <p:sp>
        <p:nvSpPr>
          <p:cNvPr id="13" name="MasterShapeName?linknodeid=64817f0fa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第8讲</a:t>
            </a:r>
            <a:endParaRPr lang="en-US" sz="2400" dirty="0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Units 1~2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124472ff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0A2B141F-E5FC-4660-9450-0B5001CC3FD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5cfeeee32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24488d407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775812bac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ddaeea47a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64817f0fa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5cfeeee32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24488d407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775812bac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ddaeea47a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写作精练</a:t>
            </a:r>
            <a:endParaRPr lang="en-US" sz="1800" dirty="0"/>
          </a:p>
        </p:txBody>
      </p:sp>
      <p:sp>
        <p:nvSpPr>
          <p:cNvPr id="13" name="MasterShapeName?linknodeid=64817f0fa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第8讲</a:t>
            </a:r>
            <a:endParaRPr lang="en-US" sz="2400" dirty="0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Units 1~2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73331eb1f6855087e7377c8#tid=673b115cf38e380009f4dc40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5E3978EC-C28D-315C-213C-61C49AC6C696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2E1B33DA-676F-49E5-91A3-4A6039B6991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7C93F7B7-8B1E-4285-B550-81D42639993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5cfeeee32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24488d407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775812bac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ddaeea47a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64817f0fa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5cfeeee32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24488d407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775812bac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ddaeea47a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写作精练</a:t>
            </a:r>
            <a:endParaRPr lang="en-US" sz="1800" dirty="0"/>
          </a:p>
        </p:txBody>
      </p:sp>
      <p:sp>
        <p:nvSpPr>
          <p:cNvPr id="13" name="MasterShapeName?linknodeid=64817f0fa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B8198C75-5FF6-4E18-B6DC-B333CD49F05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5cfeeee32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24488d407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775812bac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ddaeea47a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64817f0fa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5cfeeee32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24488d407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775812bac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ddaeea47a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写作精练</a:t>
            </a:r>
            <a:endParaRPr lang="en-US" sz="1800" dirty="0"/>
          </a:p>
        </p:txBody>
      </p:sp>
      <p:sp>
        <p:nvSpPr>
          <p:cNvPr id="13" name="MasterShapeName?linknodeid=64817f0fa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59_1#6eeae2f34?vaa=1&amp;vcp=1&amp;pid=229d034eb&amp;color=0,0,0&amp;vtp=1&amp;vaab=1&amp;bt=1&amp;bbb=1"/>
          <p:cNvSpPr/>
          <p:nvPr/>
        </p:nvSpPr>
        <p:spPr>
          <a:xfrm>
            <a:off x="539496" y="9242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因为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忘记做某事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多久一次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几乎从不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每周一次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每月两次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有好处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空闲时间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</a:t>
            </a:r>
            <a:endParaRPr lang="en-US" altLang="zh-CN" sz="2800" dirty="0"/>
          </a:p>
        </p:txBody>
      </p:sp>
      <p:sp>
        <p:nvSpPr>
          <p:cNvPr id="3" name="QB_6_AN.1_1#6eeae2f34.blank?vaa=1&amp;vcp=1&amp;pid=229d034eb&amp;color=0,0,0&amp;vpa=30&amp;vtp=1&amp;vaab=1&amp;bbb=1"/>
          <p:cNvSpPr/>
          <p:nvPr/>
        </p:nvSpPr>
        <p:spPr>
          <a:xfrm>
            <a:off x="1883314" y="893794"/>
            <a:ext cx="18557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5" name="QB_6_AN.2_1#6eeae2f34.blank?vaa=1&amp;vcp=1&amp;pid=229d034eb&amp;color=0,0,0&amp;vpa=31&amp;vtp=1&amp;vaab=1&amp;bbb=1"/>
          <p:cNvSpPr/>
          <p:nvPr/>
        </p:nvSpPr>
        <p:spPr>
          <a:xfrm>
            <a:off x="2937414" y="1528794"/>
            <a:ext cx="2770124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forget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sth.</a:t>
            </a:r>
            <a:endParaRPr lang="en-US" altLang="zh-CN" sz="2800" dirty="0"/>
          </a:p>
        </p:txBody>
      </p:sp>
      <p:sp>
        <p:nvSpPr>
          <p:cNvPr id="7" name="QB_6_AN.3_1#6eeae2f34.blank?vaa=1&amp;vcp=1&amp;pid=229d034eb&amp;color=0,0,0&amp;vpa=32&amp;vtp=1&amp;vaab=1&amp;bbb=1"/>
          <p:cNvSpPr/>
          <p:nvPr/>
        </p:nvSpPr>
        <p:spPr>
          <a:xfrm>
            <a:off x="2543714" y="2189194"/>
            <a:ext cx="17795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often</a:t>
            </a:r>
            <a:endParaRPr lang="en-US" altLang="zh-CN" sz="2800" dirty="0"/>
          </a:p>
        </p:txBody>
      </p:sp>
      <p:sp>
        <p:nvSpPr>
          <p:cNvPr id="9" name="QB_6_AN.4_1#6eeae2f34.blank?vaa=1&amp;vcp=1&amp;pid=229d034eb&amp;color=0,0,0&amp;vpa=33&amp;vtp=1&amp;vaab=1&amp;bbb=1"/>
          <p:cNvSpPr/>
          <p:nvPr/>
        </p:nvSpPr>
        <p:spPr>
          <a:xfrm>
            <a:off x="2556414" y="2824194"/>
            <a:ext cx="195580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</a:t>
            </a:r>
            <a:endParaRPr lang="en-US" altLang="zh-CN" sz="2800" dirty="0"/>
          </a:p>
        </p:txBody>
      </p:sp>
      <p:sp>
        <p:nvSpPr>
          <p:cNvPr id="11" name="QB_6_AN.5_1#6eeae2f34.blank?vaa=1&amp;vcp=1&amp;pid=229d034eb&amp;color=0,0,0&amp;vpa=34&amp;vtp=1&amp;vaab=1&amp;bbb=1"/>
          <p:cNvSpPr/>
          <p:nvPr/>
        </p:nvSpPr>
        <p:spPr>
          <a:xfrm>
            <a:off x="2607214" y="3484594"/>
            <a:ext cx="21907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once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</a:t>
            </a:r>
            <a:endParaRPr lang="en-US" altLang="zh-CN" sz="2800" dirty="0"/>
          </a:p>
        </p:txBody>
      </p:sp>
      <p:sp>
        <p:nvSpPr>
          <p:cNvPr id="13" name="QB_6_AN.6_1#6eeae2f34.blank?vaa=1&amp;vcp=1&amp;pid=229d034eb&amp;color=0,0,0&amp;vpa=35&amp;vtp=1&amp;vaab=1&amp;bbb=1"/>
          <p:cNvSpPr/>
          <p:nvPr/>
        </p:nvSpPr>
        <p:spPr>
          <a:xfrm>
            <a:off x="2569114" y="4132294"/>
            <a:ext cx="244792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twice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month</a:t>
            </a:r>
            <a:endParaRPr lang="en-US" altLang="zh-CN" sz="2800" dirty="0"/>
          </a:p>
        </p:txBody>
      </p:sp>
      <p:sp>
        <p:nvSpPr>
          <p:cNvPr id="15" name="QB_6_AN.7_1#6eeae2f34.blank?vaa=1&amp;vcp=1&amp;pid=229d034eb&amp;color=0,0,0&amp;vpa=36&amp;vtp=1&amp;vaab=1&amp;bbb=1"/>
          <p:cNvSpPr/>
          <p:nvPr/>
        </p:nvSpPr>
        <p:spPr>
          <a:xfrm>
            <a:off x="3293015" y="4767294"/>
            <a:ext cx="20764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endParaRPr lang="en-US" altLang="zh-CN" sz="2800" dirty="0"/>
          </a:p>
        </p:txBody>
      </p:sp>
      <p:sp>
        <p:nvSpPr>
          <p:cNvPr id="17" name="QB_6_AN.74_1#6eeae2f34.blank?vaa=1&amp;vcp=1&amp;pid=229d034eb&amp;color=0,0,0&amp;vpa=37&amp;vtp=1&amp;vaab=1&amp;bbb=1"/>
          <p:cNvSpPr/>
          <p:nvPr/>
        </p:nvSpPr>
        <p:spPr>
          <a:xfrm>
            <a:off x="2543714" y="5406739"/>
            <a:ext cx="16192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free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  <p:bldP spid="15" grpId="0" build="p" animBg="1"/>
      <p:bldP spid="17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75_1#5f31abc1d?vaa=1&amp;vcp=1&amp;pid=229d034eb&amp;color=0,0,0&amp;vtp=1&amp;vaab=1&amp;bt=1&amp;bbb=1"/>
          <p:cNvSpPr/>
          <p:nvPr/>
        </p:nvSpPr>
        <p:spPr>
          <a:xfrm>
            <a:off x="539496" y="12506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24.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百分之十五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上网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至少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例如；像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这样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去看牙医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多于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少于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</a:t>
            </a:r>
            <a:endParaRPr lang="en-US" altLang="zh-CN" sz="2800" dirty="0"/>
          </a:p>
        </p:txBody>
      </p:sp>
      <p:sp>
        <p:nvSpPr>
          <p:cNvPr id="3" name="QB_6_AN.1_1#5f31abc1d.blank?vaa=1&amp;vcp=1&amp;pid=229d034eb&amp;color=0,0,0&amp;vpa=38&amp;vtp=1&amp;vaab=1&amp;bbb=1"/>
          <p:cNvSpPr/>
          <p:nvPr/>
        </p:nvSpPr>
        <p:spPr>
          <a:xfrm>
            <a:off x="2950114" y="1207484"/>
            <a:ext cx="240823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fifteen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percent</a:t>
            </a:r>
            <a:endParaRPr lang="en-US" altLang="zh-CN" sz="2800" dirty="0"/>
          </a:p>
        </p:txBody>
      </p:sp>
      <p:sp>
        <p:nvSpPr>
          <p:cNvPr id="5" name="QB_6_AN.2_1#5f31abc1d.blank?vaa=1&amp;vcp=1&amp;pid=229d034eb&amp;color=0,0,0&amp;vpa=39&amp;vtp=1&amp;vaab=1&amp;bbb=1"/>
          <p:cNvSpPr/>
          <p:nvPr/>
        </p:nvSpPr>
        <p:spPr>
          <a:xfrm>
            <a:off x="1883314" y="1855184"/>
            <a:ext cx="167957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online</a:t>
            </a:r>
            <a:endParaRPr lang="en-US" altLang="zh-CN" sz="2800" dirty="0"/>
          </a:p>
        </p:txBody>
      </p:sp>
      <p:sp>
        <p:nvSpPr>
          <p:cNvPr id="7" name="QB_6_AN.3_1#5f31abc1d.blank?vaa=1&amp;vcp=1&amp;pid=229d034eb&amp;color=0,0,0&amp;vpa=40&amp;vtp=1&amp;vaab=1&amp;bbb=1"/>
          <p:cNvSpPr/>
          <p:nvPr/>
        </p:nvSpPr>
        <p:spPr>
          <a:xfrm>
            <a:off x="1883314" y="2515584"/>
            <a:ext cx="134143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least</a:t>
            </a:r>
            <a:endParaRPr lang="en-US" altLang="zh-CN" sz="2800" dirty="0"/>
          </a:p>
        </p:txBody>
      </p:sp>
      <p:sp>
        <p:nvSpPr>
          <p:cNvPr id="9" name="QB_6_AN.4_1#5f31abc1d.blank?vaa=1&amp;vcp=1&amp;pid=229d034eb&amp;color=0,0,0&amp;vpa=41&amp;vtp=1&amp;vaab=1&amp;bbb=1"/>
          <p:cNvSpPr/>
          <p:nvPr/>
        </p:nvSpPr>
        <p:spPr>
          <a:xfrm>
            <a:off x="3991515" y="3163284"/>
            <a:ext cx="13827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such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endParaRPr lang="en-US" altLang="zh-CN" sz="2800" dirty="0"/>
          </a:p>
        </p:txBody>
      </p:sp>
      <p:sp>
        <p:nvSpPr>
          <p:cNvPr id="11" name="QB_6_AN.5_1#5f31abc1d.blank?vaa=1&amp;vcp=1&amp;pid=229d034eb&amp;color=0,0,0&amp;vpa=42&amp;vtp=1&amp;vaab=1&amp;bbb=1"/>
          <p:cNvSpPr/>
          <p:nvPr/>
        </p:nvSpPr>
        <p:spPr>
          <a:xfrm>
            <a:off x="2569114" y="3798284"/>
            <a:ext cx="280352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dentist</a:t>
            </a:r>
            <a:endParaRPr lang="en-US" altLang="zh-CN" sz="2800" dirty="0"/>
          </a:p>
        </p:txBody>
      </p:sp>
      <p:sp>
        <p:nvSpPr>
          <p:cNvPr id="13" name="QB_6_AN.6_1#5f31abc1d.blank?vaa=1&amp;vcp=1&amp;pid=229d034eb&amp;color=0,0,0&amp;vpa=43&amp;vtp=1&amp;vaab=1&amp;bbb=1"/>
          <p:cNvSpPr/>
          <p:nvPr/>
        </p:nvSpPr>
        <p:spPr>
          <a:xfrm>
            <a:off x="1845214" y="4458684"/>
            <a:ext cx="177800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</a:t>
            </a:r>
            <a:endParaRPr lang="en-US" altLang="zh-CN" sz="2800" dirty="0"/>
          </a:p>
        </p:txBody>
      </p:sp>
      <p:sp>
        <p:nvSpPr>
          <p:cNvPr id="15" name="QB_6_AN.88_1#5f31abc1d.blank?vaa=1&amp;vcp=1&amp;pid=229d034eb&amp;color=0,0,0&amp;vpa=44&amp;vtp=1&amp;vaab=1&amp;bbb=1"/>
          <p:cNvSpPr/>
          <p:nvPr/>
        </p:nvSpPr>
        <p:spPr>
          <a:xfrm>
            <a:off x="1845214" y="5085429"/>
            <a:ext cx="1579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less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  <p:bldP spid="15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989c349a?vcp=1&amp;pid=24488d407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重点句型</a:t>
            </a:r>
            <a:endParaRPr lang="en-US" altLang="zh-CN" sz="3200" dirty="0"/>
          </a:p>
        </p:txBody>
      </p:sp>
      <p:sp>
        <p:nvSpPr>
          <p:cNvPr id="3" name="P_6#249a1c427?vcp=1&amp;pid=4989c349a&amp;color=0,0,0&amp;vtp=1&amp;vaab=1&amp;bbb=1"/>
          <p:cNvSpPr/>
          <p:nvPr/>
        </p:nvSpPr>
        <p:spPr>
          <a:xfrm>
            <a:off x="539496" y="1263495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Unit</a:t>
            </a:r>
            <a:r>
              <a:rPr lang="en-US" altLang="zh-CN" sz="2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—Where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vacation?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went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mountains.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（P1）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——你去哪里度假了？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——我去山区了。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anywhere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interesting?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（P2）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你去什么有趣的地方了吗？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249a1c427?sp=1&amp;vcp=1&amp;pid=4989c349a&amp;color=0,0,0&amp;vtp=1&amp;vaab=1&amp;bt=1&amp;bbb=1&amp;hb=1"/>
          <p:cNvSpPr/>
          <p:nvPr/>
        </p:nvSpPr>
        <p:spPr>
          <a:xfrm>
            <a:off x="539496" y="18462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anything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special?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bought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something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father./No,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bought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nothing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P3）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你买了什么特别的东西吗？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是的，我给爸爸买了一些东西。/没有，我没有买东西。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249a1c427?sp=1&amp;vcp=1&amp;pid=4989c349a&amp;color=0,0,0&amp;vtp=1&amp;vaab=1&amp;bt=1&amp;bbb=1&amp;hb=1"/>
          <p:cNvSpPr/>
          <p:nvPr/>
        </p:nvSpPr>
        <p:spPr>
          <a:xfrm>
            <a:off x="539496" y="18462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Well,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everything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really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interesting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（P3）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你觉得那里怎么样？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嗯，这是我第一次去那儿，因此（觉得）那里的一切真的很有趣。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249a1c427?vcp=1&amp;pid=4989c349a&amp;color=0,0,0&amp;vtp=1&amp;vaab=1&amp;bt=1&amp;bbb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Unit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—What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weekends?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—I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usually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watch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TV.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（P9）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你周末做什么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我通常看电视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—Do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shopping?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—No,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never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shopping.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（P9）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你去购物吗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不，我从不去购物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249a1c427?sp=1&amp;vcp=1&amp;pid=4989c349a&amp;color=0,0,0&amp;mp=1&amp;vtp=1&amp;vaab=1&amp;bt=1&amp;bbb=1"/>
          <p:cNvSpPr/>
          <p:nvPr/>
        </p:nvSpPr>
        <p:spPr>
          <a:xfrm>
            <a:off x="539496" y="15199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Next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quite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me，Jack.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（P10）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我下周会相当忙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杰克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—How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often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movies?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—I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movies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maybe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once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month.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（P11）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你多久看一次电影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我大概一个月去看一次电影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249a1c427?sp=1&amp;vcp=1&amp;pid=4989c349a&amp;color=0,0,0&amp;mp=1&amp;vtp=1&amp;vaab=1&amp;bt=1&amp;bbb=1&amp;hb=1"/>
          <p:cNvSpPr/>
          <p:nvPr/>
        </p:nvSpPr>
        <p:spPr>
          <a:xfrm>
            <a:off x="539496" y="15326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answers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questions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watching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television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interesting.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（P13）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对我们提出的有关看电视的问题的回答也颇有意思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Although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watch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sports,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game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shows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most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popular.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（P13）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尽管很多学生喜欢看运动类节目，但是游戏类节目是最受欢迎的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775812bac.fixed?vcp=1&amp;pid=124472ff4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第8讲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Units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1~2</a:t>
            </a:r>
            <a:endParaRPr lang="en-US" altLang="zh-CN" sz="4000" dirty="0"/>
          </a:p>
        </p:txBody>
      </p:sp>
      <p:sp>
        <p:nvSpPr>
          <p:cNvPr id="3" name="C_4_BD#775812bac.fixed?vcp=1&amp;pid=124472ff4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考点聚焦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12da9b29?vcp=1&amp;pid=775812bac&amp;color=236,117,163&amp;vtp=1&amp;vaab=1&amp;bt=1&amp;bbb=1"/>
          <p:cNvSpPr/>
          <p:nvPr/>
        </p:nvSpPr>
        <p:spPr>
          <a:xfrm>
            <a:off x="539496" y="554400"/>
            <a:ext cx="11109960" cy="60058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考点1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复合不定代词。</a:t>
            </a:r>
            <a:endParaRPr lang="en-US" altLang="zh-CN" sz="3200" dirty="0"/>
          </a:p>
        </p:txBody>
      </p:sp>
      <p:sp>
        <p:nvSpPr>
          <p:cNvPr id="3" name="P_6_BD#058bc2158?vcp=1&amp;pid=212da9b29&amp;color=0,0,0&amp;vtp=1&amp;vaab=1&amp;bbb=1&amp;hb=1"/>
          <p:cNvSpPr/>
          <p:nvPr/>
        </p:nvSpPr>
        <p:spPr>
          <a:xfrm>
            <a:off x="539496" y="1226241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复合不定代词是由some-，any-，no-，every-加上-one，-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body，-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thing等所组成的不定代词。</a:t>
            </a:r>
          </a:p>
          <a:p>
            <a:pPr>
              <a:lnSpc>
                <a:spcPts val="45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复合不定代词一览表。</a:t>
            </a:r>
            <a:endParaRPr lang="en-US" altLang="zh-CN" sz="2800" dirty="0"/>
          </a:p>
        </p:txBody>
      </p:sp>
      <p:graphicFrame>
        <p:nvGraphicFramePr>
          <p:cNvPr id="25" name="P_6_BD#058bc2158?colgroup=4,25&amp;vcp=1&amp;pid=212da9b29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5552691"/>
              </p:ext>
            </p:extLst>
          </p:nvPr>
        </p:nvGraphicFramePr>
        <p:xfrm>
          <a:off x="539496" y="3051476"/>
          <a:ext cx="11073384" cy="3279307"/>
        </p:xfrm>
        <a:graphic>
          <a:graphicData uri="http://schemas.openxmlformats.org/drawingml/2006/table">
            <a:tbl>
              <a:tblPr/>
              <a:tblGrid>
                <a:gridCol w="16550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920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262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88375"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ts val="45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ts val="45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复合不定代词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234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5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指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5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指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57851">
                <a:tc>
                  <a:txBody>
                    <a:bodyPr/>
                    <a:lstStyle/>
                    <a:p>
                      <a:pPr algn="l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系列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somebody,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someone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某人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something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某事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某物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7851">
                <a:tc>
                  <a:txBody>
                    <a:bodyPr/>
                    <a:lstStyle/>
                    <a:p>
                      <a:pPr algn="l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系列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anybody,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anyone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任何人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anything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任何事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任何东西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57851">
                <a:tc>
                  <a:txBody>
                    <a:bodyPr/>
                    <a:lstStyle/>
                    <a:p>
                      <a:pPr algn="l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系列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nobody,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没有人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无人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nothing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没有东西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没有什么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57851">
                <a:tc>
                  <a:txBody>
                    <a:bodyPr/>
                    <a:lstStyle/>
                    <a:p>
                      <a:pPr algn="l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every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系列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everybody,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everyone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每人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everything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每件事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c0d9362b0.fixed?vcp=1&amp;pid=2866004c6&amp;color=236,117,163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6300"/>
              </a:lnSpc>
            </a:pP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dirty="0"/>
          </a:p>
        </p:txBody>
      </p:sp>
      <p:sp>
        <p:nvSpPr>
          <p:cNvPr id="3" name="C_2#c0d9362b0.fixed?vcp=1&amp;pid=2866004c6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2_BD#c0d9362b0.fixed?vcp=1&amp;pid=2866004c6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第三部分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八年级上册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058bc2158?sp=1&amp;vcp=1&amp;pid=212da9b29&amp;color=0,0,0&amp;vtp=1&amp;vaab=1&amp;bt=1&amp;bbb=1"/>
          <p:cNvSpPr/>
          <p:nvPr/>
        </p:nvSpPr>
        <p:spPr>
          <a:xfrm>
            <a:off x="539496" y="18589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复合不定代词的用法。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（1）复合不定代词都具有单数的含义，因此通常被看成是第三人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称单数。当它们充当句子的主语时，其后的谓语动词用单数形式。例如：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Nothing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difficult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heart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it.世上无难事，只怕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有心人。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058bc2158?sp=1&amp;vcp=1&amp;pid=212da9b29&amp;color=0,0,0&amp;vtp=1&amp;vaab=1&amp;bt=1&amp;bbb=1&amp;hb=1"/>
          <p:cNvSpPr/>
          <p:nvPr/>
        </p:nvSpPr>
        <p:spPr>
          <a:xfrm>
            <a:off x="539496" y="152625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（2）something，someone，somebody通常用于肯定句中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，而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anything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，anyone，anybody一般用于否定句、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疑问句或条件状语从句中。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There’s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something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computer.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他的电脑出了些问题。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anything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say?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你有话要说吗?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anybody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classroom.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我没在教室里见到任何人。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058bc2158?sp=1&amp;vcp=1&amp;pid=212da9b29&amp;color=0,0,0&amp;mp=1&amp;vtp=1&amp;vaab=1&amp;bt=1&amp;bbb=1&amp;hb=1"/>
          <p:cNvSpPr/>
          <p:nvPr/>
        </p:nvSpPr>
        <p:spPr>
          <a:xfrm>
            <a:off x="539496" y="566134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（3）在表示请求、邀请、提建议等带有委婉语气的疑问句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，和希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望得到对方肯定答复的疑问句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，以及表示反问的问句中，也用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something，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someone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，somebody等复合不定代词。例如：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Would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something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eat?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你想要些吃的东西吗?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（4）当anything表示“任何事（物），无论何事（物）”，anyone，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anybody表示“无论谁，任何人”等意义时，它们也可以用于肯定句中。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Anything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OK.什么都行。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Anybody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answer.任何人都知道答案。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058bc2158?sp=1&amp;vcp=1&amp;pid=212da9b29&amp;color=0,0,0&amp;mp=1&amp;vtp=1&amp;vaab=1&amp;bt=1&amp;bbb=1&amp;hb=1"/>
          <p:cNvSpPr/>
          <p:nvPr/>
        </p:nvSpPr>
        <p:spPr>
          <a:xfrm>
            <a:off x="539496" y="21790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（5）复合不定代词的定语必须后置，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即放在复合不定代词的后面。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something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.我有些重要的事情要告诉你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010c46b3e?vcp=1&amp;pid=212da9b29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C_7_BD.89_1#0889856f6?vaa=1&amp;vcp=1&amp;pid=010c46b3e&amp;color=0,0,0&amp;vtp=1&amp;vaab=1&amp;bbb=1&amp;hb=1"/>
          <p:cNvSpPr/>
          <p:nvPr/>
        </p:nvSpPr>
        <p:spPr>
          <a:xfrm>
            <a:off x="539496" y="121124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dark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Linda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1_1#0889856f6.bracket?vaa=1&amp;vcp=1&amp;pid=010c46b3e&amp;color=0,0,0&amp;vpa=45&amp;vtp=1&amp;vaab=1"/>
          <p:cNvSpPr/>
          <p:nvPr/>
        </p:nvSpPr>
        <p:spPr>
          <a:xfrm>
            <a:off x="1615028" y="1845609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7_BD.89_2#0889856f6.choices?vaa=1&amp;vcp=1&amp;pid=010c46b3e&amp;color=0,0,0&amp;vtp=1&amp;vaab=1&amp;bbb=1"/>
          <p:cNvSpPr/>
          <p:nvPr/>
        </p:nvSpPr>
        <p:spPr>
          <a:xfrm>
            <a:off x="539496" y="248822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.nothing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B.anything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.something</a:t>
            </a:r>
            <a:endParaRPr lang="en-US" altLang="zh-CN" sz="2800" dirty="0"/>
          </a:p>
        </p:txBody>
      </p:sp>
      <p:sp>
        <p:nvSpPr>
          <p:cNvPr id="6" name="QC_7_BD.91_1#5b8c7dcb8?vaa=1&amp;vcp=1&amp;pid=010c46b3e&amp;color=0,0,0&amp;vtp=1&amp;vaab=1&amp;bbb=1&amp;hb=1"/>
          <p:cNvSpPr/>
          <p:nvPr/>
        </p:nvSpPr>
        <p:spPr>
          <a:xfrm>
            <a:off x="539496" y="311770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Children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interesting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7_AN.2_1#5b8c7dcb8.bracket?vaa=1&amp;vcp=1&amp;pid=010c46b3e&amp;color=0,0,0&amp;vpa=46&amp;vtp=1&amp;vaab=1"/>
          <p:cNvSpPr/>
          <p:nvPr/>
        </p:nvSpPr>
        <p:spPr>
          <a:xfrm>
            <a:off x="1102265" y="375206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C_7_BD.91_2#5b8c7dcb8.choices?vaa=1&amp;vcp=1&amp;pid=010c46b3e&amp;color=0,0,0&amp;vtp=1&amp;vaab=1&amp;bbb=1"/>
          <p:cNvSpPr/>
          <p:nvPr/>
        </p:nvSpPr>
        <p:spPr>
          <a:xfrm>
            <a:off x="539496" y="438687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.anything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B.something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.nothing</a:t>
            </a:r>
            <a:endParaRPr lang="en-US" altLang="zh-CN" sz="2800" dirty="0"/>
          </a:p>
        </p:txBody>
      </p:sp>
      <p:sp>
        <p:nvSpPr>
          <p:cNvPr id="9" name="QC_7_BD.93_1#58fe60a28?vaa=1&amp;vcp=1&amp;pid=010c46b3e&amp;color=0,0,0&amp;vtp=1&amp;vaab=1&amp;bbb=1"/>
          <p:cNvSpPr/>
          <p:nvPr/>
        </p:nvSpPr>
        <p:spPr>
          <a:xfrm>
            <a:off x="539496" y="500854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feel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tired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10" name="QC_7_AN.94_1#58fe60a28.bracket?vaa=1&amp;vcp=1&amp;pid=010c46b3e&amp;color=0,0,0&amp;vpa=47&amp;vtp=1&amp;vaab=1"/>
          <p:cNvSpPr/>
          <p:nvPr/>
        </p:nvSpPr>
        <p:spPr>
          <a:xfrm>
            <a:off x="8707913" y="499520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1" name="QC_7_BD.93_2#58fe60a28.choices?vaa=1&amp;vcp=1&amp;pid=010c46b3e&amp;color=0,0,0&amp;vtp=1&amp;vaab=1&amp;bbb=1"/>
          <p:cNvSpPr/>
          <p:nvPr/>
        </p:nvSpPr>
        <p:spPr>
          <a:xfrm>
            <a:off x="539496" y="563020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.something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B.anything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.nothing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  <p:bldP spid="10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95_1#96cdc2009?sp=1&amp;vaa=1&amp;vcp=1&amp;pid=010c46b3e&amp;color=0,0,0&amp;vtp=1&amp;vaab=1&amp;bt=1&amp;bbb=1"/>
          <p:cNvSpPr/>
          <p:nvPr/>
        </p:nvSpPr>
        <p:spPr>
          <a:xfrm>
            <a:off x="539496" y="153755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—Sam,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waiting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outside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dining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hall.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Oh,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cousin.(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1_1#96cdc2009.bracket?vaa=1&amp;vcp=1&amp;pid=010c46b3e&amp;color=0,0,0&amp;vpa=48&amp;vtp=1&amp;vaab=1"/>
          <p:cNvSpPr/>
          <p:nvPr/>
        </p:nvSpPr>
        <p:spPr>
          <a:xfrm>
            <a:off x="7418928" y="217192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7_BD.95_2#96cdc2009.choices?vaa=1&amp;vcp=1&amp;pid=010c46b3e&amp;color=0,0,0&amp;vtp=1&amp;vaab=1&amp;bbb=1"/>
          <p:cNvSpPr/>
          <p:nvPr/>
        </p:nvSpPr>
        <p:spPr>
          <a:xfrm>
            <a:off x="539496" y="280463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.someone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B.anyone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.everyone</a:t>
            </a:r>
            <a:endParaRPr lang="en-US" altLang="zh-CN" sz="2800" dirty="0"/>
          </a:p>
        </p:txBody>
      </p:sp>
      <p:sp>
        <p:nvSpPr>
          <p:cNvPr id="5" name="QC_7_BD.97_1#5a8c3486f?sp=1&amp;vaa=1&amp;vcp=1&amp;pid=010c46b3e&amp;color=0,0,0&amp;vtp=1&amp;vaab=1&amp;bbb=1"/>
          <p:cNvSpPr/>
          <p:nvPr/>
        </p:nvSpPr>
        <p:spPr>
          <a:xfrm>
            <a:off x="539496" y="343411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else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AN.98_1#5a8c3486f.bracket?vaa=1&amp;vcp=1&amp;pid=010c46b3e&amp;color=0,0,0&amp;vpa=49&amp;vtp=1&amp;vaab=1"/>
          <p:cNvSpPr/>
          <p:nvPr/>
        </p:nvSpPr>
        <p:spPr>
          <a:xfrm>
            <a:off x="7600538" y="406847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7_BD.97_2#5a8c3486f.choices?vaa=1&amp;vcp=1&amp;pid=010c46b3e&amp;color=0,0,0&amp;vtp=1&amp;vaab=1&amp;bbb=1"/>
          <p:cNvSpPr/>
          <p:nvPr/>
        </p:nvSpPr>
        <p:spPr>
          <a:xfrm>
            <a:off x="539496" y="47032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.everyone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B.anyone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.someone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0497ebf0?vcp=1&amp;pid=775812bac&amp;color=236,117,163&amp;vtp=1&amp;vaab=1&amp;bt=1&amp;bbb=1"/>
          <p:cNvSpPr/>
          <p:nvPr/>
        </p:nvSpPr>
        <p:spPr>
          <a:xfrm>
            <a:off x="539496" y="455558"/>
            <a:ext cx="11109960" cy="64808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考点2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一般现在时的用法。</a:t>
            </a:r>
            <a:endParaRPr lang="en-US" altLang="zh-CN" sz="3200" dirty="0"/>
          </a:p>
        </p:txBody>
      </p:sp>
      <p:sp>
        <p:nvSpPr>
          <p:cNvPr id="3" name="P_6_BD#dca7efc60?sp=1&amp;vcp=1&amp;pid=60497ebf0&amp;color=0,0,0&amp;vtp=1&amp;vaab=1&amp;bbb=1&amp;hb=1"/>
          <p:cNvSpPr/>
          <p:nvPr/>
        </p:nvSpPr>
        <p:spPr>
          <a:xfrm>
            <a:off x="539496" y="1164653"/>
            <a:ext cx="11109960" cy="517763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ct val="13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itchFamily="34" charset="-120"/>
              </a:rPr>
              <a:t>定义:一般现在时表示现在经常发生或反复发生的动作、存在的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itchFamily="34" charset="-120"/>
              </a:rPr>
              <a:t>状态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itchFamily="34" charset="-120"/>
              </a:rPr>
              <a:t>或习惯性动作的时态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itchFamily="34" charset="-120"/>
              </a:rPr>
              <a:t>。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itchFamily="34" charset="-120"/>
            </a:endParaRPr>
          </a:p>
          <a:p>
            <a:pPr>
              <a:lnSpc>
                <a:spcPct val="1350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SimSun" panose="02010600030101010101" pitchFamily="2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SimSun" panose="02010600030101010101" pitchFamily="2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SimSun" panose="02010600030101010101" pitchFamily="2" charset="-122"/>
                <a:cs typeface="Times New Roman" pitchFamily="34" charset="-120"/>
              </a:rPr>
              <a:t>构成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SimSun" panose="02010600030101010101" pitchFamily="2" charset="-122"/>
                <a:cs typeface="Times New Roman" pitchFamily="34" charset="-120"/>
              </a:rPr>
              <a:t>：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SimSun" panose="02010600030101010101" pitchFamily="2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SimSun" panose="02010600030101010101" pitchFamily="2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SimSun" panose="02010600030101010101" pitchFamily="2" charset="-122"/>
                <a:cs typeface="Times New Roman" pitchFamily="34" charset="-120"/>
              </a:rPr>
              <a:t>（1）一般现在时用行为动词的原形，但第三人称单数作主语时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SimSun" panose="02010600030101010101" pitchFamily="2" charset="-122"/>
                <a:cs typeface="Times New Roman" pitchFamily="34" charset="-120"/>
              </a:rPr>
              <a:t>，动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SimSun" panose="02010600030101010101" pitchFamily="2" charset="-122"/>
                <a:cs typeface="Times New Roman" pitchFamily="34" charset="-120"/>
              </a:rPr>
              <a:t>词要用第三人称单数形式。动词第三人称单数变化规律如下：一般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SimSun" panose="02010600030101010101" pitchFamily="2" charset="-122"/>
                <a:cs typeface="Times New Roman" pitchFamily="34" charset="-120"/>
              </a:rPr>
              <a:t>情况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SimSun" panose="02010600030101010101" pitchFamily="2" charset="-122"/>
                <a:cs typeface="Times New Roman" pitchFamily="34" charset="-120"/>
              </a:rPr>
              <a:t>在动词的词尾加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SimSun" panose="02010600030101010101" pitchFamily="2" charset="-122"/>
                <a:cs typeface="Times New Roman" pitchFamily="34" charset="-120"/>
              </a:rPr>
              <a:t>-s;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SimSun" panose="02010600030101010101" pitchFamily="2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SimSun" panose="02010600030101010101" pitchFamily="2" charset="-122"/>
                <a:cs typeface="Times New Roman" pitchFamily="34" charset="-120"/>
              </a:rPr>
              <a:t>以s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SimSun" panose="02010600030101010101" pitchFamily="2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SimSun" panose="02010600030101010101" pitchFamily="2" charset="-122"/>
                <a:cs typeface="Times New Roman" pitchFamily="34" charset="-120"/>
              </a:rPr>
              <a:t>x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SimSun" panose="02010600030101010101" pitchFamily="2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SimSun" panose="02010600030101010101" pitchFamily="2" charset="-122"/>
                <a:cs typeface="Times New Roman" pitchFamily="34" charset="-120"/>
              </a:rPr>
              <a:t>o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SimSun" panose="02010600030101010101" pitchFamily="2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SimSun" panose="02010600030101010101" pitchFamily="2" charset="-122"/>
                <a:cs typeface="Times New Roman" pitchFamily="34" charset="-120"/>
              </a:rPr>
              <a:t>ch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SimSun" panose="02010600030101010101" pitchFamily="2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SimSun" panose="02010600030101010101" pitchFamily="2" charset="-122"/>
                <a:cs typeface="Times New Roman" pitchFamily="34" charset="-120"/>
              </a:rPr>
              <a:t>sh结尾的动词加-es；以“辅音字母+y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SimSun" panose="02010600030101010101" pitchFamily="2" charset="-122"/>
                <a:cs typeface="Times New Roman" pitchFamily="34" charset="-120"/>
              </a:rPr>
              <a:t>”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SimSun" panose="02010600030101010101" pitchFamily="2" charset="-122"/>
                <a:cs typeface="Times New Roman" pitchFamily="34" charset="-120"/>
              </a:rPr>
              <a:t>结尾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SimSun" panose="02010600030101010101" pitchFamily="2" charset="-122"/>
                <a:cs typeface="Times New Roman" pitchFamily="34" charset="-120"/>
              </a:rPr>
              <a:t>的动词改y为i再加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SimSun" panose="02010600030101010101" pitchFamily="2" charset="-122"/>
                <a:cs typeface="Times New Roman" pitchFamily="34" charset="-120"/>
              </a:rPr>
              <a:t>-es。</a:t>
            </a:r>
          </a:p>
          <a:p>
            <a:pPr marL="0" marR="0" lvl="0" indent="0" defTabSz="914400" rtl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SimSun" panose="02010600030101010101" pitchFamily="2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SimSun" panose="02010600030101010101" pitchFamily="2" charset="-122"/>
                <a:cs typeface="Times New Roman" pitchFamily="34" charset="-120"/>
              </a:rPr>
              <a:t>（2）一般现在时be动词的变化：主语是第一人称单数时用am；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SimSun" panose="02010600030101010101" pitchFamily="2" charset="-122"/>
                <a:cs typeface="Times New Roman" pitchFamily="34" charset="-120"/>
              </a:rPr>
              <a:t>主语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SimSun" panose="02010600030101010101" pitchFamily="2" charset="-122"/>
                <a:cs typeface="Times New Roman" pitchFamily="34" charset="-120"/>
              </a:rPr>
              <a:t>是第三人称单数时用is；其他人称用are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SimSun" panose="02010600030101010101" pitchFamily="2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dca7efc60?sp=1&amp;vcp=1&amp;pid=60497ebf0&amp;color=0,0,0&amp;vtp=1&amp;vaab=1&amp;bt=1&amp;bbb=1"/>
          <p:cNvSpPr/>
          <p:nvPr/>
        </p:nvSpPr>
        <p:spPr>
          <a:xfrm>
            <a:off x="539496" y="15326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用法：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（1）表示经常性或习惯性的动作，常与表示频率的时间状语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always,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usually,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often,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sometimes,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twice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seldom,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once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month,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hardly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never,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morning/night/evening/day/week等连用。例如：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Tony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library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once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托尼每周去一次图书馆。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dca7efc60?sp=1&amp;vcp=1&amp;pid=60497ebf0&amp;color=0,0,0&amp;mp=1&amp;vtp=1&amp;vaab=1&amp;bt=1&amp;bbb=1"/>
          <p:cNvSpPr/>
          <p:nvPr/>
        </p:nvSpPr>
        <p:spPr>
          <a:xfrm>
            <a:off x="539496" y="18526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（2）表示现在的状态。例如：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她又高又瘦。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（3）表示客观事实或普遍真理。例如：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rises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sets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west.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太阳从东边升起，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从西边落下。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990a65921?vcp=1&amp;pid=60497ebf0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B_7_BD.99_1#c97b8a1fa?vaa=1&amp;vcp=1&amp;pid=990a65921&amp;color=0,0,0&amp;vtp=1&amp;vaab=1&amp;bbb=1"/>
          <p:cNvSpPr/>
          <p:nvPr/>
        </p:nvSpPr>
        <p:spPr>
          <a:xfrm>
            <a:off x="539496" y="121124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often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（have）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dinner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home.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parents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（read）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newspapers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day？</a:t>
            </a:r>
            <a:endParaRPr lang="en-US" altLang="zh-CN" sz="2800" dirty="0"/>
          </a:p>
        </p:txBody>
      </p:sp>
      <p:sp>
        <p:nvSpPr>
          <p:cNvPr id="4" name="QB_7_AN.1_1#c97b8a1fa.blank?vaa=1&amp;vcp=1&amp;pid=990a65921&amp;color=0,0,0&amp;vpa=50&amp;vtp=1&amp;vaab=1&amp;bbb=1"/>
          <p:cNvSpPr/>
          <p:nvPr/>
        </p:nvSpPr>
        <p:spPr>
          <a:xfrm>
            <a:off x="2265903" y="1180764"/>
            <a:ext cx="7318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endParaRPr lang="en-US" altLang="zh-CN" sz="2800" dirty="0"/>
          </a:p>
        </p:txBody>
      </p:sp>
      <p:sp>
        <p:nvSpPr>
          <p:cNvPr id="6" name="QB_7_AN.102_1#c97b8a1fa.blank?vaa=1&amp;vcp=1&amp;pid=990a65921&amp;color=0,0,0&amp;vpa=51&amp;vtp=1&amp;vaab=1&amp;bbb=1"/>
          <p:cNvSpPr/>
          <p:nvPr/>
        </p:nvSpPr>
        <p:spPr>
          <a:xfrm>
            <a:off x="778415" y="1807509"/>
            <a:ext cx="6937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endParaRPr lang="en-US" altLang="zh-CN" sz="2800" dirty="0"/>
          </a:p>
        </p:txBody>
      </p:sp>
      <p:sp>
        <p:nvSpPr>
          <p:cNvPr id="7" name="QB_7_AN.103_1#c97b8a1fa.blank?vaa=1&amp;vcp=1&amp;pid=990a65921&amp;color=0,0,0&amp;vpa=52&amp;vtp=1&amp;vaab=1&amp;bbb=1"/>
          <p:cNvSpPr/>
          <p:nvPr/>
        </p:nvSpPr>
        <p:spPr>
          <a:xfrm>
            <a:off x="3701002" y="1807509"/>
            <a:ext cx="8699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7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5cfeeee32.fixed?vcp=1&amp;pid=124472ff4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第8讲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Units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1~2</a:t>
            </a:r>
            <a:endParaRPr lang="en-US" altLang="zh-CN" sz="4000" dirty="0"/>
          </a:p>
        </p:txBody>
      </p:sp>
      <p:sp>
        <p:nvSpPr>
          <p:cNvPr id="3" name="C_4_BD#5cfeeee32.fixed?vcp=1&amp;pid=124472ff4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b9bd3f3b0?vcp=1&amp;pid=775812bac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考点3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of和because的用法区别。</a:t>
            </a:r>
            <a:endParaRPr lang="en-US" altLang="zh-CN" sz="3200" dirty="0"/>
          </a:p>
        </p:txBody>
      </p:sp>
      <p:graphicFrame>
        <p:nvGraphicFramePr>
          <p:cNvPr id="36" name="P_6_BD#908142e26?colgroup=7,4,2,14&amp;vcp=1&amp;pid=b9bd3f3b0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8316816"/>
              </p:ext>
            </p:extLst>
          </p:nvPr>
        </p:nvGraphicFramePr>
        <p:xfrm>
          <a:off x="539496" y="1324401"/>
          <a:ext cx="11082528" cy="2782000"/>
        </p:xfrm>
        <a:graphic>
          <a:graphicData uri="http://schemas.openxmlformats.org/drawingml/2006/table">
            <a:tbl>
              <a:tblPr/>
              <a:tblGrid>
                <a:gridCol w="28803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73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70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2212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词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词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释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用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because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介词短语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因为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其后可跟名词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短语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代词或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动名词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because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连词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因为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引导原因状语从句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表示直接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明确的原因或理由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e2f6109e1?vcp=1&amp;pid=b9bd3f3b0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C_7_BD.104_1#0ae8330b3?vaa=1&amp;vcp=1&amp;pid=e2f6109e1&amp;color=0,0,0&amp;vtp=1&amp;vaab=1&amp;bbb=1"/>
          <p:cNvSpPr/>
          <p:nvPr/>
        </p:nvSpPr>
        <p:spPr>
          <a:xfrm>
            <a:off x="539496" y="121591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picnic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heavy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rain.(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1_1#0ae8330b3.bracket?vaa=1&amp;vcp=1&amp;pid=e2f6109e1&amp;color=0,0,0&amp;vpa=53&amp;vtp=1&amp;vaab=1"/>
          <p:cNvSpPr/>
          <p:nvPr/>
        </p:nvSpPr>
        <p:spPr>
          <a:xfrm>
            <a:off x="9130315" y="120258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BD.104_2#0ae8330b3.choices?vaa=1&amp;vcp=1&amp;pid=e2f6109e1&amp;color=0,0,0&amp;vtp=1&amp;vaab=1&amp;bbb=1"/>
          <p:cNvSpPr/>
          <p:nvPr/>
        </p:nvSpPr>
        <p:spPr>
          <a:xfrm>
            <a:off x="539496" y="184560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.because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B.so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.because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6" name="QC_7_BD.106_1#c11a8c568?vaa=1&amp;vcp=1&amp;pid=e2f6109e1&amp;color=0,0,0&amp;vtp=1&amp;vaab=1&amp;bbb=1&amp;hb=1"/>
          <p:cNvSpPr/>
          <p:nvPr/>
        </p:nvSpPr>
        <p:spPr>
          <a:xfrm>
            <a:off x="539496" y="247508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crowded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7_AN.107_1#c11a8c568.bracket?vaa=1&amp;vcp=1&amp;pid=e2f6109e1&amp;color=0,0,0&amp;vpa=54&amp;vtp=1&amp;vaab=1"/>
          <p:cNvSpPr/>
          <p:nvPr/>
        </p:nvSpPr>
        <p:spPr>
          <a:xfrm>
            <a:off x="1872203" y="3109449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8" name="QC_7_BD.106_2#c11a8c568.choices?vaa=1&amp;vcp=1&amp;pid=e2f6109e1&amp;color=0,0,0&amp;vtp=1&amp;vaab=1&amp;bbb=1"/>
          <p:cNvSpPr/>
          <p:nvPr/>
        </p:nvSpPr>
        <p:spPr>
          <a:xfrm>
            <a:off x="539496" y="374425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.because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.so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1717d95f?vcp=1&amp;pid=775812bac&amp;color=236,117,163&amp;vtp=1&amp;vaab=1&amp;bt=1&amp;bbb=1&amp;hb=1"/>
          <p:cNvSpPr/>
          <p:nvPr/>
        </p:nvSpPr>
        <p:spPr>
          <a:xfrm>
            <a:off x="539496" y="554400"/>
            <a:ext cx="11109960" cy="180035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8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考点4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sometimes,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sometime,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time和some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times的用法</a:t>
            </a:r>
          </a:p>
          <a:p>
            <a:pPr>
              <a:lnSpc>
                <a:spcPts val="5700"/>
              </a:lnSpc>
            </a:pPr>
            <a:r>
              <a:rPr lang="en-US" altLang="zh-CN" sz="3200" b="1" i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区别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3200" dirty="0"/>
          </a:p>
        </p:txBody>
      </p:sp>
      <p:graphicFrame>
        <p:nvGraphicFramePr>
          <p:cNvPr id="38" name="P_6_BD#a95acd2fb?colgroup=4,4,8,11&amp;vcp=1&amp;pid=21717d95f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2507880"/>
              </p:ext>
            </p:extLst>
          </p:nvPr>
        </p:nvGraphicFramePr>
        <p:xfrm>
          <a:off x="539496" y="2066081"/>
          <a:ext cx="11073384" cy="2215516"/>
        </p:xfrm>
        <a:graphic>
          <a:graphicData uri="http://schemas.openxmlformats.org/drawingml/2006/table">
            <a:tbl>
              <a:tblPr/>
              <a:tblGrid>
                <a:gridCol w="18653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282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186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2611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词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词义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区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sometimes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频率副词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常与一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般现在时或一般过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去时连用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sometimes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write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him.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我有时给他写信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" name="P_6_BD#a95acd2fb?colgroup=4,4,8,11&amp;vcp=1&amp;pid=21717d95f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653563"/>
              </p:ext>
            </p:extLst>
          </p:nvPr>
        </p:nvGraphicFramePr>
        <p:xfrm>
          <a:off x="539496" y="2396172"/>
          <a:ext cx="11073384" cy="2770252"/>
        </p:xfrm>
        <a:graphic>
          <a:graphicData uri="http://schemas.openxmlformats.org/drawingml/2006/table">
            <a:tbl>
              <a:tblPr/>
              <a:tblGrid>
                <a:gridCol w="18653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282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186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2611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词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词义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区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sometime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某时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表示在某个不确定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的时间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常与表示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将来或过去的时间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状语连用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saw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him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sometime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我是在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5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月某个时候见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到他的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a95acd2fb?colgroup=4,4,8,11&amp;vcp=1&amp;pid=21717d95f&amp;color=0,0,0&amp;vtp=1&amp;vaab=1&amp;bt=1&amp;bbb=1">
            <a:extLst>
              <a:ext uri="{FF2B5EF4-FFF2-40B4-BE49-F238E27FC236}">
                <a16:creationId xmlns:a16="http://schemas.microsoft.com/office/drawing/2014/main" id="{23D2186E-2498-0934-A35E-EAB26262820B}"/>
              </a:ext>
            </a:extLst>
          </p:cNvPr>
          <p:cNvSpPr txBox="1"/>
          <p:nvPr/>
        </p:nvSpPr>
        <p:spPr>
          <a:xfrm>
            <a:off x="10894735" y="168776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P_6_BD#a95acd2fb?colgroup=4,4,8,11&amp;vcp=1&amp;pid=21717d95f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1462371"/>
              </p:ext>
            </p:extLst>
          </p:nvPr>
        </p:nvGraphicFramePr>
        <p:xfrm>
          <a:off x="539496" y="1841436"/>
          <a:ext cx="11073384" cy="3879724"/>
        </p:xfrm>
        <a:graphic>
          <a:graphicData uri="http://schemas.openxmlformats.org/drawingml/2006/table">
            <a:tbl>
              <a:tblPr/>
              <a:tblGrid>
                <a:gridCol w="18653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282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186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2611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词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词义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区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016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time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一段时间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通常在句子中作时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间状语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也可用作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副词词组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当用来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指将来一个未肯定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的时刻时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可与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sometime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通用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hometown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holiday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time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想回老家休假一段时间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a95acd2fb?colgroup=4,4,8,11&amp;vcp=1&amp;pid=21717d95f&amp;color=0,0,0&amp;mp=1&amp;vtp=1&amp;vaab=1&amp;bt=1&amp;bbb=1">
            <a:extLst>
              <a:ext uri="{FF2B5EF4-FFF2-40B4-BE49-F238E27FC236}">
                <a16:creationId xmlns:a16="http://schemas.microsoft.com/office/drawing/2014/main" id="{E41EFF2C-988D-EDF4-EA80-41A0FA71E7C4}"/>
              </a:ext>
            </a:extLst>
          </p:cNvPr>
          <p:cNvSpPr txBox="1"/>
          <p:nvPr/>
        </p:nvSpPr>
        <p:spPr>
          <a:xfrm>
            <a:off x="10894735" y="113303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" name="P_6_BD#a95acd2fb?colgroup=4,4,8,11&amp;vcp=1&amp;pid=21717d95f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1892669"/>
              </p:ext>
            </p:extLst>
          </p:nvPr>
        </p:nvGraphicFramePr>
        <p:xfrm>
          <a:off x="539496" y="2396172"/>
          <a:ext cx="11073384" cy="2770252"/>
        </p:xfrm>
        <a:graphic>
          <a:graphicData uri="http://schemas.openxmlformats.org/drawingml/2006/table">
            <a:tbl>
              <a:tblPr/>
              <a:tblGrid>
                <a:gridCol w="18653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282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186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2611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词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词义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区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times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几次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endParaRPr lang="en-US" altLang="zh-CN" sz="1200" spc="-100" dirty="0"/>
                    </a:p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几倍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其中的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time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意为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倍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是可数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名词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city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times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big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Liuzhou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这个城市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的面积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比柳州大几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a95acd2fb?colgroup=4,4,8,11&amp;vcp=1&amp;pid=21717d95f&amp;color=0,0,0&amp;vtp=1&amp;vaab=1&amp;bt=1&amp;bbb=1">
            <a:extLst>
              <a:ext uri="{FF2B5EF4-FFF2-40B4-BE49-F238E27FC236}">
                <a16:creationId xmlns:a16="http://schemas.microsoft.com/office/drawing/2014/main" id="{026CFA84-D643-76AA-DBDB-05F1071B7E67}"/>
              </a:ext>
            </a:extLst>
          </p:cNvPr>
          <p:cNvSpPr txBox="1"/>
          <p:nvPr/>
        </p:nvSpPr>
        <p:spPr>
          <a:xfrm>
            <a:off x="10894735" y="168776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7297c8b96?vcp=1&amp;pid=21717d95f&amp;color=236,117,163&amp;mp=1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考点精练</a:t>
            </a:r>
            <a:endParaRPr lang="en-US" altLang="zh-CN" sz="3000" dirty="0"/>
          </a:p>
        </p:txBody>
      </p:sp>
      <p:graphicFrame>
        <p:nvGraphicFramePr>
          <p:cNvPr id="42" name="QM_7_BD.108_1#c76178bb7?colgroup=30&amp;vaa=1&amp;vcp=1&amp;pid=7297c8b96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7708139"/>
              </p:ext>
            </p:extLst>
          </p:nvPr>
        </p:nvGraphicFramePr>
        <p:xfrm>
          <a:off x="539496" y="1272966"/>
          <a:ext cx="11100816" cy="566484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some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time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sometime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some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times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sometimes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QB_8_BD.109_1#17286848d?vaa=1&amp;vcp=1&amp;pid=c76178bb7&amp;color=0,0,0&amp;vtp=1&amp;vaab=1&amp;bbb=1"/>
          <p:cNvSpPr/>
          <p:nvPr/>
        </p:nvSpPr>
        <p:spPr>
          <a:xfrm>
            <a:off x="539496" y="1971466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often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bus.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Good!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during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we’ll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vacation.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worry,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!</a:t>
            </a:r>
            <a:endParaRPr lang="en-US" altLang="zh-CN" sz="2800" dirty="0"/>
          </a:p>
        </p:txBody>
      </p:sp>
      <p:sp>
        <p:nvSpPr>
          <p:cNvPr id="5" name="QB_8_AN.1_1#17286848d.blank?vaa=1&amp;vcp=1&amp;pid=c76178bb7&amp;color=0,0,0&amp;vpa=55&amp;vtp=1&amp;vaab=1&amp;bbb=1"/>
          <p:cNvSpPr/>
          <p:nvPr/>
        </p:nvSpPr>
        <p:spPr>
          <a:xfrm>
            <a:off x="5375815" y="1940986"/>
            <a:ext cx="17764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sometimes</a:t>
            </a:r>
            <a:endParaRPr lang="en-US" altLang="zh-CN" sz="2800" dirty="0"/>
          </a:p>
        </p:txBody>
      </p:sp>
      <p:sp>
        <p:nvSpPr>
          <p:cNvPr id="7" name="QB_8_AN.2_1#17286848d.blank?vaa=1&amp;vcp=1&amp;pid=c76178bb7&amp;color=0,0,0&amp;vpa=56&amp;vtp=1&amp;vaab=1&amp;bbb=1"/>
          <p:cNvSpPr/>
          <p:nvPr/>
        </p:nvSpPr>
        <p:spPr>
          <a:xfrm>
            <a:off x="5641055" y="2588686"/>
            <a:ext cx="19542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times</a:t>
            </a:r>
            <a:endParaRPr lang="en-US" altLang="zh-CN" sz="2800" dirty="0"/>
          </a:p>
        </p:txBody>
      </p:sp>
      <p:sp>
        <p:nvSpPr>
          <p:cNvPr id="9" name="QB_8_AN.3_1#17286848d.blank?vaa=1&amp;vcp=1&amp;pid=c76178bb7&amp;color=0,0,0&amp;vpa=57&amp;vtp=1&amp;vaab=1&amp;bbb=1"/>
          <p:cNvSpPr/>
          <p:nvPr/>
        </p:nvSpPr>
        <p:spPr>
          <a:xfrm>
            <a:off x="4407440" y="3236386"/>
            <a:ext cx="1638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sometime</a:t>
            </a:r>
            <a:endParaRPr lang="en-US" altLang="zh-CN" sz="2800" dirty="0"/>
          </a:p>
        </p:txBody>
      </p:sp>
      <p:sp>
        <p:nvSpPr>
          <p:cNvPr id="11" name="QB_8_AN.116_1#17286848d.blank?vaa=1&amp;vcp=1&amp;pid=c76178bb7&amp;color=0,0,0&amp;vpa=58&amp;vtp=1&amp;vaab=1&amp;bbb=1"/>
          <p:cNvSpPr/>
          <p:nvPr/>
        </p:nvSpPr>
        <p:spPr>
          <a:xfrm>
            <a:off x="7989475" y="4510831"/>
            <a:ext cx="181610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9" grpId="0" build="p" animBg="1"/>
      <p:bldP spid="11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3d95ba050?vcp=1&amp;pid=775812bac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考点5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through和across的用法区别。</a:t>
            </a:r>
            <a:endParaRPr lang="en-US" altLang="zh-CN" sz="3200" dirty="0"/>
          </a:p>
        </p:txBody>
      </p:sp>
      <p:graphicFrame>
        <p:nvGraphicFramePr>
          <p:cNvPr id="43" name="P_6_BD#ed1dc04be?colgroup=4,3,8,13&amp;vcp=1&amp;pid=3d95ba050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0768731"/>
              </p:ext>
            </p:extLst>
          </p:nvPr>
        </p:nvGraphicFramePr>
        <p:xfrm>
          <a:off x="539496" y="1324401"/>
          <a:ext cx="11082528" cy="3891472"/>
        </p:xfrm>
        <a:graphic>
          <a:graphicData uri="http://schemas.openxmlformats.org/drawingml/2006/table">
            <a:tbl>
              <a:tblPr/>
              <a:tblGrid>
                <a:gridCol w="1609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710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638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383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单词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词义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区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through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穿越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横穿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表示从物体内部穿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如穿过森林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隧道等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took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us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two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hours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walk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through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forest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我们花了两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个小时才穿过这片森林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across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穿过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越过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表示从物体表面经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如过马路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过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过河等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swam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across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river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她游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过了河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4e77e5915?vcp=1&amp;pid=3d95ba050&amp;color=236,117,163&amp;mp=1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C_7_BD.117_1#d45079b28?vaa=1&amp;vcp=1&amp;pid=4e77e5915&amp;color=0,0,0&amp;vtp=1&amp;vaab=1&amp;bbb=1&amp;hb=1"/>
          <p:cNvSpPr/>
          <p:nvPr/>
        </p:nvSpPr>
        <p:spPr>
          <a:xfrm>
            <a:off x="539496" y="121124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moonlight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shining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window.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Everything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room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nice.(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1_1#d45079b28.bracket?vaa=1&amp;vcp=1&amp;pid=4e77e5915&amp;color=0,0,0&amp;vpa=59&amp;vtp=1&amp;vaab=1"/>
          <p:cNvSpPr/>
          <p:nvPr/>
        </p:nvSpPr>
        <p:spPr>
          <a:xfrm>
            <a:off x="3372390" y="184560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BD.117_2#d45079b28.choices?vaa=1&amp;vcp=1&amp;pid=4e77e5915&amp;color=0,0,0&amp;vtp=1&amp;vaab=1&amp;bbb=1"/>
          <p:cNvSpPr/>
          <p:nvPr/>
        </p:nvSpPr>
        <p:spPr>
          <a:xfrm>
            <a:off x="539496" y="248822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.over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B.across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.through</a:t>
            </a:r>
            <a:endParaRPr lang="en-US" altLang="zh-CN" sz="2800" dirty="0"/>
          </a:p>
        </p:txBody>
      </p:sp>
      <p:sp>
        <p:nvSpPr>
          <p:cNvPr id="6" name="QC_7_BD.119_1#cdb771352?sp=1&amp;vaa=1&amp;vcp=1&amp;pid=4e77e5915&amp;color=0,0,0&amp;vtp=1&amp;vaab=1&amp;bbb=1"/>
          <p:cNvSpPr/>
          <p:nvPr/>
        </p:nvSpPr>
        <p:spPr>
          <a:xfrm>
            <a:off x="539496" y="311770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—Excuse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bookstore?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bridge.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left.(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7_AN.120_1#cdb771352.bracket?vaa=1&amp;vcp=1&amp;pid=4e77e5915&amp;color=0,0,0&amp;vpa=60&amp;vtp=1&amp;vaab=1"/>
          <p:cNvSpPr/>
          <p:nvPr/>
        </p:nvSpPr>
        <p:spPr>
          <a:xfrm>
            <a:off x="9586753" y="375206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C_7_BD.119_2#cdb771352.choices?vaa=1&amp;vcp=1&amp;pid=4e77e5915&amp;color=0,0,0&amp;vtp=1&amp;vaab=1&amp;bbb=1"/>
          <p:cNvSpPr/>
          <p:nvPr/>
        </p:nvSpPr>
        <p:spPr>
          <a:xfrm>
            <a:off x="539496" y="438687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.through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B.across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.over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ddaeea47a.fixed?vcp=1&amp;pid=124472ff4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第8讲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Units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1~2</a:t>
            </a:r>
            <a:endParaRPr lang="en-US" altLang="zh-CN" sz="4000" dirty="0"/>
          </a:p>
        </p:txBody>
      </p:sp>
      <p:sp>
        <p:nvSpPr>
          <p:cNvPr id="3" name="C_4_BD#ddaeea47a.fixed?vcp=1&amp;pid=124472ff4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写作精练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36eaa9c44?vcp=1&amp;pid=5cfeeee32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1101852"/>
            <a:ext cx="11064240" cy="465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3b4b915c6?sp=1&amp;vcp=1&amp;pid=ddaeea47a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主题：度假时光</a:t>
            </a:r>
            <a:endParaRPr lang="en-US" altLang="zh-CN" sz="3000" dirty="0"/>
          </a:p>
        </p:txBody>
      </p:sp>
      <p:sp>
        <p:nvSpPr>
          <p:cNvPr id="3" name="C_6_BD#23a8bcc17?vcp=1&amp;pid=3b4b915c6&amp;color=236,117,163&amp;vtp=1&amp;vaab=1&amp;bbb=1"/>
          <p:cNvSpPr/>
          <p:nvPr/>
        </p:nvSpPr>
        <p:spPr>
          <a:xfrm>
            <a:off x="539496" y="1211244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写作精练</a:t>
            </a:r>
            <a:endParaRPr lang="en-US" altLang="zh-CN" sz="3000" dirty="0"/>
          </a:p>
        </p:txBody>
      </p:sp>
      <p:sp>
        <p:nvSpPr>
          <p:cNvPr id="4" name="QB_7_BD.121_1#da21dcbd8?sp=1&amp;vaa=1&amp;vcp=1&amp;pid=23a8bcc17&amp;color=0,0,0&amp;vtp=1&amp;vaab=1&amp;bbb=1&amp;hb=1"/>
          <p:cNvSpPr/>
          <p:nvPr/>
        </p:nvSpPr>
        <p:spPr>
          <a:xfrm>
            <a:off x="539496" y="186529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请以“My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Trip”为题，写一篇80词左右的短文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，给大家介绍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你的一次快乐之旅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。要求包括以下内容：1.旅游时间、地点;2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.和哪些人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一起去的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;3.天气情况和交通方式;4.旅游过程中所经历的活动。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21_2#da21dcbd8?sp=1&amp;vaa=1&amp;vcp=1&amp;pid=23a8bcc17&amp;color=0,0,0&amp;mp=1&amp;vtp=1&amp;vaab=1&amp;bt=1&amp;bbb=1&amp;hb=1&amp;hltap=1"/>
          <p:cNvSpPr/>
          <p:nvPr/>
        </p:nvSpPr>
        <p:spPr>
          <a:xfrm>
            <a:off x="539496" y="579800"/>
            <a:ext cx="11109960" cy="58607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7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  <a:p>
            <a:pPr>
              <a:lnSpc>
                <a:spcPts val="47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7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7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  <a:p>
            <a:pPr>
              <a:lnSpc>
                <a:spcPts val="47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7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7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  <a:p>
            <a:pPr>
              <a:lnSpc>
                <a:spcPts val="47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7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5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3" name="QB_7_AN.121_2#da21dcbd8?sp=1&amp;vaa=1&amp;vcp=1&amp;pid=23a8bcc17&amp;color=0,0,0&amp;mp=1&amp;vtp=1&amp;vaab=1&amp;bt=1&amp;bbb=1&amp;hb=1&amp;hla=1">
            <a:extLst>
              <a:ext uri="{FF2B5EF4-FFF2-40B4-BE49-F238E27FC236}">
                <a16:creationId xmlns:a16="http://schemas.microsoft.com/office/drawing/2014/main" id="{9B4393D1-8588-410B-1FA2-E5466CDF2E1D}"/>
              </a:ext>
            </a:extLst>
          </p:cNvPr>
          <p:cNvSpPr/>
          <p:nvPr/>
        </p:nvSpPr>
        <p:spPr>
          <a:xfrm>
            <a:off x="539496" y="554400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1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Happy</a:t>
            </a:r>
            <a:r>
              <a:rPr lang="en-US" altLang="zh-CN" sz="2800" b="1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Trip</a:t>
            </a:r>
            <a:endParaRPr lang="en-US" altLang="zh-CN" sz="100" dirty="0"/>
          </a:p>
        </p:txBody>
      </p:sp>
      <p:sp>
        <p:nvSpPr>
          <p:cNvPr id="4" name="QB_7_AN.121_2#da21dcbd8?sp=1&amp;vaa=1&amp;vcp=1&amp;pid=23a8bcc17&amp;color=0,0,0&amp;mp=1&amp;vtp=1&amp;vaab=1&amp;bt=1&amp;bbb=1&amp;hb=1&amp;hltap=1&amp;hla=1">
            <a:extLst>
              <a:ext uri="{FF2B5EF4-FFF2-40B4-BE49-F238E27FC236}">
                <a16:creationId xmlns:a16="http://schemas.microsoft.com/office/drawing/2014/main" id="{53F5401E-32F1-3EBA-0343-81E9E782C4D7}"/>
              </a:ext>
            </a:extLst>
          </p:cNvPr>
          <p:cNvSpPr/>
          <p:nvPr/>
        </p:nvSpPr>
        <p:spPr>
          <a:xfrm>
            <a:off x="539496" y="1142918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summer,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beach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family.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sunny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perfect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water.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drove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singing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songs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along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way.</a:t>
            </a:r>
            <a:endParaRPr lang="en-US" altLang="zh-CN" sz="100" dirty="0"/>
          </a:p>
        </p:txBody>
      </p:sp>
      <p:sp>
        <p:nvSpPr>
          <p:cNvPr id="5" name="QB_7_AN.121_2#da21dcbd8?sp=1&amp;vaa=1&amp;vcp=1&amp;pid=23a8bcc17&amp;color=0,0,0&amp;mp=1&amp;vtp=1&amp;vaab=1&amp;bt=1&amp;bbb=1&amp;hb=1&amp;hltap=1&amp;hla=1">
            <a:extLst>
              <a:ext uri="{FF2B5EF4-FFF2-40B4-BE49-F238E27FC236}">
                <a16:creationId xmlns:a16="http://schemas.microsoft.com/office/drawing/2014/main" id="{F09CE44E-B3F4-4F0F-6989-CBEA92BCE8C0}"/>
              </a:ext>
            </a:extLst>
          </p:cNvPr>
          <p:cNvSpPr/>
          <p:nvPr/>
        </p:nvSpPr>
        <p:spPr>
          <a:xfrm>
            <a:off x="539496" y="2922315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beach,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built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sandcastles,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volleyball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sand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swam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sea,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delicious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brought.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brother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found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pretty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shells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home.</a:t>
            </a:r>
            <a:endParaRPr lang="en-US" altLang="zh-CN" sz="100" dirty="0"/>
          </a:p>
        </p:txBody>
      </p:sp>
      <p:sp>
        <p:nvSpPr>
          <p:cNvPr id="6" name="QB_7_AN.121_2#da21dcbd8?sp=1&amp;vaa=1&amp;vcp=1&amp;pid=23a8bcc17&amp;color=0,0,0&amp;mp=1&amp;vtp=1&amp;vaab=1&amp;bt=1&amp;bbb=1&amp;hb=1&amp;hltap=1&amp;hla=1">
            <a:extLst>
              <a:ext uri="{FF2B5EF4-FFF2-40B4-BE49-F238E27FC236}">
                <a16:creationId xmlns:a16="http://schemas.microsoft.com/office/drawing/2014/main" id="{A9B0217B-C604-CFCE-4A67-A69CEE25923E}"/>
              </a:ext>
            </a:extLst>
          </p:cNvPr>
          <p:cNvSpPr/>
          <p:nvPr/>
        </p:nvSpPr>
        <p:spPr>
          <a:xfrm>
            <a:off x="539496" y="4701712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felt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relaxed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trip.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spend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family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outside,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enjoying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sea.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beach</a:t>
            </a:r>
            <a:r>
              <a:rPr lang="en-US" altLang="zh-CN" sz="2800" b="0" i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can’t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wait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back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again!</a:t>
            </a:r>
            <a:endParaRPr lang="en-US" altLang="zh-CN" sz="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abc885717?vcp=1&amp;pid=3b4b915c6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审题谋篇</a:t>
            </a:r>
            <a:endParaRPr lang="en-US" altLang="zh-CN" sz="3000" dirty="0"/>
          </a:p>
        </p:txBody>
      </p:sp>
      <p:graphicFrame>
        <p:nvGraphicFramePr>
          <p:cNvPr id="48" name="P_7_BD#08d5580cb?colgroup=4,25&amp;vcp=1&amp;pid=abc885717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0859960"/>
              </p:ext>
            </p:extLst>
          </p:nvPr>
        </p:nvGraphicFramePr>
        <p:xfrm>
          <a:off x="539496" y="1272966"/>
          <a:ext cx="11082528" cy="4522028"/>
        </p:xfrm>
        <a:graphic>
          <a:graphicData uri="http://schemas.openxmlformats.org/drawingml/2006/table">
            <a:tbl>
              <a:tblPr/>
              <a:tblGrid>
                <a:gridCol w="16733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091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审主题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快乐的旅行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审人称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第一人称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审时态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一般过去时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审要点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①时间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地点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②旅游同行人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③天气情况和交通方式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④旅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游过程中所经历的活动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0135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审结构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开篇：介绍旅行地点和同行人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：描述天气和选择的交通工具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介绍旅行中经历的活动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结尾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：分享旅行的感受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9" name="P_7_BD#08d5580cb?colgroup=4,25&amp;vcp=1&amp;pid=abc885717&amp;color=0,0,0&amp;vtp=1&amp;vaab=1&amp;bt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939259"/>
              </p:ext>
            </p:extLst>
          </p:nvPr>
        </p:nvGraphicFramePr>
        <p:xfrm>
          <a:off x="539496" y="2079466"/>
          <a:ext cx="11082528" cy="3403664"/>
        </p:xfrm>
        <a:graphic>
          <a:graphicData uri="http://schemas.openxmlformats.org/drawingml/2006/table">
            <a:tbl>
              <a:tblPr/>
              <a:tblGrid>
                <a:gridCol w="16733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091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40366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常用词句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［词语］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sunny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rainy,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cloudy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happy,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fun,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exciting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句型］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itchFamily="34" charset="-122"/>
                          <a:cs typeface="Times New Roman" pitchFamily="34" charset="-120"/>
                        </a:rPr>
                        <a:t>...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day.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beach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family.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felt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very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happy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relaxed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trip.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08d5580cb?colgroup=4,25&amp;vcp=1&amp;pid=abc885717&amp;color=0,0,0&amp;vtp=1&amp;vaab=1&amp;bt=1&amp;bbb=1">
            <a:extLst>
              <a:ext uri="{FF2B5EF4-FFF2-40B4-BE49-F238E27FC236}">
                <a16:creationId xmlns:a16="http://schemas.microsoft.com/office/drawing/2014/main" id="{8098B0DD-D473-C751-99CA-C648AECE20E5}"/>
              </a:ext>
            </a:extLst>
          </p:cNvPr>
          <p:cNvSpPr txBox="1"/>
          <p:nvPr/>
        </p:nvSpPr>
        <p:spPr>
          <a:xfrm>
            <a:off x="10903879" y="137106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&amp;si=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08d5580cb?vcp=1&amp;pid=abc885717&amp;color=0,0,0&amp;mp=1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学习至此，请完成第8讲备考练习（第200页）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0&amp;si=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64817f0fa.fixed?vcp=1&amp;pid=124472ff4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第8讲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Units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1~2</a:t>
            </a:r>
            <a:endParaRPr lang="en-US" altLang="zh-CN" sz="4000" dirty="0"/>
          </a:p>
        </p:txBody>
      </p:sp>
      <p:sp>
        <p:nvSpPr>
          <p:cNvPr id="3" name="C_4_BD#64817f0fa.fixed?vcp=1&amp;pid=124472ff4&amp;color=86,186,157&amp;vtp=1&amp;vaab=1&amp;bbb=1"/>
          <p:cNvSpPr/>
          <p:nvPr/>
        </p:nvSpPr>
        <p:spPr>
          <a:xfrm>
            <a:off x="256032" y="3419856"/>
            <a:ext cx="11594592" cy="95097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第8讲备考练习（八年级上册Units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1~2）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1&amp;si=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8ac8dc77?sp=1&amp;vcp=1&amp;pid=64817f0fa&amp;color=0,0,0&amp;vtp=1&amp;vaab=1&amp;bt=1&amp;bbb=1"/>
          <p:cNvSpPr/>
          <p:nvPr/>
        </p:nvSpPr>
        <p:spPr>
          <a:xfrm>
            <a:off x="539496" y="554400"/>
            <a:ext cx="11109960" cy="60058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一、单项选择。</a:t>
            </a:r>
            <a:endParaRPr lang="en-US" altLang="zh-CN" sz="3200" dirty="0"/>
          </a:p>
        </p:txBody>
      </p:sp>
      <p:sp>
        <p:nvSpPr>
          <p:cNvPr id="3" name="QC_6_BD.122_1#8979f6176?sp=1&amp;vaa=1&amp;vcp=1&amp;pid=e8ac8dc77&amp;color=0,0,0&amp;vtp=1&amp;vaab=1&amp;bbb=1"/>
          <p:cNvSpPr/>
          <p:nvPr/>
        </p:nvSpPr>
        <p:spPr>
          <a:xfrm>
            <a:off x="539496" y="1226238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—Where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month?</a:t>
            </a:r>
            <a:endParaRPr lang="en-US" altLang="zh-CN" sz="2800" dirty="0"/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trip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Yunnan.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enjoyable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trip.(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1_1#8979f6176.bracket?vaa=1&amp;vcp=1&amp;pid=e8ac8dc77&amp;color=0,0,0&amp;vpa=61&amp;vtp=1&amp;vaab=1"/>
          <p:cNvSpPr/>
          <p:nvPr/>
        </p:nvSpPr>
        <p:spPr>
          <a:xfrm>
            <a:off x="9464897" y="1813296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6_BD.122_2#8979f6176.choices?vaa=1&amp;vcp=1&amp;pid=e8ac8dc77&amp;color=0,0,0&amp;vtp=1&amp;vaab=1&amp;bbb=1"/>
          <p:cNvSpPr/>
          <p:nvPr/>
        </p:nvSpPr>
        <p:spPr>
          <a:xfrm>
            <a:off x="539496" y="2405551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B.an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</a:t>
            </a:r>
            <a:endParaRPr lang="en-US" altLang="zh-CN" sz="2800" dirty="0"/>
          </a:p>
        </p:txBody>
      </p:sp>
      <p:sp>
        <p:nvSpPr>
          <p:cNvPr id="6" name="QC_6_BD.124_1#a62b18452?vaa=1&amp;vcp=1&amp;pid=e8ac8dc77&amp;color=0,0,0&amp;vtp=1&amp;vaab=1&amp;bbb=1"/>
          <p:cNvSpPr/>
          <p:nvPr/>
        </p:nvSpPr>
        <p:spPr>
          <a:xfrm>
            <a:off x="539496" y="2992609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5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model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6_AN.2_1#a62b18452.bracket?vaa=1&amp;vcp=1&amp;pid=e8ac8dc77&amp;color=0,0,0&amp;vpa=62&amp;vtp=1&amp;vaab=1"/>
          <p:cNvSpPr/>
          <p:nvPr/>
        </p:nvSpPr>
        <p:spPr>
          <a:xfrm>
            <a:off x="9590628" y="2982767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8" name="QC_6_BD.124_2#a62b18452.choices?vaa=1&amp;vcp=1&amp;pid=e8ac8dc77&amp;color=0,0,0&amp;vtp=1&amp;vaab=1&amp;bbb=1"/>
          <p:cNvSpPr/>
          <p:nvPr/>
        </p:nvSpPr>
        <p:spPr>
          <a:xfrm>
            <a:off x="539496" y="3579667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A.my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.my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myself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.mine;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myself</a:t>
            </a:r>
            <a:endParaRPr lang="en-US" altLang="zh-CN" sz="2800" dirty="0"/>
          </a:p>
        </p:txBody>
      </p:sp>
      <p:sp>
        <p:nvSpPr>
          <p:cNvPr id="9" name="QC_6_BD.126_1#5ace5eaf1?vaa=1&amp;vcp=1&amp;pid=e8ac8dc77&amp;color=0,0,0&amp;vtp=1&amp;vaab=1&amp;bbb=1"/>
          <p:cNvSpPr/>
          <p:nvPr/>
        </p:nvSpPr>
        <p:spPr>
          <a:xfrm>
            <a:off x="539496" y="4166725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5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10" name="QC_6_AN.3_1#5ace5eaf1.bracket?vaa=1&amp;vcp=1&amp;pid=e8ac8dc77&amp;color=0,0,0&amp;vpa=63&amp;vtp=1&amp;vaab=1"/>
          <p:cNvSpPr/>
          <p:nvPr/>
        </p:nvSpPr>
        <p:spPr>
          <a:xfrm>
            <a:off x="9414414" y="4156883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1" name="QC_6_BD.126_2#5ace5eaf1.choices?vaa=1&amp;vcp=1&amp;pid=e8ac8dc77&amp;color=0,0,0&amp;vtp=1&amp;vaab=1&amp;bbb=1"/>
          <p:cNvSpPr/>
          <p:nvPr/>
        </p:nvSpPr>
        <p:spPr>
          <a:xfrm>
            <a:off x="539496" y="4753783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.always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B.often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.hardly</a:t>
            </a:r>
            <a:endParaRPr lang="en-US" altLang="zh-CN" sz="2800" dirty="0"/>
          </a:p>
        </p:txBody>
      </p:sp>
      <p:sp>
        <p:nvSpPr>
          <p:cNvPr id="12" name="QC_6_BD.128_1#0a94155dd?vaa=1&amp;vcp=1&amp;pid=e8ac8dc77&amp;color=0,0,0&amp;vtp=1&amp;vaab=1&amp;bbb=1"/>
          <p:cNvSpPr/>
          <p:nvPr/>
        </p:nvSpPr>
        <p:spPr>
          <a:xfrm>
            <a:off x="539496" y="5340841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5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lives,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isn’t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13" name="QC_6_AN.129_1#0a94155dd.bracket?vaa=1&amp;vcp=1&amp;pid=e8ac8dc77&amp;color=0,0,0&amp;vpa=64&amp;vtp=1&amp;vaab=1"/>
          <p:cNvSpPr/>
          <p:nvPr/>
        </p:nvSpPr>
        <p:spPr>
          <a:xfrm>
            <a:off x="9604852" y="5330999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4" name="QC_6_BD.128_2#0a94155dd.choices?vaa=1&amp;vcp=1&amp;pid=e8ac8dc77&amp;color=0,0,0&amp;vtp=1&amp;vaab=1&amp;bbb=1"/>
          <p:cNvSpPr/>
          <p:nvPr/>
        </p:nvSpPr>
        <p:spPr>
          <a:xfrm>
            <a:off x="539496" y="5927899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.something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B.anything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.everything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  <p:bldP spid="10" grpId="0" build="p" animBg="1"/>
      <p:bldP spid="13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2&amp;si=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30_1#fa9892b33?vaa=1&amp;vcp=1&amp;pid=e8ac8dc77&amp;color=0,0,0&amp;vtp=1&amp;vaab=1&amp;bt=1&amp;bbb=1"/>
          <p:cNvSpPr/>
          <p:nvPr/>
        </p:nvSpPr>
        <p:spPr>
          <a:xfrm>
            <a:off x="539496" y="461725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Summer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vacation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coming.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Linda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decided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drive.(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fa9892b33.bracket?vaa=1&amp;vcp=1&amp;pid=e8ac8dc77&amp;color=0,0,0&amp;vpa=65&amp;vtp=1&amp;vaab=1"/>
          <p:cNvSpPr/>
          <p:nvPr/>
        </p:nvSpPr>
        <p:spPr>
          <a:xfrm>
            <a:off x="10752678" y="451819"/>
            <a:ext cx="495300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130_2#fa9892b33.choices?vaa=1&amp;vcp=1&amp;pid=e8ac8dc77&amp;color=0,0,0&amp;vtp=1&amp;vaab=1&amp;bbb=1"/>
          <p:cNvSpPr/>
          <p:nvPr/>
        </p:nvSpPr>
        <p:spPr>
          <a:xfrm>
            <a:off x="539496" y="1064213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6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.learning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.learn</a:t>
            </a:r>
            <a:endParaRPr lang="en-US" altLang="zh-CN" sz="2800" dirty="0"/>
          </a:p>
        </p:txBody>
      </p:sp>
      <p:sp>
        <p:nvSpPr>
          <p:cNvPr id="5" name="QC_6_BD.132_1#15d187d63?vaa=1&amp;vcp=1&amp;pid=e8ac8dc77&amp;color=0,0,0&amp;vtp=1&amp;vaab=1&amp;bbb=1&amp;hb=1"/>
          <p:cNvSpPr/>
          <p:nvPr/>
        </p:nvSpPr>
        <p:spPr>
          <a:xfrm>
            <a:off x="539496" y="1661049"/>
            <a:ext cx="11109960" cy="11346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2_1#15d187d63.bracket?vaa=1&amp;vcp=1&amp;pid=e8ac8dc77&amp;color=0,0,0&amp;vpa=66&amp;vtp=1&amp;vaab=1"/>
          <p:cNvSpPr/>
          <p:nvPr/>
        </p:nvSpPr>
        <p:spPr>
          <a:xfrm>
            <a:off x="2483389" y="2260743"/>
            <a:ext cx="495300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132_2#15d187d63.choices?vaa=1&amp;vcp=1&amp;pid=e8ac8dc77&amp;color=0,0,0&amp;vtp=1&amp;vaab=1&amp;bbb=1"/>
          <p:cNvSpPr/>
          <p:nvPr/>
        </p:nvSpPr>
        <p:spPr>
          <a:xfrm>
            <a:off x="539496" y="2867549"/>
            <a:ext cx="11109960" cy="17442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A.interesting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anywhere</a:t>
            </a:r>
            <a:endParaRPr lang="en-US" altLang="zh-CN" sz="2800" dirty="0"/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.anywhere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interesting</a:t>
            </a:r>
            <a:endParaRPr lang="en-US" altLang="zh-CN" sz="2800" dirty="0"/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.interesting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everywhere</a:t>
            </a:r>
            <a:endParaRPr lang="en-US" altLang="zh-CN" sz="2800" dirty="0"/>
          </a:p>
        </p:txBody>
      </p:sp>
      <p:sp>
        <p:nvSpPr>
          <p:cNvPr id="8" name="QC_6_BD.134_1#cdae2b506?vaa=1&amp;vcp=1&amp;pid=e8ac8dc77&amp;color=0,0,0&amp;vtp=1&amp;vaab=1&amp;bbb=1&amp;hb=1"/>
          <p:cNvSpPr/>
          <p:nvPr/>
        </p:nvSpPr>
        <p:spPr>
          <a:xfrm>
            <a:off x="539496" y="4670949"/>
            <a:ext cx="11109960" cy="11346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basketball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6_AN.135_1#cdae2b506.bracket?vaa=1&amp;vcp=1&amp;pid=e8ac8dc77&amp;color=0,0,0&amp;vpa=67&amp;vtp=1&amp;vaab=1"/>
          <p:cNvSpPr/>
          <p:nvPr/>
        </p:nvSpPr>
        <p:spPr>
          <a:xfrm>
            <a:off x="1637253" y="5270643"/>
            <a:ext cx="495300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0" name="QC_6_BD.134_2#cdae2b506.choices?vaa=1&amp;vcp=1&amp;pid=e8ac8dc77&amp;color=0,0,0&amp;vtp=1&amp;vaab=1&amp;bbb=1"/>
          <p:cNvSpPr/>
          <p:nvPr/>
        </p:nvSpPr>
        <p:spPr>
          <a:xfrm>
            <a:off x="539496" y="5880307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6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.from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B.with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.through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3&amp;si=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36_1#cb6bac2fa?vaa=1&amp;vcp=1&amp;pid=e8ac8dc77&amp;color=0,0,0&amp;vtp=1&amp;vaab=1&amp;bt=1&amp;bbb=1&amp;hb=1"/>
          <p:cNvSpPr/>
          <p:nvPr/>
        </p:nvSpPr>
        <p:spPr>
          <a:xfrm>
            <a:off x="539496" y="58505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Mrs.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sons,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cb6bac2fa.bracket?vaa=1&amp;vcp=1&amp;pid=e8ac8dc77&amp;color=0,0,0&amp;vpa=68&amp;vtp=1&amp;vaab=1"/>
          <p:cNvSpPr/>
          <p:nvPr/>
        </p:nvSpPr>
        <p:spPr>
          <a:xfrm>
            <a:off x="1339818" y="121942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136_2#cb6bac2fa.choices?vaa=1&amp;vcp=1&amp;pid=e8ac8dc77&amp;color=0,0,0&amp;vtp=1&amp;vaab=1&amp;bbb=1"/>
          <p:cNvSpPr/>
          <p:nvPr/>
        </p:nvSpPr>
        <p:spPr>
          <a:xfrm>
            <a:off x="539496" y="185213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.some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B.none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.any</a:t>
            </a:r>
            <a:endParaRPr lang="en-US" altLang="zh-CN" sz="2800" dirty="0"/>
          </a:p>
        </p:txBody>
      </p:sp>
      <p:sp>
        <p:nvSpPr>
          <p:cNvPr id="5" name="QC_6_BD.138_1#606614d7b?vaa=1&amp;vcp=1&amp;pid=e8ac8dc77&amp;color=0,0,0&amp;vtp=1&amp;vaab=1&amp;bbb=1&amp;hb=1"/>
          <p:cNvSpPr/>
          <p:nvPr/>
        </p:nvSpPr>
        <p:spPr>
          <a:xfrm>
            <a:off x="539496" y="248161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movie,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2_1#606614d7b.bracket?vaa=1&amp;vcp=1&amp;pid=e8ac8dc77&amp;color=0,0,0&amp;vpa=69&amp;vtp=1&amp;vaab=1"/>
          <p:cNvSpPr/>
          <p:nvPr/>
        </p:nvSpPr>
        <p:spPr>
          <a:xfrm>
            <a:off x="1102265" y="311597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138_2#606614d7b.choices?vaa=1&amp;vcp=1&amp;pid=e8ac8dc77&amp;color=0,0,0&amp;vtp=1&amp;vaab=1&amp;bbb=1"/>
          <p:cNvSpPr/>
          <p:nvPr/>
        </p:nvSpPr>
        <p:spPr>
          <a:xfrm>
            <a:off x="539496" y="37507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few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B.few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little</a:t>
            </a:r>
            <a:endParaRPr lang="en-US" altLang="zh-CN" sz="2800" dirty="0"/>
          </a:p>
        </p:txBody>
      </p:sp>
      <p:sp>
        <p:nvSpPr>
          <p:cNvPr id="8" name="QC_6_BD.140_1#2f06d0d66?sp=1&amp;vaa=1&amp;vcp=1&amp;pid=e8ac8dc77&amp;color=0,0,0&amp;vtp=1&amp;vaab=1&amp;bbb=1"/>
          <p:cNvSpPr/>
          <p:nvPr/>
        </p:nvSpPr>
        <p:spPr>
          <a:xfrm>
            <a:off x="539496" y="438026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sports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meeting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6_AN.141_1#2f06d0d66.bracket?vaa=1&amp;vcp=1&amp;pid=e8ac8dc77&amp;color=0,0,0&amp;vpa=70&amp;vtp=1&amp;vaab=1"/>
          <p:cNvSpPr/>
          <p:nvPr/>
        </p:nvSpPr>
        <p:spPr>
          <a:xfrm>
            <a:off x="2879694" y="5014626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0" name="QC_6_BD.140_2#2f06d0d66.choices?vaa=1&amp;vcp=1&amp;pid=e8ac8dc77&amp;color=0,0,0&amp;vtp=1&amp;vaab=1&amp;bbb=1"/>
          <p:cNvSpPr/>
          <p:nvPr/>
        </p:nvSpPr>
        <p:spPr>
          <a:xfrm>
            <a:off x="539496" y="564943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often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soon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4&amp;si=5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d3f8820c?sp=1&amp;vcp=1&amp;pid=64817f0fa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二、用括号内所给单词的正确形式填空。</a:t>
            </a:r>
            <a:endParaRPr lang="en-US" altLang="zh-CN" sz="3200" dirty="0"/>
          </a:p>
        </p:txBody>
      </p:sp>
      <p:sp>
        <p:nvSpPr>
          <p:cNvPr id="3" name="QB_6_BD.142_1#e0b761bcb?sp=1&amp;vaa=1&amp;vcp=1&amp;pid=0d3f8820c&amp;color=0,0,0&amp;vtp=1&amp;vaab=1&amp;bbb=1&amp;hb=1"/>
          <p:cNvSpPr/>
          <p:nvPr/>
        </p:nvSpPr>
        <p:spPr>
          <a:xfrm>
            <a:off x="539496" y="126349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—Where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weekend,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Lily?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Oh,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Beijing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visited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Palace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Museum.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really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wonder）.</a:t>
            </a:r>
            <a:endParaRPr lang="en-US" altLang="zh-CN" sz="2800" dirty="0"/>
          </a:p>
        </p:txBody>
      </p:sp>
      <p:sp>
        <p:nvSpPr>
          <p:cNvPr id="4" name="QB_6_AN.1_1#e0b761bcb.blank?vaa=1&amp;vcp=1&amp;pid=0d3f8820c&amp;color=0,0,0&amp;vpa=71&amp;vtp=1&amp;vaab=1&amp;bbb=1"/>
          <p:cNvSpPr/>
          <p:nvPr/>
        </p:nvSpPr>
        <p:spPr>
          <a:xfrm>
            <a:off x="537115" y="2507460"/>
            <a:ext cx="17208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wonderful</a:t>
            </a:r>
            <a:endParaRPr lang="en-US" altLang="zh-CN" sz="2800" dirty="0"/>
          </a:p>
        </p:txBody>
      </p:sp>
      <p:sp>
        <p:nvSpPr>
          <p:cNvPr id="5" name="QB_6_BD.144_1#aa425ab2d?vaa=1&amp;vcp=1&amp;pid=0d3f8820c&amp;color=0,0,0&amp;vtp=1&amp;vaab=1&amp;bbb=1&amp;hb=1"/>
          <p:cNvSpPr/>
          <p:nvPr/>
        </p:nvSpPr>
        <p:spPr>
          <a:xfrm>
            <a:off x="539496" y="3188189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Xun,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Qian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Zhongshu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favorite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（write）.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fewer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mistakes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Peter.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homework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（careful）.</a:t>
            </a:r>
            <a:endParaRPr lang="en-US" altLang="zh-CN" sz="2800" dirty="0"/>
          </a:p>
        </p:txBody>
      </p:sp>
      <p:sp>
        <p:nvSpPr>
          <p:cNvPr id="6" name="QB_6_AN.2_1#aa425ab2d.blank?vaa=1&amp;vcp=1&amp;pid=0d3f8820c&amp;color=0,0,0&amp;vpa=72&amp;vtp=1&amp;vaab=1&amp;bbb=1"/>
          <p:cNvSpPr/>
          <p:nvPr/>
        </p:nvSpPr>
        <p:spPr>
          <a:xfrm>
            <a:off x="499015" y="3805409"/>
            <a:ext cx="12461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writers</a:t>
            </a:r>
            <a:endParaRPr lang="en-US" altLang="zh-CN" sz="2800" dirty="0"/>
          </a:p>
        </p:txBody>
      </p:sp>
      <p:sp>
        <p:nvSpPr>
          <p:cNvPr id="8" name="QB_6_AN.147_1#aa425ab2d.blank?vaa=1&amp;vcp=1&amp;pid=0d3f8820c&amp;color=0,0,0&amp;vpa=73&amp;vtp=1&amp;vaab=1&amp;bbb=1"/>
          <p:cNvSpPr/>
          <p:nvPr/>
        </p:nvSpPr>
        <p:spPr>
          <a:xfrm>
            <a:off x="549815" y="5067154"/>
            <a:ext cx="15208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carefully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24488d407.fixed?vcp=1&amp;pid=124472ff4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第8讲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Units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1~2</a:t>
            </a:r>
            <a:endParaRPr lang="en-US" altLang="zh-CN" sz="4000" dirty="0"/>
          </a:p>
        </p:txBody>
      </p:sp>
      <p:sp>
        <p:nvSpPr>
          <p:cNvPr id="3" name="C_4_BD#24488d407.fixed?vcp=1&amp;pid=124472ff4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5&amp;si=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48_1#98d4c9bf7?vaa=1&amp;vcp=1&amp;pid=0d3f8820c&amp;color=0,0,0&amp;vtp=1&amp;vaab=1&amp;bt=1&amp;bbb=1&amp;hb=1"/>
          <p:cNvSpPr/>
          <p:nvPr/>
        </p:nvSpPr>
        <p:spPr>
          <a:xfrm>
            <a:off x="539496" y="12506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dictionary,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（magazine）.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Remember,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ears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mouth,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let’s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speak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（little）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listen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Skating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swimming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favorite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（activity）in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free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Molly,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（you）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cakes.</a:t>
            </a:r>
            <a:endParaRPr lang="en-US" altLang="zh-CN" sz="2800" dirty="0"/>
          </a:p>
        </p:txBody>
      </p:sp>
      <p:sp>
        <p:nvSpPr>
          <p:cNvPr id="3" name="QB_6_AN.1_1#98d4c9bf7.blank?vaa=1&amp;vcp=1&amp;pid=0d3f8820c&amp;color=0,0,0&amp;vpa=74&amp;vtp=1&amp;vaab=1&amp;bbb=1"/>
          <p:cNvSpPr/>
          <p:nvPr/>
        </p:nvSpPr>
        <p:spPr>
          <a:xfrm>
            <a:off x="9491376" y="1207484"/>
            <a:ext cx="17557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magazines</a:t>
            </a:r>
            <a:endParaRPr lang="en-US" altLang="zh-CN" sz="2800" dirty="0"/>
          </a:p>
        </p:txBody>
      </p:sp>
      <p:sp>
        <p:nvSpPr>
          <p:cNvPr id="5" name="QB_6_AN.2_1#98d4c9bf7.blank?vaa=1&amp;vcp=1&amp;pid=0d3f8820c&amp;color=0,0,0&amp;vpa=75&amp;vtp=1&amp;vaab=1&amp;bbb=1"/>
          <p:cNvSpPr/>
          <p:nvPr/>
        </p:nvSpPr>
        <p:spPr>
          <a:xfrm>
            <a:off x="10331482" y="2515584"/>
            <a:ext cx="7905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less</a:t>
            </a:r>
            <a:endParaRPr lang="en-US" altLang="zh-CN" sz="2800" dirty="0"/>
          </a:p>
        </p:txBody>
      </p:sp>
      <p:sp>
        <p:nvSpPr>
          <p:cNvPr id="7" name="QB_6_AN.3_1#98d4c9bf7.blank?vaa=1&amp;vcp=1&amp;pid=0d3f8820c&amp;color=0,0,0&amp;vpa=76&amp;vtp=1&amp;vaab=1&amp;bbb=1"/>
          <p:cNvSpPr/>
          <p:nvPr/>
        </p:nvSpPr>
        <p:spPr>
          <a:xfrm>
            <a:off x="6961728" y="3810984"/>
            <a:ext cx="15382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activities</a:t>
            </a:r>
            <a:endParaRPr lang="en-US" altLang="zh-CN" sz="2800" dirty="0"/>
          </a:p>
        </p:txBody>
      </p:sp>
      <p:sp>
        <p:nvSpPr>
          <p:cNvPr id="9" name="QB_6_AN.155_1#98d4c9bf7.blank?vaa=1&amp;vcp=1&amp;pid=0d3f8820c&amp;color=0,0,0&amp;vpa=77&amp;vtp=1&amp;vaab=1&amp;bbb=1"/>
          <p:cNvSpPr/>
          <p:nvPr/>
        </p:nvSpPr>
        <p:spPr>
          <a:xfrm>
            <a:off x="2666651" y="5072729"/>
            <a:ext cx="14239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yourself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6&amp;si=5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56_1#815ffa557?vaa=1&amp;vcp=1&amp;pid=0d3f8820c&amp;color=0,0,0&amp;vtp=1&amp;vaab=1&amp;bt=1&amp;bbb=1"/>
          <p:cNvSpPr/>
          <p:nvPr/>
        </p:nvSpPr>
        <p:spPr>
          <a:xfrm>
            <a:off x="539496" y="18843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Susan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（dislike）this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music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noisy.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Look!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pulling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（they）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rocks.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party.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grateful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（invite）</a:t>
            </a:r>
            <a:endParaRPr lang="en-US" altLang="zh-CN" sz="2800" dirty="0"/>
          </a:p>
        </p:txBody>
      </p:sp>
      <p:sp>
        <p:nvSpPr>
          <p:cNvPr id="3" name="QB_6_AN.1_1#815ffa557.blank?vaa=1&amp;vcp=1&amp;pid=0d3f8820c&amp;color=0,0,0&amp;vpa=78&amp;vtp=1&amp;vaab=1&amp;bbb=1"/>
          <p:cNvSpPr/>
          <p:nvPr/>
        </p:nvSpPr>
        <p:spPr>
          <a:xfrm>
            <a:off x="1843628" y="1853914"/>
            <a:ext cx="13430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dislikes</a:t>
            </a:r>
            <a:endParaRPr lang="en-US" altLang="zh-CN" sz="2800" dirty="0"/>
          </a:p>
        </p:txBody>
      </p:sp>
      <p:sp>
        <p:nvSpPr>
          <p:cNvPr id="5" name="QB_6_AN.2_1#815ffa557.blank?vaa=1&amp;vcp=1&amp;pid=0d3f8820c&amp;color=0,0,0&amp;vpa=79&amp;vtp=1&amp;vaab=1&amp;bbb=1"/>
          <p:cNvSpPr/>
          <p:nvPr/>
        </p:nvSpPr>
        <p:spPr>
          <a:xfrm>
            <a:off x="7087139" y="2501614"/>
            <a:ext cx="18351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themselves</a:t>
            </a:r>
            <a:endParaRPr lang="en-US" altLang="zh-CN" sz="2800" dirty="0"/>
          </a:p>
        </p:txBody>
      </p:sp>
      <p:sp>
        <p:nvSpPr>
          <p:cNvPr id="7" name="QB_6_AN.161_1#815ffa557.blank?vaa=1&amp;vcp=1&amp;pid=0d3f8820c&amp;color=0,0,0&amp;vpa=80&amp;vtp=1&amp;vaab=1&amp;bbb=1"/>
          <p:cNvSpPr/>
          <p:nvPr/>
        </p:nvSpPr>
        <p:spPr>
          <a:xfrm>
            <a:off x="3372390" y="3784314"/>
            <a:ext cx="13636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inviting</a:t>
            </a:r>
            <a:endParaRPr lang="en-US" altLang="zh-CN" sz="2800" dirty="0"/>
          </a:p>
        </p:txBody>
      </p:sp>
      <p:sp>
        <p:nvSpPr>
          <p:cNvPr id="8" name="QB_6_AN.162_1#815ffa557.blank?vaa=1&amp;vcp=1&amp;pid=0d3f8820c&amp;color=0,0,0&amp;vpa=81&amp;vtp=1&amp;vaab=1&amp;bbb=1"/>
          <p:cNvSpPr/>
          <p:nvPr/>
        </p:nvSpPr>
        <p:spPr>
          <a:xfrm>
            <a:off x="1329278" y="4423759"/>
            <a:ext cx="16192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invitation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8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7&amp;si=5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92cf6a4f?sp=1&amp;vcp=1&amp;pid=64817f0fa&amp;color=0,0,0&amp;vtp=1&amp;vaab=1&amp;bt=1&amp;bbb=1&amp;hb=1"/>
          <p:cNvSpPr/>
          <p:nvPr/>
        </p:nvSpPr>
        <p:spPr>
          <a:xfrm>
            <a:off x="539496" y="554400"/>
            <a:ext cx="11109960" cy="134550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三、从方框中选择恰当的单词，并用其正确形式填空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。每个单</a:t>
            </a:r>
          </a:p>
          <a:p>
            <a:pPr>
              <a:lnSpc>
                <a:spcPts val="54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词只能用一次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3200" dirty="0"/>
          </a:p>
        </p:txBody>
      </p:sp>
      <p:graphicFrame>
        <p:nvGraphicFramePr>
          <p:cNvPr id="58" name="QM_6_BD.163_1#970e19b15?colgroup=30&amp;vaa=1&amp;vcp=1&amp;pid=e92cf6a4f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2042228"/>
              </p:ext>
            </p:extLst>
          </p:nvPr>
        </p:nvGraphicFramePr>
        <p:xfrm>
          <a:off x="539496" y="2283601"/>
          <a:ext cx="11100816" cy="923731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23731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buildings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three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hungry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bored</a:t>
                      </a:r>
                      <a:endParaRPr lang="en-US" altLang="zh-CN" sz="1200" dirty="0"/>
                    </a:p>
                    <a:p>
                      <a:pPr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wonderful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enjoyable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waited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decide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QM_6_BD.163_2#970e19b15?sp=1&amp;vaa=1&amp;vcp=1&amp;pid=e92cf6a4f&amp;color=0,0,0&amp;vtp=1&amp;vaab=1&amp;bbb=1&amp;hb=1"/>
          <p:cNvSpPr/>
          <p:nvPr/>
        </p:nvSpPr>
        <p:spPr>
          <a:xfrm>
            <a:off x="539496" y="3405105"/>
            <a:ext cx="11109960" cy="18141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parents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always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busy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need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Sometimes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feel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really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trip.</a:t>
            </a:r>
            <a:endParaRPr lang="en-US" altLang="zh-CN" sz="2800" dirty="0"/>
          </a:p>
        </p:txBody>
      </p:sp>
      <p:sp>
        <p:nvSpPr>
          <p:cNvPr id="5" name="QM_6_BD.163_3#970e19b15?sp=1&amp;vaa=1&amp;vcp=1&amp;pid=e92cf6a4f&amp;color=0,0,0&amp;vtp=1&amp;vaab=1&amp;bbb=1&amp;hb=1"/>
          <p:cNvSpPr/>
          <p:nvPr/>
        </p:nvSpPr>
        <p:spPr>
          <a:xfrm>
            <a:off x="539496" y="5277276"/>
            <a:ext cx="11109960" cy="12700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Luckily,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parents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four-day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vacation,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Guilin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train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100"/>
              </a:lnSpc>
            </a:pPr>
            <a:endParaRPr lang="en-US" altLang="zh-CN" sz="2800" dirty="0"/>
          </a:p>
        </p:txBody>
      </p:sp>
      <p:sp>
        <p:nvSpPr>
          <p:cNvPr id="8" name="QM_6_AN.164_1#970e19b15.blank?vaa=1&amp;vcp=1&amp;pid=e92cf6a4f&amp;color=0,0,0&amp;vpa=82&amp;vtp=1&amp;vaab=1&amp;bbb=1"/>
          <p:cNvSpPr/>
          <p:nvPr/>
        </p:nvSpPr>
        <p:spPr>
          <a:xfrm>
            <a:off x="8542878" y="4001307"/>
            <a:ext cx="1225550" cy="5582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myself</a:t>
            </a:r>
            <a:endParaRPr lang="en-US" altLang="zh-CN" sz="2800" dirty="0"/>
          </a:p>
        </p:txBody>
      </p:sp>
      <p:sp>
        <p:nvSpPr>
          <p:cNvPr id="9" name="QM_6_AN.165_1#970e19b15.blank?vaa=1&amp;vcp=1&amp;pid=e92cf6a4f&amp;color=0,0,0&amp;vpa=83&amp;vtp=1&amp;vaab=1&amp;bbb=1"/>
          <p:cNvSpPr/>
          <p:nvPr/>
        </p:nvSpPr>
        <p:spPr>
          <a:xfrm>
            <a:off x="4513802" y="4626909"/>
            <a:ext cx="1068388" cy="5582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bored</a:t>
            </a:r>
            <a:endParaRPr lang="en-US" altLang="zh-CN" sz="2800" dirty="0"/>
          </a:p>
        </p:txBody>
      </p:sp>
      <p:sp>
        <p:nvSpPr>
          <p:cNvPr id="10" name="QM_6_AN.166_1#970e19b15.blank?vaa=1&amp;vcp=1&amp;pid=e92cf6a4f&amp;color=0,0,0&amp;vpa=84&amp;vtp=1&amp;vaab=1&amp;bbb=1"/>
          <p:cNvSpPr/>
          <p:nvPr/>
        </p:nvSpPr>
        <p:spPr>
          <a:xfrm>
            <a:off x="803815" y="5886178"/>
            <a:ext cx="1362075" cy="5582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decided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  <p:bldP spid="9" grpId="0" build="p" animBg="1"/>
      <p:bldP spid="10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163_3#970e19b15?sp=1&amp;vaa=1&amp;vcp=1&amp;pid=e92cf6a4f&amp;color=0,0,0&amp;vtp=1&amp;vaab=1&amp;bbb=1&amp;hb=1">
            <a:extLst>
              <a:ext uri="{FF2B5EF4-FFF2-40B4-BE49-F238E27FC236}">
                <a16:creationId xmlns:a16="http://schemas.microsoft.com/office/drawing/2014/main" id="{22B4CD0A-8EA3-4FC8-4A65-71453658D61A}"/>
              </a:ext>
            </a:extLst>
          </p:cNvPr>
          <p:cNvSpPr/>
          <p:nvPr/>
        </p:nvSpPr>
        <p:spPr>
          <a:xfrm>
            <a:off x="539496" y="998291"/>
            <a:ext cx="11109960" cy="13852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3500"/>
              </a:lnSpc>
            </a:pPr>
            <a:endParaRPr lang="en-US" altLang="zh-CN" sz="100" b="0" i="0" spc="-990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3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station,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over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train.</a:t>
            </a:r>
            <a:endParaRPr lang="en-US" altLang="zh-CN" sz="2800" dirty="0"/>
          </a:p>
        </p:txBody>
      </p:sp>
      <p:sp>
        <p:nvSpPr>
          <p:cNvPr id="3" name="QM_6_BD.163_4#970e19b15?sp=1&amp;vaa=1&amp;vcp=1&amp;pid=e92cf6a4f&amp;color=0,0,0&amp;vtp=1&amp;vaab=1&amp;bbb=1&amp;hb=1">
            <a:extLst>
              <a:ext uri="{FF2B5EF4-FFF2-40B4-BE49-F238E27FC236}">
                <a16:creationId xmlns:a16="http://schemas.microsoft.com/office/drawing/2014/main" id="{DBF1E8A0-488E-7FCD-D238-4AEAD0201440}"/>
              </a:ext>
            </a:extLst>
          </p:cNvPr>
          <p:cNvSpPr/>
          <p:nvPr/>
        </p:nvSpPr>
        <p:spPr>
          <a:xfrm>
            <a:off x="539496" y="2440004"/>
            <a:ext cx="11109960" cy="4300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3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Guilin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a（n）5.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city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beautiful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scenery.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everywhere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city.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streets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clean.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second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arrived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rented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（租用）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bicycles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around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city.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stopped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local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food.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trip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Lijiang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River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Yangshuo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mountains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different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shapes.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3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different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things.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example,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animals.a</a:t>
            </a:r>
            <a:endParaRPr lang="en-US" altLang="zh-CN" sz="2800" dirty="0"/>
          </a:p>
        </p:txBody>
      </p:sp>
      <p:sp>
        <p:nvSpPr>
          <p:cNvPr id="4" name="QM_6_BD.163_5#970e19b15?sp=1&amp;vaa=1&amp;vcp=1&amp;pid=e92cf6a4f&amp;color=0,0,0&amp;vtp=1&amp;vaab=1&amp;bbb=1">
            <a:extLst>
              <a:ext uri="{FF2B5EF4-FFF2-40B4-BE49-F238E27FC236}">
                <a16:creationId xmlns:a16="http://schemas.microsoft.com/office/drawing/2014/main" id="{388A5545-D95D-D0CA-3073-B895DA235579}"/>
              </a:ext>
            </a:extLst>
          </p:cNvPr>
          <p:cNvSpPr/>
          <p:nvPr/>
        </p:nvSpPr>
        <p:spPr>
          <a:xfrm>
            <a:off x="539496" y="5899734"/>
            <a:ext cx="11252327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three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Guilin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a（n）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time.</a:t>
            </a:r>
            <a:endParaRPr lang="en-US" altLang="zh-CN" sz="2800" dirty="0"/>
          </a:p>
        </p:txBody>
      </p:sp>
      <p:sp>
        <p:nvSpPr>
          <p:cNvPr id="5" name="QM_6_AN.167_1#970e19b15.blank?vaa=1&amp;vcp=1&amp;pid=e92cf6a4f&amp;color=0,0,0&amp;vpa=85&amp;vtp=1&amp;vaab=1&amp;bbb=1">
            <a:extLst>
              <a:ext uri="{FF2B5EF4-FFF2-40B4-BE49-F238E27FC236}">
                <a16:creationId xmlns:a16="http://schemas.microsoft.com/office/drawing/2014/main" id="{E8946386-CA61-93AF-4DDB-E761335C1355}"/>
              </a:ext>
            </a:extLst>
          </p:cNvPr>
          <p:cNvSpPr/>
          <p:nvPr/>
        </p:nvSpPr>
        <p:spPr>
          <a:xfrm>
            <a:off x="791115" y="1852039"/>
            <a:ext cx="1204913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waited</a:t>
            </a:r>
            <a:endParaRPr lang="en-US" altLang="zh-CN" sz="2800" dirty="0"/>
          </a:p>
        </p:txBody>
      </p:sp>
      <p:sp>
        <p:nvSpPr>
          <p:cNvPr id="6" name="QM_6_AN.168_1#970e19b15.blank?vaa=1&amp;vcp=1&amp;pid=e92cf6a4f&amp;color=0,0,0&amp;vpa=86&amp;vtp=1&amp;vaab=1&amp;bbb=1">
            <a:extLst>
              <a:ext uri="{FF2B5EF4-FFF2-40B4-BE49-F238E27FC236}">
                <a16:creationId xmlns:a16="http://schemas.microsoft.com/office/drawing/2014/main" id="{0E9939B0-7B7E-1EA1-7752-BB200951C843}"/>
              </a:ext>
            </a:extLst>
          </p:cNvPr>
          <p:cNvSpPr/>
          <p:nvPr/>
        </p:nvSpPr>
        <p:spPr>
          <a:xfrm>
            <a:off x="4061365" y="2347003"/>
            <a:ext cx="1720850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wonderful</a:t>
            </a:r>
            <a:endParaRPr lang="en-US" altLang="zh-CN" sz="2800" dirty="0"/>
          </a:p>
        </p:txBody>
      </p:sp>
      <p:sp>
        <p:nvSpPr>
          <p:cNvPr id="7" name="QM_6_AN.169_1#970e19b15.blank?vaa=1&amp;vcp=1&amp;pid=e92cf6a4f&amp;color=0,0,0&amp;vpa=87&amp;vtp=1&amp;vaab=1&amp;bbb=1">
            <a:extLst>
              <a:ext uri="{FF2B5EF4-FFF2-40B4-BE49-F238E27FC236}">
                <a16:creationId xmlns:a16="http://schemas.microsoft.com/office/drawing/2014/main" id="{0680853C-46D4-A504-11D1-769307D65FD1}"/>
              </a:ext>
            </a:extLst>
          </p:cNvPr>
          <p:cNvSpPr/>
          <p:nvPr/>
        </p:nvSpPr>
        <p:spPr>
          <a:xfrm>
            <a:off x="2221344" y="2773364"/>
            <a:ext cx="1581150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buildings</a:t>
            </a:r>
            <a:endParaRPr lang="en-US" altLang="zh-CN" sz="2800" dirty="0"/>
          </a:p>
        </p:txBody>
      </p:sp>
      <p:sp>
        <p:nvSpPr>
          <p:cNvPr id="8" name="QM_6_AN.170_1#970e19b15.blank?vaa=1&amp;vcp=1&amp;pid=e92cf6a4f&amp;color=0,0,0&amp;vpa=88&amp;vtp=1&amp;vaab=1&amp;bbb=1">
            <a:extLst>
              <a:ext uri="{FF2B5EF4-FFF2-40B4-BE49-F238E27FC236}">
                <a16:creationId xmlns:a16="http://schemas.microsoft.com/office/drawing/2014/main" id="{BEC78232-D6CE-7E33-6CCC-803BA45CE592}"/>
              </a:ext>
            </a:extLst>
          </p:cNvPr>
          <p:cNvSpPr/>
          <p:nvPr/>
        </p:nvSpPr>
        <p:spPr>
          <a:xfrm>
            <a:off x="4043916" y="4096886"/>
            <a:ext cx="1266825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hungry</a:t>
            </a:r>
            <a:endParaRPr lang="en-US" altLang="zh-CN" sz="2800" dirty="0"/>
          </a:p>
        </p:txBody>
      </p:sp>
      <p:sp>
        <p:nvSpPr>
          <p:cNvPr id="9" name="QM_6_AN.171_1#970e19b15.blank?vaa=1&amp;vcp=1&amp;pid=e92cf6a4f&amp;color=0,0,0&amp;vpa=89&amp;vtp=1&amp;vaab=1&amp;bbb=1">
            <a:extLst>
              <a:ext uri="{FF2B5EF4-FFF2-40B4-BE49-F238E27FC236}">
                <a16:creationId xmlns:a16="http://schemas.microsoft.com/office/drawing/2014/main" id="{C39BFF23-061B-A87D-7371-FB8CC6834835}"/>
              </a:ext>
            </a:extLst>
          </p:cNvPr>
          <p:cNvSpPr/>
          <p:nvPr/>
        </p:nvSpPr>
        <p:spPr>
          <a:xfrm>
            <a:off x="1453103" y="4590082"/>
            <a:ext cx="930275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third</a:t>
            </a:r>
            <a:endParaRPr lang="en-US" altLang="zh-CN" sz="2800" dirty="0"/>
          </a:p>
        </p:txBody>
      </p:sp>
      <p:sp>
        <p:nvSpPr>
          <p:cNvPr id="10" name="QM_6_AN.172_1#970e19b15.blank?vaa=1&amp;vcp=1&amp;pid=e92cf6a4f&amp;color=0,0,0&amp;vpa=90&amp;vtp=1&amp;vaab=1&amp;bbb=1">
            <a:extLst>
              <a:ext uri="{FF2B5EF4-FFF2-40B4-BE49-F238E27FC236}">
                <a16:creationId xmlns:a16="http://schemas.microsoft.com/office/drawing/2014/main" id="{A851D222-8978-EE47-7D16-50FA455B3A48}"/>
              </a:ext>
            </a:extLst>
          </p:cNvPr>
          <p:cNvSpPr/>
          <p:nvPr/>
        </p:nvSpPr>
        <p:spPr>
          <a:xfrm>
            <a:off x="4891564" y="5486733"/>
            <a:ext cx="754063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endParaRPr lang="en-US" altLang="zh-CN" sz="2800" dirty="0"/>
          </a:p>
        </p:txBody>
      </p:sp>
      <p:sp>
        <p:nvSpPr>
          <p:cNvPr id="11" name="QM_6_AN.173_1#970e19b15.blank?vaa=1&amp;vcp=1&amp;pid=e92cf6a4f&amp;color=0,0,0&amp;vpa=91&amp;vtp=1&amp;vaab=1&amp;bbb=1">
            <a:extLst>
              <a:ext uri="{FF2B5EF4-FFF2-40B4-BE49-F238E27FC236}">
                <a16:creationId xmlns:a16="http://schemas.microsoft.com/office/drawing/2014/main" id="{47285D0F-4896-0442-75FB-5B367FD3EE32}"/>
              </a:ext>
            </a:extLst>
          </p:cNvPr>
          <p:cNvSpPr/>
          <p:nvPr/>
        </p:nvSpPr>
        <p:spPr>
          <a:xfrm>
            <a:off x="9071642" y="5812862"/>
            <a:ext cx="1638300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enjoyable</a:t>
            </a:r>
            <a:endParaRPr lang="en-US" altLang="zh-CN" sz="2800" dirty="0"/>
          </a:p>
        </p:txBody>
      </p:sp>
      <p:graphicFrame>
        <p:nvGraphicFramePr>
          <p:cNvPr id="12" name="QM_6_BD.163_1#970e19b15?colgroup=30&amp;vaa=1&amp;vcp=1&amp;pid=e92cf6a4f&amp;color=0,0,0&amp;vtp=1&amp;vaab=1&amp;bbb=1">
            <a:extLst>
              <a:ext uri="{FF2B5EF4-FFF2-40B4-BE49-F238E27FC236}">
                <a16:creationId xmlns:a16="http://schemas.microsoft.com/office/drawing/2014/main" id="{7ACB5802-22B9-F67C-DBFF-BE6EAC820A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4163670"/>
              </p:ext>
            </p:extLst>
          </p:nvPr>
        </p:nvGraphicFramePr>
        <p:xfrm>
          <a:off x="539496" y="572138"/>
          <a:ext cx="11100816" cy="923731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23731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buildings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three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hungry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bored</a:t>
                      </a:r>
                      <a:endParaRPr lang="en-US" altLang="zh-CN" sz="1200" dirty="0"/>
                    </a:p>
                    <a:p>
                      <a:pPr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wonderful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enjoyable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waited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decide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38398850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8&amp;si=5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eaf9cf8c?sp=1&amp;vcp=1&amp;pid=64817f0fa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四、完形填空。</a:t>
            </a:r>
            <a:endParaRPr lang="en-US" altLang="zh-CN" sz="3200" dirty="0"/>
          </a:p>
        </p:txBody>
      </p:sp>
      <p:sp>
        <p:nvSpPr>
          <p:cNvPr id="3" name="QM_6_BD.174_1#abbcdfc3d?vaa=1&amp;vcp=1&amp;pid=7eaf9cf8c&amp;color=0,0,0&amp;vtp=1&amp;vaab=1&amp;bbb=1&amp;hb=1"/>
          <p:cNvSpPr/>
          <p:nvPr/>
        </p:nvSpPr>
        <p:spPr>
          <a:xfrm>
            <a:off x="539496" y="1263495"/>
            <a:ext cx="11109960" cy="5181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wealthy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family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trip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country.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poor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lived.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nights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considered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family.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return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trip,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asked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son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trip?”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Dad.”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live?”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asked.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174_1#abbcdfc3d?vaa=1&amp;vcp=1&amp;pid=7eaf9cf8c&amp;color=0,0,0&amp;vtp=1&amp;vaab=1&amp;bbb=1&amp;hb=1">
            <a:extLst>
              <a:ext uri="{FF2B5EF4-FFF2-40B4-BE49-F238E27FC236}">
                <a16:creationId xmlns:a16="http://schemas.microsoft.com/office/drawing/2014/main" id="{FB68E048-1CD6-9356-0A85-0F0D893EE9F9}"/>
              </a:ext>
            </a:extLst>
          </p:cNvPr>
          <p:cNvSpPr/>
          <p:nvPr/>
        </p:nvSpPr>
        <p:spPr>
          <a:xfrm>
            <a:off x="539496" y="554400"/>
            <a:ext cx="11109960" cy="5829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“Oh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yeah,”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son.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“So,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trip?”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asked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father.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answered，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four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pool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middle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garden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stream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end.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imported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（进口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garden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stars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night.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patio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（天井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reaches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yard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horizon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（地平线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small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piece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fields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sight.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servants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serve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serve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849012457"/>
      </p:ext>
    </p:extLst>
  </p:cSld>
  <p:clrMapOvr>
    <a:masterClrMapping/>
  </p:clrMapOvr>
  <p:transition>
    <p:split dir="in"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174_1#abbcdfc3d?vaa=1&amp;vcp=1&amp;pid=7eaf9cf8c&amp;color=0,0,0&amp;vtp=1&amp;vaab=1&amp;bbb=1&amp;hb=1">
            <a:extLst>
              <a:ext uri="{FF2B5EF4-FFF2-40B4-BE49-F238E27FC236}">
                <a16:creationId xmlns:a16="http://schemas.microsoft.com/office/drawing/2014/main" id="{62E8F3A5-B3AC-C40C-85F7-16E56E01DAFA}"/>
              </a:ext>
            </a:extLst>
          </p:cNvPr>
          <p:cNvSpPr/>
          <p:nvPr/>
        </p:nvSpPr>
        <p:spPr>
          <a:xfrm>
            <a:off x="539496" y="121002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food,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walls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around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wealth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protect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them.”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boy’s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speechless.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added,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Thanks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showing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are.”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Isn’t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perspective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（角度）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wonderful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thing?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wonder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thanks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everything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instead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37204764"/>
      </p:ext>
    </p:extLst>
  </p:cSld>
  <p:clrMapOvr>
    <a:masterClrMapping/>
  </p:clrMapOvr>
  <p:transition>
    <p:split dir="in"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9&amp;si=5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75_1#4d2495b93.choices?vaa=1&amp;vcp=1&amp;pid=abbcdfc3d&amp;color=0,0,0&amp;vtp=1&amp;vaab=1&amp;bt=1&amp;bbb=1"/>
          <p:cNvSpPr/>
          <p:nvPr/>
        </p:nvSpPr>
        <p:spPr>
          <a:xfrm>
            <a:off x="539496" y="554400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.farm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B.factory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.park</a:t>
            </a:r>
            <a:endParaRPr lang="en-US" altLang="zh-CN" sz="2800" dirty="0"/>
          </a:p>
        </p:txBody>
      </p:sp>
      <p:sp>
        <p:nvSpPr>
          <p:cNvPr id="3" name="QC_7_AN.1_1#4d2495b93.bracket?vaa=1&amp;vcp=1&amp;pid=abbcdfc3d&amp;color=0,0,0&amp;vpa=92&amp;vtp=1&amp;vaab=1"/>
          <p:cNvSpPr/>
          <p:nvPr/>
        </p:nvSpPr>
        <p:spPr>
          <a:xfrm>
            <a:off x="1083215" y="541319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7_BD.176_1#b229b8018.choices?vaa=1&amp;vcp=1&amp;pid=abbcdfc3d&amp;color=0,0,0&amp;vtp=1&amp;vaab=1&amp;bbb=1"/>
          <p:cNvSpPr/>
          <p:nvPr/>
        </p:nvSpPr>
        <p:spPr>
          <a:xfrm>
            <a:off x="539496" y="1141013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.What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B.How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.Where</a:t>
            </a:r>
            <a:endParaRPr lang="en-US" altLang="zh-CN" sz="2800" dirty="0"/>
          </a:p>
        </p:txBody>
      </p:sp>
      <p:sp>
        <p:nvSpPr>
          <p:cNvPr id="5" name="QC_7_AN.2_1#b229b8018.bracket?vaa=1&amp;vcp=1&amp;pid=abbcdfc3d&amp;color=0,0,0&amp;vpa=93&amp;vtp=1&amp;vaab=1"/>
          <p:cNvSpPr/>
          <p:nvPr/>
        </p:nvSpPr>
        <p:spPr>
          <a:xfrm>
            <a:off x="1083215" y="1127932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6" name="QC_7_BD.178_1#a94b767aa.choices?vaa=1&amp;vcp=1&amp;pid=abbcdfc3d&amp;color=0,0,0&amp;vtp=1&amp;vaab=1&amp;bbb=1"/>
          <p:cNvSpPr/>
          <p:nvPr/>
        </p:nvSpPr>
        <p:spPr>
          <a:xfrm>
            <a:off x="539496" y="1724832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.reaches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B.belongs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.works</a:t>
            </a:r>
            <a:endParaRPr lang="en-US" altLang="zh-CN" sz="2800" dirty="0"/>
          </a:p>
        </p:txBody>
      </p:sp>
      <p:sp>
        <p:nvSpPr>
          <p:cNvPr id="7" name="QC_7_AN.3_1#a94b767aa.bracket?vaa=1&amp;vcp=1&amp;pid=abbcdfc3d&amp;color=0,0,0&amp;vpa=94&amp;vtp=1&amp;vaab=1"/>
          <p:cNvSpPr/>
          <p:nvPr/>
        </p:nvSpPr>
        <p:spPr>
          <a:xfrm>
            <a:off x="1083215" y="1711751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8" name="QC_7_BD.180_1#73e52a7c8.choices?vaa=1&amp;vcp=1&amp;pid=abbcdfc3d&amp;color=0,0,0&amp;vtp=1&amp;vaab=1&amp;bbb=1"/>
          <p:cNvSpPr/>
          <p:nvPr/>
        </p:nvSpPr>
        <p:spPr>
          <a:xfrm>
            <a:off x="539496" y="2308651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.moon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B.clouds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.lanterns</a:t>
            </a:r>
            <a:endParaRPr lang="en-US" altLang="zh-CN" sz="2800" dirty="0"/>
          </a:p>
        </p:txBody>
      </p:sp>
      <p:sp>
        <p:nvSpPr>
          <p:cNvPr id="9" name="QC_7_AN.4_1#73e52a7c8.bracket?vaa=1&amp;vcp=1&amp;pid=abbcdfc3d&amp;color=0,0,0&amp;vpa=95&amp;vtp=1&amp;vaab=1"/>
          <p:cNvSpPr/>
          <p:nvPr/>
        </p:nvSpPr>
        <p:spPr>
          <a:xfrm>
            <a:off x="1083215" y="2295570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0" name="QC_7_BD.182_1#c9a325ab2.choices?vaa=1&amp;vcp=1&amp;pid=abbcdfc3d&amp;color=0,0,0&amp;vtp=1&amp;vaab=1&amp;bbb=1"/>
          <p:cNvSpPr/>
          <p:nvPr/>
        </p:nvSpPr>
        <p:spPr>
          <a:xfrm>
            <a:off x="539496" y="2892470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.little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B.half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.whole</a:t>
            </a:r>
            <a:endParaRPr lang="en-US" altLang="zh-CN" sz="2800" dirty="0"/>
          </a:p>
        </p:txBody>
      </p:sp>
      <p:sp>
        <p:nvSpPr>
          <p:cNvPr id="11" name="QC_7_AN.5_1#c9a325ab2.bracket?vaa=1&amp;vcp=1&amp;pid=abbcdfc3d&amp;color=0,0,0&amp;vpa=96&amp;vtp=1&amp;vaab=1"/>
          <p:cNvSpPr/>
          <p:nvPr/>
        </p:nvSpPr>
        <p:spPr>
          <a:xfrm>
            <a:off x="1083215" y="2879389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2" name="QC_7_BD.184_1#e0798def2.choices?vaa=1&amp;vcp=1&amp;pid=abbcdfc3d&amp;color=0,0,0&amp;vtp=1&amp;vaab=1&amp;bbb=1"/>
          <p:cNvSpPr/>
          <p:nvPr/>
        </p:nvSpPr>
        <p:spPr>
          <a:xfrm>
            <a:off x="539496" y="3476289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B.beyond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.out</a:t>
            </a:r>
            <a:endParaRPr lang="en-US" altLang="zh-CN" sz="2800" dirty="0"/>
          </a:p>
        </p:txBody>
      </p:sp>
      <p:sp>
        <p:nvSpPr>
          <p:cNvPr id="13" name="QC_7_AN.6_1#e0798def2.bracket?vaa=1&amp;vcp=1&amp;pid=abbcdfc3d&amp;color=0,0,0&amp;vpa=97&amp;vtp=1&amp;vaab=1"/>
          <p:cNvSpPr/>
          <p:nvPr/>
        </p:nvSpPr>
        <p:spPr>
          <a:xfrm>
            <a:off x="1083215" y="3463208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4" name="QC_7_BD.186_1#891d2d97f.choices?vaa=1&amp;vcp=1&amp;pid=abbcdfc3d&amp;color=0,0,0&amp;vtp=1&amp;vaab=1&amp;bbb=1"/>
          <p:cNvSpPr/>
          <p:nvPr/>
        </p:nvSpPr>
        <p:spPr>
          <a:xfrm>
            <a:off x="539496" y="4060108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.but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B.and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.so</a:t>
            </a:r>
            <a:endParaRPr lang="en-US" altLang="zh-CN" sz="2800" dirty="0"/>
          </a:p>
        </p:txBody>
      </p:sp>
      <p:sp>
        <p:nvSpPr>
          <p:cNvPr id="15" name="QC_7_AN.7_1#891d2d97f.bracket?vaa=1&amp;vcp=1&amp;pid=abbcdfc3d&amp;color=0,0,0&amp;vpa=98&amp;vtp=1&amp;vaab=1"/>
          <p:cNvSpPr/>
          <p:nvPr/>
        </p:nvSpPr>
        <p:spPr>
          <a:xfrm>
            <a:off x="1083215" y="4047027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6" name="QC_7_BD.188_1#eb7552e29.choices?vaa=1&amp;vcp=1&amp;pid=abbcdfc3d&amp;color=0,0,0&amp;vtp=1&amp;vaab=1&amp;bbb=1"/>
          <p:cNvSpPr/>
          <p:nvPr/>
        </p:nvSpPr>
        <p:spPr>
          <a:xfrm>
            <a:off x="539496" y="4643927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.doubt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B.protect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.stop</a:t>
            </a:r>
            <a:endParaRPr lang="en-US" altLang="zh-CN" sz="2800" dirty="0"/>
          </a:p>
        </p:txBody>
      </p:sp>
      <p:sp>
        <p:nvSpPr>
          <p:cNvPr id="17" name="QC_7_AN.8_1#eb7552e29.bracket?vaa=1&amp;vcp=1&amp;pid=abbcdfc3d&amp;color=0,0,0&amp;vpa=99&amp;vtp=1&amp;vaab=1"/>
          <p:cNvSpPr/>
          <p:nvPr/>
        </p:nvSpPr>
        <p:spPr>
          <a:xfrm>
            <a:off x="1083215" y="4630846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8" name="QC_7_BD.190_1#c5c92cda0.choices?vaa=1&amp;vcp=1&amp;pid=abbcdfc3d&amp;color=0,0,0&amp;vtp=1&amp;vaab=1&amp;bbb=1"/>
          <p:cNvSpPr/>
          <p:nvPr/>
        </p:nvSpPr>
        <p:spPr>
          <a:xfrm>
            <a:off x="539496" y="5227746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.rich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B.common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.poor</a:t>
            </a:r>
            <a:endParaRPr lang="en-US" altLang="zh-CN" sz="2800" dirty="0"/>
          </a:p>
        </p:txBody>
      </p:sp>
      <p:sp>
        <p:nvSpPr>
          <p:cNvPr id="19" name="QC_7_AN.9_1#c5c92cda0.bracket?vaa=1&amp;vcp=1&amp;pid=abbcdfc3d&amp;color=0,0,0&amp;vpa=100&amp;vtp=1&amp;vaab=1"/>
          <p:cNvSpPr/>
          <p:nvPr/>
        </p:nvSpPr>
        <p:spPr>
          <a:xfrm>
            <a:off x="1083215" y="5214665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20" name="QC_7_BD.192_1#1ec1788ca.choices?vaa=1&amp;vcp=1&amp;pid=abbcdfc3d&amp;color=0,0,0&amp;vtp=1&amp;vaab=1&amp;bbb=1"/>
          <p:cNvSpPr/>
          <p:nvPr/>
        </p:nvSpPr>
        <p:spPr>
          <a:xfrm>
            <a:off x="539496" y="5811565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worrying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talking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.learning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endParaRPr lang="en-US" altLang="zh-CN" sz="2800" dirty="0"/>
          </a:p>
        </p:txBody>
      </p:sp>
      <p:sp>
        <p:nvSpPr>
          <p:cNvPr id="21" name="QC_7_AN.194_1#1ec1788ca.bracket?vaa=1&amp;vcp=1&amp;pid=abbcdfc3d&amp;color=0,0,0&amp;vpa=101&amp;vtp=1&amp;vaab=1"/>
          <p:cNvSpPr/>
          <p:nvPr/>
        </p:nvSpPr>
        <p:spPr>
          <a:xfrm>
            <a:off x="1261015" y="5798484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  <p:bldP spid="15" grpId="0" build="p" animBg="1"/>
      <p:bldP spid="17" grpId="0" build="p" animBg="1"/>
      <p:bldP spid="19" grpId="0" build="p" animBg="1"/>
      <p:bldP spid="21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f49a3ce5?vcp=1&amp;pid=24488d407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词语拓展</a:t>
            </a:r>
            <a:endParaRPr lang="en-US" altLang="zh-CN" sz="3200" dirty="0"/>
          </a:p>
        </p:txBody>
      </p:sp>
      <p:sp>
        <p:nvSpPr>
          <p:cNvPr id="3" name="QB_6_BD.1_1#38a47ded5?vaa=1&amp;vcp=1&amp;pid=2f49a3ce5&amp;color=0,0,0&amp;vtp=1&amp;vaab=1&amp;bbb=1"/>
          <p:cNvSpPr/>
          <p:nvPr/>
        </p:nvSpPr>
        <p:spPr>
          <a:xfrm>
            <a:off x="539496" y="1263495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wonderful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精彩的；绝妙的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奇观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&amp;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最多（最高级）→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&amp;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较多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（比较级）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myself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我自己→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我（主格）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yourself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你（们）自己→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你；你们（主格）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bored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厌倦的；烦闷的（形容人）→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无聊的；令人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厌烦的（形容事物）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enjoyable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有乐趣的；令人愉快的→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中获得乐趣</a:t>
            </a:r>
            <a:endParaRPr lang="en-US" altLang="zh-CN" sz="2800" dirty="0"/>
          </a:p>
        </p:txBody>
      </p:sp>
      <p:sp>
        <p:nvSpPr>
          <p:cNvPr id="4" name="QB_6_AN.1_1#38a47ded5.blank?vaa=1&amp;vcp=1&amp;pid=2f49a3ce5&amp;color=0,0,0&amp;vpa=1&amp;vtp=1&amp;vaab=1&amp;bbb=1"/>
          <p:cNvSpPr/>
          <p:nvPr/>
        </p:nvSpPr>
        <p:spPr>
          <a:xfrm>
            <a:off x="6199727" y="1233015"/>
            <a:ext cx="13255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wonder</a:t>
            </a:r>
            <a:endParaRPr lang="en-US" altLang="zh-CN" sz="2800" dirty="0"/>
          </a:p>
        </p:txBody>
      </p:sp>
      <p:sp>
        <p:nvSpPr>
          <p:cNvPr id="6" name="QB_6_AN.2_1#38a47ded5.blank?vaa=1&amp;vcp=1&amp;pid=2f49a3ce5&amp;color=0,0,0&amp;vpa=2&amp;vtp=1&amp;vaab=1&amp;bbb=1"/>
          <p:cNvSpPr/>
          <p:nvPr/>
        </p:nvSpPr>
        <p:spPr>
          <a:xfrm>
            <a:off x="6661689" y="1880715"/>
            <a:ext cx="9890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more</a:t>
            </a:r>
            <a:endParaRPr lang="en-US" altLang="zh-CN" sz="2800" dirty="0"/>
          </a:p>
        </p:txBody>
      </p:sp>
      <p:sp>
        <p:nvSpPr>
          <p:cNvPr id="8" name="QB_6_AN.3_1#38a47ded5.blank?vaa=1&amp;vcp=1&amp;pid=2f49a3ce5&amp;color=0,0,0&amp;vpa=3&amp;vtp=1&amp;vaab=1"/>
          <p:cNvSpPr/>
          <p:nvPr/>
        </p:nvSpPr>
        <p:spPr>
          <a:xfrm>
            <a:off x="4435506" y="3176115"/>
            <a:ext cx="3778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endParaRPr lang="en-US" altLang="zh-CN" sz="2800" dirty="0"/>
          </a:p>
        </p:txBody>
      </p:sp>
      <p:sp>
        <p:nvSpPr>
          <p:cNvPr id="10" name="QB_6_AN.4_1#38a47ded5.blank?vaa=1&amp;vcp=1&amp;pid=2f49a3ce5&amp;color=0,0,0&amp;vpa=4&amp;vtp=1&amp;vaab=1&amp;bbb=1"/>
          <p:cNvSpPr/>
          <p:nvPr/>
        </p:nvSpPr>
        <p:spPr>
          <a:xfrm>
            <a:off x="5751544" y="3811115"/>
            <a:ext cx="7921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endParaRPr lang="en-US" altLang="zh-CN" sz="2800" dirty="0"/>
          </a:p>
        </p:txBody>
      </p:sp>
      <p:sp>
        <p:nvSpPr>
          <p:cNvPr id="12" name="QB_6_AN.5_1#38a47ded5.blank?vaa=1&amp;vcp=1&amp;pid=2f49a3ce5&amp;color=0,0,0&amp;vpa=5&amp;vtp=1&amp;vaab=1&amp;bbb=1"/>
          <p:cNvSpPr/>
          <p:nvPr/>
        </p:nvSpPr>
        <p:spPr>
          <a:xfrm>
            <a:off x="7312564" y="4458815"/>
            <a:ext cx="11874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boring</a:t>
            </a:r>
            <a:endParaRPr lang="en-US" altLang="zh-CN" sz="2800" dirty="0"/>
          </a:p>
        </p:txBody>
      </p:sp>
      <p:sp>
        <p:nvSpPr>
          <p:cNvPr id="14" name="QB_6_AN.12_1#38a47ded5.blank?vaa=1&amp;vcp=1&amp;pid=2f49a3ce5&amp;color=0,0,0&amp;vpa=6&amp;vtp=1&amp;vaab=1&amp;bbb=1"/>
          <p:cNvSpPr/>
          <p:nvPr/>
        </p:nvSpPr>
        <p:spPr>
          <a:xfrm>
            <a:off x="7145878" y="5733260"/>
            <a:ext cx="10477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enjoy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  <p:bldP spid="12" grpId="0" build="p" animBg="1"/>
      <p:bldP spid="14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3_1#a0b69ba7a?vaa=1&amp;vcp=1&amp;pid=2f49a3ce5&amp;color=0,0,0&amp;mp=1&amp;vtp=1&amp;vaab=1&amp;bt=1&amp;bbb=1"/>
          <p:cNvSpPr/>
          <p:nvPr/>
        </p:nvSpPr>
        <p:spPr>
          <a:xfrm>
            <a:off x="539496" y="604234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decide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决定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决定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building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建筑物；房子→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建造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difference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差别；差异→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不同的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dislike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.&amp;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不喜爱（的事物）；厌恶（的事物）→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喜欢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&amp;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最小（的）；最少（的）（little的最高级）→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&amp;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较小（的）；较少（的）（little的比较级）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health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健康→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健康的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死亡→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死亡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writer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作者；作家→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写</a:t>
            </a:r>
            <a:endParaRPr lang="en-US" altLang="zh-CN" sz="2800" dirty="0"/>
          </a:p>
        </p:txBody>
      </p:sp>
      <p:sp>
        <p:nvSpPr>
          <p:cNvPr id="3" name="QB_6_AN.1_1#a0b69ba7a.blank?vaa=1&amp;vcp=1&amp;pid=2f49a3ce5&amp;color=0,0,0&amp;mp=1&amp;vpa=7&amp;vtp=1&amp;vaab=1&amp;bbb=1"/>
          <p:cNvSpPr/>
          <p:nvPr/>
        </p:nvSpPr>
        <p:spPr>
          <a:xfrm>
            <a:off x="3537490" y="573754"/>
            <a:ext cx="14414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decision</a:t>
            </a:r>
            <a:endParaRPr lang="en-US" altLang="zh-CN" sz="2800" dirty="0"/>
          </a:p>
        </p:txBody>
      </p:sp>
      <p:sp>
        <p:nvSpPr>
          <p:cNvPr id="5" name="QB_6_AN.2_1#a0b69ba7a.blank?vaa=1&amp;vcp=1&amp;pid=2f49a3ce5&amp;color=0,0,0&amp;vpa=8&amp;vtp=1&amp;vaab=1&amp;bbb=1"/>
          <p:cNvSpPr/>
          <p:nvPr/>
        </p:nvSpPr>
        <p:spPr>
          <a:xfrm>
            <a:off x="5290090" y="1221454"/>
            <a:ext cx="9890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build</a:t>
            </a:r>
            <a:endParaRPr lang="en-US" altLang="zh-CN" sz="2800" dirty="0"/>
          </a:p>
        </p:txBody>
      </p:sp>
      <p:sp>
        <p:nvSpPr>
          <p:cNvPr id="7" name="QB_6_AN.3_1#a0b69ba7a.blank?vaa=1&amp;vcp=1&amp;pid=2f49a3ce5&amp;color=0,0,0&amp;vpa=9&amp;vtp=1&amp;vaab=1&amp;bbb=1"/>
          <p:cNvSpPr/>
          <p:nvPr/>
        </p:nvSpPr>
        <p:spPr>
          <a:xfrm>
            <a:off x="5196364" y="1869154"/>
            <a:ext cx="1476312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different</a:t>
            </a:r>
            <a:endParaRPr lang="en-US" altLang="zh-CN" sz="2800" dirty="0"/>
          </a:p>
        </p:txBody>
      </p:sp>
      <p:sp>
        <p:nvSpPr>
          <p:cNvPr id="9" name="QB_6_AN.4_1#a0b69ba7a.blank?vaa=1&amp;vcp=1&amp;pid=2f49a3ce5&amp;color=0,0,0&amp;vpa=10&amp;vtp=1&amp;vaab=1&amp;bbb=1"/>
          <p:cNvSpPr/>
          <p:nvPr/>
        </p:nvSpPr>
        <p:spPr>
          <a:xfrm>
            <a:off x="9485853" y="2516854"/>
            <a:ext cx="7905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endParaRPr lang="en-US" altLang="zh-CN" sz="2800" dirty="0"/>
          </a:p>
        </p:txBody>
      </p:sp>
      <p:sp>
        <p:nvSpPr>
          <p:cNvPr id="11" name="QB_6_AN.5_1#a0b69ba7a.blank?vaa=1&amp;vcp=1&amp;pid=2f49a3ce5&amp;color=0,0,0&amp;vpa=11&amp;vtp=1&amp;vaab=1&amp;bbb=1"/>
          <p:cNvSpPr/>
          <p:nvPr/>
        </p:nvSpPr>
        <p:spPr>
          <a:xfrm>
            <a:off x="549815" y="3812254"/>
            <a:ext cx="7905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less</a:t>
            </a:r>
            <a:endParaRPr lang="en-US" altLang="zh-CN" sz="2800" dirty="0"/>
          </a:p>
        </p:txBody>
      </p:sp>
      <p:sp>
        <p:nvSpPr>
          <p:cNvPr id="13" name="QB_6_AN.6_1#a0b69ba7a.blank?vaa=1&amp;vcp=1&amp;pid=2f49a3ce5&amp;color=0,0,0&amp;vpa=12&amp;vtp=1&amp;vaab=1&amp;bbb=1"/>
          <p:cNvSpPr/>
          <p:nvPr/>
        </p:nvSpPr>
        <p:spPr>
          <a:xfrm>
            <a:off x="3740690" y="4447254"/>
            <a:ext cx="13033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healthy</a:t>
            </a:r>
            <a:endParaRPr lang="en-US" altLang="zh-CN" sz="2800" dirty="0"/>
          </a:p>
        </p:txBody>
      </p:sp>
      <p:sp>
        <p:nvSpPr>
          <p:cNvPr id="15" name="QB_6_AN.7_1#a0b69ba7a.blank?vaa=1&amp;vcp=1&amp;pid=2f49a3ce5&amp;color=0,0,0&amp;vpa=13&amp;vtp=1&amp;vaab=1&amp;bbb=1"/>
          <p:cNvSpPr/>
          <p:nvPr/>
        </p:nvSpPr>
        <p:spPr>
          <a:xfrm>
            <a:off x="3248565" y="5107654"/>
            <a:ext cx="10271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death</a:t>
            </a:r>
            <a:endParaRPr lang="en-US" altLang="zh-CN" sz="2800" dirty="0"/>
          </a:p>
        </p:txBody>
      </p:sp>
      <p:sp>
        <p:nvSpPr>
          <p:cNvPr id="17" name="QB_6_AN.28_1#a0b69ba7a.blank?vaa=1&amp;vcp=1&amp;pid=2f49a3ce5&amp;color=0,0,0&amp;vpa=14&amp;vtp=1&amp;vaab=1&amp;bbb=1"/>
          <p:cNvSpPr/>
          <p:nvPr/>
        </p:nvSpPr>
        <p:spPr>
          <a:xfrm>
            <a:off x="4777327" y="5734399"/>
            <a:ext cx="9890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write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  <p:bldP spid="15" grpId="0" build="p" animBg="1"/>
      <p:bldP spid="17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29d034eb?vcp=1&amp;pid=24488d407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重点短语</a:t>
            </a:r>
            <a:endParaRPr lang="en-US" altLang="zh-CN" sz="3200" dirty="0"/>
          </a:p>
        </p:txBody>
      </p:sp>
      <p:sp>
        <p:nvSpPr>
          <p:cNvPr id="3" name="QB_6_BD.29_1#882ae946a?vaa=1&amp;vcp=1&amp;pid=229d034eb&amp;color=0,0,0&amp;vtp=1&amp;vaab=1&amp;bbb=1"/>
          <p:cNvSpPr/>
          <p:nvPr/>
        </p:nvSpPr>
        <p:spPr>
          <a:xfrm>
            <a:off x="539496" y="1263495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去山区/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山里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相当多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记日记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在周末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互联网的使用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方面帮助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去度假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</a:t>
            </a:r>
            <a:endParaRPr lang="en-US" altLang="zh-CN" sz="2800" dirty="0"/>
          </a:p>
        </p:txBody>
      </p:sp>
      <p:sp>
        <p:nvSpPr>
          <p:cNvPr id="4" name="QB_6_AN.1_1#882ae946a.blank?vaa=1&amp;vcp=1&amp;pid=229d034eb&amp;color=0,0,0&amp;vpa=15&amp;vtp=1&amp;vaab=1&amp;bbb=1"/>
          <p:cNvSpPr/>
          <p:nvPr/>
        </p:nvSpPr>
        <p:spPr>
          <a:xfrm>
            <a:off x="2845339" y="1220315"/>
            <a:ext cx="333692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mountains</a:t>
            </a:r>
            <a:endParaRPr lang="en-US" altLang="zh-CN" sz="2800" dirty="0"/>
          </a:p>
        </p:txBody>
      </p:sp>
      <p:sp>
        <p:nvSpPr>
          <p:cNvPr id="6" name="QB_6_AN.2_1#882ae946a.blank?vaa=1&amp;vcp=1&amp;pid=229d034eb&amp;color=0,0,0&amp;vpa=16&amp;vtp=1&amp;vaab=1&amp;bbb=1"/>
          <p:cNvSpPr/>
          <p:nvPr/>
        </p:nvSpPr>
        <p:spPr>
          <a:xfrm>
            <a:off x="2073814" y="1868015"/>
            <a:ext cx="201453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quite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few</a:t>
            </a:r>
            <a:endParaRPr lang="en-US" altLang="zh-CN" sz="2800" dirty="0"/>
          </a:p>
        </p:txBody>
      </p:sp>
      <p:sp>
        <p:nvSpPr>
          <p:cNvPr id="8" name="QB_6_AN.3_1#882ae946a.blank?vaa=1&amp;vcp=1&amp;pid=229d034eb&amp;color=0,0,0&amp;vpa=17&amp;vtp=1&amp;vaab=1&amp;bbb=1"/>
          <p:cNvSpPr/>
          <p:nvPr/>
        </p:nvSpPr>
        <p:spPr>
          <a:xfrm>
            <a:off x="1997614" y="2515715"/>
            <a:ext cx="217170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keep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diary</a:t>
            </a:r>
            <a:endParaRPr lang="en-US" altLang="zh-CN" sz="2800" dirty="0"/>
          </a:p>
        </p:txBody>
      </p:sp>
      <p:sp>
        <p:nvSpPr>
          <p:cNvPr id="10" name="QB_6_AN.4_1#882ae946a.blank?vaa=1&amp;vcp=1&amp;pid=229d034eb&amp;color=0,0,0&amp;vpa=18&amp;vtp=1&amp;vaab=1&amp;bbb=1"/>
          <p:cNvSpPr/>
          <p:nvPr/>
        </p:nvSpPr>
        <p:spPr>
          <a:xfrm>
            <a:off x="2073814" y="3176115"/>
            <a:ext cx="219233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weekends</a:t>
            </a:r>
            <a:endParaRPr lang="en-US" altLang="zh-CN" sz="2800" dirty="0"/>
          </a:p>
        </p:txBody>
      </p:sp>
      <p:sp>
        <p:nvSpPr>
          <p:cNvPr id="12" name="QB_6_AN.5_1#882ae946a.blank?vaa=1&amp;vcp=1&amp;pid=229d034eb&amp;color=0,0,0&amp;vpa=19&amp;vtp=1&amp;vaab=1&amp;bbb=1"/>
          <p:cNvSpPr/>
          <p:nvPr/>
        </p:nvSpPr>
        <p:spPr>
          <a:xfrm>
            <a:off x="3127915" y="3823815"/>
            <a:ext cx="31003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Internet</a:t>
            </a:r>
            <a:endParaRPr lang="en-US" altLang="zh-CN" sz="2800" dirty="0"/>
          </a:p>
        </p:txBody>
      </p:sp>
      <p:sp>
        <p:nvSpPr>
          <p:cNvPr id="14" name="QB_6_AN.6_1#882ae946a.blank?vaa=1&amp;vcp=1&amp;pid=229d034eb&amp;color=0,0,0&amp;vpa=20&amp;vtp=1&amp;vaab=1&amp;bbb=1"/>
          <p:cNvSpPr/>
          <p:nvPr/>
        </p:nvSpPr>
        <p:spPr>
          <a:xfrm>
            <a:off x="4016915" y="4458815"/>
            <a:ext cx="167957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endParaRPr lang="en-US" altLang="zh-CN" sz="2800" dirty="0"/>
          </a:p>
        </p:txBody>
      </p:sp>
      <p:sp>
        <p:nvSpPr>
          <p:cNvPr id="16" name="QB_6_AN.42_1#882ae946a.blank?vaa=1&amp;vcp=1&amp;pid=229d034eb&amp;color=0,0,0&amp;vpa=21&amp;vtp=1&amp;vaab=1&amp;bbb=1"/>
          <p:cNvSpPr/>
          <p:nvPr/>
        </p:nvSpPr>
        <p:spPr>
          <a:xfrm>
            <a:off x="1997614" y="5085560"/>
            <a:ext cx="252730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vacation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  <p:bldP spid="12" grpId="0" build="p" animBg="1"/>
      <p:bldP spid="14" grpId="0" build="p" animBg="1"/>
      <p:bldP spid="16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43_1#8e5e9db10?vaa=1&amp;vcp=1&amp;pid=229d034eb&amp;color=0,0,0&amp;vtp=1&amp;vaab=1&amp;bt=1&amp;bbb=1"/>
          <p:cNvSpPr/>
          <p:nvPr/>
        </p:nvSpPr>
        <p:spPr>
          <a:xfrm>
            <a:off x="539496" y="9306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待在家里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外出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去购物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当然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决定做某事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给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的感觉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在过去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四处走走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</a:t>
            </a:r>
            <a:endParaRPr lang="en-US" altLang="zh-CN" sz="2800" dirty="0"/>
          </a:p>
        </p:txBody>
      </p:sp>
      <p:sp>
        <p:nvSpPr>
          <p:cNvPr id="3" name="QB_6_AN.1_1#8e5e9db10.blank?vaa=1&amp;vcp=1&amp;pid=229d034eb&amp;color=0,0,0&amp;vpa=22&amp;vtp=1&amp;vaab=1&amp;bbb=1"/>
          <p:cNvSpPr/>
          <p:nvPr/>
        </p:nvSpPr>
        <p:spPr>
          <a:xfrm>
            <a:off x="2416714" y="887444"/>
            <a:ext cx="223043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</a:t>
            </a:r>
            <a:endParaRPr lang="en-US" altLang="zh-CN" sz="2800" dirty="0"/>
          </a:p>
        </p:txBody>
      </p:sp>
      <p:sp>
        <p:nvSpPr>
          <p:cNvPr id="5" name="QB_6_AN.2_1#8e5e9db10.blank?vaa=1&amp;vcp=1&amp;pid=229d034eb&amp;color=0,0,0&amp;vpa=23&amp;vtp=1&amp;vaab=1&amp;bbb=1"/>
          <p:cNvSpPr/>
          <p:nvPr/>
        </p:nvSpPr>
        <p:spPr>
          <a:xfrm>
            <a:off x="1654714" y="1535144"/>
            <a:ext cx="12461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endParaRPr lang="en-US" altLang="zh-CN" sz="2800" dirty="0"/>
          </a:p>
        </p:txBody>
      </p:sp>
      <p:sp>
        <p:nvSpPr>
          <p:cNvPr id="7" name="QB_6_AN.3_1#8e5e9db10.blank?vaa=1&amp;vcp=1&amp;pid=229d034eb&amp;color=0,0,0&amp;vpa=24&amp;vtp=1&amp;vaab=1&amp;bbb=1"/>
          <p:cNvSpPr/>
          <p:nvPr/>
        </p:nvSpPr>
        <p:spPr>
          <a:xfrm>
            <a:off x="2213514" y="2182844"/>
            <a:ext cx="209550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shopping</a:t>
            </a:r>
            <a:endParaRPr lang="en-US" altLang="zh-CN" sz="2800" dirty="0"/>
          </a:p>
        </p:txBody>
      </p:sp>
      <p:sp>
        <p:nvSpPr>
          <p:cNvPr id="9" name="QB_6_AN.4_1#8e5e9db10.blank?vaa=1&amp;vcp=1&amp;pid=229d034eb&amp;color=0,0,0&amp;vpa=25&amp;vtp=1&amp;vaab=1&amp;bbb=1"/>
          <p:cNvSpPr/>
          <p:nvPr/>
        </p:nvSpPr>
        <p:spPr>
          <a:xfrm>
            <a:off x="1876394" y="2843244"/>
            <a:ext cx="166052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course</a:t>
            </a:r>
            <a:endParaRPr lang="en-US" altLang="zh-CN" sz="2800" dirty="0"/>
          </a:p>
        </p:txBody>
      </p:sp>
      <p:sp>
        <p:nvSpPr>
          <p:cNvPr id="11" name="QB_6_AN.5_1#8e5e9db10.blank?vaa=1&amp;vcp=1&amp;pid=229d034eb&amp;color=0,0,0&amp;vpa=26&amp;vtp=1&amp;vaab=1&amp;bbb=1"/>
          <p:cNvSpPr/>
          <p:nvPr/>
        </p:nvSpPr>
        <p:spPr>
          <a:xfrm>
            <a:off x="2899314" y="3490944"/>
            <a:ext cx="285273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decide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sth.</a:t>
            </a:r>
            <a:endParaRPr lang="en-US" altLang="zh-CN" sz="2800" dirty="0"/>
          </a:p>
        </p:txBody>
      </p:sp>
      <p:sp>
        <p:nvSpPr>
          <p:cNvPr id="13" name="QB_6_AN.6_1#8e5e9db10.blank?vaa=1&amp;vcp=1&amp;pid=229d034eb&amp;color=0,0,0&amp;vpa=27&amp;vtp=1&amp;vaab=1&amp;bbb=1"/>
          <p:cNvSpPr/>
          <p:nvPr/>
        </p:nvSpPr>
        <p:spPr>
          <a:xfrm>
            <a:off x="3305715" y="4138644"/>
            <a:ext cx="15001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feel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endParaRPr lang="en-US" altLang="zh-CN" sz="2800" dirty="0"/>
          </a:p>
        </p:txBody>
      </p:sp>
      <p:sp>
        <p:nvSpPr>
          <p:cNvPr id="15" name="QB_6_AN.7_1#8e5e9db10.blank?vaa=1&amp;vcp=1&amp;pid=229d034eb&amp;color=0,0,0&amp;vpa=28&amp;vtp=1&amp;vaab=1&amp;bbb=1"/>
          <p:cNvSpPr/>
          <p:nvPr/>
        </p:nvSpPr>
        <p:spPr>
          <a:xfrm>
            <a:off x="2226214" y="4773644"/>
            <a:ext cx="189547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past</a:t>
            </a:r>
            <a:endParaRPr lang="en-US" altLang="zh-CN" sz="2800" dirty="0"/>
          </a:p>
        </p:txBody>
      </p:sp>
      <p:sp>
        <p:nvSpPr>
          <p:cNvPr id="17" name="QB_6_AN.58_1#8e5e9db10.blank?vaa=1&amp;vcp=1&amp;pid=229d034eb&amp;color=0,0,0&amp;vpa=29&amp;vtp=1&amp;vaab=1&amp;bbb=1"/>
          <p:cNvSpPr/>
          <p:nvPr/>
        </p:nvSpPr>
        <p:spPr>
          <a:xfrm>
            <a:off x="2556414" y="5413089"/>
            <a:ext cx="21145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walk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around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  <p:bldP spid="15" grpId="0" build="p" animBg="1"/>
      <p:bldP spid="17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3506</Words>
  <Application>Microsoft Office PowerPoint</Application>
  <PresentationFormat>宽屏</PresentationFormat>
  <Paragraphs>605</Paragraphs>
  <Slides>57</Slides>
  <Notes>54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57</vt:i4>
      </vt:variant>
    </vt:vector>
  </HeadingPairs>
  <TitlesOfParts>
    <vt:vector size="66" baseType="lpstr">
      <vt:lpstr>Arial (正文)</vt:lpstr>
      <vt:lpstr>华文隶书</vt:lpstr>
      <vt:lpstr>SimSun</vt:lpstr>
      <vt:lpstr>微软雅黑</vt:lpstr>
      <vt:lpstr>Arial</vt:lpstr>
      <vt:lpstr>Calibri</vt:lpstr>
      <vt:lpstr>times new roman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1018801308@qq.com</cp:lastModifiedBy>
  <cp:revision>8</cp:revision>
  <dcterms:created xsi:type="dcterms:W3CDTF">2024-11-19T13:07:54Z</dcterms:created>
  <dcterms:modified xsi:type="dcterms:W3CDTF">2025-07-25T08:28:12Z</dcterms:modified>
  <cp:category/>
  <cp:contentStatus/>
</cp:coreProperties>
</file>